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charts/chart3.xml" ContentType="application/vnd.openxmlformats-officedocument.drawingml.chart+xml"/>
  <Override PartName="/ppt/theme/themeOverride3.xml" ContentType="application/vnd.openxmlformats-officedocument.themeOverride+xml"/>
  <Override PartName="/ppt/drawings/drawing3.xml" ContentType="application/vnd.openxmlformats-officedocument.drawingml.chartshapes+xml"/>
  <Override PartName="/ppt/charts/chart4.xml" ContentType="application/vnd.openxmlformats-officedocument.drawingml.chart+xml"/>
  <Override PartName="/ppt/theme/themeOverride4.xml" ContentType="application/vnd.openxmlformats-officedocument.themeOverride+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4"/>
  </p:notesMasterIdLst>
  <p:handoutMasterIdLst>
    <p:handoutMasterId r:id="rId25"/>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359" r:id="rId2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100" d="100"/>
          <a:sy n="100" d="100"/>
        </p:scale>
        <p:origin x="-72" y="-384"/>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embeddings/oleObject2.bin"/><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oleObject" Target="../embeddings/oleObject3.bin"/><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oleObject" Target="../embeddings/oleObject4.bin"/><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chemeClr val="tx1"/>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C00000"/>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solidFill>
              <a:srgbClr val="C00000"/>
            </a:solidFill>
            <a:ln>
              <a:noFill/>
            </a:ln>
            <a:effectLst/>
          </c:spPr>
          <c:dPt>
            <c:idx val="0"/>
            <c:bubble3D val="0"/>
            <c:spPr>
              <a:noFill/>
              <a:ln w="19050">
                <a:noFill/>
              </a:ln>
              <a:effectLst>
                <a:innerShdw blurRad="63500" dist="50800" dir="13500000">
                  <a:prstClr val="black">
                    <a:alpha val="50000"/>
                  </a:prstClr>
                </a:innerShdw>
              </a:effectLst>
            </c:spPr>
          </c:dPt>
          <c:dPt>
            <c:idx val="1"/>
            <c:bubble3D val="0"/>
            <c:spPr>
              <a:solidFill>
                <a:srgbClr val="C00000"/>
              </a:solidFill>
              <a:ln w="19050">
                <a:noFill/>
              </a:ln>
              <a:effectLst>
                <a:innerShdw blurRad="63500" dist="50800" dir="13500000">
                  <a:prstClr val="black">
                    <a:alpha val="50000"/>
                  </a:prstClr>
                </a:innerShdw>
              </a:effectLst>
            </c:spPr>
          </c:dPt>
          <c:dPt>
            <c:idx val="2"/>
            <c:bubble3D val="0"/>
            <c:spPr>
              <a:solidFill>
                <a:srgbClr val="C00000"/>
              </a:solidFill>
              <a:ln w="19050">
                <a:noFill/>
              </a:ln>
              <a:effectLst/>
            </c:spPr>
          </c:dPt>
          <c:dPt>
            <c:idx val="3"/>
            <c:bubble3D val="0"/>
            <c:spPr>
              <a:solidFill>
                <a:srgbClr val="C00000"/>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chemeClr val="bg1">
                  <a:lumMod val="50000"/>
                </a:schemeClr>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2017/5/19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2017/5/19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2017/5/19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2017/5/19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1.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前进箭头 1212"/>
          <p:cNvSpPr>
            <a:spLocks/>
          </p:cNvSpPr>
          <p:nvPr/>
        </p:nvSpPr>
        <p:spPr bwMode="auto">
          <a:xfrm>
            <a:off x="2638471" y="1887002"/>
            <a:ext cx="1797183" cy="3558222"/>
          </a:xfrm>
          <a:custGeom>
            <a:avLst/>
            <a:gdLst/>
            <a:ahLst/>
            <a:cxnLst>
              <a:cxn ang="0">
                <a:pos x="0" y="0"/>
              </a:cxn>
              <a:cxn ang="0">
                <a:pos x="792088" y="459411"/>
              </a:cxn>
              <a:cxn ang="0">
                <a:pos x="0" y="918822"/>
              </a:cxn>
              <a:cxn ang="0">
                <a:pos x="0" y="0"/>
              </a:cxn>
            </a:cxnLst>
            <a:rect l="0" t="0" r="r" b="b"/>
            <a:pathLst>
              <a:path w="792088" h="918822">
                <a:moveTo>
                  <a:pt x="0" y="0"/>
                </a:moveTo>
                <a:lnTo>
                  <a:pt x="792088" y="459411"/>
                </a:lnTo>
                <a:lnTo>
                  <a:pt x="0" y="918822"/>
                </a:lnTo>
                <a:lnTo>
                  <a:pt x="0" y="0"/>
                </a:lnTo>
                <a:close/>
              </a:path>
            </a:pathLst>
          </a:custGeom>
          <a:solidFill>
            <a:sysClr val="windowText" lastClr="000000">
              <a:lumMod val="85000"/>
              <a:lumOff val="15000"/>
              <a:alpha val="76000"/>
            </a:sysClr>
          </a:solidFill>
          <a:ln w="9525">
            <a:noFill/>
            <a:round/>
            <a:headEnd/>
            <a:tailEnd/>
          </a:ln>
          <a:effectLst>
            <a:outerShdw blurRad="355600" dist="190500" dir="5460000" algn="ctr" rotWithShape="0">
              <a:srgbClr val="000000">
                <a:alpha val="91000"/>
              </a:srgb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97" b="0" i="0" u="none" strike="noStrike" kern="0" cap="none" spc="0" normalizeH="0" baseline="0" noProof="0">
              <a:ln>
                <a:noFill/>
              </a:ln>
              <a:solidFill>
                <a:sysClr val="windowText" lastClr="000000"/>
              </a:solidFill>
              <a:effectLst/>
              <a:uLnTx/>
              <a:uFillTx/>
            </a:endParaRPr>
          </a:p>
        </p:txBody>
      </p:sp>
      <p:sp>
        <p:nvSpPr>
          <p:cNvPr id="25" name="前进箭头 1212"/>
          <p:cNvSpPr>
            <a:spLocks/>
          </p:cNvSpPr>
          <p:nvPr/>
        </p:nvSpPr>
        <p:spPr bwMode="auto">
          <a:xfrm rot="10800000">
            <a:off x="848936" y="1150339"/>
            <a:ext cx="1797183" cy="3558222"/>
          </a:xfrm>
          <a:custGeom>
            <a:avLst/>
            <a:gdLst/>
            <a:ahLst/>
            <a:cxnLst>
              <a:cxn ang="0">
                <a:pos x="0" y="0"/>
              </a:cxn>
              <a:cxn ang="0">
                <a:pos x="792088" y="459411"/>
              </a:cxn>
              <a:cxn ang="0">
                <a:pos x="0" y="918822"/>
              </a:cxn>
              <a:cxn ang="0">
                <a:pos x="0" y="0"/>
              </a:cxn>
            </a:cxnLst>
            <a:rect l="0" t="0" r="r" b="b"/>
            <a:pathLst>
              <a:path w="792088" h="918822">
                <a:moveTo>
                  <a:pt x="0" y="0"/>
                </a:moveTo>
                <a:lnTo>
                  <a:pt x="792088" y="459411"/>
                </a:lnTo>
                <a:lnTo>
                  <a:pt x="0" y="918822"/>
                </a:lnTo>
                <a:lnTo>
                  <a:pt x="0" y="0"/>
                </a:lnTo>
                <a:close/>
              </a:path>
            </a:pathLst>
          </a:custGeom>
          <a:solidFill>
            <a:srgbClr val="C00000">
              <a:alpha val="70000"/>
            </a:srgbClr>
          </a:solidFill>
          <a:ln w="9525">
            <a:noFill/>
            <a:round/>
            <a:headEnd/>
            <a:tailEnd/>
          </a:ln>
          <a:effectLst>
            <a:outerShdw blurRad="355600" dist="190500" dir="5460000" algn="ctr" rotWithShape="0">
              <a:srgbClr val="000000">
                <a:alpha val="91000"/>
              </a:srgb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97" b="0" i="0" u="none" strike="noStrike" kern="0" cap="none" spc="0" normalizeH="0" baseline="0" noProof="0">
              <a:ln>
                <a:noFill/>
              </a:ln>
              <a:solidFill>
                <a:sysClr val="windowText" lastClr="000000"/>
              </a:solidFill>
              <a:effectLst/>
              <a:uLnTx/>
              <a:uFillTx/>
            </a:endParaRPr>
          </a:p>
        </p:txBody>
      </p:sp>
      <p:sp>
        <p:nvSpPr>
          <p:cNvPr id="26" name="矩形 25"/>
          <p:cNvSpPr/>
          <p:nvPr/>
        </p:nvSpPr>
        <p:spPr>
          <a:xfrm>
            <a:off x="1606804" y="2566196"/>
            <a:ext cx="1031852" cy="726508"/>
          </a:xfrm>
          <a:prstGeom prst="rect">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7"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矩形 26"/>
          <p:cNvSpPr/>
          <p:nvPr/>
        </p:nvSpPr>
        <p:spPr>
          <a:xfrm>
            <a:off x="2645935" y="3013990"/>
            <a:ext cx="1031852" cy="725893"/>
          </a:xfrm>
          <a:prstGeom prst="rect">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7"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文本框 5"/>
          <p:cNvSpPr txBox="1"/>
          <p:nvPr/>
        </p:nvSpPr>
        <p:spPr>
          <a:xfrm>
            <a:off x="1747527" y="2262775"/>
            <a:ext cx="817853" cy="85254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494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目</a:t>
            </a:r>
          </a:p>
        </p:txBody>
      </p:sp>
      <p:sp>
        <p:nvSpPr>
          <p:cNvPr id="29" name="文本框 6"/>
          <p:cNvSpPr txBox="1"/>
          <p:nvPr/>
        </p:nvSpPr>
        <p:spPr>
          <a:xfrm>
            <a:off x="2799235" y="3251468"/>
            <a:ext cx="817853" cy="85254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494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录</a:t>
            </a:r>
          </a:p>
        </p:txBody>
      </p:sp>
      <p:sp>
        <p:nvSpPr>
          <p:cNvPr id="30" name="文本框 7"/>
          <p:cNvSpPr txBox="1"/>
          <p:nvPr/>
        </p:nvSpPr>
        <p:spPr>
          <a:xfrm>
            <a:off x="2006918" y="2924417"/>
            <a:ext cx="1370327" cy="46089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395" b="0" i="0" u="none" strike="noStrike" kern="0" cap="none" spc="0" normalizeH="0" baseline="0" noProof="0" dirty="0">
                <a:ln>
                  <a:noFill/>
                </a:ln>
                <a:solidFill>
                  <a:sysClr val="window" lastClr="FFFFFF"/>
                </a:solidFill>
                <a:effectLst/>
                <a:uLnTx/>
                <a:uFillTx/>
              </a:rPr>
              <a:t>Contents</a:t>
            </a:r>
            <a:endParaRPr kumimoji="0" lang="zh-CN" altLang="en-US" sz="2395" b="0" i="0" u="none" strike="noStrike" kern="0" cap="none" spc="0" normalizeH="0" baseline="0" noProof="0" dirty="0">
              <a:ln>
                <a:noFill/>
              </a:ln>
              <a:solidFill>
                <a:sysClr val="window" lastClr="FFFFFF"/>
              </a:solidFill>
              <a:effectLst/>
              <a:uLnTx/>
              <a:uFillTx/>
            </a:endParaRPr>
          </a:p>
        </p:txBody>
      </p:sp>
      <p:grpSp>
        <p:nvGrpSpPr>
          <p:cNvPr id="31" name="组合 30"/>
          <p:cNvGrpSpPr/>
          <p:nvPr/>
        </p:nvGrpSpPr>
        <p:grpSpPr>
          <a:xfrm>
            <a:off x="4863357" y="1554334"/>
            <a:ext cx="2472055" cy="386789"/>
            <a:chOff x="6009180" y="1074340"/>
            <a:chExt cx="3302857" cy="516780"/>
          </a:xfrm>
        </p:grpSpPr>
        <p:sp>
          <p:nvSpPr>
            <p:cNvPr id="32" name="矩形 31"/>
            <p:cNvSpPr/>
            <p:nvPr/>
          </p:nvSpPr>
          <p:spPr>
            <a:xfrm>
              <a:off x="6009180" y="1074340"/>
              <a:ext cx="3302857" cy="502062"/>
            </a:xfrm>
            <a:prstGeom prst="rect">
              <a:avLst/>
            </a:prstGeom>
            <a:solidFill>
              <a:srgbClr val="C00000">
                <a:alpha val="70000"/>
              </a:srgbClr>
            </a:solidFill>
            <a:ln w="25400" cap="flat" cmpd="sng" algn="ctr">
              <a:noFill/>
              <a:prstDash val="solid"/>
            </a:ln>
            <a:effectLst>
              <a:outerShdw blurRad="76200" dist="76200" dir="5400000" algn="ctr" rotWithShape="0">
                <a:srgbClr val="000000">
                  <a:alpha val="91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7"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文本框 10"/>
            <p:cNvSpPr txBox="1"/>
            <p:nvPr/>
          </p:nvSpPr>
          <p:spPr>
            <a:xfrm>
              <a:off x="6323125" y="1098262"/>
              <a:ext cx="2857505" cy="49285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797"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01 </a:t>
              </a:r>
              <a:r>
                <a:rPr kumimoji="0" lang="zh-CN" altLang="en-US" sz="1797"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公司与团队介绍</a:t>
              </a:r>
              <a:endParaRPr kumimoji="0" lang="zh-CN" altLang="en-US" sz="1797"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5297621" y="2303330"/>
            <a:ext cx="2472055" cy="386789"/>
            <a:chOff x="6589390" y="2075054"/>
            <a:chExt cx="3302857" cy="516780"/>
          </a:xfrm>
        </p:grpSpPr>
        <p:sp>
          <p:nvSpPr>
            <p:cNvPr id="35" name="矩形 34"/>
            <p:cNvSpPr/>
            <p:nvPr/>
          </p:nvSpPr>
          <p:spPr>
            <a:xfrm>
              <a:off x="6589390" y="2075054"/>
              <a:ext cx="3302857" cy="502062"/>
            </a:xfrm>
            <a:prstGeom prst="rect">
              <a:avLst/>
            </a:prstGeom>
            <a:solidFill>
              <a:srgbClr val="C00000">
                <a:alpha val="70000"/>
              </a:srgbClr>
            </a:solidFill>
            <a:ln w="25400" cap="flat" cmpd="sng" algn="ctr">
              <a:noFill/>
              <a:prstDash val="solid"/>
            </a:ln>
            <a:effectLst>
              <a:outerShdw blurRad="177800" dist="76200" dir="5400000" algn="ctr" rotWithShape="0">
                <a:srgbClr val="000000">
                  <a:alpha val="9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7"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文本框 13"/>
            <p:cNvSpPr txBox="1"/>
            <p:nvPr/>
          </p:nvSpPr>
          <p:spPr>
            <a:xfrm>
              <a:off x="6903335" y="2098976"/>
              <a:ext cx="1932275" cy="49285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797"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02 </a:t>
              </a:r>
              <a:r>
                <a:rPr kumimoji="0" lang="zh-CN" altLang="en-US" sz="1797"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项目介绍</a:t>
              </a:r>
              <a:endParaRPr kumimoji="0" lang="zh-CN" altLang="en-US" sz="1797"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5844361" y="3050099"/>
            <a:ext cx="2472055" cy="386789"/>
            <a:chOff x="7319877" y="3072796"/>
            <a:chExt cx="3302857" cy="516780"/>
          </a:xfrm>
        </p:grpSpPr>
        <p:sp>
          <p:nvSpPr>
            <p:cNvPr id="38" name="矩形 37"/>
            <p:cNvSpPr/>
            <p:nvPr/>
          </p:nvSpPr>
          <p:spPr>
            <a:xfrm>
              <a:off x="7319877" y="3072796"/>
              <a:ext cx="3302857" cy="502062"/>
            </a:xfrm>
            <a:prstGeom prst="rect">
              <a:avLst/>
            </a:prstGeom>
            <a:solidFill>
              <a:srgbClr val="C00000">
                <a:alpha val="70000"/>
              </a:srgbClr>
            </a:solidFill>
            <a:ln w="25400" cap="flat" cmpd="sng" algn="ctr">
              <a:noFill/>
              <a:prstDash val="solid"/>
            </a:ln>
            <a:effectLst>
              <a:outerShdw blurRad="241300" dist="88900" dir="5400000" algn="ctr" rotWithShape="0">
                <a:srgbClr val="000000">
                  <a:alpha val="87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7"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文本框 16"/>
            <p:cNvSpPr txBox="1"/>
            <p:nvPr/>
          </p:nvSpPr>
          <p:spPr>
            <a:xfrm>
              <a:off x="7633822" y="3096718"/>
              <a:ext cx="1932275" cy="49285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797"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03 </a:t>
              </a:r>
              <a:r>
                <a:rPr kumimoji="0" lang="zh-CN" altLang="en-US" sz="1797"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运营方法</a:t>
              </a:r>
              <a:endParaRPr kumimoji="0" lang="zh-CN" altLang="en-US" sz="1797"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5297621" y="3799093"/>
            <a:ext cx="2472055" cy="386789"/>
            <a:chOff x="6589390" y="4073510"/>
            <a:chExt cx="3302857" cy="516780"/>
          </a:xfrm>
        </p:grpSpPr>
        <p:sp>
          <p:nvSpPr>
            <p:cNvPr id="41" name="矩形 40"/>
            <p:cNvSpPr/>
            <p:nvPr/>
          </p:nvSpPr>
          <p:spPr>
            <a:xfrm>
              <a:off x="6589390" y="4073510"/>
              <a:ext cx="3302857" cy="502062"/>
            </a:xfrm>
            <a:prstGeom prst="rect">
              <a:avLst/>
            </a:prstGeom>
            <a:solidFill>
              <a:srgbClr val="C00000">
                <a:alpha val="70000"/>
              </a:srgbClr>
            </a:solidFill>
            <a:ln w="25400" cap="flat" cmpd="sng" algn="ctr">
              <a:noFill/>
              <a:prstDash val="solid"/>
            </a:ln>
            <a:effectLst>
              <a:outerShdw blurRad="152400" dist="63500" dir="5400000" algn="ctr" rotWithShape="0">
                <a:srgbClr val="000000">
                  <a:alpha val="8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7"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文本框 19"/>
            <p:cNvSpPr txBox="1"/>
            <p:nvPr/>
          </p:nvSpPr>
          <p:spPr>
            <a:xfrm>
              <a:off x="6903335" y="4097432"/>
              <a:ext cx="2549096" cy="49285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797"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04 </a:t>
              </a:r>
              <a:r>
                <a:rPr kumimoji="0" lang="zh-CN" altLang="en-US" sz="1797"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发展战略目标</a:t>
              </a:r>
              <a:endParaRPr kumimoji="0" lang="zh-CN" altLang="en-US" sz="1797"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4863357" y="4545877"/>
            <a:ext cx="2472055" cy="386789"/>
            <a:chOff x="6009180" y="5071270"/>
            <a:chExt cx="3302857" cy="516780"/>
          </a:xfrm>
        </p:grpSpPr>
        <p:sp>
          <p:nvSpPr>
            <p:cNvPr id="44" name="矩形 43"/>
            <p:cNvSpPr/>
            <p:nvPr/>
          </p:nvSpPr>
          <p:spPr>
            <a:xfrm>
              <a:off x="6009180" y="5071270"/>
              <a:ext cx="3302857" cy="502062"/>
            </a:xfrm>
            <a:prstGeom prst="rect">
              <a:avLst/>
            </a:prstGeom>
            <a:solidFill>
              <a:srgbClr val="C00000">
                <a:alpha val="70000"/>
              </a:srgbClr>
            </a:solidFill>
            <a:ln w="25400" cap="flat" cmpd="sng" algn="ctr">
              <a:noFill/>
              <a:prstDash val="solid"/>
            </a:ln>
            <a:effectLst>
              <a:outerShdw blurRad="127000" dist="88900" dir="5400000" algn="ctr" rotWithShape="0">
                <a:srgbClr val="000000">
                  <a:alpha val="9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7"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文本框 22"/>
            <p:cNvSpPr txBox="1"/>
            <p:nvPr/>
          </p:nvSpPr>
          <p:spPr>
            <a:xfrm>
              <a:off x="6323125" y="5095192"/>
              <a:ext cx="2857505" cy="49285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797"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05 </a:t>
              </a:r>
              <a:r>
                <a:rPr kumimoji="0" lang="zh-CN" altLang="en-US" sz="1797"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融资与资本运行</a:t>
              </a:r>
              <a:endParaRPr kumimoji="0" lang="zh-CN" altLang="en-US" sz="1797"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right)">
                                      <p:cBhvr>
                                        <p:cTn id="17" dur="500"/>
                                        <p:tgtEl>
                                          <p:spTgt spid="26"/>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left)">
                                      <p:cBhvr>
                                        <p:cTn id="20" dur="500"/>
                                        <p:tgtEl>
                                          <p:spTgt spid="27"/>
                                        </p:tgtEl>
                                      </p:cBhvr>
                                    </p:animEffect>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grpId="0" nodeType="click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1500"/>
                                        <p:tgtEl>
                                          <p:spTgt spid="30"/>
                                        </p:tgtEl>
                                      </p:cBhvr>
                                    </p:animEffect>
                                    <p:anim calcmode="lin" valueType="num">
                                      <p:cBhvr>
                                        <p:cTn id="26" dur="1500" fill="hold"/>
                                        <p:tgtEl>
                                          <p:spTgt spid="30"/>
                                        </p:tgtEl>
                                        <p:attrNameLst>
                                          <p:attrName>ppt_w</p:attrName>
                                        </p:attrNameLst>
                                      </p:cBhvr>
                                      <p:tavLst>
                                        <p:tav tm="0" fmla="#ppt_w*sin(2.5*pi*$)">
                                          <p:val>
                                            <p:fltVal val="0"/>
                                          </p:val>
                                        </p:tav>
                                        <p:tav tm="100000">
                                          <p:val>
                                            <p:fltVal val="1"/>
                                          </p:val>
                                        </p:tav>
                                      </p:tavLst>
                                    </p:anim>
                                    <p:anim calcmode="lin" valueType="num">
                                      <p:cBhvr>
                                        <p:cTn id="27" dur="1500" fill="hold"/>
                                        <p:tgtEl>
                                          <p:spTgt spid="30"/>
                                        </p:tgtEl>
                                        <p:attrNameLst>
                                          <p:attrName>ppt_h</p:attrName>
                                        </p:attrNameLst>
                                      </p:cBhvr>
                                      <p:tavLst>
                                        <p:tav tm="0">
                                          <p:val>
                                            <p:strVal val="#ppt_h"/>
                                          </p:val>
                                        </p:tav>
                                        <p:tav tm="100000">
                                          <p:val>
                                            <p:strVal val="#ppt_h"/>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1000"/>
                                        <p:tgtEl>
                                          <p:spTgt spid="28"/>
                                        </p:tgtEl>
                                      </p:cBhvr>
                                    </p:animEffect>
                                    <p:anim calcmode="lin" valueType="num">
                                      <p:cBhvr>
                                        <p:cTn id="31" dur="1000" fill="hold"/>
                                        <p:tgtEl>
                                          <p:spTgt spid="28"/>
                                        </p:tgtEl>
                                        <p:attrNameLst>
                                          <p:attrName>ppt_x</p:attrName>
                                        </p:attrNameLst>
                                      </p:cBhvr>
                                      <p:tavLst>
                                        <p:tav tm="0">
                                          <p:val>
                                            <p:strVal val="#ppt_x"/>
                                          </p:val>
                                        </p:tav>
                                        <p:tav tm="100000">
                                          <p:val>
                                            <p:strVal val="#ppt_x"/>
                                          </p:val>
                                        </p:tav>
                                      </p:tavLst>
                                    </p:anim>
                                    <p:anim calcmode="lin" valueType="num">
                                      <p:cBhvr>
                                        <p:cTn id="32" dur="1000" fill="hold"/>
                                        <p:tgtEl>
                                          <p:spTgt spid="28"/>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1000"/>
                                        <p:tgtEl>
                                          <p:spTgt spid="29"/>
                                        </p:tgtEl>
                                      </p:cBhvr>
                                    </p:animEffect>
                                    <p:anim calcmode="lin" valueType="num">
                                      <p:cBhvr>
                                        <p:cTn id="36" dur="1000" fill="hold"/>
                                        <p:tgtEl>
                                          <p:spTgt spid="29"/>
                                        </p:tgtEl>
                                        <p:attrNameLst>
                                          <p:attrName>ppt_x</p:attrName>
                                        </p:attrNameLst>
                                      </p:cBhvr>
                                      <p:tavLst>
                                        <p:tav tm="0">
                                          <p:val>
                                            <p:strVal val="#ppt_x"/>
                                          </p:val>
                                        </p:tav>
                                        <p:tav tm="100000">
                                          <p:val>
                                            <p:strVal val="#ppt_x"/>
                                          </p:val>
                                        </p:tav>
                                      </p:tavLst>
                                    </p:anim>
                                    <p:anim calcmode="lin" valueType="num">
                                      <p:cBhvr>
                                        <p:cTn id="37"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2" presetClass="entr" presetSubtype="2" fill="hold" nodeType="click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additive="base">
                                        <p:cTn id="42" dur="750"/>
                                        <p:tgtEl>
                                          <p:spTgt spid="31"/>
                                        </p:tgtEl>
                                        <p:attrNameLst>
                                          <p:attrName>ppt_x</p:attrName>
                                        </p:attrNameLst>
                                      </p:cBhvr>
                                      <p:tavLst>
                                        <p:tav tm="0">
                                          <p:val>
                                            <p:strVal val="#ppt_x+#ppt_w*1.125000"/>
                                          </p:val>
                                        </p:tav>
                                        <p:tav tm="100000">
                                          <p:val>
                                            <p:strVal val="#ppt_x"/>
                                          </p:val>
                                        </p:tav>
                                      </p:tavLst>
                                    </p:anim>
                                    <p:animEffect transition="in" filter="wipe(left)">
                                      <p:cBhvr>
                                        <p:cTn id="43" dur="750"/>
                                        <p:tgtEl>
                                          <p:spTgt spid="31"/>
                                        </p:tgtEl>
                                      </p:cBhvr>
                                    </p:animEffect>
                                  </p:childTnLst>
                                </p:cTn>
                              </p:par>
                              <p:par>
                                <p:cTn id="44" presetID="12" presetClass="entr" presetSubtype="2" fill="hold" nodeType="withEffect">
                                  <p:stCondLst>
                                    <p:cond delay="250"/>
                                  </p:stCondLst>
                                  <p:childTnLst>
                                    <p:set>
                                      <p:cBhvr>
                                        <p:cTn id="45" dur="1" fill="hold">
                                          <p:stCondLst>
                                            <p:cond delay="0"/>
                                          </p:stCondLst>
                                        </p:cTn>
                                        <p:tgtEl>
                                          <p:spTgt spid="34"/>
                                        </p:tgtEl>
                                        <p:attrNameLst>
                                          <p:attrName>style.visibility</p:attrName>
                                        </p:attrNameLst>
                                      </p:cBhvr>
                                      <p:to>
                                        <p:strVal val="visible"/>
                                      </p:to>
                                    </p:set>
                                    <p:anim calcmode="lin" valueType="num">
                                      <p:cBhvr additive="base">
                                        <p:cTn id="46" dur="750"/>
                                        <p:tgtEl>
                                          <p:spTgt spid="34"/>
                                        </p:tgtEl>
                                        <p:attrNameLst>
                                          <p:attrName>ppt_x</p:attrName>
                                        </p:attrNameLst>
                                      </p:cBhvr>
                                      <p:tavLst>
                                        <p:tav tm="0">
                                          <p:val>
                                            <p:strVal val="#ppt_x+#ppt_w*1.125000"/>
                                          </p:val>
                                        </p:tav>
                                        <p:tav tm="100000">
                                          <p:val>
                                            <p:strVal val="#ppt_x"/>
                                          </p:val>
                                        </p:tav>
                                      </p:tavLst>
                                    </p:anim>
                                    <p:animEffect transition="in" filter="wipe(left)">
                                      <p:cBhvr>
                                        <p:cTn id="47" dur="750"/>
                                        <p:tgtEl>
                                          <p:spTgt spid="34"/>
                                        </p:tgtEl>
                                      </p:cBhvr>
                                    </p:animEffect>
                                  </p:childTnLst>
                                </p:cTn>
                              </p:par>
                              <p:par>
                                <p:cTn id="48" presetID="12" presetClass="entr" presetSubtype="2" fill="hold" nodeType="withEffect">
                                  <p:stCondLst>
                                    <p:cond delay="500"/>
                                  </p:stCondLst>
                                  <p:childTnLst>
                                    <p:set>
                                      <p:cBhvr>
                                        <p:cTn id="49" dur="1" fill="hold">
                                          <p:stCondLst>
                                            <p:cond delay="0"/>
                                          </p:stCondLst>
                                        </p:cTn>
                                        <p:tgtEl>
                                          <p:spTgt spid="37"/>
                                        </p:tgtEl>
                                        <p:attrNameLst>
                                          <p:attrName>style.visibility</p:attrName>
                                        </p:attrNameLst>
                                      </p:cBhvr>
                                      <p:to>
                                        <p:strVal val="visible"/>
                                      </p:to>
                                    </p:set>
                                    <p:anim calcmode="lin" valueType="num">
                                      <p:cBhvr additive="base">
                                        <p:cTn id="50" dur="750"/>
                                        <p:tgtEl>
                                          <p:spTgt spid="37"/>
                                        </p:tgtEl>
                                        <p:attrNameLst>
                                          <p:attrName>ppt_x</p:attrName>
                                        </p:attrNameLst>
                                      </p:cBhvr>
                                      <p:tavLst>
                                        <p:tav tm="0">
                                          <p:val>
                                            <p:strVal val="#ppt_x+#ppt_w*1.125000"/>
                                          </p:val>
                                        </p:tav>
                                        <p:tav tm="100000">
                                          <p:val>
                                            <p:strVal val="#ppt_x"/>
                                          </p:val>
                                        </p:tav>
                                      </p:tavLst>
                                    </p:anim>
                                    <p:animEffect transition="in" filter="wipe(left)">
                                      <p:cBhvr>
                                        <p:cTn id="51" dur="750"/>
                                        <p:tgtEl>
                                          <p:spTgt spid="37"/>
                                        </p:tgtEl>
                                      </p:cBhvr>
                                    </p:animEffect>
                                  </p:childTnLst>
                                </p:cTn>
                              </p:par>
                              <p:par>
                                <p:cTn id="52" presetID="12" presetClass="entr" presetSubtype="2" fill="hold" nodeType="withEffect">
                                  <p:stCondLst>
                                    <p:cond delay="750"/>
                                  </p:stCondLst>
                                  <p:childTnLst>
                                    <p:set>
                                      <p:cBhvr>
                                        <p:cTn id="53" dur="1" fill="hold">
                                          <p:stCondLst>
                                            <p:cond delay="0"/>
                                          </p:stCondLst>
                                        </p:cTn>
                                        <p:tgtEl>
                                          <p:spTgt spid="40"/>
                                        </p:tgtEl>
                                        <p:attrNameLst>
                                          <p:attrName>style.visibility</p:attrName>
                                        </p:attrNameLst>
                                      </p:cBhvr>
                                      <p:to>
                                        <p:strVal val="visible"/>
                                      </p:to>
                                    </p:set>
                                    <p:anim calcmode="lin" valueType="num">
                                      <p:cBhvr additive="base">
                                        <p:cTn id="54" dur="750"/>
                                        <p:tgtEl>
                                          <p:spTgt spid="40"/>
                                        </p:tgtEl>
                                        <p:attrNameLst>
                                          <p:attrName>ppt_x</p:attrName>
                                        </p:attrNameLst>
                                      </p:cBhvr>
                                      <p:tavLst>
                                        <p:tav tm="0">
                                          <p:val>
                                            <p:strVal val="#ppt_x+#ppt_w*1.125000"/>
                                          </p:val>
                                        </p:tav>
                                        <p:tav tm="100000">
                                          <p:val>
                                            <p:strVal val="#ppt_x"/>
                                          </p:val>
                                        </p:tav>
                                      </p:tavLst>
                                    </p:anim>
                                    <p:animEffect transition="in" filter="wipe(left)">
                                      <p:cBhvr>
                                        <p:cTn id="55" dur="750"/>
                                        <p:tgtEl>
                                          <p:spTgt spid="40"/>
                                        </p:tgtEl>
                                      </p:cBhvr>
                                    </p:animEffect>
                                  </p:childTnLst>
                                </p:cTn>
                              </p:par>
                              <p:par>
                                <p:cTn id="56" presetID="12" presetClass="entr" presetSubtype="2" fill="hold" nodeType="withEffect">
                                  <p:stCondLst>
                                    <p:cond delay="1000"/>
                                  </p:stCondLst>
                                  <p:childTnLst>
                                    <p:set>
                                      <p:cBhvr>
                                        <p:cTn id="57" dur="1" fill="hold">
                                          <p:stCondLst>
                                            <p:cond delay="0"/>
                                          </p:stCondLst>
                                        </p:cTn>
                                        <p:tgtEl>
                                          <p:spTgt spid="43"/>
                                        </p:tgtEl>
                                        <p:attrNameLst>
                                          <p:attrName>style.visibility</p:attrName>
                                        </p:attrNameLst>
                                      </p:cBhvr>
                                      <p:to>
                                        <p:strVal val="visible"/>
                                      </p:to>
                                    </p:set>
                                    <p:anim calcmode="lin" valueType="num">
                                      <p:cBhvr additive="base">
                                        <p:cTn id="58" dur="750"/>
                                        <p:tgtEl>
                                          <p:spTgt spid="43"/>
                                        </p:tgtEl>
                                        <p:attrNameLst>
                                          <p:attrName>ppt_x</p:attrName>
                                        </p:attrNameLst>
                                      </p:cBhvr>
                                      <p:tavLst>
                                        <p:tav tm="0">
                                          <p:val>
                                            <p:strVal val="#ppt_x+#ppt_w*1.125000"/>
                                          </p:val>
                                        </p:tav>
                                        <p:tav tm="100000">
                                          <p:val>
                                            <p:strVal val="#ppt_x"/>
                                          </p:val>
                                        </p:tav>
                                      </p:tavLst>
                                    </p:anim>
                                    <p:animEffect transition="in" filter="wipe(left)">
                                      <p:cBhvr>
                                        <p:cTn id="59"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p:bldP spid="29" grpId="0"/>
      <p:bldP spid="3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323528" y="3934797"/>
            <a:ext cx="8802410" cy="738664"/>
          </a:xfrm>
          <a:prstGeom prst="rect">
            <a:avLst/>
          </a:prstGeom>
          <a:noFill/>
        </p:spPr>
        <p:txBody>
          <a:bodyPr wrap="none" rtlCol="0">
            <a:spAutoFit/>
          </a:bodyPr>
          <a:lstStyle/>
          <a:p>
            <a:r>
              <a:rPr lang="zh-CN" altLang="en-US" sz="1400" dirty="0" smtClean="0">
                <a:latin typeface="微软雅黑" pitchFamily="34" charset="-122"/>
                <a:ea typeface="微软雅黑" pitchFamily="34" charset="-122"/>
                <a:cs typeface="方正兰亭细黑_GBK_M" pitchFamily="2" charset="2"/>
              </a:rPr>
              <a:t>发现问题</a:t>
            </a:r>
            <a:r>
              <a:rPr lang="zh-CN" altLang="en-US" sz="1400" dirty="0">
                <a:latin typeface="微软雅黑" pitchFamily="34" charset="-122"/>
                <a:ea typeface="微软雅黑" pitchFamily="34" charset="-122"/>
                <a:cs typeface="方正兰亭细黑_GBK_M" pitchFamily="2" charset="2"/>
              </a:rPr>
              <a:t>是解决问题的先决条件，但仅仅满足有提出问题是不够的，提出问题的目的是为了有效</a:t>
            </a:r>
            <a:r>
              <a:rPr lang="zh-CN" altLang="en-US" sz="1400" dirty="0" smtClean="0">
                <a:latin typeface="微软雅黑" pitchFamily="34" charset="-122"/>
                <a:ea typeface="微软雅黑" pitchFamily="34" charset="-122"/>
                <a:cs typeface="方正兰亭细黑_GBK_M" pitchFamily="2" charset="2"/>
              </a:rPr>
              <a:t>解决问题</a:t>
            </a:r>
            <a:r>
              <a:rPr lang="zh-CN" altLang="en-US" sz="1400" dirty="0">
                <a:latin typeface="微软雅黑" pitchFamily="34" charset="-122"/>
                <a:ea typeface="微软雅黑" pitchFamily="34" charset="-122"/>
                <a:cs typeface="方正兰亭细黑_GBK_M" pitchFamily="2" charset="2"/>
              </a:rPr>
              <a:t>。</a:t>
            </a:r>
            <a:r>
              <a:rPr lang="zh-CN" altLang="en-US" sz="1400" dirty="0" smtClean="0">
                <a:latin typeface="微软雅黑" pitchFamily="34" charset="-122"/>
                <a:ea typeface="微软雅黑" pitchFamily="34" charset="-122"/>
                <a:cs typeface="方正兰亭细黑_GBK_M" pitchFamily="2" charset="2"/>
              </a:rPr>
              <a:t>人</a:t>
            </a:r>
            <a:endParaRPr lang="en-US" altLang="zh-CN" sz="1400" dirty="0" smtClean="0">
              <a:latin typeface="微软雅黑" pitchFamily="34" charset="-122"/>
              <a:ea typeface="微软雅黑" pitchFamily="34" charset="-122"/>
              <a:cs typeface="方正兰亭细黑_GBK_M" pitchFamily="2" charset="2"/>
            </a:endParaRPr>
          </a:p>
          <a:p>
            <a:r>
              <a:rPr lang="zh-CN" altLang="en-US" sz="1400" dirty="0" smtClean="0">
                <a:latin typeface="微软雅黑" pitchFamily="34" charset="-122"/>
                <a:ea typeface="微软雅黑" pitchFamily="34" charset="-122"/>
                <a:cs typeface="方正兰亭细黑_GBK_M" pitchFamily="2" charset="2"/>
              </a:rPr>
              <a:t>生就</a:t>
            </a:r>
            <a:r>
              <a:rPr lang="zh-CN" altLang="en-US" sz="1400" dirty="0">
                <a:latin typeface="微软雅黑" pitchFamily="34" charset="-122"/>
                <a:ea typeface="微软雅黑" pitchFamily="34" charset="-122"/>
                <a:cs typeface="方正兰亭细黑_GBK_M" pitchFamily="2" charset="2"/>
              </a:rPr>
              <a:t>是解决一系列问题的过程。个体克服生活、学习、实践中新的矛盾时的复杂心理活动</a:t>
            </a:r>
            <a:r>
              <a:rPr lang="zh-CN" altLang="en-US" sz="1400" dirty="0" smtClean="0">
                <a:latin typeface="微软雅黑" pitchFamily="34" charset="-122"/>
                <a:ea typeface="微软雅黑" pitchFamily="34" charset="-122"/>
                <a:cs typeface="方正兰亭细黑_GBK_M" pitchFamily="2" charset="2"/>
              </a:rPr>
              <a:t>，其中</a:t>
            </a:r>
            <a:r>
              <a:rPr lang="zh-CN" altLang="en-US" sz="1400" dirty="0">
                <a:latin typeface="微软雅黑" pitchFamily="34" charset="-122"/>
                <a:ea typeface="微软雅黑" pitchFamily="34" charset="-122"/>
                <a:cs typeface="方正兰亭细黑_GBK_M" pitchFamily="2" charset="2"/>
              </a:rPr>
              <a:t>主要是思维</a:t>
            </a:r>
            <a:r>
              <a:rPr lang="zh-CN" altLang="en-US" sz="1400" dirty="0" smtClean="0">
                <a:latin typeface="微软雅黑" pitchFamily="34" charset="-122"/>
                <a:ea typeface="微软雅黑" pitchFamily="34" charset="-122"/>
                <a:cs typeface="方正兰亭细黑_GBK_M" pitchFamily="2" charset="2"/>
              </a:rPr>
              <a:t>活</a:t>
            </a:r>
            <a:endParaRPr lang="en-US" altLang="zh-CN" sz="1400" dirty="0" smtClean="0">
              <a:latin typeface="微软雅黑" pitchFamily="34" charset="-122"/>
              <a:ea typeface="微软雅黑" pitchFamily="34" charset="-122"/>
              <a:cs typeface="方正兰亭细黑_GBK_M" pitchFamily="2" charset="2"/>
            </a:endParaRPr>
          </a:p>
          <a:p>
            <a:r>
              <a:rPr lang="zh-CN" altLang="en-US" sz="1400" dirty="0" smtClean="0">
                <a:latin typeface="微软雅黑" pitchFamily="34" charset="-122"/>
                <a:ea typeface="微软雅黑" pitchFamily="34" charset="-122"/>
                <a:cs typeface="方正兰亭细黑_GBK_M" pitchFamily="2" charset="2"/>
              </a:rPr>
              <a:t>动</a:t>
            </a:r>
            <a:r>
              <a:rPr lang="zh-CN" altLang="en-US" sz="1400" dirty="0">
                <a:latin typeface="微软雅黑" pitchFamily="34" charset="-122"/>
                <a:ea typeface="微软雅黑" pitchFamily="34" charset="-122"/>
                <a:cs typeface="方正兰亭细黑_GBK_M" pitchFamily="2" charset="2"/>
              </a:rPr>
              <a:t>。教育心理学着重研究学生学习知识、应用知识中的问题解决。</a:t>
            </a:r>
            <a:endParaRPr lang="en-US" altLang="zh-CN" sz="1400" dirty="0" smtClean="0">
              <a:latin typeface="微软雅黑" pitchFamily="34" charset="-122"/>
              <a:ea typeface="微软雅黑" pitchFamily="34" charset="-122"/>
              <a:cs typeface="方正兰亭细黑_GBK_M" pitchFamily="2" charset="2"/>
            </a:endParaRPr>
          </a:p>
        </p:txBody>
      </p:sp>
      <p:sp>
        <p:nvSpPr>
          <p:cNvPr id="16" name="椭圆 15"/>
          <p:cNvSpPr/>
          <p:nvPr/>
        </p:nvSpPr>
        <p:spPr>
          <a:xfrm>
            <a:off x="4922332" y="1662956"/>
            <a:ext cx="1118835" cy="1118835"/>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17" name="组合 16"/>
          <p:cNvGrpSpPr/>
          <p:nvPr/>
        </p:nvGrpSpPr>
        <p:grpSpPr>
          <a:xfrm>
            <a:off x="6741829" y="1671245"/>
            <a:ext cx="1102257" cy="1102257"/>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9" name="椭圆 1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20" name="椭圆 19"/>
          <p:cNvSpPr/>
          <p:nvPr/>
        </p:nvSpPr>
        <p:spPr>
          <a:xfrm>
            <a:off x="1299914" y="1662956"/>
            <a:ext cx="1118835" cy="1118835"/>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21" name="组合 20"/>
          <p:cNvGrpSpPr/>
          <p:nvPr/>
        </p:nvGrpSpPr>
        <p:grpSpPr>
          <a:xfrm>
            <a:off x="3167838" y="1647187"/>
            <a:ext cx="1102257" cy="1102257"/>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3" name="椭圆 2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24" name="TextBox 23"/>
          <p:cNvSpPr txBox="1"/>
          <p:nvPr/>
        </p:nvSpPr>
        <p:spPr>
          <a:xfrm>
            <a:off x="1343929" y="3139735"/>
            <a:ext cx="981359" cy="461665"/>
          </a:xfrm>
          <a:prstGeom prst="rect">
            <a:avLst/>
          </a:prstGeom>
          <a:noFill/>
        </p:spPr>
        <p:txBody>
          <a:bodyPr wrap="none" rtlCol="0">
            <a:spAutoFit/>
          </a:bodyPr>
          <a:lstStyle/>
          <a:p>
            <a:r>
              <a:rPr lang="zh-CN" altLang="en-US" sz="2400" dirty="0" smtClean="0">
                <a:solidFill>
                  <a:srgbClr val="C00000"/>
                </a:solidFill>
                <a:latin typeface="微软雅黑" pitchFamily="34" charset="-122"/>
                <a:ea typeface="微软雅黑" pitchFamily="34" charset="-122"/>
                <a:cs typeface="方正兰亭细黑_GBK_M" pitchFamily="2" charset="2"/>
              </a:rPr>
              <a:t>对手</a:t>
            </a:r>
            <a:r>
              <a:rPr lang="en-US" altLang="zh-CN" sz="2400" dirty="0" smtClean="0">
                <a:solidFill>
                  <a:srgbClr val="C00000"/>
                </a:solidFill>
                <a:latin typeface="微软雅黑" pitchFamily="34" charset="-122"/>
                <a:ea typeface="微软雅黑" pitchFamily="34" charset="-122"/>
                <a:cs typeface="方正兰亭细黑_GBK_M" pitchFamily="2" charset="2"/>
              </a:rPr>
              <a:t>1</a:t>
            </a:r>
          </a:p>
        </p:txBody>
      </p:sp>
      <p:sp>
        <p:nvSpPr>
          <p:cNvPr id="25" name="TextBox 24"/>
          <p:cNvSpPr txBox="1"/>
          <p:nvPr/>
        </p:nvSpPr>
        <p:spPr>
          <a:xfrm>
            <a:off x="3155138" y="3139735"/>
            <a:ext cx="981359" cy="461665"/>
          </a:xfrm>
          <a:prstGeom prst="rect">
            <a:avLst/>
          </a:prstGeom>
          <a:noFill/>
        </p:spPr>
        <p:txBody>
          <a:bodyPr wrap="none" rtlCol="0">
            <a:spAutoFit/>
          </a:bodyPr>
          <a:lstStyle/>
          <a:p>
            <a:r>
              <a:rPr lang="zh-CN" altLang="en-US" sz="2400" dirty="0" smtClean="0">
                <a:solidFill>
                  <a:srgbClr val="C00000"/>
                </a:solidFill>
                <a:latin typeface="微软雅黑" pitchFamily="34" charset="-122"/>
                <a:ea typeface="微软雅黑" pitchFamily="34" charset="-122"/>
                <a:cs typeface="方正兰亭细黑_GBK_M" pitchFamily="2" charset="2"/>
              </a:rPr>
              <a:t>对手</a:t>
            </a:r>
            <a:r>
              <a:rPr lang="en-US" altLang="zh-CN" sz="2400" dirty="0" smtClean="0">
                <a:solidFill>
                  <a:srgbClr val="C00000"/>
                </a:solidFill>
                <a:latin typeface="微软雅黑" pitchFamily="34" charset="-122"/>
                <a:ea typeface="微软雅黑" pitchFamily="34" charset="-122"/>
                <a:cs typeface="方正兰亭细黑_GBK_M" pitchFamily="2" charset="2"/>
              </a:rPr>
              <a:t>2</a:t>
            </a:r>
          </a:p>
        </p:txBody>
      </p:sp>
      <p:sp>
        <p:nvSpPr>
          <p:cNvPr id="26" name="TextBox 25"/>
          <p:cNvSpPr txBox="1"/>
          <p:nvPr/>
        </p:nvSpPr>
        <p:spPr>
          <a:xfrm>
            <a:off x="4979047" y="3139735"/>
            <a:ext cx="981359" cy="461665"/>
          </a:xfrm>
          <a:prstGeom prst="rect">
            <a:avLst/>
          </a:prstGeom>
          <a:noFill/>
        </p:spPr>
        <p:txBody>
          <a:bodyPr wrap="none" rtlCol="0">
            <a:spAutoFit/>
          </a:bodyPr>
          <a:lstStyle/>
          <a:p>
            <a:r>
              <a:rPr lang="zh-CN" altLang="en-US" sz="2400" dirty="0" smtClean="0">
                <a:solidFill>
                  <a:srgbClr val="C00000"/>
                </a:solidFill>
                <a:latin typeface="微软雅黑" pitchFamily="34" charset="-122"/>
                <a:ea typeface="微软雅黑" pitchFamily="34" charset="-122"/>
                <a:cs typeface="方正兰亭细黑_GBK_M" pitchFamily="2" charset="2"/>
              </a:rPr>
              <a:t>对手</a:t>
            </a:r>
            <a:r>
              <a:rPr lang="en-US" altLang="zh-CN" sz="2400" dirty="0" smtClean="0">
                <a:solidFill>
                  <a:srgbClr val="C00000"/>
                </a:solidFill>
                <a:latin typeface="微软雅黑" pitchFamily="34" charset="-122"/>
                <a:ea typeface="微软雅黑" pitchFamily="34" charset="-122"/>
                <a:cs typeface="方正兰亭细黑_GBK_M" pitchFamily="2" charset="2"/>
              </a:rPr>
              <a:t>3</a:t>
            </a:r>
          </a:p>
        </p:txBody>
      </p:sp>
      <p:sp>
        <p:nvSpPr>
          <p:cNvPr id="27" name="TextBox 26"/>
          <p:cNvSpPr txBox="1"/>
          <p:nvPr/>
        </p:nvSpPr>
        <p:spPr>
          <a:xfrm>
            <a:off x="6802955" y="3139735"/>
            <a:ext cx="981359" cy="461665"/>
          </a:xfrm>
          <a:prstGeom prst="rect">
            <a:avLst/>
          </a:prstGeom>
          <a:noFill/>
        </p:spPr>
        <p:txBody>
          <a:bodyPr wrap="none" rtlCol="0">
            <a:spAutoFit/>
          </a:bodyPr>
          <a:lstStyle/>
          <a:p>
            <a:r>
              <a:rPr lang="zh-CN" altLang="en-US" sz="2400" dirty="0" smtClean="0">
                <a:solidFill>
                  <a:srgbClr val="C00000"/>
                </a:solidFill>
                <a:latin typeface="微软雅黑" pitchFamily="34" charset="-122"/>
                <a:ea typeface="微软雅黑" pitchFamily="34" charset="-122"/>
                <a:cs typeface="方正兰亭细黑_GBK_M" pitchFamily="2" charset="2"/>
              </a:rPr>
              <a:t>对手</a:t>
            </a:r>
            <a:r>
              <a:rPr lang="en-US" altLang="zh-CN" sz="2400" dirty="0" smtClean="0">
                <a:solidFill>
                  <a:srgbClr val="C00000"/>
                </a:solidFill>
                <a:latin typeface="微软雅黑" pitchFamily="34" charset="-122"/>
                <a:ea typeface="微软雅黑" pitchFamily="34" charset="-122"/>
                <a:cs typeface="方正兰亭细黑_GBK_M" pitchFamily="2" charset="2"/>
              </a:rPr>
              <a:t>4</a:t>
            </a: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12" presetClass="entr" presetSubtype="1"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p:tgtEl>
                                          <p:spTgt spid="24"/>
                                        </p:tgtEl>
                                        <p:attrNameLst>
                                          <p:attrName>ppt_y</p:attrName>
                                        </p:attrNameLst>
                                      </p:cBhvr>
                                      <p:tavLst>
                                        <p:tav tm="0">
                                          <p:val>
                                            <p:strVal val="#ppt_y-#ppt_h*1.125000"/>
                                          </p:val>
                                        </p:tav>
                                        <p:tav tm="100000">
                                          <p:val>
                                            <p:strVal val="#ppt_y"/>
                                          </p:val>
                                        </p:tav>
                                      </p:tavLst>
                                    </p:anim>
                                    <p:animEffect transition="in" filter="wipe(down)">
                                      <p:cBhvr>
                                        <p:cTn id="13" dur="500"/>
                                        <p:tgtEl>
                                          <p:spTgt spid="24"/>
                                        </p:tgtEl>
                                      </p:cBhvr>
                                    </p:animEffect>
                                  </p:childTnLst>
                                </p:cTn>
                              </p:par>
                              <p:par>
                                <p:cTn id="14" presetID="53" presetClass="entr" presetSubtype="16" fill="hold" nodeType="withEffect">
                                  <p:stCondLst>
                                    <p:cond delay="200"/>
                                  </p:stCondLst>
                                  <p:childTnLst>
                                    <p:set>
                                      <p:cBhvr>
                                        <p:cTn id="15" dur="1" fill="hold">
                                          <p:stCondLst>
                                            <p:cond delay="0"/>
                                          </p:stCondLst>
                                        </p:cTn>
                                        <p:tgtEl>
                                          <p:spTgt spid="21"/>
                                        </p:tgtEl>
                                        <p:attrNameLst>
                                          <p:attrName>style.visibility</p:attrName>
                                        </p:attrNameLst>
                                      </p:cBhvr>
                                      <p:to>
                                        <p:strVal val="visible"/>
                                      </p:to>
                                    </p:set>
                                    <p:anim calcmode="lin" valueType="num">
                                      <p:cBhvr>
                                        <p:cTn id="16" dur="500" fill="hold"/>
                                        <p:tgtEl>
                                          <p:spTgt spid="21"/>
                                        </p:tgtEl>
                                        <p:attrNameLst>
                                          <p:attrName>ppt_w</p:attrName>
                                        </p:attrNameLst>
                                      </p:cBhvr>
                                      <p:tavLst>
                                        <p:tav tm="0">
                                          <p:val>
                                            <p:fltVal val="0"/>
                                          </p:val>
                                        </p:tav>
                                        <p:tav tm="100000">
                                          <p:val>
                                            <p:strVal val="#ppt_w"/>
                                          </p:val>
                                        </p:tav>
                                      </p:tavLst>
                                    </p:anim>
                                    <p:anim calcmode="lin" valueType="num">
                                      <p:cBhvr>
                                        <p:cTn id="17" dur="500" fill="hold"/>
                                        <p:tgtEl>
                                          <p:spTgt spid="21"/>
                                        </p:tgtEl>
                                        <p:attrNameLst>
                                          <p:attrName>ppt_h</p:attrName>
                                        </p:attrNameLst>
                                      </p:cBhvr>
                                      <p:tavLst>
                                        <p:tav tm="0">
                                          <p:val>
                                            <p:fltVal val="0"/>
                                          </p:val>
                                        </p:tav>
                                        <p:tav tm="100000">
                                          <p:val>
                                            <p:strVal val="#ppt_h"/>
                                          </p:val>
                                        </p:tav>
                                      </p:tavLst>
                                    </p:anim>
                                    <p:animEffect transition="in" filter="fade">
                                      <p:cBhvr>
                                        <p:cTn id="18" dur="500"/>
                                        <p:tgtEl>
                                          <p:spTgt spid="21"/>
                                        </p:tgtEl>
                                      </p:cBhvr>
                                    </p:animEffect>
                                  </p:childTnLst>
                                </p:cTn>
                              </p:par>
                              <p:par>
                                <p:cTn id="19" presetID="12" presetClass="entr" presetSubtype="1" fill="hold" grpId="0" nodeType="withEffect">
                                  <p:stCondLst>
                                    <p:cond delay="70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p:tgtEl>
                                          <p:spTgt spid="25"/>
                                        </p:tgtEl>
                                        <p:attrNameLst>
                                          <p:attrName>ppt_y</p:attrName>
                                        </p:attrNameLst>
                                      </p:cBhvr>
                                      <p:tavLst>
                                        <p:tav tm="0">
                                          <p:val>
                                            <p:strVal val="#ppt_y-#ppt_h*1.125000"/>
                                          </p:val>
                                        </p:tav>
                                        <p:tav tm="100000">
                                          <p:val>
                                            <p:strVal val="#ppt_y"/>
                                          </p:val>
                                        </p:tav>
                                      </p:tavLst>
                                    </p:anim>
                                    <p:animEffect transition="in" filter="wipe(down)">
                                      <p:cBhvr>
                                        <p:cTn id="22" dur="500"/>
                                        <p:tgtEl>
                                          <p:spTgt spid="25"/>
                                        </p:tgtEl>
                                      </p:cBhvr>
                                    </p:animEffect>
                                  </p:childTnLst>
                                </p:cTn>
                              </p:par>
                              <p:par>
                                <p:cTn id="23" presetID="53" presetClass="entr" presetSubtype="16" fill="hold" grpId="0" nodeType="withEffect">
                                  <p:stCondLst>
                                    <p:cond delay="60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animEffect transition="in" filter="fade">
                                      <p:cBhvr>
                                        <p:cTn id="27" dur="500"/>
                                        <p:tgtEl>
                                          <p:spTgt spid="16"/>
                                        </p:tgtEl>
                                      </p:cBhvr>
                                    </p:animEffect>
                                  </p:childTnLst>
                                </p:cTn>
                              </p:par>
                              <p:par>
                                <p:cTn id="28" presetID="12" presetClass="entr" presetSubtype="1" fill="hold" grpId="0" nodeType="withEffect">
                                  <p:stCondLst>
                                    <p:cond delay="11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500"/>
                                        <p:tgtEl>
                                          <p:spTgt spid="26"/>
                                        </p:tgtEl>
                                        <p:attrNameLst>
                                          <p:attrName>ppt_y</p:attrName>
                                        </p:attrNameLst>
                                      </p:cBhvr>
                                      <p:tavLst>
                                        <p:tav tm="0">
                                          <p:val>
                                            <p:strVal val="#ppt_y-#ppt_h*1.125000"/>
                                          </p:val>
                                        </p:tav>
                                        <p:tav tm="100000">
                                          <p:val>
                                            <p:strVal val="#ppt_y"/>
                                          </p:val>
                                        </p:tav>
                                      </p:tavLst>
                                    </p:anim>
                                    <p:animEffect transition="in" filter="wipe(down)">
                                      <p:cBhvr>
                                        <p:cTn id="31" dur="500"/>
                                        <p:tgtEl>
                                          <p:spTgt spid="26"/>
                                        </p:tgtEl>
                                      </p:cBhvr>
                                    </p:animEffect>
                                  </p:childTnLst>
                                </p:cTn>
                              </p:par>
                              <p:par>
                                <p:cTn id="32" presetID="53" presetClass="entr" presetSubtype="16" fill="hold" nodeType="withEffect">
                                  <p:stCondLst>
                                    <p:cond delay="80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12" presetClass="entr" presetSubtype="1" fill="hold" grpId="0" nodeType="withEffect">
                                  <p:stCondLst>
                                    <p:cond delay="130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p:tgtEl>
                                          <p:spTgt spid="27"/>
                                        </p:tgtEl>
                                        <p:attrNameLst>
                                          <p:attrName>ppt_y</p:attrName>
                                        </p:attrNameLst>
                                      </p:cBhvr>
                                      <p:tavLst>
                                        <p:tav tm="0">
                                          <p:val>
                                            <p:strVal val="#ppt_y-#ppt_h*1.125000"/>
                                          </p:val>
                                        </p:tav>
                                        <p:tav tm="100000">
                                          <p:val>
                                            <p:strVal val="#ppt_y"/>
                                          </p:val>
                                        </p:tav>
                                      </p:tavLst>
                                    </p:anim>
                                    <p:animEffect transition="in" filter="wipe(down)">
                                      <p:cBhvr>
                                        <p:cTn id="40" dur="500"/>
                                        <p:tgtEl>
                                          <p:spTgt spid="27"/>
                                        </p:tgtEl>
                                      </p:cBhvr>
                                    </p:animEffect>
                                  </p:childTnLst>
                                </p:cTn>
                              </p:par>
                            </p:childTnLst>
                          </p:cTn>
                        </p:par>
                        <p:par>
                          <p:cTn id="41" fill="hold">
                            <p:stCondLst>
                              <p:cond delay="1800"/>
                            </p:stCondLst>
                            <p:childTnLst>
                              <p:par>
                                <p:cTn id="42" presetID="18" presetClass="entr" presetSubtype="3"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strips(upRight)">
                                      <p:cBhvr>
                                        <p:cTn id="4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20" grpId="0" animBg="1"/>
      <p:bldP spid="24" grpId="0"/>
      <p:bldP spid="25" grpId="0"/>
      <p:bldP spid="26"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6238284" y="1171530"/>
            <a:ext cx="2078132" cy="2313638"/>
            <a:chOff x="3384738" y="2271216"/>
            <a:chExt cx="2742947" cy="3053844"/>
          </a:xfrm>
        </p:grpSpPr>
        <p:sp>
          <p:nvSpPr>
            <p:cNvPr id="30" name="圆角矩形 29"/>
            <p:cNvSpPr/>
            <p:nvPr/>
          </p:nvSpPr>
          <p:spPr>
            <a:xfrm rot="2760000">
              <a:off x="3404990" y="2602365"/>
              <a:ext cx="3053844" cy="2391546"/>
            </a:xfrm>
            <a:prstGeom prst="roundRect">
              <a:avLst>
                <a:gd name="adj" fmla="val 47577"/>
              </a:avLst>
            </a:prstGeom>
            <a:gradFill>
              <a:gsLst>
                <a:gs pos="0">
                  <a:sysClr val="windowText" lastClr="000000"/>
                </a:gs>
                <a:gs pos="100000">
                  <a:srgbClr val="E8E8E8">
                    <a:alpha val="0"/>
                  </a:srgbClr>
                </a:gs>
              </a:gsLst>
              <a:lin ang="0" scaled="0"/>
            </a:gradFill>
            <a:ln w="25400" cap="flat" cmpd="sng" algn="ctr">
              <a:noFill/>
              <a:prstDash val="solid"/>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31" name="Freeform 5"/>
            <p:cNvSpPr>
              <a:spLocks/>
            </p:cNvSpPr>
            <p:nvPr/>
          </p:nvSpPr>
          <p:spPr bwMode="auto">
            <a:xfrm rot="10800000">
              <a:off x="3384738" y="235369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2" name="组合 31"/>
          <p:cNvGrpSpPr/>
          <p:nvPr/>
        </p:nvGrpSpPr>
        <p:grpSpPr>
          <a:xfrm>
            <a:off x="3704768" y="1326009"/>
            <a:ext cx="2145476" cy="2319695"/>
            <a:chOff x="3295850" y="2263221"/>
            <a:chExt cx="2831835" cy="3061839"/>
          </a:xfrm>
        </p:grpSpPr>
        <p:sp>
          <p:nvSpPr>
            <p:cNvPr id="33" name="圆角矩形 32"/>
            <p:cNvSpPr/>
            <p:nvPr/>
          </p:nvSpPr>
          <p:spPr>
            <a:xfrm rot="2760000">
              <a:off x="3404990" y="2602365"/>
              <a:ext cx="3053844" cy="2391546"/>
            </a:xfrm>
            <a:prstGeom prst="roundRect">
              <a:avLst>
                <a:gd name="adj" fmla="val 47577"/>
              </a:avLst>
            </a:prstGeom>
            <a:gradFill>
              <a:gsLst>
                <a:gs pos="0">
                  <a:sysClr val="windowText" lastClr="000000"/>
                </a:gs>
                <a:gs pos="100000">
                  <a:srgbClr val="E8E8E8">
                    <a:alpha val="0"/>
                  </a:srgbClr>
                </a:gs>
              </a:gsLst>
              <a:lin ang="0" scaled="0"/>
            </a:gradFill>
            <a:ln w="25400" cap="flat" cmpd="sng" algn="ctr">
              <a:noFill/>
              <a:prstDash val="solid"/>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34" name="Freeform 5"/>
            <p:cNvSpPr>
              <a:spLocks/>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5" name="组合 34"/>
          <p:cNvGrpSpPr/>
          <p:nvPr/>
        </p:nvGrpSpPr>
        <p:grpSpPr>
          <a:xfrm>
            <a:off x="1047854" y="1255921"/>
            <a:ext cx="2145476" cy="2319695"/>
            <a:chOff x="3295850" y="2263221"/>
            <a:chExt cx="2831835" cy="3061839"/>
          </a:xfrm>
        </p:grpSpPr>
        <p:sp>
          <p:nvSpPr>
            <p:cNvPr id="36" name="圆角矩形 35"/>
            <p:cNvSpPr/>
            <p:nvPr/>
          </p:nvSpPr>
          <p:spPr>
            <a:xfrm rot="2760000">
              <a:off x="3404990" y="2602365"/>
              <a:ext cx="3053844" cy="2391546"/>
            </a:xfrm>
            <a:prstGeom prst="roundRect">
              <a:avLst>
                <a:gd name="adj" fmla="val 47577"/>
              </a:avLst>
            </a:prstGeom>
            <a:gradFill>
              <a:gsLst>
                <a:gs pos="0">
                  <a:sysClr val="windowText" lastClr="000000"/>
                </a:gs>
                <a:gs pos="100000">
                  <a:srgbClr val="E8E8E8">
                    <a:alpha val="0"/>
                  </a:srgbClr>
                </a:gs>
              </a:gsLst>
              <a:lin ang="0" scaled="0"/>
            </a:gradFill>
            <a:ln w="25400" cap="flat" cmpd="sng" algn="ctr">
              <a:noFill/>
              <a:prstDash val="solid"/>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37" name="Freeform 5"/>
            <p:cNvSpPr>
              <a:spLocks/>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38" name="TextBox 37"/>
          <p:cNvSpPr txBox="1"/>
          <p:nvPr/>
        </p:nvSpPr>
        <p:spPr>
          <a:xfrm>
            <a:off x="1562831" y="2261881"/>
            <a:ext cx="1036867" cy="307777"/>
          </a:xfrm>
          <a:prstGeom prst="rect">
            <a:avLst/>
          </a:prstGeom>
          <a:noFill/>
        </p:spPr>
        <p:txBody>
          <a:bodyPr wrap="square" lIns="0" tIns="0" rIns="0" bIns="0" rtlCol="0">
            <a:spAutoFit/>
          </a:bodyPr>
          <a:lstStyle/>
          <a:p>
            <a:pPr algn="ctr"/>
            <a:r>
              <a:rPr lang="zh-CN" altLang="en-US" sz="2000" b="1" dirty="0" smtClean="0">
                <a:latin typeface="微软雅黑" pitchFamily="34" charset="-122"/>
                <a:ea typeface="微软雅黑" pitchFamily="34" charset="-122"/>
              </a:rPr>
              <a:t>线下门店</a:t>
            </a:r>
            <a:endParaRPr lang="zh-CN" altLang="en-US" sz="2000" b="1" dirty="0">
              <a:latin typeface="微软雅黑" pitchFamily="34" charset="-122"/>
              <a:ea typeface="微软雅黑" pitchFamily="34" charset="-122"/>
            </a:endParaRPr>
          </a:p>
        </p:txBody>
      </p:sp>
      <p:sp>
        <p:nvSpPr>
          <p:cNvPr id="39" name="TextBox 38"/>
          <p:cNvSpPr txBox="1"/>
          <p:nvPr/>
        </p:nvSpPr>
        <p:spPr>
          <a:xfrm>
            <a:off x="4011369" y="2261881"/>
            <a:ext cx="1331318" cy="307777"/>
          </a:xfrm>
          <a:prstGeom prst="rect">
            <a:avLst/>
          </a:prstGeom>
          <a:noFill/>
        </p:spPr>
        <p:txBody>
          <a:bodyPr wrap="square" lIns="0" tIns="0" rIns="0" bIns="0" rtlCol="0">
            <a:spAutoFit/>
          </a:bodyPr>
          <a:lstStyle/>
          <a:p>
            <a:pPr algn="ctr"/>
            <a:r>
              <a:rPr lang="zh-CN" altLang="en-US" sz="2000" b="1" dirty="0" smtClean="0">
                <a:latin typeface="微软雅黑" pitchFamily="34" charset="-122"/>
                <a:ea typeface="微软雅黑" pitchFamily="34" charset="-122"/>
              </a:rPr>
              <a:t>电脑客户端</a:t>
            </a:r>
            <a:endParaRPr lang="zh-CN" altLang="en-US" sz="2000" b="1" dirty="0">
              <a:latin typeface="微软雅黑" pitchFamily="34" charset="-122"/>
              <a:ea typeface="微软雅黑" pitchFamily="34" charset="-122"/>
            </a:endParaRPr>
          </a:p>
        </p:txBody>
      </p:sp>
      <p:sp>
        <p:nvSpPr>
          <p:cNvPr id="40" name="TextBox 39"/>
          <p:cNvSpPr txBox="1"/>
          <p:nvPr/>
        </p:nvSpPr>
        <p:spPr>
          <a:xfrm>
            <a:off x="6650211" y="2261881"/>
            <a:ext cx="1166506" cy="307777"/>
          </a:xfrm>
          <a:prstGeom prst="rect">
            <a:avLst/>
          </a:prstGeom>
          <a:noFill/>
        </p:spPr>
        <p:txBody>
          <a:bodyPr wrap="square" lIns="0" tIns="0" rIns="0" bIns="0" rtlCol="0">
            <a:spAutoFit/>
          </a:bodyPr>
          <a:lstStyle/>
          <a:p>
            <a:pPr algn="ctr"/>
            <a:r>
              <a:rPr lang="zh-CN" altLang="en-US" sz="2000" b="1" dirty="0" smtClean="0">
                <a:latin typeface="微软雅黑" pitchFamily="34" charset="-122"/>
                <a:ea typeface="微软雅黑" pitchFamily="34" charset="-122"/>
              </a:rPr>
              <a:t>手机</a:t>
            </a:r>
            <a:r>
              <a:rPr lang="en-US" altLang="zh-CN" sz="2000" b="1" dirty="0" smtClean="0">
                <a:latin typeface="微软雅黑" pitchFamily="34" charset="-122"/>
                <a:ea typeface="微软雅黑" pitchFamily="34" charset="-122"/>
              </a:rPr>
              <a:t>APP</a:t>
            </a:r>
            <a:endParaRPr lang="zh-CN" altLang="en-US" sz="2000" b="1" dirty="0">
              <a:latin typeface="微软雅黑" pitchFamily="34" charset="-122"/>
              <a:ea typeface="微软雅黑" pitchFamily="34" charset="-122"/>
            </a:endParaRPr>
          </a:p>
        </p:txBody>
      </p:sp>
      <p:sp>
        <p:nvSpPr>
          <p:cNvPr id="41" name="KSO_Shape"/>
          <p:cNvSpPr>
            <a:spLocks/>
          </p:cNvSpPr>
          <p:nvPr/>
        </p:nvSpPr>
        <p:spPr bwMode="auto">
          <a:xfrm>
            <a:off x="4321508" y="1488605"/>
            <a:ext cx="711040" cy="532094"/>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C00000"/>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宋体" panose="02010600030101010101" pitchFamily="2" charset="-122"/>
            </a:endParaRPr>
          </a:p>
        </p:txBody>
      </p:sp>
      <p:sp>
        <p:nvSpPr>
          <p:cNvPr id="42" name="KSO_Shape"/>
          <p:cNvSpPr>
            <a:spLocks/>
          </p:cNvSpPr>
          <p:nvPr/>
        </p:nvSpPr>
        <p:spPr bwMode="auto">
          <a:xfrm>
            <a:off x="6958343" y="1514020"/>
            <a:ext cx="570670" cy="481264"/>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C00000"/>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43" name="KSO_Shape"/>
          <p:cNvSpPr>
            <a:spLocks/>
          </p:cNvSpPr>
          <p:nvPr/>
        </p:nvSpPr>
        <p:spPr bwMode="auto">
          <a:xfrm>
            <a:off x="1797424" y="1442928"/>
            <a:ext cx="536164" cy="623448"/>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C00000"/>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44" name="组合 43"/>
          <p:cNvGrpSpPr/>
          <p:nvPr/>
        </p:nvGrpSpPr>
        <p:grpSpPr>
          <a:xfrm>
            <a:off x="3243607" y="2014915"/>
            <a:ext cx="310406" cy="310406"/>
            <a:chOff x="3264324" y="1749600"/>
            <a:chExt cx="348156" cy="348156"/>
          </a:xfrm>
        </p:grpSpPr>
        <p:sp>
          <p:nvSpPr>
            <p:cNvPr id="45" name="矩形 44"/>
            <p:cNvSpPr/>
            <p:nvPr/>
          </p:nvSpPr>
          <p:spPr>
            <a:xfrm>
              <a:off x="3264324" y="1900818"/>
              <a:ext cx="348156" cy="45719"/>
            </a:xfrm>
            <a:prstGeom prst="rect">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矩形 45"/>
            <p:cNvSpPr/>
            <p:nvPr/>
          </p:nvSpPr>
          <p:spPr>
            <a:xfrm rot="5400000">
              <a:off x="3264324" y="1900818"/>
              <a:ext cx="348156" cy="45719"/>
            </a:xfrm>
            <a:prstGeom prst="rect">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7" name="组合 46"/>
          <p:cNvGrpSpPr/>
          <p:nvPr/>
        </p:nvGrpSpPr>
        <p:grpSpPr>
          <a:xfrm>
            <a:off x="5800043" y="2014915"/>
            <a:ext cx="310406" cy="310406"/>
            <a:chOff x="3264324" y="1749600"/>
            <a:chExt cx="348156" cy="348156"/>
          </a:xfrm>
        </p:grpSpPr>
        <p:sp>
          <p:nvSpPr>
            <p:cNvPr id="48" name="矩形 47"/>
            <p:cNvSpPr/>
            <p:nvPr/>
          </p:nvSpPr>
          <p:spPr>
            <a:xfrm>
              <a:off x="3264324" y="1900818"/>
              <a:ext cx="348156" cy="45719"/>
            </a:xfrm>
            <a:prstGeom prst="rect">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矩形 48"/>
            <p:cNvSpPr/>
            <p:nvPr/>
          </p:nvSpPr>
          <p:spPr>
            <a:xfrm rot="5400000">
              <a:off x="3264324" y="1900818"/>
              <a:ext cx="348156" cy="45719"/>
            </a:xfrm>
            <a:prstGeom prst="rect">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0" name="TextBox 49"/>
          <p:cNvSpPr txBox="1"/>
          <p:nvPr/>
        </p:nvSpPr>
        <p:spPr>
          <a:xfrm>
            <a:off x="1572092" y="3429000"/>
            <a:ext cx="6154126" cy="1661993"/>
          </a:xfrm>
          <a:prstGeom prst="rect">
            <a:avLst/>
          </a:prstGeom>
          <a:noFill/>
        </p:spPr>
        <p:txBody>
          <a:bodyPr wrap="square" lIns="0" tIns="0" rIns="0" bIns="0" rtlCol="0">
            <a:spAutoFit/>
          </a:bodyPr>
          <a:lstStyle/>
          <a:p>
            <a:pPr algn="just">
              <a:lnSpc>
                <a:spcPct val="150000"/>
              </a:lnSpc>
            </a:pPr>
            <a:r>
              <a:rPr lang="zh-CN" altLang="en-US" sz="1200" dirty="0">
                <a:latin typeface="微软雅黑" pitchFamily="34" charset="-122"/>
                <a:ea typeface="微软雅黑"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200" dirty="0" smtClean="0">
                <a:latin typeface="微软雅黑" pitchFamily="34" charset="-122"/>
                <a:ea typeface="微软雅黑" pitchFamily="34" charset="-122"/>
              </a:rPr>
              <a:t>……</a:t>
            </a:r>
          </a:p>
          <a:p>
            <a:pPr algn="just">
              <a:lnSpc>
                <a:spcPct val="150000"/>
              </a:lnSpc>
            </a:pPr>
            <a:r>
              <a:rPr lang="zh-CN" altLang="en-US" sz="1200" dirty="0">
                <a:latin typeface="微软雅黑" pitchFamily="34" charset="-122"/>
                <a:ea typeface="微软雅黑"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200" dirty="0" smtClean="0">
                <a:latin typeface="微软雅黑" pitchFamily="34" charset="-122"/>
                <a:ea typeface="微软雅黑" pitchFamily="34" charset="-122"/>
              </a:rPr>
              <a:t>……</a:t>
            </a:r>
            <a:endParaRPr lang="en-US" altLang="zh-CN" sz="1200" dirty="0">
              <a:latin typeface="微软雅黑" pitchFamily="34" charset="-122"/>
              <a:ea typeface="微软雅黑" pitchFamily="34" charset="-122"/>
            </a:endParaRPr>
          </a:p>
        </p:txBody>
      </p:sp>
      <p:sp>
        <p:nvSpPr>
          <p:cNvPr id="51" name="Freeform 5"/>
          <p:cNvSpPr>
            <a:spLocks/>
          </p:cNvSpPr>
          <p:nvPr/>
        </p:nvSpPr>
        <p:spPr bwMode="auto">
          <a:xfrm>
            <a:off x="1112480" y="3682286"/>
            <a:ext cx="236560" cy="970850"/>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ysClr val="windowText" lastClr="0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2" name="Freeform 5"/>
          <p:cNvSpPr>
            <a:spLocks/>
          </p:cNvSpPr>
          <p:nvPr/>
        </p:nvSpPr>
        <p:spPr bwMode="auto">
          <a:xfrm flipH="1">
            <a:off x="8005016" y="3682286"/>
            <a:ext cx="236560" cy="970850"/>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ysClr val="windowText" lastClr="0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3" name="TextBox 52"/>
          <p:cNvSpPr txBox="1"/>
          <p:nvPr/>
        </p:nvSpPr>
        <p:spPr>
          <a:xfrm>
            <a:off x="1562831" y="2592294"/>
            <a:ext cx="1036867" cy="153888"/>
          </a:xfrm>
          <a:prstGeom prst="rect">
            <a:avLst/>
          </a:prstGeom>
          <a:noFill/>
        </p:spPr>
        <p:txBody>
          <a:bodyPr wrap="square" lIns="0" tIns="0" rIns="0" bIns="0" rtlCol="0">
            <a:spAutoFit/>
          </a:bodyPr>
          <a:lstStyle/>
          <a:p>
            <a:pPr algn="ctr"/>
            <a:r>
              <a:rPr lang="zh-CN" altLang="en-US" sz="1000" b="1" dirty="0" smtClean="0">
                <a:latin typeface="微软雅黑" pitchFamily="34" charset="-122"/>
                <a:ea typeface="微软雅黑" pitchFamily="34" charset="-122"/>
              </a:rPr>
              <a:t>点击输入说明文字</a:t>
            </a:r>
            <a:endParaRPr lang="zh-CN" altLang="en-US" sz="1000" b="1" dirty="0">
              <a:latin typeface="微软雅黑" pitchFamily="34" charset="-122"/>
              <a:ea typeface="微软雅黑" pitchFamily="34" charset="-122"/>
            </a:endParaRPr>
          </a:p>
        </p:txBody>
      </p:sp>
      <p:sp>
        <p:nvSpPr>
          <p:cNvPr id="54" name="TextBox 53"/>
          <p:cNvSpPr txBox="1"/>
          <p:nvPr/>
        </p:nvSpPr>
        <p:spPr>
          <a:xfrm>
            <a:off x="4093775" y="2592294"/>
            <a:ext cx="1166506" cy="153888"/>
          </a:xfrm>
          <a:prstGeom prst="rect">
            <a:avLst/>
          </a:prstGeom>
          <a:noFill/>
        </p:spPr>
        <p:txBody>
          <a:bodyPr wrap="square" lIns="0" tIns="0" rIns="0" bIns="0" rtlCol="0">
            <a:spAutoFit/>
          </a:bodyPr>
          <a:lstStyle/>
          <a:p>
            <a:pPr algn="ctr"/>
            <a:r>
              <a:rPr lang="zh-CN" altLang="en-US" sz="1000" b="1" dirty="0">
                <a:latin typeface="微软雅黑" pitchFamily="34" charset="-122"/>
                <a:ea typeface="微软雅黑" pitchFamily="34" charset="-122"/>
              </a:rPr>
              <a:t>点击输入说明文字</a:t>
            </a:r>
          </a:p>
        </p:txBody>
      </p:sp>
      <p:sp>
        <p:nvSpPr>
          <p:cNvPr id="55" name="TextBox 54"/>
          <p:cNvSpPr txBox="1"/>
          <p:nvPr/>
        </p:nvSpPr>
        <p:spPr>
          <a:xfrm>
            <a:off x="6650211" y="2592294"/>
            <a:ext cx="1166506" cy="153888"/>
          </a:xfrm>
          <a:prstGeom prst="rect">
            <a:avLst/>
          </a:prstGeom>
          <a:noFill/>
        </p:spPr>
        <p:txBody>
          <a:bodyPr wrap="square" lIns="0" tIns="0" rIns="0" bIns="0" rtlCol="0">
            <a:spAutoFit/>
          </a:bodyPr>
          <a:lstStyle/>
          <a:p>
            <a:pPr algn="ctr"/>
            <a:r>
              <a:rPr lang="zh-CN" altLang="en-US" sz="1000" b="1" dirty="0">
                <a:latin typeface="微软雅黑" pitchFamily="34" charset="-122"/>
                <a:ea typeface="微软雅黑" pitchFamily="34" charset="-122"/>
              </a:rPr>
              <a:t>点击输入说明文字</a:t>
            </a: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down)">
                                      <p:cBhvr>
                                        <p:cTn id="7" dur="290">
                                          <p:stCondLst>
                                            <p:cond delay="0"/>
                                          </p:stCondLst>
                                        </p:cTn>
                                        <p:tgtEl>
                                          <p:spTgt spid="35"/>
                                        </p:tgtEl>
                                      </p:cBhvr>
                                    </p:animEffect>
                                    <p:anim calcmode="lin" valueType="num">
                                      <p:cBhvr>
                                        <p:cTn id="8" dur="911" tmFilter="0,0; 0.14,0.36; 0.43,0.73; 0.71,0.91; 1.0,1.0">
                                          <p:stCondLst>
                                            <p:cond delay="0"/>
                                          </p:stCondLst>
                                        </p:cTn>
                                        <p:tgtEl>
                                          <p:spTgt spid="35"/>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5"/>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5"/>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5"/>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5"/>
                                        </p:tgtEl>
                                        <p:attrNameLst>
                                          <p:attrName>ppt_y</p:attrName>
                                        </p:attrNameLst>
                                      </p:cBhvr>
                                      <p:tavLst>
                                        <p:tav tm="0" fmla="#ppt_y-sin(pi*$)/81">
                                          <p:val>
                                            <p:fltVal val="0"/>
                                          </p:val>
                                        </p:tav>
                                        <p:tav tm="100000">
                                          <p:val>
                                            <p:fltVal val="1"/>
                                          </p:val>
                                        </p:tav>
                                      </p:tavLst>
                                    </p:anim>
                                    <p:animScale>
                                      <p:cBhvr>
                                        <p:cTn id="13" dur="13">
                                          <p:stCondLst>
                                            <p:cond delay="325"/>
                                          </p:stCondLst>
                                        </p:cTn>
                                        <p:tgtEl>
                                          <p:spTgt spid="35"/>
                                        </p:tgtEl>
                                      </p:cBhvr>
                                      <p:to x="100000" y="60000"/>
                                    </p:animScale>
                                    <p:animScale>
                                      <p:cBhvr>
                                        <p:cTn id="14" dur="83" decel="50000">
                                          <p:stCondLst>
                                            <p:cond delay="338"/>
                                          </p:stCondLst>
                                        </p:cTn>
                                        <p:tgtEl>
                                          <p:spTgt spid="35"/>
                                        </p:tgtEl>
                                      </p:cBhvr>
                                      <p:to x="100000" y="100000"/>
                                    </p:animScale>
                                    <p:animScale>
                                      <p:cBhvr>
                                        <p:cTn id="15" dur="13">
                                          <p:stCondLst>
                                            <p:cond delay="656"/>
                                          </p:stCondLst>
                                        </p:cTn>
                                        <p:tgtEl>
                                          <p:spTgt spid="35"/>
                                        </p:tgtEl>
                                      </p:cBhvr>
                                      <p:to x="100000" y="80000"/>
                                    </p:animScale>
                                    <p:animScale>
                                      <p:cBhvr>
                                        <p:cTn id="16" dur="83" decel="50000">
                                          <p:stCondLst>
                                            <p:cond delay="669"/>
                                          </p:stCondLst>
                                        </p:cTn>
                                        <p:tgtEl>
                                          <p:spTgt spid="35"/>
                                        </p:tgtEl>
                                      </p:cBhvr>
                                      <p:to x="100000" y="100000"/>
                                    </p:animScale>
                                    <p:animScale>
                                      <p:cBhvr>
                                        <p:cTn id="17" dur="13">
                                          <p:stCondLst>
                                            <p:cond delay="821"/>
                                          </p:stCondLst>
                                        </p:cTn>
                                        <p:tgtEl>
                                          <p:spTgt spid="35"/>
                                        </p:tgtEl>
                                      </p:cBhvr>
                                      <p:to x="100000" y="90000"/>
                                    </p:animScale>
                                    <p:animScale>
                                      <p:cBhvr>
                                        <p:cTn id="18" dur="83" decel="50000">
                                          <p:stCondLst>
                                            <p:cond delay="834"/>
                                          </p:stCondLst>
                                        </p:cTn>
                                        <p:tgtEl>
                                          <p:spTgt spid="35"/>
                                        </p:tgtEl>
                                      </p:cBhvr>
                                      <p:to x="100000" y="100000"/>
                                    </p:animScale>
                                    <p:animScale>
                                      <p:cBhvr>
                                        <p:cTn id="19" dur="13">
                                          <p:stCondLst>
                                            <p:cond delay="904"/>
                                          </p:stCondLst>
                                        </p:cTn>
                                        <p:tgtEl>
                                          <p:spTgt spid="35"/>
                                        </p:tgtEl>
                                      </p:cBhvr>
                                      <p:to x="100000" y="95000"/>
                                    </p:animScale>
                                    <p:animScale>
                                      <p:cBhvr>
                                        <p:cTn id="20" dur="83" decel="50000">
                                          <p:stCondLst>
                                            <p:cond delay="917"/>
                                          </p:stCondLst>
                                        </p:cTn>
                                        <p:tgtEl>
                                          <p:spTgt spid="35"/>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down)">
                                      <p:cBhvr>
                                        <p:cTn id="23" dur="290">
                                          <p:stCondLst>
                                            <p:cond delay="0"/>
                                          </p:stCondLst>
                                        </p:cTn>
                                        <p:tgtEl>
                                          <p:spTgt spid="38"/>
                                        </p:tgtEl>
                                      </p:cBhvr>
                                    </p:animEffect>
                                    <p:anim calcmode="lin" valueType="num">
                                      <p:cBhvr>
                                        <p:cTn id="24" dur="911"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38"/>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38"/>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38"/>
                                        </p:tgtEl>
                                        <p:attrNameLst>
                                          <p:attrName>ppt_y</p:attrName>
                                        </p:attrNameLst>
                                      </p:cBhvr>
                                      <p:tavLst>
                                        <p:tav tm="0" fmla="#ppt_y-sin(pi*$)/81">
                                          <p:val>
                                            <p:fltVal val="0"/>
                                          </p:val>
                                        </p:tav>
                                        <p:tav tm="100000">
                                          <p:val>
                                            <p:fltVal val="1"/>
                                          </p:val>
                                        </p:tav>
                                      </p:tavLst>
                                    </p:anim>
                                    <p:animScale>
                                      <p:cBhvr>
                                        <p:cTn id="29" dur="13">
                                          <p:stCondLst>
                                            <p:cond delay="325"/>
                                          </p:stCondLst>
                                        </p:cTn>
                                        <p:tgtEl>
                                          <p:spTgt spid="38"/>
                                        </p:tgtEl>
                                      </p:cBhvr>
                                      <p:to x="100000" y="60000"/>
                                    </p:animScale>
                                    <p:animScale>
                                      <p:cBhvr>
                                        <p:cTn id="30" dur="83" decel="50000">
                                          <p:stCondLst>
                                            <p:cond delay="338"/>
                                          </p:stCondLst>
                                        </p:cTn>
                                        <p:tgtEl>
                                          <p:spTgt spid="38"/>
                                        </p:tgtEl>
                                      </p:cBhvr>
                                      <p:to x="100000" y="100000"/>
                                    </p:animScale>
                                    <p:animScale>
                                      <p:cBhvr>
                                        <p:cTn id="31" dur="13">
                                          <p:stCondLst>
                                            <p:cond delay="656"/>
                                          </p:stCondLst>
                                        </p:cTn>
                                        <p:tgtEl>
                                          <p:spTgt spid="38"/>
                                        </p:tgtEl>
                                      </p:cBhvr>
                                      <p:to x="100000" y="80000"/>
                                    </p:animScale>
                                    <p:animScale>
                                      <p:cBhvr>
                                        <p:cTn id="32" dur="83" decel="50000">
                                          <p:stCondLst>
                                            <p:cond delay="669"/>
                                          </p:stCondLst>
                                        </p:cTn>
                                        <p:tgtEl>
                                          <p:spTgt spid="38"/>
                                        </p:tgtEl>
                                      </p:cBhvr>
                                      <p:to x="100000" y="100000"/>
                                    </p:animScale>
                                    <p:animScale>
                                      <p:cBhvr>
                                        <p:cTn id="33" dur="13">
                                          <p:stCondLst>
                                            <p:cond delay="821"/>
                                          </p:stCondLst>
                                        </p:cTn>
                                        <p:tgtEl>
                                          <p:spTgt spid="38"/>
                                        </p:tgtEl>
                                      </p:cBhvr>
                                      <p:to x="100000" y="90000"/>
                                    </p:animScale>
                                    <p:animScale>
                                      <p:cBhvr>
                                        <p:cTn id="34" dur="83" decel="50000">
                                          <p:stCondLst>
                                            <p:cond delay="834"/>
                                          </p:stCondLst>
                                        </p:cTn>
                                        <p:tgtEl>
                                          <p:spTgt spid="38"/>
                                        </p:tgtEl>
                                      </p:cBhvr>
                                      <p:to x="100000" y="100000"/>
                                    </p:animScale>
                                    <p:animScale>
                                      <p:cBhvr>
                                        <p:cTn id="35" dur="13">
                                          <p:stCondLst>
                                            <p:cond delay="904"/>
                                          </p:stCondLst>
                                        </p:cTn>
                                        <p:tgtEl>
                                          <p:spTgt spid="38"/>
                                        </p:tgtEl>
                                      </p:cBhvr>
                                      <p:to x="100000" y="95000"/>
                                    </p:animScale>
                                    <p:animScale>
                                      <p:cBhvr>
                                        <p:cTn id="36" dur="83" decel="50000">
                                          <p:stCondLst>
                                            <p:cond delay="917"/>
                                          </p:stCondLst>
                                        </p:cTn>
                                        <p:tgtEl>
                                          <p:spTgt spid="38"/>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wipe(down)">
                                      <p:cBhvr>
                                        <p:cTn id="39" dur="290">
                                          <p:stCondLst>
                                            <p:cond delay="0"/>
                                          </p:stCondLst>
                                        </p:cTn>
                                        <p:tgtEl>
                                          <p:spTgt spid="53"/>
                                        </p:tgtEl>
                                      </p:cBhvr>
                                    </p:animEffect>
                                    <p:anim calcmode="lin" valueType="num">
                                      <p:cBhvr>
                                        <p:cTn id="40" dur="911" tmFilter="0,0; 0.14,0.36; 0.43,0.73; 0.71,0.91; 1.0,1.0">
                                          <p:stCondLst>
                                            <p:cond delay="0"/>
                                          </p:stCondLst>
                                        </p:cTn>
                                        <p:tgtEl>
                                          <p:spTgt spid="53"/>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53"/>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53"/>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53"/>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53"/>
                                        </p:tgtEl>
                                        <p:attrNameLst>
                                          <p:attrName>ppt_y</p:attrName>
                                        </p:attrNameLst>
                                      </p:cBhvr>
                                      <p:tavLst>
                                        <p:tav tm="0" fmla="#ppt_y-sin(pi*$)/81">
                                          <p:val>
                                            <p:fltVal val="0"/>
                                          </p:val>
                                        </p:tav>
                                        <p:tav tm="100000">
                                          <p:val>
                                            <p:fltVal val="1"/>
                                          </p:val>
                                        </p:tav>
                                      </p:tavLst>
                                    </p:anim>
                                    <p:animScale>
                                      <p:cBhvr>
                                        <p:cTn id="45" dur="13">
                                          <p:stCondLst>
                                            <p:cond delay="325"/>
                                          </p:stCondLst>
                                        </p:cTn>
                                        <p:tgtEl>
                                          <p:spTgt spid="53"/>
                                        </p:tgtEl>
                                      </p:cBhvr>
                                      <p:to x="100000" y="60000"/>
                                    </p:animScale>
                                    <p:animScale>
                                      <p:cBhvr>
                                        <p:cTn id="46" dur="83" decel="50000">
                                          <p:stCondLst>
                                            <p:cond delay="338"/>
                                          </p:stCondLst>
                                        </p:cTn>
                                        <p:tgtEl>
                                          <p:spTgt spid="53"/>
                                        </p:tgtEl>
                                      </p:cBhvr>
                                      <p:to x="100000" y="100000"/>
                                    </p:animScale>
                                    <p:animScale>
                                      <p:cBhvr>
                                        <p:cTn id="47" dur="13">
                                          <p:stCondLst>
                                            <p:cond delay="656"/>
                                          </p:stCondLst>
                                        </p:cTn>
                                        <p:tgtEl>
                                          <p:spTgt spid="53"/>
                                        </p:tgtEl>
                                      </p:cBhvr>
                                      <p:to x="100000" y="80000"/>
                                    </p:animScale>
                                    <p:animScale>
                                      <p:cBhvr>
                                        <p:cTn id="48" dur="83" decel="50000">
                                          <p:stCondLst>
                                            <p:cond delay="669"/>
                                          </p:stCondLst>
                                        </p:cTn>
                                        <p:tgtEl>
                                          <p:spTgt spid="53"/>
                                        </p:tgtEl>
                                      </p:cBhvr>
                                      <p:to x="100000" y="100000"/>
                                    </p:animScale>
                                    <p:animScale>
                                      <p:cBhvr>
                                        <p:cTn id="49" dur="13">
                                          <p:stCondLst>
                                            <p:cond delay="821"/>
                                          </p:stCondLst>
                                        </p:cTn>
                                        <p:tgtEl>
                                          <p:spTgt spid="53"/>
                                        </p:tgtEl>
                                      </p:cBhvr>
                                      <p:to x="100000" y="90000"/>
                                    </p:animScale>
                                    <p:animScale>
                                      <p:cBhvr>
                                        <p:cTn id="50" dur="83" decel="50000">
                                          <p:stCondLst>
                                            <p:cond delay="834"/>
                                          </p:stCondLst>
                                        </p:cTn>
                                        <p:tgtEl>
                                          <p:spTgt spid="53"/>
                                        </p:tgtEl>
                                      </p:cBhvr>
                                      <p:to x="100000" y="100000"/>
                                    </p:animScale>
                                    <p:animScale>
                                      <p:cBhvr>
                                        <p:cTn id="51" dur="13">
                                          <p:stCondLst>
                                            <p:cond delay="904"/>
                                          </p:stCondLst>
                                        </p:cTn>
                                        <p:tgtEl>
                                          <p:spTgt spid="53"/>
                                        </p:tgtEl>
                                      </p:cBhvr>
                                      <p:to x="100000" y="95000"/>
                                    </p:animScale>
                                    <p:animScale>
                                      <p:cBhvr>
                                        <p:cTn id="52" dur="83" decel="50000">
                                          <p:stCondLst>
                                            <p:cond delay="917"/>
                                          </p:stCondLst>
                                        </p:cTn>
                                        <p:tgtEl>
                                          <p:spTgt spid="53"/>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wipe(down)">
                                      <p:cBhvr>
                                        <p:cTn id="55" dur="290">
                                          <p:stCondLst>
                                            <p:cond delay="0"/>
                                          </p:stCondLst>
                                        </p:cTn>
                                        <p:tgtEl>
                                          <p:spTgt spid="43"/>
                                        </p:tgtEl>
                                      </p:cBhvr>
                                    </p:animEffect>
                                    <p:anim calcmode="lin" valueType="num">
                                      <p:cBhvr>
                                        <p:cTn id="56" dur="911" tmFilter="0,0; 0.14,0.36; 0.43,0.73; 0.71,0.91; 1.0,1.0">
                                          <p:stCondLst>
                                            <p:cond delay="0"/>
                                          </p:stCondLst>
                                        </p:cTn>
                                        <p:tgtEl>
                                          <p:spTgt spid="43"/>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43"/>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43"/>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43"/>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43"/>
                                        </p:tgtEl>
                                        <p:attrNameLst>
                                          <p:attrName>ppt_y</p:attrName>
                                        </p:attrNameLst>
                                      </p:cBhvr>
                                      <p:tavLst>
                                        <p:tav tm="0" fmla="#ppt_y-sin(pi*$)/81">
                                          <p:val>
                                            <p:fltVal val="0"/>
                                          </p:val>
                                        </p:tav>
                                        <p:tav tm="100000">
                                          <p:val>
                                            <p:fltVal val="1"/>
                                          </p:val>
                                        </p:tav>
                                      </p:tavLst>
                                    </p:anim>
                                    <p:animScale>
                                      <p:cBhvr>
                                        <p:cTn id="61" dur="13">
                                          <p:stCondLst>
                                            <p:cond delay="325"/>
                                          </p:stCondLst>
                                        </p:cTn>
                                        <p:tgtEl>
                                          <p:spTgt spid="43"/>
                                        </p:tgtEl>
                                      </p:cBhvr>
                                      <p:to x="100000" y="60000"/>
                                    </p:animScale>
                                    <p:animScale>
                                      <p:cBhvr>
                                        <p:cTn id="62" dur="83" decel="50000">
                                          <p:stCondLst>
                                            <p:cond delay="338"/>
                                          </p:stCondLst>
                                        </p:cTn>
                                        <p:tgtEl>
                                          <p:spTgt spid="43"/>
                                        </p:tgtEl>
                                      </p:cBhvr>
                                      <p:to x="100000" y="100000"/>
                                    </p:animScale>
                                    <p:animScale>
                                      <p:cBhvr>
                                        <p:cTn id="63" dur="13">
                                          <p:stCondLst>
                                            <p:cond delay="656"/>
                                          </p:stCondLst>
                                        </p:cTn>
                                        <p:tgtEl>
                                          <p:spTgt spid="43"/>
                                        </p:tgtEl>
                                      </p:cBhvr>
                                      <p:to x="100000" y="80000"/>
                                    </p:animScale>
                                    <p:animScale>
                                      <p:cBhvr>
                                        <p:cTn id="64" dur="83" decel="50000">
                                          <p:stCondLst>
                                            <p:cond delay="669"/>
                                          </p:stCondLst>
                                        </p:cTn>
                                        <p:tgtEl>
                                          <p:spTgt spid="43"/>
                                        </p:tgtEl>
                                      </p:cBhvr>
                                      <p:to x="100000" y="100000"/>
                                    </p:animScale>
                                    <p:animScale>
                                      <p:cBhvr>
                                        <p:cTn id="65" dur="13">
                                          <p:stCondLst>
                                            <p:cond delay="821"/>
                                          </p:stCondLst>
                                        </p:cTn>
                                        <p:tgtEl>
                                          <p:spTgt spid="43"/>
                                        </p:tgtEl>
                                      </p:cBhvr>
                                      <p:to x="100000" y="90000"/>
                                    </p:animScale>
                                    <p:animScale>
                                      <p:cBhvr>
                                        <p:cTn id="66" dur="83" decel="50000">
                                          <p:stCondLst>
                                            <p:cond delay="834"/>
                                          </p:stCondLst>
                                        </p:cTn>
                                        <p:tgtEl>
                                          <p:spTgt spid="43"/>
                                        </p:tgtEl>
                                      </p:cBhvr>
                                      <p:to x="100000" y="100000"/>
                                    </p:animScale>
                                    <p:animScale>
                                      <p:cBhvr>
                                        <p:cTn id="67" dur="13">
                                          <p:stCondLst>
                                            <p:cond delay="904"/>
                                          </p:stCondLst>
                                        </p:cTn>
                                        <p:tgtEl>
                                          <p:spTgt spid="43"/>
                                        </p:tgtEl>
                                      </p:cBhvr>
                                      <p:to x="100000" y="95000"/>
                                    </p:animScale>
                                    <p:animScale>
                                      <p:cBhvr>
                                        <p:cTn id="68" dur="83" decel="50000">
                                          <p:stCondLst>
                                            <p:cond delay="917"/>
                                          </p:stCondLst>
                                        </p:cTn>
                                        <p:tgtEl>
                                          <p:spTgt spid="43"/>
                                        </p:tgtEl>
                                      </p:cBhvr>
                                      <p:to x="100000" y="100000"/>
                                    </p:animScale>
                                  </p:childTnLst>
                                </p:cTn>
                              </p:par>
                            </p:childTnLst>
                          </p:cTn>
                        </p:par>
                        <p:par>
                          <p:cTn id="69" fill="hold">
                            <p:stCondLst>
                              <p:cond delay="1000"/>
                            </p:stCondLst>
                            <p:childTnLst>
                              <p:par>
                                <p:cTn id="70" presetID="31" presetClass="entr" presetSubtype="0" fill="hold" nodeType="afterEffect">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cBhvr>
                                        <p:cTn id="72" dur="700" fill="hold"/>
                                        <p:tgtEl>
                                          <p:spTgt spid="44"/>
                                        </p:tgtEl>
                                        <p:attrNameLst>
                                          <p:attrName>ppt_w</p:attrName>
                                        </p:attrNameLst>
                                      </p:cBhvr>
                                      <p:tavLst>
                                        <p:tav tm="0">
                                          <p:val>
                                            <p:fltVal val="0"/>
                                          </p:val>
                                        </p:tav>
                                        <p:tav tm="100000">
                                          <p:val>
                                            <p:strVal val="#ppt_w"/>
                                          </p:val>
                                        </p:tav>
                                      </p:tavLst>
                                    </p:anim>
                                    <p:anim calcmode="lin" valueType="num">
                                      <p:cBhvr>
                                        <p:cTn id="73" dur="700" fill="hold"/>
                                        <p:tgtEl>
                                          <p:spTgt spid="44"/>
                                        </p:tgtEl>
                                        <p:attrNameLst>
                                          <p:attrName>ppt_h</p:attrName>
                                        </p:attrNameLst>
                                      </p:cBhvr>
                                      <p:tavLst>
                                        <p:tav tm="0">
                                          <p:val>
                                            <p:fltVal val="0"/>
                                          </p:val>
                                        </p:tav>
                                        <p:tav tm="100000">
                                          <p:val>
                                            <p:strVal val="#ppt_h"/>
                                          </p:val>
                                        </p:tav>
                                      </p:tavLst>
                                    </p:anim>
                                    <p:anim calcmode="lin" valueType="num">
                                      <p:cBhvr>
                                        <p:cTn id="74" dur="700" fill="hold"/>
                                        <p:tgtEl>
                                          <p:spTgt spid="44"/>
                                        </p:tgtEl>
                                        <p:attrNameLst>
                                          <p:attrName>style.rotation</p:attrName>
                                        </p:attrNameLst>
                                      </p:cBhvr>
                                      <p:tavLst>
                                        <p:tav tm="0">
                                          <p:val>
                                            <p:fltVal val="90"/>
                                          </p:val>
                                        </p:tav>
                                        <p:tav tm="100000">
                                          <p:val>
                                            <p:fltVal val="0"/>
                                          </p:val>
                                        </p:tav>
                                      </p:tavLst>
                                    </p:anim>
                                    <p:animEffect transition="in" filter="fade">
                                      <p:cBhvr>
                                        <p:cTn id="75" dur="700"/>
                                        <p:tgtEl>
                                          <p:spTgt spid="44"/>
                                        </p:tgtEl>
                                      </p:cBhvr>
                                    </p:animEffect>
                                  </p:childTnLst>
                                </p:cTn>
                              </p:par>
                              <p:par>
                                <p:cTn id="76" presetID="26" presetClass="entr" presetSubtype="0"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wipe(down)">
                                      <p:cBhvr>
                                        <p:cTn id="78" dur="290">
                                          <p:stCondLst>
                                            <p:cond delay="0"/>
                                          </p:stCondLst>
                                        </p:cTn>
                                        <p:tgtEl>
                                          <p:spTgt spid="39"/>
                                        </p:tgtEl>
                                      </p:cBhvr>
                                    </p:animEffect>
                                    <p:anim calcmode="lin" valueType="num">
                                      <p:cBhvr>
                                        <p:cTn id="79" dur="911" tmFilter="0,0; 0.14,0.36; 0.43,0.73; 0.71,0.91; 1.0,1.0">
                                          <p:stCondLst>
                                            <p:cond delay="0"/>
                                          </p:stCondLst>
                                        </p:cTn>
                                        <p:tgtEl>
                                          <p:spTgt spid="39"/>
                                        </p:tgtEl>
                                        <p:attrNameLst>
                                          <p:attrName>ppt_x</p:attrName>
                                        </p:attrNameLst>
                                      </p:cBhvr>
                                      <p:tavLst>
                                        <p:tav tm="0">
                                          <p:val>
                                            <p:strVal val="#ppt_x-0.25"/>
                                          </p:val>
                                        </p:tav>
                                        <p:tav tm="100000">
                                          <p:val>
                                            <p:strVal val="#ppt_x"/>
                                          </p:val>
                                        </p:tav>
                                      </p:tavLst>
                                    </p:anim>
                                    <p:anim calcmode="lin" valueType="num">
                                      <p:cBhvr>
                                        <p:cTn id="80" dur="332" tmFilter="0.0,0.0; 0.25,0.07; 0.50,0.2; 0.75,0.467; 1.0,1.0">
                                          <p:stCondLst>
                                            <p:cond delay="0"/>
                                          </p:stCondLst>
                                        </p:cTn>
                                        <p:tgtEl>
                                          <p:spTgt spid="39"/>
                                        </p:tgtEl>
                                        <p:attrNameLst>
                                          <p:attrName>ppt_y</p:attrName>
                                        </p:attrNameLst>
                                      </p:cBhvr>
                                      <p:tavLst>
                                        <p:tav tm="0" fmla="#ppt_y-sin(pi*$)/3">
                                          <p:val>
                                            <p:fltVal val="0.5"/>
                                          </p:val>
                                        </p:tav>
                                        <p:tav tm="100000">
                                          <p:val>
                                            <p:fltVal val="1"/>
                                          </p:val>
                                        </p:tav>
                                      </p:tavLst>
                                    </p:anim>
                                    <p:anim calcmode="lin" valueType="num">
                                      <p:cBhvr>
                                        <p:cTn id="81" dur="332" tmFilter="0, 0; 0.125,0.2665; 0.25,0.4; 0.375,0.465; 0.5,0.5;  0.625,0.535; 0.75,0.6; 0.875,0.7335; 1,1">
                                          <p:stCondLst>
                                            <p:cond delay="332"/>
                                          </p:stCondLst>
                                        </p:cTn>
                                        <p:tgtEl>
                                          <p:spTgt spid="39"/>
                                        </p:tgtEl>
                                        <p:attrNameLst>
                                          <p:attrName>ppt_y</p:attrName>
                                        </p:attrNameLst>
                                      </p:cBhvr>
                                      <p:tavLst>
                                        <p:tav tm="0" fmla="#ppt_y-sin(pi*$)/9">
                                          <p:val>
                                            <p:fltVal val="0"/>
                                          </p:val>
                                        </p:tav>
                                        <p:tav tm="100000">
                                          <p:val>
                                            <p:fltVal val="1"/>
                                          </p:val>
                                        </p:tav>
                                      </p:tavLst>
                                    </p:anim>
                                    <p:anim calcmode="lin" valueType="num">
                                      <p:cBhvr>
                                        <p:cTn id="82" dur="166" tmFilter="0, 0; 0.125,0.2665; 0.25,0.4; 0.375,0.465; 0.5,0.5;  0.625,0.535; 0.75,0.6; 0.875,0.7335; 1,1">
                                          <p:stCondLst>
                                            <p:cond delay="662"/>
                                          </p:stCondLst>
                                        </p:cTn>
                                        <p:tgtEl>
                                          <p:spTgt spid="39"/>
                                        </p:tgtEl>
                                        <p:attrNameLst>
                                          <p:attrName>ppt_y</p:attrName>
                                        </p:attrNameLst>
                                      </p:cBhvr>
                                      <p:tavLst>
                                        <p:tav tm="0" fmla="#ppt_y-sin(pi*$)/27">
                                          <p:val>
                                            <p:fltVal val="0"/>
                                          </p:val>
                                        </p:tav>
                                        <p:tav tm="100000">
                                          <p:val>
                                            <p:fltVal val="1"/>
                                          </p:val>
                                        </p:tav>
                                      </p:tavLst>
                                    </p:anim>
                                    <p:anim calcmode="lin" valueType="num">
                                      <p:cBhvr>
                                        <p:cTn id="83" dur="82" tmFilter="0, 0; 0.125,0.2665; 0.25,0.4; 0.375,0.465; 0.5,0.5;  0.625,0.535; 0.75,0.6; 0.875,0.7335; 1,1">
                                          <p:stCondLst>
                                            <p:cond delay="828"/>
                                          </p:stCondLst>
                                        </p:cTn>
                                        <p:tgtEl>
                                          <p:spTgt spid="39"/>
                                        </p:tgtEl>
                                        <p:attrNameLst>
                                          <p:attrName>ppt_y</p:attrName>
                                        </p:attrNameLst>
                                      </p:cBhvr>
                                      <p:tavLst>
                                        <p:tav tm="0" fmla="#ppt_y-sin(pi*$)/81">
                                          <p:val>
                                            <p:fltVal val="0"/>
                                          </p:val>
                                        </p:tav>
                                        <p:tav tm="100000">
                                          <p:val>
                                            <p:fltVal val="1"/>
                                          </p:val>
                                        </p:tav>
                                      </p:tavLst>
                                    </p:anim>
                                    <p:animScale>
                                      <p:cBhvr>
                                        <p:cTn id="84" dur="13">
                                          <p:stCondLst>
                                            <p:cond delay="325"/>
                                          </p:stCondLst>
                                        </p:cTn>
                                        <p:tgtEl>
                                          <p:spTgt spid="39"/>
                                        </p:tgtEl>
                                      </p:cBhvr>
                                      <p:to x="100000" y="60000"/>
                                    </p:animScale>
                                    <p:animScale>
                                      <p:cBhvr>
                                        <p:cTn id="85" dur="83" decel="50000">
                                          <p:stCondLst>
                                            <p:cond delay="338"/>
                                          </p:stCondLst>
                                        </p:cTn>
                                        <p:tgtEl>
                                          <p:spTgt spid="39"/>
                                        </p:tgtEl>
                                      </p:cBhvr>
                                      <p:to x="100000" y="100000"/>
                                    </p:animScale>
                                    <p:animScale>
                                      <p:cBhvr>
                                        <p:cTn id="86" dur="13">
                                          <p:stCondLst>
                                            <p:cond delay="656"/>
                                          </p:stCondLst>
                                        </p:cTn>
                                        <p:tgtEl>
                                          <p:spTgt spid="39"/>
                                        </p:tgtEl>
                                      </p:cBhvr>
                                      <p:to x="100000" y="80000"/>
                                    </p:animScale>
                                    <p:animScale>
                                      <p:cBhvr>
                                        <p:cTn id="87" dur="83" decel="50000">
                                          <p:stCondLst>
                                            <p:cond delay="669"/>
                                          </p:stCondLst>
                                        </p:cTn>
                                        <p:tgtEl>
                                          <p:spTgt spid="39"/>
                                        </p:tgtEl>
                                      </p:cBhvr>
                                      <p:to x="100000" y="100000"/>
                                    </p:animScale>
                                    <p:animScale>
                                      <p:cBhvr>
                                        <p:cTn id="88" dur="13">
                                          <p:stCondLst>
                                            <p:cond delay="821"/>
                                          </p:stCondLst>
                                        </p:cTn>
                                        <p:tgtEl>
                                          <p:spTgt spid="39"/>
                                        </p:tgtEl>
                                      </p:cBhvr>
                                      <p:to x="100000" y="90000"/>
                                    </p:animScale>
                                    <p:animScale>
                                      <p:cBhvr>
                                        <p:cTn id="89" dur="83" decel="50000">
                                          <p:stCondLst>
                                            <p:cond delay="834"/>
                                          </p:stCondLst>
                                        </p:cTn>
                                        <p:tgtEl>
                                          <p:spTgt spid="39"/>
                                        </p:tgtEl>
                                      </p:cBhvr>
                                      <p:to x="100000" y="100000"/>
                                    </p:animScale>
                                    <p:animScale>
                                      <p:cBhvr>
                                        <p:cTn id="90" dur="13">
                                          <p:stCondLst>
                                            <p:cond delay="904"/>
                                          </p:stCondLst>
                                        </p:cTn>
                                        <p:tgtEl>
                                          <p:spTgt spid="39"/>
                                        </p:tgtEl>
                                      </p:cBhvr>
                                      <p:to x="100000" y="95000"/>
                                    </p:animScale>
                                    <p:animScale>
                                      <p:cBhvr>
                                        <p:cTn id="91" dur="83" decel="50000">
                                          <p:stCondLst>
                                            <p:cond delay="917"/>
                                          </p:stCondLst>
                                        </p:cTn>
                                        <p:tgtEl>
                                          <p:spTgt spid="39"/>
                                        </p:tgtEl>
                                      </p:cBhvr>
                                      <p:to x="100000" y="100000"/>
                                    </p:animScale>
                                  </p:childTnLst>
                                </p:cTn>
                              </p:par>
                              <p:par>
                                <p:cTn id="92" presetID="26" presetClass="entr" presetSubtype="0" fill="hold" grpId="0" nodeType="withEffect">
                                  <p:stCondLst>
                                    <p:cond delay="0"/>
                                  </p:stCondLst>
                                  <p:childTnLst>
                                    <p:set>
                                      <p:cBhvr>
                                        <p:cTn id="93" dur="1" fill="hold">
                                          <p:stCondLst>
                                            <p:cond delay="0"/>
                                          </p:stCondLst>
                                        </p:cTn>
                                        <p:tgtEl>
                                          <p:spTgt spid="54"/>
                                        </p:tgtEl>
                                        <p:attrNameLst>
                                          <p:attrName>style.visibility</p:attrName>
                                        </p:attrNameLst>
                                      </p:cBhvr>
                                      <p:to>
                                        <p:strVal val="visible"/>
                                      </p:to>
                                    </p:set>
                                    <p:animEffect transition="in" filter="wipe(down)">
                                      <p:cBhvr>
                                        <p:cTn id="94" dur="290">
                                          <p:stCondLst>
                                            <p:cond delay="0"/>
                                          </p:stCondLst>
                                        </p:cTn>
                                        <p:tgtEl>
                                          <p:spTgt spid="54"/>
                                        </p:tgtEl>
                                      </p:cBhvr>
                                    </p:animEffect>
                                    <p:anim calcmode="lin" valueType="num">
                                      <p:cBhvr>
                                        <p:cTn id="95" dur="911" tmFilter="0,0; 0.14,0.36; 0.43,0.73; 0.71,0.91; 1.0,1.0">
                                          <p:stCondLst>
                                            <p:cond delay="0"/>
                                          </p:stCondLst>
                                        </p:cTn>
                                        <p:tgtEl>
                                          <p:spTgt spid="54"/>
                                        </p:tgtEl>
                                        <p:attrNameLst>
                                          <p:attrName>ppt_x</p:attrName>
                                        </p:attrNameLst>
                                      </p:cBhvr>
                                      <p:tavLst>
                                        <p:tav tm="0">
                                          <p:val>
                                            <p:strVal val="#ppt_x-0.25"/>
                                          </p:val>
                                        </p:tav>
                                        <p:tav tm="100000">
                                          <p:val>
                                            <p:strVal val="#ppt_x"/>
                                          </p:val>
                                        </p:tav>
                                      </p:tavLst>
                                    </p:anim>
                                    <p:anim calcmode="lin" valueType="num">
                                      <p:cBhvr>
                                        <p:cTn id="96" dur="332" tmFilter="0.0,0.0; 0.25,0.07; 0.50,0.2; 0.75,0.467; 1.0,1.0">
                                          <p:stCondLst>
                                            <p:cond delay="0"/>
                                          </p:stCondLst>
                                        </p:cTn>
                                        <p:tgtEl>
                                          <p:spTgt spid="54"/>
                                        </p:tgtEl>
                                        <p:attrNameLst>
                                          <p:attrName>ppt_y</p:attrName>
                                        </p:attrNameLst>
                                      </p:cBhvr>
                                      <p:tavLst>
                                        <p:tav tm="0" fmla="#ppt_y-sin(pi*$)/3">
                                          <p:val>
                                            <p:fltVal val="0.5"/>
                                          </p:val>
                                        </p:tav>
                                        <p:tav tm="100000">
                                          <p:val>
                                            <p:fltVal val="1"/>
                                          </p:val>
                                        </p:tav>
                                      </p:tavLst>
                                    </p:anim>
                                    <p:anim calcmode="lin" valueType="num">
                                      <p:cBhvr>
                                        <p:cTn id="97" dur="332" tmFilter="0, 0; 0.125,0.2665; 0.25,0.4; 0.375,0.465; 0.5,0.5;  0.625,0.535; 0.75,0.6; 0.875,0.7335; 1,1">
                                          <p:stCondLst>
                                            <p:cond delay="332"/>
                                          </p:stCondLst>
                                        </p:cTn>
                                        <p:tgtEl>
                                          <p:spTgt spid="54"/>
                                        </p:tgtEl>
                                        <p:attrNameLst>
                                          <p:attrName>ppt_y</p:attrName>
                                        </p:attrNameLst>
                                      </p:cBhvr>
                                      <p:tavLst>
                                        <p:tav tm="0" fmla="#ppt_y-sin(pi*$)/9">
                                          <p:val>
                                            <p:fltVal val="0"/>
                                          </p:val>
                                        </p:tav>
                                        <p:tav tm="100000">
                                          <p:val>
                                            <p:fltVal val="1"/>
                                          </p:val>
                                        </p:tav>
                                      </p:tavLst>
                                    </p:anim>
                                    <p:anim calcmode="lin" valueType="num">
                                      <p:cBhvr>
                                        <p:cTn id="98" dur="166" tmFilter="0, 0; 0.125,0.2665; 0.25,0.4; 0.375,0.465; 0.5,0.5;  0.625,0.535; 0.75,0.6; 0.875,0.7335; 1,1">
                                          <p:stCondLst>
                                            <p:cond delay="662"/>
                                          </p:stCondLst>
                                        </p:cTn>
                                        <p:tgtEl>
                                          <p:spTgt spid="54"/>
                                        </p:tgtEl>
                                        <p:attrNameLst>
                                          <p:attrName>ppt_y</p:attrName>
                                        </p:attrNameLst>
                                      </p:cBhvr>
                                      <p:tavLst>
                                        <p:tav tm="0" fmla="#ppt_y-sin(pi*$)/27">
                                          <p:val>
                                            <p:fltVal val="0"/>
                                          </p:val>
                                        </p:tav>
                                        <p:tav tm="100000">
                                          <p:val>
                                            <p:fltVal val="1"/>
                                          </p:val>
                                        </p:tav>
                                      </p:tavLst>
                                    </p:anim>
                                    <p:anim calcmode="lin" valueType="num">
                                      <p:cBhvr>
                                        <p:cTn id="99" dur="82" tmFilter="0, 0; 0.125,0.2665; 0.25,0.4; 0.375,0.465; 0.5,0.5;  0.625,0.535; 0.75,0.6; 0.875,0.7335; 1,1">
                                          <p:stCondLst>
                                            <p:cond delay="828"/>
                                          </p:stCondLst>
                                        </p:cTn>
                                        <p:tgtEl>
                                          <p:spTgt spid="54"/>
                                        </p:tgtEl>
                                        <p:attrNameLst>
                                          <p:attrName>ppt_y</p:attrName>
                                        </p:attrNameLst>
                                      </p:cBhvr>
                                      <p:tavLst>
                                        <p:tav tm="0" fmla="#ppt_y-sin(pi*$)/81">
                                          <p:val>
                                            <p:fltVal val="0"/>
                                          </p:val>
                                        </p:tav>
                                        <p:tav tm="100000">
                                          <p:val>
                                            <p:fltVal val="1"/>
                                          </p:val>
                                        </p:tav>
                                      </p:tavLst>
                                    </p:anim>
                                    <p:animScale>
                                      <p:cBhvr>
                                        <p:cTn id="100" dur="13">
                                          <p:stCondLst>
                                            <p:cond delay="325"/>
                                          </p:stCondLst>
                                        </p:cTn>
                                        <p:tgtEl>
                                          <p:spTgt spid="54"/>
                                        </p:tgtEl>
                                      </p:cBhvr>
                                      <p:to x="100000" y="60000"/>
                                    </p:animScale>
                                    <p:animScale>
                                      <p:cBhvr>
                                        <p:cTn id="101" dur="83" decel="50000">
                                          <p:stCondLst>
                                            <p:cond delay="338"/>
                                          </p:stCondLst>
                                        </p:cTn>
                                        <p:tgtEl>
                                          <p:spTgt spid="54"/>
                                        </p:tgtEl>
                                      </p:cBhvr>
                                      <p:to x="100000" y="100000"/>
                                    </p:animScale>
                                    <p:animScale>
                                      <p:cBhvr>
                                        <p:cTn id="102" dur="13">
                                          <p:stCondLst>
                                            <p:cond delay="656"/>
                                          </p:stCondLst>
                                        </p:cTn>
                                        <p:tgtEl>
                                          <p:spTgt spid="54"/>
                                        </p:tgtEl>
                                      </p:cBhvr>
                                      <p:to x="100000" y="80000"/>
                                    </p:animScale>
                                    <p:animScale>
                                      <p:cBhvr>
                                        <p:cTn id="103" dur="83" decel="50000">
                                          <p:stCondLst>
                                            <p:cond delay="669"/>
                                          </p:stCondLst>
                                        </p:cTn>
                                        <p:tgtEl>
                                          <p:spTgt spid="54"/>
                                        </p:tgtEl>
                                      </p:cBhvr>
                                      <p:to x="100000" y="100000"/>
                                    </p:animScale>
                                    <p:animScale>
                                      <p:cBhvr>
                                        <p:cTn id="104" dur="13">
                                          <p:stCondLst>
                                            <p:cond delay="821"/>
                                          </p:stCondLst>
                                        </p:cTn>
                                        <p:tgtEl>
                                          <p:spTgt spid="54"/>
                                        </p:tgtEl>
                                      </p:cBhvr>
                                      <p:to x="100000" y="90000"/>
                                    </p:animScale>
                                    <p:animScale>
                                      <p:cBhvr>
                                        <p:cTn id="105" dur="83" decel="50000">
                                          <p:stCondLst>
                                            <p:cond delay="834"/>
                                          </p:stCondLst>
                                        </p:cTn>
                                        <p:tgtEl>
                                          <p:spTgt spid="54"/>
                                        </p:tgtEl>
                                      </p:cBhvr>
                                      <p:to x="100000" y="100000"/>
                                    </p:animScale>
                                    <p:animScale>
                                      <p:cBhvr>
                                        <p:cTn id="106" dur="13">
                                          <p:stCondLst>
                                            <p:cond delay="904"/>
                                          </p:stCondLst>
                                        </p:cTn>
                                        <p:tgtEl>
                                          <p:spTgt spid="54"/>
                                        </p:tgtEl>
                                      </p:cBhvr>
                                      <p:to x="100000" y="95000"/>
                                    </p:animScale>
                                    <p:animScale>
                                      <p:cBhvr>
                                        <p:cTn id="107" dur="83" decel="50000">
                                          <p:stCondLst>
                                            <p:cond delay="917"/>
                                          </p:stCondLst>
                                        </p:cTn>
                                        <p:tgtEl>
                                          <p:spTgt spid="54"/>
                                        </p:tgtEl>
                                      </p:cBhvr>
                                      <p:to x="100000" y="100000"/>
                                    </p:animScale>
                                  </p:childTnLst>
                                </p:cTn>
                              </p:par>
                              <p:par>
                                <p:cTn id="108" presetID="26" presetClass="entr" presetSubtype="0" fill="hold" grpId="0" nodeType="withEffect">
                                  <p:stCondLst>
                                    <p:cond delay="0"/>
                                  </p:stCondLst>
                                  <p:childTnLst>
                                    <p:set>
                                      <p:cBhvr>
                                        <p:cTn id="109" dur="1" fill="hold">
                                          <p:stCondLst>
                                            <p:cond delay="0"/>
                                          </p:stCondLst>
                                        </p:cTn>
                                        <p:tgtEl>
                                          <p:spTgt spid="41"/>
                                        </p:tgtEl>
                                        <p:attrNameLst>
                                          <p:attrName>style.visibility</p:attrName>
                                        </p:attrNameLst>
                                      </p:cBhvr>
                                      <p:to>
                                        <p:strVal val="visible"/>
                                      </p:to>
                                    </p:set>
                                    <p:animEffect transition="in" filter="wipe(down)">
                                      <p:cBhvr>
                                        <p:cTn id="110" dur="290">
                                          <p:stCondLst>
                                            <p:cond delay="0"/>
                                          </p:stCondLst>
                                        </p:cTn>
                                        <p:tgtEl>
                                          <p:spTgt spid="41"/>
                                        </p:tgtEl>
                                      </p:cBhvr>
                                    </p:animEffect>
                                    <p:anim calcmode="lin" valueType="num">
                                      <p:cBhvr>
                                        <p:cTn id="111" dur="911" tmFilter="0,0; 0.14,0.36; 0.43,0.73; 0.71,0.91; 1.0,1.0">
                                          <p:stCondLst>
                                            <p:cond delay="0"/>
                                          </p:stCondLst>
                                        </p:cTn>
                                        <p:tgtEl>
                                          <p:spTgt spid="41"/>
                                        </p:tgtEl>
                                        <p:attrNameLst>
                                          <p:attrName>ppt_x</p:attrName>
                                        </p:attrNameLst>
                                      </p:cBhvr>
                                      <p:tavLst>
                                        <p:tav tm="0">
                                          <p:val>
                                            <p:strVal val="#ppt_x-0.25"/>
                                          </p:val>
                                        </p:tav>
                                        <p:tav tm="100000">
                                          <p:val>
                                            <p:strVal val="#ppt_x"/>
                                          </p:val>
                                        </p:tav>
                                      </p:tavLst>
                                    </p:anim>
                                    <p:anim calcmode="lin" valueType="num">
                                      <p:cBhvr>
                                        <p:cTn id="112" dur="332" tmFilter="0.0,0.0; 0.25,0.07; 0.50,0.2; 0.75,0.467; 1.0,1.0">
                                          <p:stCondLst>
                                            <p:cond delay="0"/>
                                          </p:stCondLst>
                                        </p:cTn>
                                        <p:tgtEl>
                                          <p:spTgt spid="41"/>
                                        </p:tgtEl>
                                        <p:attrNameLst>
                                          <p:attrName>ppt_y</p:attrName>
                                        </p:attrNameLst>
                                      </p:cBhvr>
                                      <p:tavLst>
                                        <p:tav tm="0" fmla="#ppt_y-sin(pi*$)/3">
                                          <p:val>
                                            <p:fltVal val="0.5"/>
                                          </p:val>
                                        </p:tav>
                                        <p:tav tm="100000">
                                          <p:val>
                                            <p:fltVal val="1"/>
                                          </p:val>
                                        </p:tav>
                                      </p:tavLst>
                                    </p:anim>
                                    <p:anim calcmode="lin" valueType="num">
                                      <p:cBhvr>
                                        <p:cTn id="113" dur="332" tmFilter="0, 0; 0.125,0.2665; 0.25,0.4; 0.375,0.465; 0.5,0.5;  0.625,0.535; 0.75,0.6; 0.875,0.7335; 1,1">
                                          <p:stCondLst>
                                            <p:cond delay="332"/>
                                          </p:stCondLst>
                                        </p:cTn>
                                        <p:tgtEl>
                                          <p:spTgt spid="41"/>
                                        </p:tgtEl>
                                        <p:attrNameLst>
                                          <p:attrName>ppt_y</p:attrName>
                                        </p:attrNameLst>
                                      </p:cBhvr>
                                      <p:tavLst>
                                        <p:tav tm="0" fmla="#ppt_y-sin(pi*$)/9">
                                          <p:val>
                                            <p:fltVal val="0"/>
                                          </p:val>
                                        </p:tav>
                                        <p:tav tm="100000">
                                          <p:val>
                                            <p:fltVal val="1"/>
                                          </p:val>
                                        </p:tav>
                                      </p:tavLst>
                                    </p:anim>
                                    <p:anim calcmode="lin" valueType="num">
                                      <p:cBhvr>
                                        <p:cTn id="114" dur="166" tmFilter="0, 0; 0.125,0.2665; 0.25,0.4; 0.375,0.465; 0.5,0.5;  0.625,0.535; 0.75,0.6; 0.875,0.7335; 1,1">
                                          <p:stCondLst>
                                            <p:cond delay="662"/>
                                          </p:stCondLst>
                                        </p:cTn>
                                        <p:tgtEl>
                                          <p:spTgt spid="41"/>
                                        </p:tgtEl>
                                        <p:attrNameLst>
                                          <p:attrName>ppt_y</p:attrName>
                                        </p:attrNameLst>
                                      </p:cBhvr>
                                      <p:tavLst>
                                        <p:tav tm="0" fmla="#ppt_y-sin(pi*$)/27">
                                          <p:val>
                                            <p:fltVal val="0"/>
                                          </p:val>
                                        </p:tav>
                                        <p:tav tm="100000">
                                          <p:val>
                                            <p:fltVal val="1"/>
                                          </p:val>
                                        </p:tav>
                                      </p:tavLst>
                                    </p:anim>
                                    <p:anim calcmode="lin" valueType="num">
                                      <p:cBhvr>
                                        <p:cTn id="115" dur="82" tmFilter="0, 0; 0.125,0.2665; 0.25,0.4; 0.375,0.465; 0.5,0.5;  0.625,0.535; 0.75,0.6; 0.875,0.7335; 1,1">
                                          <p:stCondLst>
                                            <p:cond delay="828"/>
                                          </p:stCondLst>
                                        </p:cTn>
                                        <p:tgtEl>
                                          <p:spTgt spid="41"/>
                                        </p:tgtEl>
                                        <p:attrNameLst>
                                          <p:attrName>ppt_y</p:attrName>
                                        </p:attrNameLst>
                                      </p:cBhvr>
                                      <p:tavLst>
                                        <p:tav tm="0" fmla="#ppt_y-sin(pi*$)/81">
                                          <p:val>
                                            <p:fltVal val="0"/>
                                          </p:val>
                                        </p:tav>
                                        <p:tav tm="100000">
                                          <p:val>
                                            <p:fltVal val="1"/>
                                          </p:val>
                                        </p:tav>
                                      </p:tavLst>
                                    </p:anim>
                                    <p:animScale>
                                      <p:cBhvr>
                                        <p:cTn id="116" dur="13">
                                          <p:stCondLst>
                                            <p:cond delay="325"/>
                                          </p:stCondLst>
                                        </p:cTn>
                                        <p:tgtEl>
                                          <p:spTgt spid="41"/>
                                        </p:tgtEl>
                                      </p:cBhvr>
                                      <p:to x="100000" y="60000"/>
                                    </p:animScale>
                                    <p:animScale>
                                      <p:cBhvr>
                                        <p:cTn id="117" dur="83" decel="50000">
                                          <p:stCondLst>
                                            <p:cond delay="338"/>
                                          </p:stCondLst>
                                        </p:cTn>
                                        <p:tgtEl>
                                          <p:spTgt spid="41"/>
                                        </p:tgtEl>
                                      </p:cBhvr>
                                      <p:to x="100000" y="100000"/>
                                    </p:animScale>
                                    <p:animScale>
                                      <p:cBhvr>
                                        <p:cTn id="118" dur="13">
                                          <p:stCondLst>
                                            <p:cond delay="656"/>
                                          </p:stCondLst>
                                        </p:cTn>
                                        <p:tgtEl>
                                          <p:spTgt spid="41"/>
                                        </p:tgtEl>
                                      </p:cBhvr>
                                      <p:to x="100000" y="80000"/>
                                    </p:animScale>
                                    <p:animScale>
                                      <p:cBhvr>
                                        <p:cTn id="119" dur="83" decel="50000">
                                          <p:stCondLst>
                                            <p:cond delay="669"/>
                                          </p:stCondLst>
                                        </p:cTn>
                                        <p:tgtEl>
                                          <p:spTgt spid="41"/>
                                        </p:tgtEl>
                                      </p:cBhvr>
                                      <p:to x="100000" y="100000"/>
                                    </p:animScale>
                                    <p:animScale>
                                      <p:cBhvr>
                                        <p:cTn id="120" dur="13">
                                          <p:stCondLst>
                                            <p:cond delay="821"/>
                                          </p:stCondLst>
                                        </p:cTn>
                                        <p:tgtEl>
                                          <p:spTgt spid="41"/>
                                        </p:tgtEl>
                                      </p:cBhvr>
                                      <p:to x="100000" y="90000"/>
                                    </p:animScale>
                                    <p:animScale>
                                      <p:cBhvr>
                                        <p:cTn id="121" dur="83" decel="50000">
                                          <p:stCondLst>
                                            <p:cond delay="834"/>
                                          </p:stCondLst>
                                        </p:cTn>
                                        <p:tgtEl>
                                          <p:spTgt spid="41"/>
                                        </p:tgtEl>
                                      </p:cBhvr>
                                      <p:to x="100000" y="100000"/>
                                    </p:animScale>
                                    <p:animScale>
                                      <p:cBhvr>
                                        <p:cTn id="122" dur="13">
                                          <p:stCondLst>
                                            <p:cond delay="904"/>
                                          </p:stCondLst>
                                        </p:cTn>
                                        <p:tgtEl>
                                          <p:spTgt spid="41"/>
                                        </p:tgtEl>
                                      </p:cBhvr>
                                      <p:to x="100000" y="95000"/>
                                    </p:animScale>
                                    <p:animScale>
                                      <p:cBhvr>
                                        <p:cTn id="123" dur="83" decel="50000">
                                          <p:stCondLst>
                                            <p:cond delay="917"/>
                                          </p:stCondLst>
                                        </p:cTn>
                                        <p:tgtEl>
                                          <p:spTgt spid="41"/>
                                        </p:tgtEl>
                                      </p:cBhvr>
                                      <p:to x="100000" y="100000"/>
                                    </p:animScale>
                                  </p:childTnLst>
                                </p:cTn>
                              </p:par>
                              <p:par>
                                <p:cTn id="124" presetID="26" presetClass="entr" presetSubtype="0" fill="hold" nodeType="withEffect">
                                  <p:stCondLst>
                                    <p:cond delay="0"/>
                                  </p:stCondLst>
                                  <p:childTnLst>
                                    <p:set>
                                      <p:cBhvr>
                                        <p:cTn id="125" dur="1" fill="hold">
                                          <p:stCondLst>
                                            <p:cond delay="0"/>
                                          </p:stCondLst>
                                        </p:cTn>
                                        <p:tgtEl>
                                          <p:spTgt spid="32"/>
                                        </p:tgtEl>
                                        <p:attrNameLst>
                                          <p:attrName>style.visibility</p:attrName>
                                        </p:attrNameLst>
                                      </p:cBhvr>
                                      <p:to>
                                        <p:strVal val="visible"/>
                                      </p:to>
                                    </p:set>
                                    <p:animEffect transition="in" filter="wipe(down)">
                                      <p:cBhvr>
                                        <p:cTn id="126" dur="290">
                                          <p:stCondLst>
                                            <p:cond delay="0"/>
                                          </p:stCondLst>
                                        </p:cTn>
                                        <p:tgtEl>
                                          <p:spTgt spid="32"/>
                                        </p:tgtEl>
                                      </p:cBhvr>
                                    </p:animEffect>
                                    <p:anim calcmode="lin" valueType="num">
                                      <p:cBhvr>
                                        <p:cTn id="127" dur="911"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128" dur="332"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129" dur="332" tmFilter="0, 0; 0.125,0.2665; 0.25,0.4; 0.375,0.465; 0.5,0.5;  0.625,0.535; 0.75,0.6; 0.875,0.7335; 1,1">
                                          <p:stCondLst>
                                            <p:cond delay="332"/>
                                          </p:stCondLst>
                                        </p:cTn>
                                        <p:tgtEl>
                                          <p:spTgt spid="32"/>
                                        </p:tgtEl>
                                        <p:attrNameLst>
                                          <p:attrName>ppt_y</p:attrName>
                                        </p:attrNameLst>
                                      </p:cBhvr>
                                      <p:tavLst>
                                        <p:tav tm="0" fmla="#ppt_y-sin(pi*$)/9">
                                          <p:val>
                                            <p:fltVal val="0"/>
                                          </p:val>
                                        </p:tav>
                                        <p:tav tm="100000">
                                          <p:val>
                                            <p:fltVal val="1"/>
                                          </p:val>
                                        </p:tav>
                                      </p:tavLst>
                                    </p:anim>
                                    <p:anim calcmode="lin" valueType="num">
                                      <p:cBhvr>
                                        <p:cTn id="130" dur="166" tmFilter="0, 0; 0.125,0.2665; 0.25,0.4; 0.375,0.465; 0.5,0.5;  0.625,0.535; 0.75,0.6; 0.875,0.7335; 1,1">
                                          <p:stCondLst>
                                            <p:cond delay="662"/>
                                          </p:stCondLst>
                                        </p:cTn>
                                        <p:tgtEl>
                                          <p:spTgt spid="32"/>
                                        </p:tgtEl>
                                        <p:attrNameLst>
                                          <p:attrName>ppt_y</p:attrName>
                                        </p:attrNameLst>
                                      </p:cBhvr>
                                      <p:tavLst>
                                        <p:tav tm="0" fmla="#ppt_y-sin(pi*$)/27">
                                          <p:val>
                                            <p:fltVal val="0"/>
                                          </p:val>
                                        </p:tav>
                                        <p:tav tm="100000">
                                          <p:val>
                                            <p:fltVal val="1"/>
                                          </p:val>
                                        </p:tav>
                                      </p:tavLst>
                                    </p:anim>
                                    <p:anim calcmode="lin" valueType="num">
                                      <p:cBhvr>
                                        <p:cTn id="131" dur="82" tmFilter="0, 0; 0.125,0.2665; 0.25,0.4; 0.375,0.465; 0.5,0.5;  0.625,0.535; 0.75,0.6; 0.875,0.7335; 1,1">
                                          <p:stCondLst>
                                            <p:cond delay="828"/>
                                          </p:stCondLst>
                                        </p:cTn>
                                        <p:tgtEl>
                                          <p:spTgt spid="32"/>
                                        </p:tgtEl>
                                        <p:attrNameLst>
                                          <p:attrName>ppt_y</p:attrName>
                                        </p:attrNameLst>
                                      </p:cBhvr>
                                      <p:tavLst>
                                        <p:tav tm="0" fmla="#ppt_y-sin(pi*$)/81">
                                          <p:val>
                                            <p:fltVal val="0"/>
                                          </p:val>
                                        </p:tav>
                                        <p:tav tm="100000">
                                          <p:val>
                                            <p:fltVal val="1"/>
                                          </p:val>
                                        </p:tav>
                                      </p:tavLst>
                                    </p:anim>
                                    <p:animScale>
                                      <p:cBhvr>
                                        <p:cTn id="132" dur="13">
                                          <p:stCondLst>
                                            <p:cond delay="325"/>
                                          </p:stCondLst>
                                        </p:cTn>
                                        <p:tgtEl>
                                          <p:spTgt spid="32"/>
                                        </p:tgtEl>
                                      </p:cBhvr>
                                      <p:to x="100000" y="60000"/>
                                    </p:animScale>
                                    <p:animScale>
                                      <p:cBhvr>
                                        <p:cTn id="133" dur="83" decel="50000">
                                          <p:stCondLst>
                                            <p:cond delay="338"/>
                                          </p:stCondLst>
                                        </p:cTn>
                                        <p:tgtEl>
                                          <p:spTgt spid="32"/>
                                        </p:tgtEl>
                                      </p:cBhvr>
                                      <p:to x="100000" y="100000"/>
                                    </p:animScale>
                                    <p:animScale>
                                      <p:cBhvr>
                                        <p:cTn id="134" dur="13">
                                          <p:stCondLst>
                                            <p:cond delay="656"/>
                                          </p:stCondLst>
                                        </p:cTn>
                                        <p:tgtEl>
                                          <p:spTgt spid="32"/>
                                        </p:tgtEl>
                                      </p:cBhvr>
                                      <p:to x="100000" y="80000"/>
                                    </p:animScale>
                                    <p:animScale>
                                      <p:cBhvr>
                                        <p:cTn id="135" dur="83" decel="50000">
                                          <p:stCondLst>
                                            <p:cond delay="669"/>
                                          </p:stCondLst>
                                        </p:cTn>
                                        <p:tgtEl>
                                          <p:spTgt spid="32"/>
                                        </p:tgtEl>
                                      </p:cBhvr>
                                      <p:to x="100000" y="100000"/>
                                    </p:animScale>
                                    <p:animScale>
                                      <p:cBhvr>
                                        <p:cTn id="136" dur="13">
                                          <p:stCondLst>
                                            <p:cond delay="821"/>
                                          </p:stCondLst>
                                        </p:cTn>
                                        <p:tgtEl>
                                          <p:spTgt spid="32"/>
                                        </p:tgtEl>
                                      </p:cBhvr>
                                      <p:to x="100000" y="90000"/>
                                    </p:animScale>
                                    <p:animScale>
                                      <p:cBhvr>
                                        <p:cTn id="137" dur="83" decel="50000">
                                          <p:stCondLst>
                                            <p:cond delay="834"/>
                                          </p:stCondLst>
                                        </p:cTn>
                                        <p:tgtEl>
                                          <p:spTgt spid="32"/>
                                        </p:tgtEl>
                                      </p:cBhvr>
                                      <p:to x="100000" y="100000"/>
                                    </p:animScale>
                                    <p:animScale>
                                      <p:cBhvr>
                                        <p:cTn id="138" dur="13">
                                          <p:stCondLst>
                                            <p:cond delay="904"/>
                                          </p:stCondLst>
                                        </p:cTn>
                                        <p:tgtEl>
                                          <p:spTgt spid="32"/>
                                        </p:tgtEl>
                                      </p:cBhvr>
                                      <p:to x="100000" y="95000"/>
                                    </p:animScale>
                                    <p:animScale>
                                      <p:cBhvr>
                                        <p:cTn id="139" dur="83" decel="50000">
                                          <p:stCondLst>
                                            <p:cond delay="917"/>
                                          </p:stCondLst>
                                        </p:cTn>
                                        <p:tgtEl>
                                          <p:spTgt spid="32"/>
                                        </p:tgtEl>
                                      </p:cBhvr>
                                      <p:to x="100000" y="100000"/>
                                    </p:animScale>
                                  </p:childTnLst>
                                </p:cTn>
                              </p:par>
                            </p:childTnLst>
                          </p:cTn>
                        </p:par>
                        <p:par>
                          <p:cTn id="140" fill="hold">
                            <p:stCondLst>
                              <p:cond delay="2000"/>
                            </p:stCondLst>
                            <p:childTnLst>
                              <p:par>
                                <p:cTn id="141" presetID="31" presetClass="entr" presetSubtype="0" fill="hold" nodeType="afterEffect">
                                  <p:stCondLst>
                                    <p:cond delay="0"/>
                                  </p:stCondLst>
                                  <p:childTnLst>
                                    <p:set>
                                      <p:cBhvr>
                                        <p:cTn id="142" dur="1" fill="hold">
                                          <p:stCondLst>
                                            <p:cond delay="0"/>
                                          </p:stCondLst>
                                        </p:cTn>
                                        <p:tgtEl>
                                          <p:spTgt spid="47"/>
                                        </p:tgtEl>
                                        <p:attrNameLst>
                                          <p:attrName>style.visibility</p:attrName>
                                        </p:attrNameLst>
                                      </p:cBhvr>
                                      <p:to>
                                        <p:strVal val="visible"/>
                                      </p:to>
                                    </p:set>
                                    <p:anim calcmode="lin" valueType="num">
                                      <p:cBhvr>
                                        <p:cTn id="143" dur="700" fill="hold"/>
                                        <p:tgtEl>
                                          <p:spTgt spid="47"/>
                                        </p:tgtEl>
                                        <p:attrNameLst>
                                          <p:attrName>ppt_w</p:attrName>
                                        </p:attrNameLst>
                                      </p:cBhvr>
                                      <p:tavLst>
                                        <p:tav tm="0">
                                          <p:val>
                                            <p:fltVal val="0"/>
                                          </p:val>
                                        </p:tav>
                                        <p:tav tm="100000">
                                          <p:val>
                                            <p:strVal val="#ppt_w"/>
                                          </p:val>
                                        </p:tav>
                                      </p:tavLst>
                                    </p:anim>
                                    <p:anim calcmode="lin" valueType="num">
                                      <p:cBhvr>
                                        <p:cTn id="144" dur="700" fill="hold"/>
                                        <p:tgtEl>
                                          <p:spTgt spid="47"/>
                                        </p:tgtEl>
                                        <p:attrNameLst>
                                          <p:attrName>ppt_h</p:attrName>
                                        </p:attrNameLst>
                                      </p:cBhvr>
                                      <p:tavLst>
                                        <p:tav tm="0">
                                          <p:val>
                                            <p:fltVal val="0"/>
                                          </p:val>
                                        </p:tav>
                                        <p:tav tm="100000">
                                          <p:val>
                                            <p:strVal val="#ppt_h"/>
                                          </p:val>
                                        </p:tav>
                                      </p:tavLst>
                                    </p:anim>
                                    <p:anim calcmode="lin" valueType="num">
                                      <p:cBhvr>
                                        <p:cTn id="145" dur="700" fill="hold"/>
                                        <p:tgtEl>
                                          <p:spTgt spid="47"/>
                                        </p:tgtEl>
                                        <p:attrNameLst>
                                          <p:attrName>style.rotation</p:attrName>
                                        </p:attrNameLst>
                                      </p:cBhvr>
                                      <p:tavLst>
                                        <p:tav tm="0">
                                          <p:val>
                                            <p:fltVal val="90"/>
                                          </p:val>
                                        </p:tav>
                                        <p:tav tm="100000">
                                          <p:val>
                                            <p:fltVal val="0"/>
                                          </p:val>
                                        </p:tav>
                                      </p:tavLst>
                                    </p:anim>
                                    <p:animEffect transition="in" filter="fade">
                                      <p:cBhvr>
                                        <p:cTn id="146" dur="700"/>
                                        <p:tgtEl>
                                          <p:spTgt spid="47"/>
                                        </p:tgtEl>
                                      </p:cBhvr>
                                    </p:animEffect>
                                  </p:childTnLst>
                                </p:cTn>
                              </p:par>
                              <p:par>
                                <p:cTn id="147" presetID="26" presetClass="entr" presetSubtype="0" fill="hold" grpId="0" nodeType="withEffect">
                                  <p:stCondLst>
                                    <p:cond delay="0"/>
                                  </p:stCondLst>
                                  <p:childTnLst>
                                    <p:set>
                                      <p:cBhvr>
                                        <p:cTn id="148" dur="1" fill="hold">
                                          <p:stCondLst>
                                            <p:cond delay="0"/>
                                          </p:stCondLst>
                                        </p:cTn>
                                        <p:tgtEl>
                                          <p:spTgt spid="40"/>
                                        </p:tgtEl>
                                        <p:attrNameLst>
                                          <p:attrName>style.visibility</p:attrName>
                                        </p:attrNameLst>
                                      </p:cBhvr>
                                      <p:to>
                                        <p:strVal val="visible"/>
                                      </p:to>
                                    </p:set>
                                    <p:animEffect transition="in" filter="wipe(down)">
                                      <p:cBhvr>
                                        <p:cTn id="149" dur="290">
                                          <p:stCondLst>
                                            <p:cond delay="0"/>
                                          </p:stCondLst>
                                        </p:cTn>
                                        <p:tgtEl>
                                          <p:spTgt spid="40"/>
                                        </p:tgtEl>
                                      </p:cBhvr>
                                    </p:animEffect>
                                    <p:anim calcmode="lin" valueType="num">
                                      <p:cBhvr>
                                        <p:cTn id="150" dur="911" tmFilter="0,0; 0.14,0.36; 0.43,0.73; 0.71,0.91; 1.0,1.0">
                                          <p:stCondLst>
                                            <p:cond delay="0"/>
                                          </p:stCondLst>
                                        </p:cTn>
                                        <p:tgtEl>
                                          <p:spTgt spid="40"/>
                                        </p:tgtEl>
                                        <p:attrNameLst>
                                          <p:attrName>ppt_x</p:attrName>
                                        </p:attrNameLst>
                                      </p:cBhvr>
                                      <p:tavLst>
                                        <p:tav tm="0">
                                          <p:val>
                                            <p:strVal val="#ppt_x-0.25"/>
                                          </p:val>
                                        </p:tav>
                                        <p:tav tm="100000">
                                          <p:val>
                                            <p:strVal val="#ppt_x"/>
                                          </p:val>
                                        </p:tav>
                                      </p:tavLst>
                                    </p:anim>
                                    <p:anim calcmode="lin" valueType="num">
                                      <p:cBhvr>
                                        <p:cTn id="151" dur="332" tmFilter="0.0,0.0; 0.25,0.07; 0.50,0.2; 0.75,0.467; 1.0,1.0">
                                          <p:stCondLst>
                                            <p:cond delay="0"/>
                                          </p:stCondLst>
                                        </p:cTn>
                                        <p:tgtEl>
                                          <p:spTgt spid="40"/>
                                        </p:tgtEl>
                                        <p:attrNameLst>
                                          <p:attrName>ppt_y</p:attrName>
                                        </p:attrNameLst>
                                      </p:cBhvr>
                                      <p:tavLst>
                                        <p:tav tm="0" fmla="#ppt_y-sin(pi*$)/3">
                                          <p:val>
                                            <p:fltVal val="0.5"/>
                                          </p:val>
                                        </p:tav>
                                        <p:tav tm="100000">
                                          <p:val>
                                            <p:fltVal val="1"/>
                                          </p:val>
                                        </p:tav>
                                      </p:tavLst>
                                    </p:anim>
                                    <p:anim calcmode="lin" valueType="num">
                                      <p:cBhvr>
                                        <p:cTn id="152" dur="332" tmFilter="0, 0; 0.125,0.2665; 0.25,0.4; 0.375,0.465; 0.5,0.5;  0.625,0.535; 0.75,0.6; 0.875,0.7335; 1,1">
                                          <p:stCondLst>
                                            <p:cond delay="332"/>
                                          </p:stCondLst>
                                        </p:cTn>
                                        <p:tgtEl>
                                          <p:spTgt spid="40"/>
                                        </p:tgtEl>
                                        <p:attrNameLst>
                                          <p:attrName>ppt_y</p:attrName>
                                        </p:attrNameLst>
                                      </p:cBhvr>
                                      <p:tavLst>
                                        <p:tav tm="0" fmla="#ppt_y-sin(pi*$)/9">
                                          <p:val>
                                            <p:fltVal val="0"/>
                                          </p:val>
                                        </p:tav>
                                        <p:tav tm="100000">
                                          <p:val>
                                            <p:fltVal val="1"/>
                                          </p:val>
                                        </p:tav>
                                      </p:tavLst>
                                    </p:anim>
                                    <p:anim calcmode="lin" valueType="num">
                                      <p:cBhvr>
                                        <p:cTn id="153" dur="166" tmFilter="0, 0; 0.125,0.2665; 0.25,0.4; 0.375,0.465; 0.5,0.5;  0.625,0.535; 0.75,0.6; 0.875,0.7335; 1,1">
                                          <p:stCondLst>
                                            <p:cond delay="662"/>
                                          </p:stCondLst>
                                        </p:cTn>
                                        <p:tgtEl>
                                          <p:spTgt spid="40"/>
                                        </p:tgtEl>
                                        <p:attrNameLst>
                                          <p:attrName>ppt_y</p:attrName>
                                        </p:attrNameLst>
                                      </p:cBhvr>
                                      <p:tavLst>
                                        <p:tav tm="0" fmla="#ppt_y-sin(pi*$)/27">
                                          <p:val>
                                            <p:fltVal val="0"/>
                                          </p:val>
                                        </p:tav>
                                        <p:tav tm="100000">
                                          <p:val>
                                            <p:fltVal val="1"/>
                                          </p:val>
                                        </p:tav>
                                      </p:tavLst>
                                    </p:anim>
                                    <p:anim calcmode="lin" valueType="num">
                                      <p:cBhvr>
                                        <p:cTn id="154" dur="82" tmFilter="0, 0; 0.125,0.2665; 0.25,0.4; 0.375,0.465; 0.5,0.5;  0.625,0.535; 0.75,0.6; 0.875,0.7335; 1,1">
                                          <p:stCondLst>
                                            <p:cond delay="828"/>
                                          </p:stCondLst>
                                        </p:cTn>
                                        <p:tgtEl>
                                          <p:spTgt spid="40"/>
                                        </p:tgtEl>
                                        <p:attrNameLst>
                                          <p:attrName>ppt_y</p:attrName>
                                        </p:attrNameLst>
                                      </p:cBhvr>
                                      <p:tavLst>
                                        <p:tav tm="0" fmla="#ppt_y-sin(pi*$)/81">
                                          <p:val>
                                            <p:fltVal val="0"/>
                                          </p:val>
                                        </p:tav>
                                        <p:tav tm="100000">
                                          <p:val>
                                            <p:fltVal val="1"/>
                                          </p:val>
                                        </p:tav>
                                      </p:tavLst>
                                    </p:anim>
                                    <p:animScale>
                                      <p:cBhvr>
                                        <p:cTn id="155" dur="13">
                                          <p:stCondLst>
                                            <p:cond delay="325"/>
                                          </p:stCondLst>
                                        </p:cTn>
                                        <p:tgtEl>
                                          <p:spTgt spid="40"/>
                                        </p:tgtEl>
                                      </p:cBhvr>
                                      <p:to x="100000" y="60000"/>
                                    </p:animScale>
                                    <p:animScale>
                                      <p:cBhvr>
                                        <p:cTn id="156" dur="83" decel="50000">
                                          <p:stCondLst>
                                            <p:cond delay="338"/>
                                          </p:stCondLst>
                                        </p:cTn>
                                        <p:tgtEl>
                                          <p:spTgt spid="40"/>
                                        </p:tgtEl>
                                      </p:cBhvr>
                                      <p:to x="100000" y="100000"/>
                                    </p:animScale>
                                    <p:animScale>
                                      <p:cBhvr>
                                        <p:cTn id="157" dur="13">
                                          <p:stCondLst>
                                            <p:cond delay="656"/>
                                          </p:stCondLst>
                                        </p:cTn>
                                        <p:tgtEl>
                                          <p:spTgt spid="40"/>
                                        </p:tgtEl>
                                      </p:cBhvr>
                                      <p:to x="100000" y="80000"/>
                                    </p:animScale>
                                    <p:animScale>
                                      <p:cBhvr>
                                        <p:cTn id="158" dur="83" decel="50000">
                                          <p:stCondLst>
                                            <p:cond delay="669"/>
                                          </p:stCondLst>
                                        </p:cTn>
                                        <p:tgtEl>
                                          <p:spTgt spid="40"/>
                                        </p:tgtEl>
                                      </p:cBhvr>
                                      <p:to x="100000" y="100000"/>
                                    </p:animScale>
                                    <p:animScale>
                                      <p:cBhvr>
                                        <p:cTn id="159" dur="13">
                                          <p:stCondLst>
                                            <p:cond delay="821"/>
                                          </p:stCondLst>
                                        </p:cTn>
                                        <p:tgtEl>
                                          <p:spTgt spid="40"/>
                                        </p:tgtEl>
                                      </p:cBhvr>
                                      <p:to x="100000" y="90000"/>
                                    </p:animScale>
                                    <p:animScale>
                                      <p:cBhvr>
                                        <p:cTn id="160" dur="83" decel="50000">
                                          <p:stCondLst>
                                            <p:cond delay="834"/>
                                          </p:stCondLst>
                                        </p:cTn>
                                        <p:tgtEl>
                                          <p:spTgt spid="40"/>
                                        </p:tgtEl>
                                      </p:cBhvr>
                                      <p:to x="100000" y="100000"/>
                                    </p:animScale>
                                    <p:animScale>
                                      <p:cBhvr>
                                        <p:cTn id="161" dur="13">
                                          <p:stCondLst>
                                            <p:cond delay="904"/>
                                          </p:stCondLst>
                                        </p:cTn>
                                        <p:tgtEl>
                                          <p:spTgt spid="40"/>
                                        </p:tgtEl>
                                      </p:cBhvr>
                                      <p:to x="100000" y="95000"/>
                                    </p:animScale>
                                    <p:animScale>
                                      <p:cBhvr>
                                        <p:cTn id="162" dur="83" decel="50000">
                                          <p:stCondLst>
                                            <p:cond delay="917"/>
                                          </p:stCondLst>
                                        </p:cTn>
                                        <p:tgtEl>
                                          <p:spTgt spid="40"/>
                                        </p:tgtEl>
                                      </p:cBhvr>
                                      <p:to x="100000" y="100000"/>
                                    </p:animScale>
                                  </p:childTnLst>
                                </p:cTn>
                              </p:par>
                              <p:par>
                                <p:cTn id="163" presetID="26" presetClass="entr" presetSubtype="0" fill="hold" grpId="0" nodeType="withEffect">
                                  <p:stCondLst>
                                    <p:cond delay="0"/>
                                  </p:stCondLst>
                                  <p:childTnLst>
                                    <p:set>
                                      <p:cBhvr>
                                        <p:cTn id="164" dur="1" fill="hold">
                                          <p:stCondLst>
                                            <p:cond delay="0"/>
                                          </p:stCondLst>
                                        </p:cTn>
                                        <p:tgtEl>
                                          <p:spTgt spid="55"/>
                                        </p:tgtEl>
                                        <p:attrNameLst>
                                          <p:attrName>style.visibility</p:attrName>
                                        </p:attrNameLst>
                                      </p:cBhvr>
                                      <p:to>
                                        <p:strVal val="visible"/>
                                      </p:to>
                                    </p:set>
                                    <p:animEffect transition="in" filter="wipe(down)">
                                      <p:cBhvr>
                                        <p:cTn id="165" dur="290">
                                          <p:stCondLst>
                                            <p:cond delay="0"/>
                                          </p:stCondLst>
                                        </p:cTn>
                                        <p:tgtEl>
                                          <p:spTgt spid="55"/>
                                        </p:tgtEl>
                                      </p:cBhvr>
                                    </p:animEffect>
                                    <p:anim calcmode="lin" valueType="num">
                                      <p:cBhvr>
                                        <p:cTn id="166" dur="911" tmFilter="0,0; 0.14,0.36; 0.43,0.73; 0.71,0.91; 1.0,1.0">
                                          <p:stCondLst>
                                            <p:cond delay="0"/>
                                          </p:stCondLst>
                                        </p:cTn>
                                        <p:tgtEl>
                                          <p:spTgt spid="55"/>
                                        </p:tgtEl>
                                        <p:attrNameLst>
                                          <p:attrName>ppt_x</p:attrName>
                                        </p:attrNameLst>
                                      </p:cBhvr>
                                      <p:tavLst>
                                        <p:tav tm="0">
                                          <p:val>
                                            <p:strVal val="#ppt_x-0.25"/>
                                          </p:val>
                                        </p:tav>
                                        <p:tav tm="100000">
                                          <p:val>
                                            <p:strVal val="#ppt_x"/>
                                          </p:val>
                                        </p:tav>
                                      </p:tavLst>
                                    </p:anim>
                                    <p:anim calcmode="lin" valueType="num">
                                      <p:cBhvr>
                                        <p:cTn id="167" dur="332" tmFilter="0.0,0.0; 0.25,0.07; 0.50,0.2; 0.75,0.467; 1.0,1.0">
                                          <p:stCondLst>
                                            <p:cond delay="0"/>
                                          </p:stCondLst>
                                        </p:cTn>
                                        <p:tgtEl>
                                          <p:spTgt spid="55"/>
                                        </p:tgtEl>
                                        <p:attrNameLst>
                                          <p:attrName>ppt_y</p:attrName>
                                        </p:attrNameLst>
                                      </p:cBhvr>
                                      <p:tavLst>
                                        <p:tav tm="0" fmla="#ppt_y-sin(pi*$)/3">
                                          <p:val>
                                            <p:fltVal val="0.5"/>
                                          </p:val>
                                        </p:tav>
                                        <p:tav tm="100000">
                                          <p:val>
                                            <p:fltVal val="1"/>
                                          </p:val>
                                        </p:tav>
                                      </p:tavLst>
                                    </p:anim>
                                    <p:anim calcmode="lin" valueType="num">
                                      <p:cBhvr>
                                        <p:cTn id="168" dur="332" tmFilter="0, 0; 0.125,0.2665; 0.25,0.4; 0.375,0.465; 0.5,0.5;  0.625,0.535; 0.75,0.6; 0.875,0.7335; 1,1">
                                          <p:stCondLst>
                                            <p:cond delay="332"/>
                                          </p:stCondLst>
                                        </p:cTn>
                                        <p:tgtEl>
                                          <p:spTgt spid="55"/>
                                        </p:tgtEl>
                                        <p:attrNameLst>
                                          <p:attrName>ppt_y</p:attrName>
                                        </p:attrNameLst>
                                      </p:cBhvr>
                                      <p:tavLst>
                                        <p:tav tm="0" fmla="#ppt_y-sin(pi*$)/9">
                                          <p:val>
                                            <p:fltVal val="0"/>
                                          </p:val>
                                        </p:tav>
                                        <p:tav tm="100000">
                                          <p:val>
                                            <p:fltVal val="1"/>
                                          </p:val>
                                        </p:tav>
                                      </p:tavLst>
                                    </p:anim>
                                    <p:anim calcmode="lin" valueType="num">
                                      <p:cBhvr>
                                        <p:cTn id="169" dur="166" tmFilter="0, 0; 0.125,0.2665; 0.25,0.4; 0.375,0.465; 0.5,0.5;  0.625,0.535; 0.75,0.6; 0.875,0.7335; 1,1">
                                          <p:stCondLst>
                                            <p:cond delay="662"/>
                                          </p:stCondLst>
                                        </p:cTn>
                                        <p:tgtEl>
                                          <p:spTgt spid="55"/>
                                        </p:tgtEl>
                                        <p:attrNameLst>
                                          <p:attrName>ppt_y</p:attrName>
                                        </p:attrNameLst>
                                      </p:cBhvr>
                                      <p:tavLst>
                                        <p:tav tm="0" fmla="#ppt_y-sin(pi*$)/27">
                                          <p:val>
                                            <p:fltVal val="0"/>
                                          </p:val>
                                        </p:tav>
                                        <p:tav tm="100000">
                                          <p:val>
                                            <p:fltVal val="1"/>
                                          </p:val>
                                        </p:tav>
                                      </p:tavLst>
                                    </p:anim>
                                    <p:anim calcmode="lin" valueType="num">
                                      <p:cBhvr>
                                        <p:cTn id="170" dur="82" tmFilter="0, 0; 0.125,0.2665; 0.25,0.4; 0.375,0.465; 0.5,0.5;  0.625,0.535; 0.75,0.6; 0.875,0.7335; 1,1">
                                          <p:stCondLst>
                                            <p:cond delay="828"/>
                                          </p:stCondLst>
                                        </p:cTn>
                                        <p:tgtEl>
                                          <p:spTgt spid="55"/>
                                        </p:tgtEl>
                                        <p:attrNameLst>
                                          <p:attrName>ppt_y</p:attrName>
                                        </p:attrNameLst>
                                      </p:cBhvr>
                                      <p:tavLst>
                                        <p:tav tm="0" fmla="#ppt_y-sin(pi*$)/81">
                                          <p:val>
                                            <p:fltVal val="0"/>
                                          </p:val>
                                        </p:tav>
                                        <p:tav tm="100000">
                                          <p:val>
                                            <p:fltVal val="1"/>
                                          </p:val>
                                        </p:tav>
                                      </p:tavLst>
                                    </p:anim>
                                    <p:animScale>
                                      <p:cBhvr>
                                        <p:cTn id="171" dur="13">
                                          <p:stCondLst>
                                            <p:cond delay="325"/>
                                          </p:stCondLst>
                                        </p:cTn>
                                        <p:tgtEl>
                                          <p:spTgt spid="55"/>
                                        </p:tgtEl>
                                      </p:cBhvr>
                                      <p:to x="100000" y="60000"/>
                                    </p:animScale>
                                    <p:animScale>
                                      <p:cBhvr>
                                        <p:cTn id="172" dur="83" decel="50000">
                                          <p:stCondLst>
                                            <p:cond delay="338"/>
                                          </p:stCondLst>
                                        </p:cTn>
                                        <p:tgtEl>
                                          <p:spTgt spid="55"/>
                                        </p:tgtEl>
                                      </p:cBhvr>
                                      <p:to x="100000" y="100000"/>
                                    </p:animScale>
                                    <p:animScale>
                                      <p:cBhvr>
                                        <p:cTn id="173" dur="13">
                                          <p:stCondLst>
                                            <p:cond delay="656"/>
                                          </p:stCondLst>
                                        </p:cTn>
                                        <p:tgtEl>
                                          <p:spTgt spid="55"/>
                                        </p:tgtEl>
                                      </p:cBhvr>
                                      <p:to x="100000" y="80000"/>
                                    </p:animScale>
                                    <p:animScale>
                                      <p:cBhvr>
                                        <p:cTn id="174" dur="83" decel="50000">
                                          <p:stCondLst>
                                            <p:cond delay="669"/>
                                          </p:stCondLst>
                                        </p:cTn>
                                        <p:tgtEl>
                                          <p:spTgt spid="55"/>
                                        </p:tgtEl>
                                      </p:cBhvr>
                                      <p:to x="100000" y="100000"/>
                                    </p:animScale>
                                    <p:animScale>
                                      <p:cBhvr>
                                        <p:cTn id="175" dur="13">
                                          <p:stCondLst>
                                            <p:cond delay="821"/>
                                          </p:stCondLst>
                                        </p:cTn>
                                        <p:tgtEl>
                                          <p:spTgt spid="55"/>
                                        </p:tgtEl>
                                      </p:cBhvr>
                                      <p:to x="100000" y="90000"/>
                                    </p:animScale>
                                    <p:animScale>
                                      <p:cBhvr>
                                        <p:cTn id="176" dur="83" decel="50000">
                                          <p:stCondLst>
                                            <p:cond delay="834"/>
                                          </p:stCondLst>
                                        </p:cTn>
                                        <p:tgtEl>
                                          <p:spTgt spid="55"/>
                                        </p:tgtEl>
                                      </p:cBhvr>
                                      <p:to x="100000" y="100000"/>
                                    </p:animScale>
                                    <p:animScale>
                                      <p:cBhvr>
                                        <p:cTn id="177" dur="13">
                                          <p:stCondLst>
                                            <p:cond delay="904"/>
                                          </p:stCondLst>
                                        </p:cTn>
                                        <p:tgtEl>
                                          <p:spTgt spid="55"/>
                                        </p:tgtEl>
                                      </p:cBhvr>
                                      <p:to x="100000" y="95000"/>
                                    </p:animScale>
                                    <p:animScale>
                                      <p:cBhvr>
                                        <p:cTn id="178" dur="83" decel="50000">
                                          <p:stCondLst>
                                            <p:cond delay="917"/>
                                          </p:stCondLst>
                                        </p:cTn>
                                        <p:tgtEl>
                                          <p:spTgt spid="55"/>
                                        </p:tgtEl>
                                      </p:cBhvr>
                                      <p:to x="100000" y="100000"/>
                                    </p:animScale>
                                  </p:childTnLst>
                                </p:cTn>
                              </p:par>
                              <p:par>
                                <p:cTn id="179" presetID="26" presetClass="entr" presetSubtype="0" fill="hold" grpId="0" nodeType="withEffect">
                                  <p:stCondLst>
                                    <p:cond delay="0"/>
                                  </p:stCondLst>
                                  <p:childTnLst>
                                    <p:set>
                                      <p:cBhvr>
                                        <p:cTn id="180" dur="1" fill="hold">
                                          <p:stCondLst>
                                            <p:cond delay="0"/>
                                          </p:stCondLst>
                                        </p:cTn>
                                        <p:tgtEl>
                                          <p:spTgt spid="42"/>
                                        </p:tgtEl>
                                        <p:attrNameLst>
                                          <p:attrName>style.visibility</p:attrName>
                                        </p:attrNameLst>
                                      </p:cBhvr>
                                      <p:to>
                                        <p:strVal val="visible"/>
                                      </p:to>
                                    </p:set>
                                    <p:animEffect transition="in" filter="wipe(down)">
                                      <p:cBhvr>
                                        <p:cTn id="181" dur="290">
                                          <p:stCondLst>
                                            <p:cond delay="0"/>
                                          </p:stCondLst>
                                        </p:cTn>
                                        <p:tgtEl>
                                          <p:spTgt spid="42"/>
                                        </p:tgtEl>
                                      </p:cBhvr>
                                    </p:animEffect>
                                    <p:anim calcmode="lin" valueType="num">
                                      <p:cBhvr>
                                        <p:cTn id="182" dur="911"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183" dur="332"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184" dur="332" tmFilter="0, 0; 0.125,0.2665; 0.25,0.4; 0.375,0.465; 0.5,0.5;  0.625,0.535; 0.75,0.6; 0.875,0.7335; 1,1">
                                          <p:stCondLst>
                                            <p:cond delay="332"/>
                                          </p:stCondLst>
                                        </p:cTn>
                                        <p:tgtEl>
                                          <p:spTgt spid="42"/>
                                        </p:tgtEl>
                                        <p:attrNameLst>
                                          <p:attrName>ppt_y</p:attrName>
                                        </p:attrNameLst>
                                      </p:cBhvr>
                                      <p:tavLst>
                                        <p:tav tm="0" fmla="#ppt_y-sin(pi*$)/9">
                                          <p:val>
                                            <p:fltVal val="0"/>
                                          </p:val>
                                        </p:tav>
                                        <p:tav tm="100000">
                                          <p:val>
                                            <p:fltVal val="1"/>
                                          </p:val>
                                        </p:tav>
                                      </p:tavLst>
                                    </p:anim>
                                    <p:anim calcmode="lin" valueType="num">
                                      <p:cBhvr>
                                        <p:cTn id="185" dur="166" tmFilter="0, 0; 0.125,0.2665; 0.25,0.4; 0.375,0.465; 0.5,0.5;  0.625,0.535; 0.75,0.6; 0.875,0.7335; 1,1">
                                          <p:stCondLst>
                                            <p:cond delay="662"/>
                                          </p:stCondLst>
                                        </p:cTn>
                                        <p:tgtEl>
                                          <p:spTgt spid="42"/>
                                        </p:tgtEl>
                                        <p:attrNameLst>
                                          <p:attrName>ppt_y</p:attrName>
                                        </p:attrNameLst>
                                      </p:cBhvr>
                                      <p:tavLst>
                                        <p:tav tm="0" fmla="#ppt_y-sin(pi*$)/27">
                                          <p:val>
                                            <p:fltVal val="0"/>
                                          </p:val>
                                        </p:tav>
                                        <p:tav tm="100000">
                                          <p:val>
                                            <p:fltVal val="1"/>
                                          </p:val>
                                        </p:tav>
                                      </p:tavLst>
                                    </p:anim>
                                    <p:anim calcmode="lin" valueType="num">
                                      <p:cBhvr>
                                        <p:cTn id="186" dur="82" tmFilter="0, 0; 0.125,0.2665; 0.25,0.4; 0.375,0.465; 0.5,0.5;  0.625,0.535; 0.75,0.6; 0.875,0.7335; 1,1">
                                          <p:stCondLst>
                                            <p:cond delay="828"/>
                                          </p:stCondLst>
                                        </p:cTn>
                                        <p:tgtEl>
                                          <p:spTgt spid="42"/>
                                        </p:tgtEl>
                                        <p:attrNameLst>
                                          <p:attrName>ppt_y</p:attrName>
                                        </p:attrNameLst>
                                      </p:cBhvr>
                                      <p:tavLst>
                                        <p:tav tm="0" fmla="#ppt_y-sin(pi*$)/81">
                                          <p:val>
                                            <p:fltVal val="0"/>
                                          </p:val>
                                        </p:tav>
                                        <p:tav tm="100000">
                                          <p:val>
                                            <p:fltVal val="1"/>
                                          </p:val>
                                        </p:tav>
                                      </p:tavLst>
                                    </p:anim>
                                    <p:animScale>
                                      <p:cBhvr>
                                        <p:cTn id="187" dur="13">
                                          <p:stCondLst>
                                            <p:cond delay="325"/>
                                          </p:stCondLst>
                                        </p:cTn>
                                        <p:tgtEl>
                                          <p:spTgt spid="42"/>
                                        </p:tgtEl>
                                      </p:cBhvr>
                                      <p:to x="100000" y="60000"/>
                                    </p:animScale>
                                    <p:animScale>
                                      <p:cBhvr>
                                        <p:cTn id="188" dur="83" decel="50000">
                                          <p:stCondLst>
                                            <p:cond delay="338"/>
                                          </p:stCondLst>
                                        </p:cTn>
                                        <p:tgtEl>
                                          <p:spTgt spid="42"/>
                                        </p:tgtEl>
                                      </p:cBhvr>
                                      <p:to x="100000" y="100000"/>
                                    </p:animScale>
                                    <p:animScale>
                                      <p:cBhvr>
                                        <p:cTn id="189" dur="13">
                                          <p:stCondLst>
                                            <p:cond delay="656"/>
                                          </p:stCondLst>
                                        </p:cTn>
                                        <p:tgtEl>
                                          <p:spTgt spid="42"/>
                                        </p:tgtEl>
                                      </p:cBhvr>
                                      <p:to x="100000" y="80000"/>
                                    </p:animScale>
                                    <p:animScale>
                                      <p:cBhvr>
                                        <p:cTn id="190" dur="83" decel="50000">
                                          <p:stCondLst>
                                            <p:cond delay="669"/>
                                          </p:stCondLst>
                                        </p:cTn>
                                        <p:tgtEl>
                                          <p:spTgt spid="42"/>
                                        </p:tgtEl>
                                      </p:cBhvr>
                                      <p:to x="100000" y="100000"/>
                                    </p:animScale>
                                    <p:animScale>
                                      <p:cBhvr>
                                        <p:cTn id="191" dur="13">
                                          <p:stCondLst>
                                            <p:cond delay="821"/>
                                          </p:stCondLst>
                                        </p:cTn>
                                        <p:tgtEl>
                                          <p:spTgt spid="42"/>
                                        </p:tgtEl>
                                      </p:cBhvr>
                                      <p:to x="100000" y="90000"/>
                                    </p:animScale>
                                    <p:animScale>
                                      <p:cBhvr>
                                        <p:cTn id="192" dur="83" decel="50000">
                                          <p:stCondLst>
                                            <p:cond delay="834"/>
                                          </p:stCondLst>
                                        </p:cTn>
                                        <p:tgtEl>
                                          <p:spTgt spid="42"/>
                                        </p:tgtEl>
                                      </p:cBhvr>
                                      <p:to x="100000" y="100000"/>
                                    </p:animScale>
                                    <p:animScale>
                                      <p:cBhvr>
                                        <p:cTn id="193" dur="13">
                                          <p:stCondLst>
                                            <p:cond delay="904"/>
                                          </p:stCondLst>
                                        </p:cTn>
                                        <p:tgtEl>
                                          <p:spTgt spid="42"/>
                                        </p:tgtEl>
                                      </p:cBhvr>
                                      <p:to x="100000" y="95000"/>
                                    </p:animScale>
                                    <p:animScale>
                                      <p:cBhvr>
                                        <p:cTn id="194" dur="83" decel="50000">
                                          <p:stCondLst>
                                            <p:cond delay="917"/>
                                          </p:stCondLst>
                                        </p:cTn>
                                        <p:tgtEl>
                                          <p:spTgt spid="42"/>
                                        </p:tgtEl>
                                      </p:cBhvr>
                                      <p:to x="100000" y="100000"/>
                                    </p:animScale>
                                  </p:childTnLst>
                                </p:cTn>
                              </p:par>
                              <p:par>
                                <p:cTn id="195" presetID="26" presetClass="entr" presetSubtype="0" fill="hold" nodeType="withEffect">
                                  <p:stCondLst>
                                    <p:cond delay="0"/>
                                  </p:stCondLst>
                                  <p:childTnLst>
                                    <p:set>
                                      <p:cBhvr>
                                        <p:cTn id="196" dur="1" fill="hold">
                                          <p:stCondLst>
                                            <p:cond delay="0"/>
                                          </p:stCondLst>
                                        </p:cTn>
                                        <p:tgtEl>
                                          <p:spTgt spid="29"/>
                                        </p:tgtEl>
                                        <p:attrNameLst>
                                          <p:attrName>style.visibility</p:attrName>
                                        </p:attrNameLst>
                                      </p:cBhvr>
                                      <p:to>
                                        <p:strVal val="visible"/>
                                      </p:to>
                                    </p:set>
                                    <p:animEffect transition="in" filter="wipe(down)">
                                      <p:cBhvr>
                                        <p:cTn id="197" dur="290">
                                          <p:stCondLst>
                                            <p:cond delay="0"/>
                                          </p:stCondLst>
                                        </p:cTn>
                                        <p:tgtEl>
                                          <p:spTgt spid="29"/>
                                        </p:tgtEl>
                                      </p:cBhvr>
                                    </p:animEffect>
                                    <p:anim calcmode="lin" valueType="num">
                                      <p:cBhvr>
                                        <p:cTn id="198" dur="911"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99" dur="332"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200" dur="332" tmFilter="0, 0; 0.125,0.2665; 0.25,0.4; 0.375,0.465; 0.5,0.5;  0.625,0.535; 0.75,0.6; 0.875,0.7335; 1,1">
                                          <p:stCondLst>
                                            <p:cond delay="332"/>
                                          </p:stCondLst>
                                        </p:cTn>
                                        <p:tgtEl>
                                          <p:spTgt spid="29"/>
                                        </p:tgtEl>
                                        <p:attrNameLst>
                                          <p:attrName>ppt_y</p:attrName>
                                        </p:attrNameLst>
                                      </p:cBhvr>
                                      <p:tavLst>
                                        <p:tav tm="0" fmla="#ppt_y-sin(pi*$)/9">
                                          <p:val>
                                            <p:fltVal val="0"/>
                                          </p:val>
                                        </p:tav>
                                        <p:tav tm="100000">
                                          <p:val>
                                            <p:fltVal val="1"/>
                                          </p:val>
                                        </p:tav>
                                      </p:tavLst>
                                    </p:anim>
                                    <p:anim calcmode="lin" valueType="num">
                                      <p:cBhvr>
                                        <p:cTn id="201" dur="166" tmFilter="0, 0; 0.125,0.2665; 0.25,0.4; 0.375,0.465; 0.5,0.5;  0.625,0.535; 0.75,0.6; 0.875,0.7335; 1,1">
                                          <p:stCondLst>
                                            <p:cond delay="662"/>
                                          </p:stCondLst>
                                        </p:cTn>
                                        <p:tgtEl>
                                          <p:spTgt spid="29"/>
                                        </p:tgtEl>
                                        <p:attrNameLst>
                                          <p:attrName>ppt_y</p:attrName>
                                        </p:attrNameLst>
                                      </p:cBhvr>
                                      <p:tavLst>
                                        <p:tav tm="0" fmla="#ppt_y-sin(pi*$)/27">
                                          <p:val>
                                            <p:fltVal val="0"/>
                                          </p:val>
                                        </p:tav>
                                        <p:tav tm="100000">
                                          <p:val>
                                            <p:fltVal val="1"/>
                                          </p:val>
                                        </p:tav>
                                      </p:tavLst>
                                    </p:anim>
                                    <p:anim calcmode="lin" valueType="num">
                                      <p:cBhvr>
                                        <p:cTn id="202" dur="82" tmFilter="0, 0; 0.125,0.2665; 0.25,0.4; 0.375,0.465; 0.5,0.5;  0.625,0.535; 0.75,0.6; 0.875,0.7335; 1,1">
                                          <p:stCondLst>
                                            <p:cond delay="828"/>
                                          </p:stCondLst>
                                        </p:cTn>
                                        <p:tgtEl>
                                          <p:spTgt spid="29"/>
                                        </p:tgtEl>
                                        <p:attrNameLst>
                                          <p:attrName>ppt_y</p:attrName>
                                        </p:attrNameLst>
                                      </p:cBhvr>
                                      <p:tavLst>
                                        <p:tav tm="0" fmla="#ppt_y-sin(pi*$)/81">
                                          <p:val>
                                            <p:fltVal val="0"/>
                                          </p:val>
                                        </p:tav>
                                        <p:tav tm="100000">
                                          <p:val>
                                            <p:fltVal val="1"/>
                                          </p:val>
                                        </p:tav>
                                      </p:tavLst>
                                    </p:anim>
                                    <p:animScale>
                                      <p:cBhvr>
                                        <p:cTn id="203" dur="13">
                                          <p:stCondLst>
                                            <p:cond delay="325"/>
                                          </p:stCondLst>
                                        </p:cTn>
                                        <p:tgtEl>
                                          <p:spTgt spid="29"/>
                                        </p:tgtEl>
                                      </p:cBhvr>
                                      <p:to x="100000" y="60000"/>
                                    </p:animScale>
                                    <p:animScale>
                                      <p:cBhvr>
                                        <p:cTn id="204" dur="83" decel="50000">
                                          <p:stCondLst>
                                            <p:cond delay="338"/>
                                          </p:stCondLst>
                                        </p:cTn>
                                        <p:tgtEl>
                                          <p:spTgt spid="29"/>
                                        </p:tgtEl>
                                      </p:cBhvr>
                                      <p:to x="100000" y="100000"/>
                                    </p:animScale>
                                    <p:animScale>
                                      <p:cBhvr>
                                        <p:cTn id="205" dur="13">
                                          <p:stCondLst>
                                            <p:cond delay="656"/>
                                          </p:stCondLst>
                                        </p:cTn>
                                        <p:tgtEl>
                                          <p:spTgt spid="29"/>
                                        </p:tgtEl>
                                      </p:cBhvr>
                                      <p:to x="100000" y="80000"/>
                                    </p:animScale>
                                    <p:animScale>
                                      <p:cBhvr>
                                        <p:cTn id="206" dur="83" decel="50000">
                                          <p:stCondLst>
                                            <p:cond delay="669"/>
                                          </p:stCondLst>
                                        </p:cTn>
                                        <p:tgtEl>
                                          <p:spTgt spid="29"/>
                                        </p:tgtEl>
                                      </p:cBhvr>
                                      <p:to x="100000" y="100000"/>
                                    </p:animScale>
                                    <p:animScale>
                                      <p:cBhvr>
                                        <p:cTn id="207" dur="13">
                                          <p:stCondLst>
                                            <p:cond delay="821"/>
                                          </p:stCondLst>
                                        </p:cTn>
                                        <p:tgtEl>
                                          <p:spTgt spid="29"/>
                                        </p:tgtEl>
                                      </p:cBhvr>
                                      <p:to x="100000" y="90000"/>
                                    </p:animScale>
                                    <p:animScale>
                                      <p:cBhvr>
                                        <p:cTn id="208" dur="83" decel="50000">
                                          <p:stCondLst>
                                            <p:cond delay="834"/>
                                          </p:stCondLst>
                                        </p:cTn>
                                        <p:tgtEl>
                                          <p:spTgt spid="29"/>
                                        </p:tgtEl>
                                      </p:cBhvr>
                                      <p:to x="100000" y="100000"/>
                                    </p:animScale>
                                    <p:animScale>
                                      <p:cBhvr>
                                        <p:cTn id="209" dur="13">
                                          <p:stCondLst>
                                            <p:cond delay="904"/>
                                          </p:stCondLst>
                                        </p:cTn>
                                        <p:tgtEl>
                                          <p:spTgt spid="29"/>
                                        </p:tgtEl>
                                      </p:cBhvr>
                                      <p:to x="100000" y="95000"/>
                                    </p:animScale>
                                    <p:animScale>
                                      <p:cBhvr>
                                        <p:cTn id="210" dur="83" decel="50000">
                                          <p:stCondLst>
                                            <p:cond delay="917"/>
                                          </p:stCondLst>
                                        </p:cTn>
                                        <p:tgtEl>
                                          <p:spTgt spid="29"/>
                                        </p:tgtEl>
                                      </p:cBhvr>
                                      <p:to x="100000" y="100000"/>
                                    </p:animScale>
                                  </p:childTnLst>
                                </p:cTn>
                              </p:par>
                            </p:childTnLst>
                          </p:cTn>
                        </p:par>
                        <p:par>
                          <p:cTn id="211" fill="hold">
                            <p:stCondLst>
                              <p:cond delay="3000"/>
                            </p:stCondLst>
                            <p:childTnLst>
                              <p:par>
                                <p:cTn id="212" presetID="16" presetClass="entr" presetSubtype="26" fill="hold" grpId="0" nodeType="afterEffect">
                                  <p:stCondLst>
                                    <p:cond delay="0"/>
                                  </p:stCondLst>
                                  <p:childTnLst>
                                    <p:set>
                                      <p:cBhvr>
                                        <p:cTn id="213" dur="1" fill="hold">
                                          <p:stCondLst>
                                            <p:cond delay="0"/>
                                          </p:stCondLst>
                                        </p:cTn>
                                        <p:tgtEl>
                                          <p:spTgt spid="51"/>
                                        </p:tgtEl>
                                        <p:attrNameLst>
                                          <p:attrName>style.visibility</p:attrName>
                                        </p:attrNameLst>
                                      </p:cBhvr>
                                      <p:to>
                                        <p:strVal val="visible"/>
                                      </p:to>
                                    </p:set>
                                    <p:animEffect transition="in" filter="barn(inHorizontal)">
                                      <p:cBhvr>
                                        <p:cTn id="214" dur="500"/>
                                        <p:tgtEl>
                                          <p:spTgt spid="51"/>
                                        </p:tgtEl>
                                      </p:cBhvr>
                                    </p:animEffect>
                                  </p:childTnLst>
                                </p:cTn>
                              </p:par>
                              <p:par>
                                <p:cTn id="215" presetID="16" presetClass="entr" presetSubtype="26" fill="hold" grpId="0" nodeType="withEffect">
                                  <p:stCondLst>
                                    <p:cond delay="0"/>
                                  </p:stCondLst>
                                  <p:childTnLst>
                                    <p:set>
                                      <p:cBhvr>
                                        <p:cTn id="216" dur="1" fill="hold">
                                          <p:stCondLst>
                                            <p:cond delay="0"/>
                                          </p:stCondLst>
                                        </p:cTn>
                                        <p:tgtEl>
                                          <p:spTgt spid="52"/>
                                        </p:tgtEl>
                                        <p:attrNameLst>
                                          <p:attrName>style.visibility</p:attrName>
                                        </p:attrNameLst>
                                      </p:cBhvr>
                                      <p:to>
                                        <p:strVal val="visible"/>
                                      </p:to>
                                    </p:set>
                                    <p:animEffect transition="in" filter="barn(inHorizontal)">
                                      <p:cBhvr>
                                        <p:cTn id="217" dur="500"/>
                                        <p:tgtEl>
                                          <p:spTgt spid="52"/>
                                        </p:tgtEl>
                                      </p:cBhvr>
                                    </p:animEffect>
                                  </p:childTnLst>
                                </p:cTn>
                              </p:par>
                            </p:childTnLst>
                          </p:cTn>
                        </p:par>
                        <p:par>
                          <p:cTn id="218" fill="hold">
                            <p:stCondLst>
                              <p:cond delay="3500"/>
                            </p:stCondLst>
                            <p:childTnLst>
                              <p:par>
                                <p:cTn id="219" presetID="16" presetClass="entr" presetSubtype="21" fill="hold" grpId="0" nodeType="afterEffect">
                                  <p:stCondLst>
                                    <p:cond delay="0"/>
                                  </p:stCondLst>
                                  <p:childTnLst>
                                    <p:set>
                                      <p:cBhvr>
                                        <p:cTn id="220" dur="1" fill="hold">
                                          <p:stCondLst>
                                            <p:cond delay="0"/>
                                          </p:stCondLst>
                                        </p:cTn>
                                        <p:tgtEl>
                                          <p:spTgt spid="50"/>
                                        </p:tgtEl>
                                        <p:attrNameLst>
                                          <p:attrName>style.visibility</p:attrName>
                                        </p:attrNameLst>
                                      </p:cBhvr>
                                      <p:to>
                                        <p:strVal val="visible"/>
                                      </p:to>
                                    </p:set>
                                    <p:animEffect transition="in" filter="barn(inVertical)">
                                      <p:cBhvr>
                                        <p:cTn id="22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animBg="1"/>
      <p:bldP spid="42" grpId="0" animBg="1"/>
      <p:bldP spid="43" grpId="0" animBg="1"/>
      <p:bldP spid="50" grpId="0"/>
      <p:bldP spid="51" grpId="0" animBg="1"/>
      <p:bldP spid="52" grpId="0" animBg="1"/>
      <p:bldP spid="53" grpId="0"/>
      <p:bldP spid="54" grpId="0"/>
      <p:bldP spid="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椭圆 60"/>
          <p:cNvSpPr/>
          <p:nvPr/>
        </p:nvSpPr>
        <p:spPr>
          <a:xfrm>
            <a:off x="868995" y="4048200"/>
            <a:ext cx="174832" cy="174832"/>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2" name="椭圆 61"/>
          <p:cNvSpPr/>
          <p:nvPr/>
        </p:nvSpPr>
        <p:spPr>
          <a:xfrm>
            <a:off x="-98675" y="2890629"/>
            <a:ext cx="9279862" cy="5473722"/>
          </a:xfrm>
          <a:prstGeom prst="ellipse">
            <a:avLst/>
          </a:prstGeom>
          <a:noFill/>
          <a:ln w="25400" cap="flat" cmpd="sng" algn="ctr">
            <a:solidFill>
              <a:sysClr val="windowText" lastClr="000000"/>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63" name="组合 62"/>
          <p:cNvGrpSpPr/>
          <p:nvPr/>
        </p:nvGrpSpPr>
        <p:grpSpPr>
          <a:xfrm>
            <a:off x="2439141" y="2785976"/>
            <a:ext cx="654898" cy="654898"/>
            <a:chOff x="304800" y="673100"/>
            <a:chExt cx="4000500" cy="4000500"/>
          </a:xfrm>
          <a:effectLst>
            <a:outerShdw blurRad="444500" dist="254000" dir="8100000" algn="tr" rotWithShape="0">
              <a:prstClr val="black">
                <a:alpha val="50000"/>
              </a:prstClr>
            </a:outerShdw>
          </a:effectLst>
        </p:grpSpPr>
        <p:sp>
          <p:nvSpPr>
            <p:cNvPr id="64" name="同心圆 6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5" name="椭圆 6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66" name="组合 65"/>
          <p:cNvGrpSpPr/>
          <p:nvPr/>
        </p:nvGrpSpPr>
        <p:grpSpPr>
          <a:xfrm>
            <a:off x="3971611" y="2615231"/>
            <a:ext cx="654898" cy="654898"/>
            <a:chOff x="304800" y="673100"/>
            <a:chExt cx="4000500" cy="4000500"/>
          </a:xfrm>
          <a:effectLst>
            <a:outerShdw blurRad="444500" dist="254000" dir="8100000" algn="tr" rotWithShape="0">
              <a:prstClr val="black">
                <a:alpha val="50000"/>
              </a:prstClr>
            </a:outerShdw>
          </a:effectLst>
        </p:grpSpPr>
        <p:sp>
          <p:nvSpPr>
            <p:cNvPr id="67" name="同心圆 6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8" name="椭圆 6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69" name="组合 68"/>
          <p:cNvGrpSpPr/>
          <p:nvPr/>
        </p:nvGrpSpPr>
        <p:grpSpPr>
          <a:xfrm>
            <a:off x="5696065" y="2693643"/>
            <a:ext cx="654898" cy="654898"/>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1" name="椭圆 7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72" name="组合 71"/>
          <p:cNvGrpSpPr/>
          <p:nvPr/>
        </p:nvGrpSpPr>
        <p:grpSpPr>
          <a:xfrm>
            <a:off x="7110976" y="3126554"/>
            <a:ext cx="654898" cy="654898"/>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4" name="椭圆 7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75" name="椭圆 74"/>
          <p:cNvSpPr/>
          <p:nvPr/>
        </p:nvSpPr>
        <p:spPr>
          <a:xfrm>
            <a:off x="938219" y="4259705"/>
            <a:ext cx="87416" cy="87416"/>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6" name="椭圆 75"/>
          <p:cNvSpPr/>
          <p:nvPr/>
        </p:nvSpPr>
        <p:spPr>
          <a:xfrm>
            <a:off x="1024300" y="4135616"/>
            <a:ext cx="174832" cy="174832"/>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7" name="椭圆 76"/>
          <p:cNvSpPr/>
          <p:nvPr/>
        </p:nvSpPr>
        <p:spPr>
          <a:xfrm>
            <a:off x="1143991" y="4050725"/>
            <a:ext cx="142004" cy="142004"/>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8" name="椭圆 77"/>
          <p:cNvSpPr/>
          <p:nvPr/>
        </p:nvSpPr>
        <p:spPr>
          <a:xfrm>
            <a:off x="1285995" y="3996785"/>
            <a:ext cx="87416" cy="87416"/>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79" name="组合 78"/>
          <p:cNvGrpSpPr/>
          <p:nvPr/>
        </p:nvGrpSpPr>
        <p:grpSpPr>
          <a:xfrm>
            <a:off x="784268" y="3407596"/>
            <a:ext cx="654898" cy="654898"/>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1" name="椭圆 8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82" name="椭圆 81"/>
          <p:cNvSpPr/>
          <p:nvPr/>
        </p:nvSpPr>
        <p:spPr>
          <a:xfrm>
            <a:off x="2465444" y="3413382"/>
            <a:ext cx="174832" cy="174832"/>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3" name="椭圆 82"/>
          <p:cNvSpPr/>
          <p:nvPr/>
        </p:nvSpPr>
        <p:spPr>
          <a:xfrm>
            <a:off x="2534668" y="3624887"/>
            <a:ext cx="87416" cy="87416"/>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4" name="椭圆 83"/>
          <p:cNvSpPr/>
          <p:nvPr/>
        </p:nvSpPr>
        <p:spPr>
          <a:xfrm>
            <a:off x="2816443" y="3426580"/>
            <a:ext cx="174832" cy="174832"/>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5" name="椭圆 84"/>
          <p:cNvSpPr/>
          <p:nvPr/>
        </p:nvSpPr>
        <p:spPr>
          <a:xfrm>
            <a:off x="2623811" y="3557911"/>
            <a:ext cx="142004" cy="142004"/>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6" name="椭圆 85"/>
          <p:cNvSpPr/>
          <p:nvPr/>
        </p:nvSpPr>
        <p:spPr>
          <a:xfrm>
            <a:off x="2660630" y="3470288"/>
            <a:ext cx="87416" cy="87416"/>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7" name="椭圆 86"/>
          <p:cNvSpPr/>
          <p:nvPr/>
        </p:nvSpPr>
        <p:spPr>
          <a:xfrm>
            <a:off x="4015425" y="3208691"/>
            <a:ext cx="174832" cy="174832"/>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8" name="椭圆 87"/>
          <p:cNvSpPr/>
          <p:nvPr/>
        </p:nvSpPr>
        <p:spPr>
          <a:xfrm>
            <a:off x="4084649" y="3420196"/>
            <a:ext cx="87416" cy="87416"/>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9" name="椭圆 88"/>
          <p:cNvSpPr/>
          <p:nvPr/>
        </p:nvSpPr>
        <p:spPr>
          <a:xfrm>
            <a:off x="4366424" y="3221889"/>
            <a:ext cx="174832" cy="174832"/>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0" name="椭圆 89"/>
          <p:cNvSpPr/>
          <p:nvPr/>
        </p:nvSpPr>
        <p:spPr>
          <a:xfrm>
            <a:off x="4173792" y="3353220"/>
            <a:ext cx="142004" cy="142004"/>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1" name="椭圆 90"/>
          <p:cNvSpPr/>
          <p:nvPr/>
        </p:nvSpPr>
        <p:spPr>
          <a:xfrm>
            <a:off x="4210611" y="3265597"/>
            <a:ext cx="87416" cy="87416"/>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2" name="椭圆 91"/>
          <p:cNvSpPr/>
          <p:nvPr/>
        </p:nvSpPr>
        <p:spPr>
          <a:xfrm>
            <a:off x="5731898" y="3323048"/>
            <a:ext cx="174832" cy="174832"/>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3" name="椭圆 92"/>
          <p:cNvSpPr/>
          <p:nvPr/>
        </p:nvSpPr>
        <p:spPr>
          <a:xfrm>
            <a:off x="5801122" y="3534553"/>
            <a:ext cx="87416" cy="87416"/>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4" name="椭圆 93"/>
          <p:cNvSpPr/>
          <p:nvPr/>
        </p:nvSpPr>
        <p:spPr>
          <a:xfrm>
            <a:off x="6082897" y="3336246"/>
            <a:ext cx="174832" cy="174832"/>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5" name="椭圆 94"/>
          <p:cNvSpPr/>
          <p:nvPr/>
        </p:nvSpPr>
        <p:spPr>
          <a:xfrm>
            <a:off x="5890265" y="3467577"/>
            <a:ext cx="142004" cy="142004"/>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6" name="椭圆 95"/>
          <p:cNvSpPr/>
          <p:nvPr/>
        </p:nvSpPr>
        <p:spPr>
          <a:xfrm>
            <a:off x="5927084" y="3379954"/>
            <a:ext cx="87416" cy="87416"/>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7" name="椭圆 96"/>
          <p:cNvSpPr/>
          <p:nvPr/>
        </p:nvSpPr>
        <p:spPr>
          <a:xfrm>
            <a:off x="7186882" y="3753960"/>
            <a:ext cx="174832" cy="174832"/>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8" name="椭圆 97"/>
          <p:cNvSpPr/>
          <p:nvPr/>
        </p:nvSpPr>
        <p:spPr>
          <a:xfrm>
            <a:off x="7256106" y="3965465"/>
            <a:ext cx="87416" cy="87416"/>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9" name="椭圆 98"/>
          <p:cNvSpPr/>
          <p:nvPr/>
        </p:nvSpPr>
        <p:spPr>
          <a:xfrm>
            <a:off x="7537881" y="3767158"/>
            <a:ext cx="174832" cy="174832"/>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0" name="椭圆 99"/>
          <p:cNvSpPr/>
          <p:nvPr/>
        </p:nvSpPr>
        <p:spPr>
          <a:xfrm>
            <a:off x="7345249" y="3898489"/>
            <a:ext cx="142004" cy="142004"/>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1" name="椭圆 100"/>
          <p:cNvSpPr/>
          <p:nvPr/>
        </p:nvSpPr>
        <p:spPr>
          <a:xfrm>
            <a:off x="7382068" y="3810866"/>
            <a:ext cx="87416" cy="87416"/>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2" name="矩形 101"/>
          <p:cNvSpPr/>
          <p:nvPr/>
        </p:nvSpPr>
        <p:spPr>
          <a:xfrm>
            <a:off x="0" y="4940300"/>
            <a:ext cx="9144000" cy="215900"/>
          </a:xfrm>
          <a:prstGeom prst="rect">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03" name="Freeform 7"/>
          <p:cNvSpPr>
            <a:spLocks noEditPoints="1"/>
          </p:cNvSpPr>
          <p:nvPr/>
        </p:nvSpPr>
        <p:spPr bwMode="auto">
          <a:xfrm>
            <a:off x="5819314" y="2885234"/>
            <a:ext cx="364338" cy="288742"/>
          </a:xfrm>
          <a:custGeom>
            <a:avLst/>
            <a:gdLst>
              <a:gd name="T0" fmla="*/ 1544 w 3234"/>
              <a:gd name="T1" fmla="*/ 1510 h 2566"/>
              <a:gd name="T2" fmla="*/ 1705 w 3234"/>
              <a:gd name="T3" fmla="*/ 1803 h 2566"/>
              <a:gd name="T4" fmla="*/ 1577 w 3234"/>
              <a:gd name="T5" fmla="*/ 2111 h 2566"/>
              <a:gd name="T6" fmla="*/ 1236 w 3234"/>
              <a:gd name="T7" fmla="*/ 2250 h 2566"/>
              <a:gd name="T8" fmla="*/ 878 w 3234"/>
              <a:gd name="T9" fmla="*/ 2140 h 2566"/>
              <a:gd name="T10" fmla="*/ 716 w 3234"/>
              <a:gd name="T11" fmla="*/ 1847 h 2566"/>
              <a:gd name="T12" fmla="*/ 845 w 3234"/>
              <a:gd name="T13" fmla="*/ 1539 h 2566"/>
              <a:gd name="T14" fmla="*/ 1186 w 3234"/>
              <a:gd name="T15" fmla="*/ 1400 h 2566"/>
              <a:gd name="T16" fmla="*/ 1970 w 3234"/>
              <a:gd name="T17" fmla="*/ 743 h 2566"/>
              <a:gd name="T18" fmla="*/ 2318 w 3234"/>
              <a:gd name="T19" fmla="*/ 824 h 2566"/>
              <a:gd name="T20" fmla="*/ 2351 w 3234"/>
              <a:gd name="T21" fmla="*/ 1079 h 2566"/>
              <a:gd name="T22" fmla="*/ 2310 w 3234"/>
              <a:gd name="T23" fmla="*/ 1229 h 2566"/>
              <a:gd name="T24" fmla="*/ 2669 w 3234"/>
              <a:gd name="T25" fmla="*/ 1458 h 2566"/>
              <a:gd name="T26" fmla="*/ 2697 w 3234"/>
              <a:gd name="T27" fmla="*/ 1893 h 2566"/>
              <a:gd name="T28" fmla="*/ 2009 w 3234"/>
              <a:gd name="T29" fmla="*/ 2454 h 2566"/>
              <a:gd name="T30" fmla="*/ 749 w 3234"/>
              <a:gd name="T31" fmla="*/ 2480 h 2566"/>
              <a:gd name="T32" fmla="*/ 70 w 3234"/>
              <a:gd name="T33" fmla="*/ 1960 h 2566"/>
              <a:gd name="T34" fmla="*/ 104 w 3234"/>
              <a:gd name="T35" fmla="*/ 1357 h 2566"/>
              <a:gd name="T36" fmla="*/ 619 w 3234"/>
              <a:gd name="T37" fmla="*/ 701 h 2566"/>
              <a:gd name="T38" fmla="*/ 1122 w 3234"/>
              <a:gd name="T39" fmla="*/ 398 h 2566"/>
              <a:gd name="T40" fmla="*/ 1472 w 3234"/>
              <a:gd name="T41" fmla="*/ 425 h 2566"/>
              <a:gd name="T42" fmla="*/ 1588 w 3234"/>
              <a:gd name="T43" fmla="*/ 601 h 2566"/>
              <a:gd name="T44" fmla="*/ 2277 w 3234"/>
              <a:gd name="T45" fmla="*/ 678 h 2566"/>
              <a:gd name="T46" fmla="*/ 2208 w 3234"/>
              <a:gd name="T47" fmla="*/ 565 h 2566"/>
              <a:gd name="T48" fmla="*/ 2300 w 3234"/>
              <a:gd name="T49" fmla="*/ 492 h 2566"/>
              <a:gd name="T50" fmla="*/ 2505 w 3234"/>
              <a:gd name="T51" fmla="*/ 533 h 2566"/>
              <a:gd name="T52" fmla="*/ 2715 w 3234"/>
              <a:gd name="T53" fmla="*/ 764 h 2566"/>
              <a:gd name="T54" fmla="*/ 2739 w 3234"/>
              <a:gd name="T55" fmla="*/ 953 h 2566"/>
              <a:gd name="T56" fmla="*/ 2675 w 3234"/>
              <a:gd name="T57" fmla="*/ 1063 h 2566"/>
              <a:gd name="T58" fmla="*/ 2553 w 3234"/>
              <a:gd name="T59" fmla="*/ 1011 h 2566"/>
              <a:gd name="T60" fmla="*/ 2554 w 3234"/>
              <a:gd name="T61" fmla="*/ 907 h 2566"/>
              <a:gd name="T62" fmla="*/ 2486 w 3234"/>
              <a:gd name="T63" fmla="*/ 746 h 2566"/>
              <a:gd name="T64" fmla="*/ 2325 w 3234"/>
              <a:gd name="T65" fmla="*/ 679 h 2566"/>
              <a:gd name="T66" fmla="*/ 2102 w 3234"/>
              <a:gd name="T67" fmla="*/ 298 h 2566"/>
              <a:gd name="T68" fmla="*/ 2038 w 3234"/>
              <a:gd name="T69" fmla="*/ 95 h 2566"/>
              <a:gd name="T70" fmla="*/ 2227 w 3234"/>
              <a:gd name="T71" fmla="*/ 6 h 2566"/>
              <a:gd name="T72" fmla="*/ 2574 w 3234"/>
              <a:gd name="T73" fmla="*/ 35 h 2566"/>
              <a:gd name="T74" fmla="*/ 2886 w 3234"/>
              <a:gd name="T75" fmla="*/ 194 h 2566"/>
              <a:gd name="T76" fmla="*/ 3113 w 3234"/>
              <a:gd name="T77" fmla="*/ 456 h 2566"/>
              <a:gd name="T78" fmla="*/ 3226 w 3234"/>
              <a:gd name="T79" fmla="*/ 791 h 2566"/>
              <a:gd name="T80" fmla="*/ 3225 w 3234"/>
              <a:gd name="T81" fmla="*/ 1029 h 2566"/>
              <a:gd name="T82" fmla="*/ 3090 w 3234"/>
              <a:gd name="T83" fmla="*/ 1227 h 2566"/>
              <a:gd name="T84" fmla="*/ 2916 w 3234"/>
              <a:gd name="T85" fmla="*/ 1107 h 2566"/>
              <a:gd name="T86" fmla="*/ 2933 w 3234"/>
              <a:gd name="T87" fmla="*/ 908 h 2566"/>
              <a:gd name="T88" fmla="*/ 2813 w 3234"/>
              <a:gd name="T89" fmla="*/ 544 h 2566"/>
              <a:gd name="T90" fmla="*/ 2417 w 3234"/>
              <a:gd name="T91" fmla="*/ 306 h 2566"/>
              <a:gd name="T92" fmla="*/ 1278 w 3234"/>
              <a:gd name="T93" fmla="*/ 1152 h 2566"/>
              <a:gd name="T94" fmla="*/ 1943 w 3234"/>
              <a:gd name="T95" fmla="*/ 1302 h 2566"/>
              <a:gd name="T96" fmla="*/ 2218 w 3234"/>
              <a:gd name="T97" fmla="*/ 1719 h 2566"/>
              <a:gd name="T98" fmla="*/ 1937 w 3234"/>
              <a:gd name="T99" fmla="*/ 2152 h 2566"/>
              <a:gd name="T100" fmla="*/ 1263 w 3234"/>
              <a:gd name="T101" fmla="*/ 2353 h 2566"/>
              <a:gd name="T102" fmla="*/ 598 w 3234"/>
              <a:gd name="T103" fmla="*/ 2202 h 2566"/>
              <a:gd name="T104" fmla="*/ 324 w 3234"/>
              <a:gd name="T105" fmla="*/ 1786 h 2566"/>
              <a:gd name="T106" fmla="*/ 604 w 3234"/>
              <a:gd name="T107" fmla="*/ 1353 h 2566"/>
              <a:gd name="T108" fmla="*/ 1306 w 3234"/>
              <a:gd name="T109" fmla="*/ 1702 h 2566"/>
              <a:gd name="T110" fmla="*/ 1363 w 3234"/>
              <a:gd name="T111" fmla="*/ 1760 h 2566"/>
              <a:gd name="T112" fmla="*/ 1306 w 3234"/>
              <a:gd name="T113" fmla="*/ 1818 h 2566"/>
              <a:gd name="T114" fmla="*/ 1248 w 3234"/>
              <a:gd name="T115" fmla="*/ 1760 h 2566"/>
              <a:gd name="T116" fmla="*/ 1306 w 3234"/>
              <a:gd name="T117" fmla="*/ 1702 h 2566"/>
              <a:gd name="T118" fmla="*/ 1192 w 3234"/>
              <a:gd name="T119" fmla="*/ 1900 h 2566"/>
              <a:gd name="T120" fmla="*/ 1060 w 3234"/>
              <a:gd name="T121" fmla="*/ 2062 h 2566"/>
              <a:gd name="T122" fmla="*/ 897 w 3234"/>
              <a:gd name="T123" fmla="*/ 1930 h 2566"/>
              <a:gd name="T124" fmla="*/ 1029 w 3234"/>
              <a:gd name="T125" fmla="*/ 1768 h 2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34" h="2566">
                <a:moveTo>
                  <a:pt x="1211" y="1400"/>
                </a:moveTo>
                <a:lnTo>
                  <a:pt x="1236" y="1400"/>
                </a:lnTo>
                <a:lnTo>
                  <a:pt x="1261" y="1402"/>
                </a:lnTo>
                <a:lnTo>
                  <a:pt x="1287" y="1405"/>
                </a:lnTo>
                <a:lnTo>
                  <a:pt x="1311" y="1408"/>
                </a:lnTo>
                <a:lnTo>
                  <a:pt x="1334" y="1413"/>
                </a:lnTo>
                <a:lnTo>
                  <a:pt x="1358" y="1419"/>
                </a:lnTo>
                <a:lnTo>
                  <a:pt x="1380" y="1426"/>
                </a:lnTo>
                <a:lnTo>
                  <a:pt x="1404" y="1433"/>
                </a:lnTo>
                <a:lnTo>
                  <a:pt x="1425" y="1442"/>
                </a:lnTo>
                <a:lnTo>
                  <a:pt x="1447" y="1451"/>
                </a:lnTo>
                <a:lnTo>
                  <a:pt x="1467" y="1461"/>
                </a:lnTo>
                <a:lnTo>
                  <a:pt x="1487" y="1472"/>
                </a:lnTo>
                <a:lnTo>
                  <a:pt x="1507" y="1484"/>
                </a:lnTo>
                <a:lnTo>
                  <a:pt x="1526" y="1496"/>
                </a:lnTo>
                <a:lnTo>
                  <a:pt x="1544" y="1510"/>
                </a:lnTo>
                <a:lnTo>
                  <a:pt x="1561" y="1525"/>
                </a:lnTo>
                <a:lnTo>
                  <a:pt x="1577" y="1539"/>
                </a:lnTo>
                <a:lnTo>
                  <a:pt x="1592" y="1555"/>
                </a:lnTo>
                <a:lnTo>
                  <a:pt x="1607" y="1571"/>
                </a:lnTo>
                <a:lnTo>
                  <a:pt x="1621" y="1587"/>
                </a:lnTo>
                <a:lnTo>
                  <a:pt x="1634" y="1604"/>
                </a:lnTo>
                <a:lnTo>
                  <a:pt x="1646" y="1622"/>
                </a:lnTo>
                <a:lnTo>
                  <a:pt x="1657" y="1640"/>
                </a:lnTo>
                <a:lnTo>
                  <a:pt x="1667" y="1660"/>
                </a:lnTo>
                <a:lnTo>
                  <a:pt x="1675" y="1679"/>
                </a:lnTo>
                <a:lnTo>
                  <a:pt x="1683" y="1699"/>
                </a:lnTo>
                <a:lnTo>
                  <a:pt x="1690" y="1719"/>
                </a:lnTo>
                <a:lnTo>
                  <a:pt x="1695" y="1739"/>
                </a:lnTo>
                <a:lnTo>
                  <a:pt x="1700" y="1760"/>
                </a:lnTo>
                <a:lnTo>
                  <a:pt x="1703" y="1781"/>
                </a:lnTo>
                <a:lnTo>
                  <a:pt x="1705" y="1803"/>
                </a:lnTo>
                <a:lnTo>
                  <a:pt x="1705" y="1825"/>
                </a:lnTo>
                <a:lnTo>
                  <a:pt x="1705" y="1847"/>
                </a:lnTo>
                <a:lnTo>
                  <a:pt x="1703" y="1868"/>
                </a:lnTo>
                <a:lnTo>
                  <a:pt x="1700" y="1890"/>
                </a:lnTo>
                <a:lnTo>
                  <a:pt x="1695" y="1910"/>
                </a:lnTo>
                <a:lnTo>
                  <a:pt x="1690" y="1931"/>
                </a:lnTo>
                <a:lnTo>
                  <a:pt x="1683" y="1952"/>
                </a:lnTo>
                <a:lnTo>
                  <a:pt x="1675" y="1971"/>
                </a:lnTo>
                <a:lnTo>
                  <a:pt x="1667" y="1991"/>
                </a:lnTo>
                <a:lnTo>
                  <a:pt x="1657" y="2009"/>
                </a:lnTo>
                <a:lnTo>
                  <a:pt x="1646" y="2028"/>
                </a:lnTo>
                <a:lnTo>
                  <a:pt x="1634" y="2045"/>
                </a:lnTo>
                <a:lnTo>
                  <a:pt x="1621" y="2062"/>
                </a:lnTo>
                <a:lnTo>
                  <a:pt x="1607" y="2080"/>
                </a:lnTo>
                <a:lnTo>
                  <a:pt x="1592" y="2096"/>
                </a:lnTo>
                <a:lnTo>
                  <a:pt x="1577" y="2111"/>
                </a:lnTo>
                <a:lnTo>
                  <a:pt x="1561" y="2126"/>
                </a:lnTo>
                <a:lnTo>
                  <a:pt x="1544" y="2140"/>
                </a:lnTo>
                <a:lnTo>
                  <a:pt x="1526" y="2153"/>
                </a:lnTo>
                <a:lnTo>
                  <a:pt x="1507" y="2166"/>
                </a:lnTo>
                <a:lnTo>
                  <a:pt x="1487" y="2177"/>
                </a:lnTo>
                <a:lnTo>
                  <a:pt x="1467" y="2188"/>
                </a:lnTo>
                <a:lnTo>
                  <a:pt x="1447" y="2199"/>
                </a:lnTo>
                <a:lnTo>
                  <a:pt x="1425" y="2208"/>
                </a:lnTo>
                <a:lnTo>
                  <a:pt x="1404" y="2217"/>
                </a:lnTo>
                <a:lnTo>
                  <a:pt x="1380" y="2225"/>
                </a:lnTo>
                <a:lnTo>
                  <a:pt x="1358" y="2232"/>
                </a:lnTo>
                <a:lnTo>
                  <a:pt x="1334" y="2237"/>
                </a:lnTo>
                <a:lnTo>
                  <a:pt x="1311" y="2242"/>
                </a:lnTo>
                <a:lnTo>
                  <a:pt x="1287" y="2246"/>
                </a:lnTo>
                <a:lnTo>
                  <a:pt x="1261" y="2248"/>
                </a:lnTo>
                <a:lnTo>
                  <a:pt x="1236" y="2250"/>
                </a:lnTo>
                <a:lnTo>
                  <a:pt x="1211" y="2250"/>
                </a:lnTo>
                <a:lnTo>
                  <a:pt x="1186" y="2250"/>
                </a:lnTo>
                <a:lnTo>
                  <a:pt x="1160" y="2248"/>
                </a:lnTo>
                <a:lnTo>
                  <a:pt x="1135" y="2246"/>
                </a:lnTo>
                <a:lnTo>
                  <a:pt x="1111" y="2242"/>
                </a:lnTo>
                <a:lnTo>
                  <a:pt x="1087" y="2237"/>
                </a:lnTo>
                <a:lnTo>
                  <a:pt x="1064" y="2232"/>
                </a:lnTo>
                <a:lnTo>
                  <a:pt x="1040" y="2225"/>
                </a:lnTo>
                <a:lnTo>
                  <a:pt x="1018" y="2217"/>
                </a:lnTo>
                <a:lnTo>
                  <a:pt x="996" y="2208"/>
                </a:lnTo>
                <a:lnTo>
                  <a:pt x="975" y="2199"/>
                </a:lnTo>
                <a:lnTo>
                  <a:pt x="955" y="2188"/>
                </a:lnTo>
                <a:lnTo>
                  <a:pt x="934" y="2177"/>
                </a:lnTo>
                <a:lnTo>
                  <a:pt x="914" y="2166"/>
                </a:lnTo>
                <a:lnTo>
                  <a:pt x="896" y="2153"/>
                </a:lnTo>
                <a:lnTo>
                  <a:pt x="878" y="2140"/>
                </a:lnTo>
                <a:lnTo>
                  <a:pt x="861" y="2126"/>
                </a:lnTo>
                <a:lnTo>
                  <a:pt x="845" y="2111"/>
                </a:lnTo>
                <a:lnTo>
                  <a:pt x="828" y="2096"/>
                </a:lnTo>
                <a:lnTo>
                  <a:pt x="814" y="2080"/>
                </a:lnTo>
                <a:lnTo>
                  <a:pt x="800" y="2062"/>
                </a:lnTo>
                <a:lnTo>
                  <a:pt x="787" y="2045"/>
                </a:lnTo>
                <a:lnTo>
                  <a:pt x="776" y="2028"/>
                </a:lnTo>
                <a:lnTo>
                  <a:pt x="765" y="2009"/>
                </a:lnTo>
                <a:lnTo>
                  <a:pt x="755" y="1991"/>
                </a:lnTo>
                <a:lnTo>
                  <a:pt x="746" y="1971"/>
                </a:lnTo>
                <a:lnTo>
                  <a:pt x="739" y="1952"/>
                </a:lnTo>
                <a:lnTo>
                  <a:pt x="732" y="1931"/>
                </a:lnTo>
                <a:lnTo>
                  <a:pt x="726" y="1910"/>
                </a:lnTo>
                <a:lnTo>
                  <a:pt x="721" y="1890"/>
                </a:lnTo>
                <a:lnTo>
                  <a:pt x="718" y="1868"/>
                </a:lnTo>
                <a:lnTo>
                  <a:pt x="716" y="1847"/>
                </a:lnTo>
                <a:lnTo>
                  <a:pt x="716" y="1825"/>
                </a:lnTo>
                <a:lnTo>
                  <a:pt x="716" y="1803"/>
                </a:lnTo>
                <a:lnTo>
                  <a:pt x="718" y="1781"/>
                </a:lnTo>
                <a:lnTo>
                  <a:pt x="721" y="1760"/>
                </a:lnTo>
                <a:lnTo>
                  <a:pt x="726" y="1739"/>
                </a:lnTo>
                <a:lnTo>
                  <a:pt x="732" y="1719"/>
                </a:lnTo>
                <a:lnTo>
                  <a:pt x="739" y="1699"/>
                </a:lnTo>
                <a:lnTo>
                  <a:pt x="746" y="1679"/>
                </a:lnTo>
                <a:lnTo>
                  <a:pt x="755" y="1660"/>
                </a:lnTo>
                <a:lnTo>
                  <a:pt x="765" y="1640"/>
                </a:lnTo>
                <a:lnTo>
                  <a:pt x="776" y="1622"/>
                </a:lnTo>
                <a:lnTo>
                  <a:pt x="787" y="1604"/>
                </a:lnTo>
                <a:lnTo>
                  <a:pt x="800" y="1587"/>
                </a:lnTo>
                <a:lnTo>
                  <a:pt x="814" y="1571"/>
                </a:lnTo>
                <a:lnTo>
                  <a:pt x="828" y="1555"/>
                </a:lnTo>
                <a:lnTo>
                  <a:pt x="845" y="1539"/>
                </a:lnTo>
                <a:lnTo>
                  <a:pt x="861" y="1525"/>
                </a:lnTo>
                <a:lnTo>
                  <a:pt x="878" y="1510"/>
                </a:lnTo>
                <a:lnTo>
                  <a:pt x="896" y="1496"/>
                </a:lnTo>
                <a:lnTo>
                  <a:pt x="914" y="1484"/>
                </a:lnTo>
                <a:lnTo>
                  <a:pt x="934" y="1472"/>
                </a:lnTo>
                <a:lnTo>
                  <a:pt x="955" y="1461"/>
                </a:lnTo>
                <a:lnTo>
                  <a:pt x="975" y="1451"/>
                </a:lnTo>
                <a:lnTo>
                  <a:pt x="996" y="1442"/>
                </a:lnTo>
                <a:lnTo>
                  <a:pt x="1018" y="1433"/>
                </a:lnTo>
                <a:lnTo>
                  <a:pt x="1040" y="1426"/>
                </a:lnTo>
                <a:lnTo>
                  <a:pt x="1064" y="1419"/>
                </a:lnTo>
                <a:lnTo>
                  <a:pt x="1087" y="1413"/>
                </a:lnTo>
                <a:lnTo>
                  <a:pt x="1111" y="1408"/>
                </a:lnTo>
                <a:lnTo>
                  <a:pt x="1135" y="1405"/>
                </a:lnTo>
                <a:lnTo>
                  <a:pt x="1160" y="1402"/>
                </a:lnTo>
                <a:lnTo>
                  <a:pt x="1186" y="1400"/>
                </a:lnTo>
                <a:lnTo>
                  <a:pt x="1211" y="1400"/>
                </a:lnTo>
                <a:close/>
                <a:moveTo>
                  <a:pt x="1573" y="848"/>
                </a:moveTo>
                <a:lnTo>
                  <a:pt x="1575" y="850"/>
                </a:lnTo>
                <a:lnTo>
                  <a:pt x="1579" y="851"/>
                </a:lnTo>
                <a:lnTo>
                  <a:pt x="1585" y="851"/>
                </a:lnTo>
                <a:lnTo>
                  <a:pt x="1591" y="851"/>
                </a:lnTo>
                <a:lnTo>
                  <a:pt x="1608" y="847"/>
                </a:lnTo>
                <a:lnTo>
                  <a:pt x="1629" y="840"/>
                </a:lnTo>
                <a:lnTo>
                  <a:pt x="1682" y="821"/>
                </a:lnTo>
                <a:lnTo>
                  <a:pt x="1751" y="796"/>
                </a:lnTo>
                <a:lnTo>
                  <a:pt x="1789" y="783"/>
                </a:lnTo>
                <a:lnTo>
                  <a:pt x="1830" y="771"/>
                </a:lnTo>
                <a:lnTo>
                  <a:pt x="1875" y="760"/>
                </a:lnTo>
                <a:lnTo>
                  <a:pt x="1921" y="751"/>
                </a:lnTo>
                <a:lnTo>
                  <a:pt x="1945" y="747"/>
                </a:lnTo>
                <a:lnTo>
                  <a:pt x="1970" y="743"/>
                </a:lnTo>
                <a:lnTo>
                  <a:pt x="1995" y="741"/>
                </a:lnTo>
                <a:lnTo>
                  <a:pt x="2020" y="739"/>
                </a:lnTo>
                <a:lnTo>
                  <a:pt x="2045" y="737"/>
                </a:lnTo>
                <a:lnTo>
                  <a:pt x="2072" y="737"/>
                </a:lnTo>
                <a:lnTo>
                  <a:pt x="2098" y="738"/>
                </a:lnTo>
                <a:lnTo>
                  <a:pt x="2125" y="739"/>
                </a:lnTo>
                <a:lnTo>
                  <a:pt x="2152" y="742"/>
                </a:lnTo>
                <a:lnTo>
                  <a:pt x="2178" y="746"/>
                </a:lnTo>
                <a:lnTo>
                  <a:pt x="2202" y="752"/>
                </a:lnTo>
                <a:lnTo>
                  <a:pt x="2223" y="759"/>
                </a:lnTo>
                <a:lnTo>
                  <a:pt x="2243" y="767"/>
                </a:lnTo>
                <a:lnTo>
                  <a:pt x="2261" y="776"/>
                </a:lnTo>
                <a:lnTo>
                  <a:pt x="2277" y="787"/>
                </a:lnTo>
                <a:lnTo>
                  <a:pt x="2293" y="798"/>
                </a:lnTo>
                <a:lnTo>
                  <a:pt x="2306" y="810"/>
                </a:lnTo>
                <a:lnTo>
                  <a:pt x="2318" y="824"/>
                </a:lnTo>
                <a:lnTo>
                  <a:pt x="2328" y="837"/>
                </a:lnTo>
                <a:lnTo>
                  <a:pt x="2337" y="852"/>
                </a:lnTo>
                <a:lnTo>
                  <a:pt x="2345" y="866"/>
                </a:lnTo>
                <a:lnTo>
                  <a:pt x="2351" y="882"/>
                </a:lnTo>
                <a:lnTo>
                  <a:pt x="2356" y="898"/>
                </a:lnTo>
                <a:lnTo>
                  <a:pt x="2360" y="914"/>
                </a:lnTo>
                <a:lnTo>
                  <a:pt x="2363" y="930"/>
                </a:lnTo>
                <a:lnTo>
                  <a:pt x="2365" y="947"/>
                </a:lnTo>
                <a:lnTo>
                  <a:pt x="2366" y="965"/>
                </a:lnTo>
                <a:lnTo>
                  <a:pt x="2366" y="981"/>
                </a:lnTo>
                <a:lnTo>
                  <a:pt x="2365" y="998"/>
                </a:lnTo>
                <a:lnTo>
                  <a:pt x="2364" y="1015"/>
                </a:lnTo>
                <a:lnTo>
                  <a:pt x="2361" y="1031"/>
                </a:lnTo>
                <a:lnTo>
                  <a:pt x="2359" y="1048"/>
                </a:lnTo>
                <a:lnTo>
                  <a:pt x="2355" y="1064"/>
                </a:lnTo>
                <a:lnTo>
                  <a:pt x="2351" y="1079"/>
                </a:lnTo>
                <a:lnTo>
                  <a:pt x="2347" y="1094"/>
                </a:lnTo>
                <a:lnTo>
                  <a:pt x="2342" y="1110"/>
                </a:lnTo>
                <a:lnTo>
                  <a:pt x="2336" y="1124"/>
                </a:lnTo>
                <a:lnTo>
                  <a:pt x="2331" y="1137"/>
                </a:lnTo>
                <a:lnTo>
                  <a:pt x="2325" y="1149"/>
                </a:lnTo>
                <a:lnTo>
                  <a:pt x="2319" y="1161"/>
                </a:lnTo>
                <a:lnTo>
                  <a:pt x="2313" y="1172"/>
                </a:lnTo>
                <a:lnTo>
                  <a:pt x="2306" y="1182"/>
                </a:lnTo>
                <a:lnTo>
                  <a:pt x="2301" y="1192"/>
                </a:lnTo>
                <a:lnTo>
                  <a:pt x="2298" y="1201"/>
                </a:lnTo>
                <a:lnTo>
                  <a:pt x="2298" y="1206"/>
                </a:lnTo>
                <a:lnTo>
                  <a:pt x="2298" y="1211"/>
                </a:lnTo>
                <a:lnTo>
                  <a:pt x="2300" y="1215"/>
                </a:lnTo>
                <a:lnTo>
                  <a:pt x="2302" y="1220"/>
                </a:lnTo>
                <a:lnTo>
                  <a:pt x="2306" y="1224"/>
                </a:lnTo>
                <a:lnTo>
                  <a:pt x="2310" y="1229"/>
                </a:lnTo>
                <a:lnTo>
                  <a:pt x="2316" y="1234"/>
                </a:lnTo>
                <a:lnTo>
                  <a:pt x="2324" y="1240"/>
                </a:lnTo>
                <a:lnTo>
                  <a:pt x="2356" y="1255"/>
                </a:lnTo>
                <a:lnTo>
                  <a:pt x="2407" y="1277"/>
                </a:lnTo>
                <a:lnTo>
                  <a:pt x="2437" y="1290"/>
                </a:lnTo>
                <a:lnTo>
                  <a:pt x="2469" y="1306"/>
                </a:lnTo>
                <a:lnTo>
                  <a:pt x="2503" y="1324"/>
                </a:lnTo>
                <a:lnTo>
                  <a:pt x="2538" y="1344"/>
                </a:lnTo>
                <a:lnTo>
                  <a:pt x="2555" y="1356"/>
                </a:lnTo>
                <a:lnTo>
                  <a:pt x="2572" y="1368"/>
                </a:lnTo>
                <a:lnTo>
                  <a:pt x="2589" y="1382"/>
                </a:lnTo>
                <a:lnTo>
                  <a:pt x="2606" y="1395"/>
                </a:lnTo>
                <a:lnTo>
                  <a:pt x="2623" y="1410"/>
                </a:lnTo>
                <a:lnTo>
                  <a:pt x="2639" y="1425"/>
                </a:lnTo>
                <a:lnTo>
                  <a:pt x="2654" y="1441"/>
                </a:lnTo>
                <a:lnTo>
                  <a:pt x="2669" y="1458"/>
                </a:lnTo>
                <a:lnTo>
                  <a:pt x="2682" y="1476"/>
                </a:lnTo>
                <a:lnTo>
                  <a:pt x="2695" y="1495"/>
                </a:lnTo>
                <a:lnTo>
                  <a:pt x="2707" y="1516"/>
                </a:lnTo>
                <a:lnTo>
                  <a:pt x="2719" y="1537"/>
                </a:lnTo>
                <a:lnTo>
                  <a:pt x="2728" y="1559"/>
                </a:lnTo>
                <a:lnTo>
                  <a:pt x="2738" y="1582"/>
                </a:lnTo>
                <a:lnTo>
                  <a:pt x="2746" y="1606"/>
                </a:lnTo>
                <a:lnTo>
                  <a:pt x="2752" y="1631"/>
                </a:lnTo>
                <a:lnTo>
                  <a:pt x="2756" y="1659"/>
                </a:lnTo>
                <a:lnTo>
                  <a:pt x="2757" y="1688"/>
                </a:lnTo>
                <a:lnTo>
                  <a:pt x="2754" y="1719"/>
                </a:lnTo>
                <a:lnTo>
                  <a:pt x="2749" y="1751"/>
                </a:lnTo>
                <a:lnTo>
                  <a:pt x="2741" y="1784"/>
                </a:lnTo>
                <a:lnTo>
                  <a:pt x="2729" y="1820"/>
                </a:lnTo>
                <a:lnTo>
                  <a:pt x="2715" y="1856"/>
                </a:lnTo>
                <a:lnTo>
                  <a:pt x="2697" y="1893"/>
                </a:lnTo>
                <a:lnTo>
                  <a:pt x="2677" y="1930"/>
                </a:lnTo>
                <a:lnTo>
                  <a:pt x="2654" y="1969"/>
                </a:lnTo>
                <a:lnTo>
                  <a:pt x="2628" y="2007"/>
                </a:lnTo>
                <a:lnTo>
                  <a:pt x="2597" y="2046"/>
                </a:lnTo>
                <a:lnTo>
                  <a:pt x="2565" y="2085"/>
                </a:lnTo>
                <a:lnTo>
                  <a:pt x="2530" y="2123"/>
                </a:lnTo>
                <a:lnTo>
                  <a:pt x="2491" y="2161"/>
                </a:lnTo>
                <a:lnTo>
                  <a:pt x="2450" y="2198"/>
                </a:lnTo>
                <a:lnTo>
                  <a:pt x="2405" y="2235"/>
                </a:lnTo>
                <a:lnTo>
                  <a:pt x="2357" y="2271"/>
                </a:lnTo>
                <a:lnTo>
                  <a:pt x="2307" y="2305"/>
                </a:lnTo>
                <a:lnTo>
                  <a:pt x="2253" y="2338"/>
                </a:lnTo>
                <a:lnTo>
                  <a:pt x="2197" y="2370"/>
                </a:lnTo>
                <a:lnTo>
                  <a:pt x="2137" y="2400"/>
                </a:lnTo>
                <a:lnTo>
                  <a:pt x="2075" y="2428"/>
                </a:lnTo>
                <a:lnTo>
                  <a:pt x="2009" y="2454"/>
                </a:lnTo>
                <a:lnTo>
                  <a:pt x="1940" y="2478"/>
                </a:lnTo>
                <a:lnTo>
                  <a:pt x="1869" y="2500"/>
                </a:lnTo>
                <a:lnTo>
                  <a:pt x="1794" y="2518"/>
                </a:lnTo>
                <a:lnTo>
                  <a:pt x="1716" y="2534"/>
                </a:lnTo>
                <a:lnTo>
                  <a:pt x="1636" y="2547"/>
                </a:lnTo>
                <a:lnTo>
                  <a:pt x="1552" y="2557"/>
                </a:lnTo>
                <a:lnTo>
                  <a:pt x="1466" y="2563"/>
                </a:lnTo>
                <a:lnTo>
                  <a:pt x="1376" y="2566"/>
                </a:lnTo>
                <a:lnTo>
                  <a:pt x="1287" y="2565"/>
                </a:lnTo>
                <a:lnTo>
                  <a:pt x="1201" y="2562"/>
                </a:lnTo>
                <a:lnTo>
                  <a:pt x="1117" y="2555"/>
                </a:lnTo>
                <a:lnTo>
                  <a:pt x="1037" y="2545"/>
                </a:lnTo>
                <a:lnTo>
                  <a:pt x="961" y="2533"/>
                </a:lnTo>
                <a:lnTo>
                  <a:pt x="887" y="2518"/>
                </a:lnTo>
                <a:lnTo>
                  <a:pt x="816" y="2501"/>
                </a:lnTo>
                <a:lnTo>
                  <a:pt x="749" y="2480"/>
                </a:lnTo>
                <a:lnTo>
                  <a:pt x="684" y="2458"/>
                </a:lnTo>
                <a:lnTo>
                  <a:pt x="623" y="2434"/>
                </a:lnTo>
                <a:lnTo>
                  <a:pt x="564" y="2409"/>
                </a:lnTo>
                <a:lnTo>
                  <a:pt x="509" y="2381"/>
                </a:lnTo>
                <a:lnTo>
                  <a:pt x="456" y="2351"/>
                </a:lnTo>
                <a:lnTo>
                  <a:pt x="406" y="2320"/>
                </a:lnTo>
                <a:lnTo>
                  <a:pt x="359" y="2288"/>
                </a:lnTo>
                <a:lnTo>
                  <a:pt x="316" y="2255"/>
                </a:lnTo>
                <a:lnTo>
                  <a:pt x="274" y="2220"/>
                </a:lnTo>
                <a:lnTo>
                  <a:pt x="237" y="2184"/>
                </a:lnTo>
                <a:lnTo>
                  <a:pt x="202" y="2148"/>
                </a:lnTo>
                <a:lnTo>
                  <a:pt x="170" y="2111"/>
                </a:lnTo>
                <a:lnTo>
                  <a:pt x="140" y="2073"/>
                </a:lnTo>
                <a:lnTo>
                  <a:pt x="114" y="2036"/>
                </a:lnTo>
                <a:lnTo>
                  <a:pt x="91" y="1998"/>
                </a:lnTo>
                <a:lnTo>
                  <a:pt x="70" y="1960"/>
                </a:lnTo>
                <a:lnTo>
                  <a:pt x="51" y="1921"/>
                </a:lnTo>
                <a:lnTo>
                  <a:pt x="36" y="1883"/>
                </a:lnTo>
                <a:lnTo>
                  <a:pt x="23" y="1846"/>
                </a:lnTo>
                <a:lnTo>
                  <a:pt x="13" y="1808"/>
                </a:lnTo>
                <a:lnTo>
                  <a:pt x="6" y="1771"/>
                </a:lnTo>
                <a:lnTo>
                  <a:pt x="2" y="1735"/>
                </a:lnTo>
                <a:lnTo>
                  <a:pt x="0" y="1701"/>
                </a:lnTo>
                <a:lnTo>
                  <a:pt x="1" y="1667"/>
                </a:lnTo>
                <a:lnTo>
                  <a:pt x="4" y="1632"/>
                </a:lnTo>
                <a:lnTo>
                  <a:pt x="11" y="1596"/>
                </a:lnTo>
                <a:lnTo>
                  <a:pt x="20" y="1559"/>
                </a:lnTo>
                <a:lnTo>
                  <a:pt x="32" y="1521"/>
                </a:lnTo>
                <a:lnTo>
                  <a:pt x="47" y="1481"/>
                </a:lnTo>
                <a:lnTo>
                  <a:pt x="64" y="1441"/>
                </a:lnTo>
                <a:lnTo>
                  <a:pt x="83" y="1400"/>
                </a:lnTo>
                <a:lnTo>
                  <a:pt x="104" y="1357"/>
                </a:lnTo>
                <a:lnTo>
                  <a:pt x="127" y="1315"/>
                </a:lnTo>
                <a:lnTo>
                  <a:pt x="152" y="1272"/>
                </a:lnTo>
                <a:lnTo>
                  <a:pt x="179" y="1228"/>
                </a:lnTo>
                <a:lnTo>
                  <a:pt x="207" y="1185"/>
                </a:lnTo>
                <a:lnTo>
                  <a:pt x="237" y="1142"/>
                </a:lnTo>
                <a:lnTo>
                  <a:pt x="267" y="1099"/>
                </a:lnTo>
                <a:lnTo>
                  <a:pt x="300" y="1056"/>
                </a:lnTo>
                <a:lnTo>
                  <a:pt x="333" y="1013"/>
                </a:lnTo>
                <a:lnTo>
                  <a:pt x="367" y="971"/>
                </a:lnTo>
                <a:lnTo>
                  <a:pt x="402" y="929"/>
                </a:lnTo>
                <a:lnTo>
                  <a:pt x="437" y="889"/>
                </a:lnTo>
                <a:lnTo>
                  <a:pt x="473" y="849"/>
                </a:lnTo>
                <a:lnTo>
                  <a:pt x="510" y="810"/>
                </a:lnTo>
                <a:lnTo>
                  <a:pt x="546" y="772"/>
                </a:lnTo>
                <a:lnTo>
                  <a:pt x="582" y="736"/>
                </a:lnTo>
                <a:lnTo>
                  <a:pt x="619" y="701"/>
                </a:lnTo>
                <a:lnTo>
                  <a:pt x="655" y="667"/>
                </a:lnTo>
                <a:lnTo>
                  <a:pt x="690" y="636"/>
                </a:lnTo>
                <a:lnTo>
                  <a:pt x="726" y="606"/>
                </a:lnTo>
                <a:lnTo>
                  <a:pt x="761" y="579"/>
                </a:lnTo>
                <a:lnTo>
                  <a:pt x="794" y="553"/>
                </a:lnTo>
                <a:lnTo>
                  <a:pt x="827" y="529"/>
                </a:lnTo>
                <a:lnTo>
                  <a:pt x="860" y="508"/>
                </a:lnTo>
                <a:lnTo>
                  <a:pt x="891" y="490"/>
                </a:lnTo>
                <a:lnTo>
                  <a:pt x="921" y="473"/>
                </a:lnTo>
                <a:lnTo>
                  <a:pt x="951" y="458"/>
                </a:lnTo>
                <a:lnTo>
                  <a:pt x="981" y="445"/>
                </a:lnTo>
                <a:lnTo>
                  <a:pt x="1010" y="433"/>
                </a:lnTo>
                <a:lnTo>
                  <a:pt x="1038" y="422"/>
                </a:lnTo>
                <a:lnTo>
                  <a:pt x="1067" y="413"/>
                </a:lnTo>
                <a:lnTo>
                  <a:pt x="1095" y="405"/>
                </a:lnTo>
                <a:lnTo>
                  <a:pt x="1122" y="398"/>
                </a:lnTo>
                <a:lnTo>
                  <a:pt x="1149" y="391"/>
                </a:lnTo>
                <a:lnTo>
                  <a:pt x="1176" y="387"/>
                </a:lnTo>
                <a:lnTo>
                  <a:pt x="1202" y="384"/>
                </a:lnTo>
                <a:lnTo>
                  <a:pt x="1227" y="381"/>
                </a:lnTo>
                <a:lnTo>
                  <a:pt x="1251" y="380"/>
                </a:lnTo>
                <a:lnTo>
                  <a:pt x="1275" y="380"/>
                </a:lnTo>
                <a:lnTo>
                  <a:pt x="1299" y="381"/>
                </a:lnTo>
                <a:lnTo>
                  <a:pt x="1321" y="383"/>
                </a:lnTo>
                <a:lnTo>
                  <a:pt x="1343" y="385"/>
                </a:lnTo>
                <a:lnTo>
                  <a:pt x="1364" y="389"/>
                </a:lnTo>
                <a:lnTo>
                  <a:pt x="1384" y="393"/>
                </a:lnTo>
                <a:lnTo>
                  <a:pt x="1404" y="399"/>
                </a:lnTo>
                <a:lnTo>
                  <a:pt x="1423" y="404"/>
                </a:lnTo>
                <a:lnTo>
                  <a:pt x="1440" y="411"/>
                </a:lnTo>
                <a:lnTo>
                  <a:pt x="1457" y="418"/>
                </a:lnTo>
                <a:lnTo>
                  <a:pt x="1472" y="425"/>
                </a:lnTo>
                <a:lnTo>
                  <a:pt x="1487" y="433"/>
                </a:lnTo>
                <a:lnTo>
                  <a:pt x="1501" y="442"/>
                </a:lnTo>
                <a:lnTo>
                  <a:pt x="1514" y="451"/>
                </a:lnTo>
                <a:lnTo>
                  <a:pt x="1526" y="460"/>
                </a:lnTo>
                <a:lnTo>
                  <a:pt x="1536" y="470"/>
                </a:lnTo>
                <a:lnTo>
                  <a:pt x="1546" y="480"/>
                </a:lnTo>
                <a:lnTo>
                  <a:pt x="1554" y="490"/>
                </a:lnTo>
                <a:lnTo>
                  <a:pt x="1561" y="501"/>
                </a:lnTo>
                <a:lnTo>
                  <a:pt x="1567" y="512"/>
                </a:lnTo>
                <a:lnTo>
                  <a:pt x="1572" y="523"/>
                </a:lnTo>
                <a:lnTo>
                  <a:pt x="1576" y="536"/>
                </a:lnTo>
                <a:lnTo>
                  <a:pt x="1580" y="549"/>
                </a:lnTo>
                <a:lnTo>
                  <a:pt x="1583" y="561"/>
                </a:lnTo>
                <a:lnTo>
                  <a:pt x="1585" y="574"/>
                </a:lnTo>
                <a:lnTo>
                  <a:pt x="1587" y="588"/>
                </a:lnTo>
                <a:lnTo>
                  <a:pt x="1588" y="601"/>
                </a:lnTo>
                <a:lnTo>
                  <a:pt x="1590" y="629"/>
                </a:lnTo>
                <a:lnTo>
                  <a:pt x="1590" y="656"/>
                </a:lnTo>
                <a:lnTo>
                  <a:pt x="1589" y="685"/>
                </a:lnTo>
                <a:lnTo>
                  <a:pt x="1586" y="711"/>
                </a:lnTo>
                <a:lnTo>
                  <a:pt x="1580" y="761"/>
                </a:lnTo>
                <a:lnTo>
                  <a:pt x="1574" y="802"/>
                </a:lnTo>
                <a:lnTo>
                  <a:pt x="1572" y="820"/>
                </a:lnTo>
                <a:lnTo>
                  <a:pt x="1571" y="833"/>
                </a:lnTo>
                <a:lnTo>
                  <a:pt x="1571" y="838"/>
                </a:lnTo>
                <a:lnTo>
                  <a:pt x="1571" y="842"/>
                </a:lnTo>
                <a:lnTo>
                  <a:pt x="1572" y="845"/>
                </a:lnTo>
                <a:lnTo>
                  <a:pt x="1573" y="848"/>
                </a:lnTo>
                <a:close/>
                <a:moveTo>
                  <a:pt x="2306" y="680"/>
                </a:moveTo>
                <a:lnTo>
                  <a:pt x="2296" y="680"/>
                </a:lnTo>
                <a:lnTo>
                  <a:pt x="2287" y="679"/>
                </a:lnTo>
                <a:lnTo>
                  <a:pt x="2277" y="678"/>
                </a:lnTo>
                <a:lnTo>
                  <a:pt x="2268" y="675"/>
                </a:lnTo>
                <a:lnTo>
                  <a:pt x="2260" y="671"/>
                </a:lnTo>
                <a:lnTo>
                  <a:pt x="2252" y="667"/>
                </a:lnTo>
                <a:lnTo>
                  <a:pt x="2244" y="662"/>
                </a:lnTo>
                <a:lnTo>
                  <a:pt x="2238" y="656"/>
                </a:lnTo>
                <a:lnTo>
                  <a:pt x="2231" y="650"/>
                </a:lnTo>
                <a:lnTo>
                  <a:pt x="2225" y="643"/>
                </a:lnTo>
                <a:lnTo>
                  <a:pt x="2220" y="636"/>
                </a:lnTo>
                <a:lnTo>
                  <a:pt x="2216" y="628"/>
                </a:lnTo>
                <a:lnTo>
                  <a:pt x="2212" y="620"/>
                </a:lnTo>
                <a:lnTo>
                  <a:pt x="2209" y="611"/>
                </a:lnTo>
                <a:lnTo>
                  <a:pt x="2207" y="602"/>
                </a:lnTo>
                <a:lnTo>
                  <a:pt x="2206" y="593"/>
                </a:lnTo>
                <a:lnTo>
                  <a:pt x="2206" y="583"/>
                </a:lnTo>
                <a:lnTo>
                  <a:pt x="2206" y="574"/>
                </a:lnTo>
                <a:lnTo>
                  <a:pt x="2208" y="565"/>
                </a:lnTo>
                <a:lnTo>
                  <a:pt x="2210" y="556"/>
                </a:lnTo>
                <a:lnTo>
                  <a:pt x="2214" y="548"/>
                </a:lnTo>
                <a:lnTo>
                  <a:pt x="2218" y="540"/>
                </a:lnTo>
                <a:lnTo>
                  <a:pt x="2223" y="531"/>
                </a:lnTo>
                <a:lnTo>
                  <a:pt x="2228" y="524"/>
                </a:lnTo>
                <a:lnTo>
                  <a:pt x="2234" y="518"/>
                </a:lnTo>
                <a:lnTo>
                  <a:pt x="2241" y="512"/>
                </a:lnTo>
                <a:lnTo>
                  <a:pt x="2248" y="507"/>
                </a:lnTo>
                <a:lnTo>
                  <a:pt x="2256" y="502"/>
                </a:lnTo>
                <a:lnTo>
                  <a:pt x="2265" y="499"/>
                </a:lnTo>
                <a:lnTo>
                  <a:pt x="2273" y="496"/>
                </a:lnTo>
                <a:lnTo>
                  <a:pt x="2282" y="494"/>
                </a:lnTo>
                <a:lnTo>
                  <a:pt x="2293" y="493"/>
                </a:lnTo>
                <a:lnTo>
                  <a:pt x="2295" y="492"/>
                </a:lnTo>
                <a:lnTo>
                  <a:pt x="2297" y="492"/>
                </a:lnTo>
                <a:lnTo>
                  <a:pt x="2300" y="492"/>
                </a:lnTo>
                <a:lnTo>
                  <a:pt x="2301" y="492"/>
                </a:lnTo>
                <a:lnTo>
                  <a:pt x="2304" y="492"/>
                </a:lnTo>
                <a:lnTo>
                  <a:pt x="2305" y="492"/>
                </a:lnTo>
                <a:lnTo>
                  <a:pt x="2317" y="492"/>
                </a:lnTo>
                <a:lnTo>
                  <a:pt x="2325" y="491"/>
                </a:lnTo>
                <a:lnTo>
                  <a:pt x="2325" y="491"/>
                </a:lnTo>
                <a:lnTo>
                  <a:pt x="2325" y="492"/>
                </a:lnTo>
                <a:lnTo>
                  <a:pt x="2346" y="492"/>
                </a:lnTo>
                <a:lnTo>
                  <a:pt x="2367" y="494"/>
                </a:lnTo>
                <a:lnTo>
                  <a:pt x="2388" y="497"/>
                </a:lnTo>
                <a:lnTo>
                  <a:pt x="2409" y="500"/>
                </a:lnTo>
                <a:lnTo>
                  <a:pt x="2429" y="505"/>
                </a:lnTo>
                <a:lnTo>
                  <a:pt x="2448" y="510"/>
                </a:lnTo>
                <a:lnTo>
                  <a:pt x="2468" y="517"/>
                </a:lnTo>
                <a:lnTo>
                  <a:pt x="2486" y="524"/>
                </a:lnTo>
                <a:lnTo>
                  <a:pt x="2505" y="533"/>
                </a:lnTo>
                <a:lnTo>
                  <a:pt x="2524" y="543"/>
                </a:lnTo>
                <a:lnTo>
                  <a:pt x="2541" y="553"/>
                </a:lnTo>
                <a:lnTo>
                  <a:pt x="2558" y="563"/>
                </a:lnTo>
                <a:lnTo>
                  <a:pt x="2574" y="575"/>
                </a:lnTo>
                <a:lnTo>
                  <a:pt x="2589" y="587"/>
                </a:lnTo>
                <a:lnTo>
                  <a:pt x="2604" y="600"/>
                </a:lnTo>
                <a:lnTo>
                  <a:pt x="2619" y="614"/>
                </a:lnTo>
                <a:lnTo>
                  <a:pt x="2633" y="628"/>
                </a:lnTo>
                <a:lnTo>
                  <a:pt x="2646" y="643"/>
                </a:lnTo>
                <a:lnTo>
                  <a:pt x="2659" y="659"/>
                </a:lnTo>
                <a:lnTo>
                  <a:pt x="2670" y="676"/>
                </a:lnTo>
                <a:lnTo>
                  <a:pt x="2681" y="692"/>
                </a:lnTo>
                <a:lnTo>
                  <a:pt x="2691" y="710"/>
                </a:lnTo>
                <a:lnTo>
                  <a:pt x="2700" y="727"/>
                </a:lnTo>
                <a:lnTo>
                  <a:pt x="2708" y="746"/>
                </a:lnTo>
                <a:lnTo>
                  <a:pt x="2715" y="764"/>
                </a:lnTo>
                <a:lnTo>
                  <a:pt x="2722" y="784"/>
                </a:lnTo>
                <a:lnTo>
                  <a:pt x="2727" y="803"/>
                </a:lnTo>
                <a:lnTo>
                  <a:pt x="2733" y="824"/>
                </a:lnTo>
                <a:lnTo>
                  <a:pt x="2737" y="844"/>
                </a:lnTo>
                <a:lnTo>
                  <a:pt x="2739" y="865"/>
                </a:lnTo>
                <a:lnTo>
                  <a:pt x="2741" y="886"/>
                </a:lnTo>
                <a:lnTo>
                  <a:pt x="2741" y="907"/>
                </a:lnTo>
                <a:lnTo>
                  <a:pt x="2742" y="907"/>
                </a:lnTo>
                <a:lnTo>
                  <a:pt x="2742" y="908"/>
                </a:lnTo>
                <a:lnTo>
                  <a:pt x="2742" y="909"/>
                </a:lnTo>
                <a:lnTo>
                  <a:pt x="2741" y="909"/>
                </a:lnTo>
                <a:lnTo>
                  <a:pt x="2741" y="920"/>
                </a:lnTo>
                <a:lnTo>
                  <a:pt x="2741" y="932"/>
                </a:lnTo>
                <a:lnTo>
                  <a:pt x="2740" y="942"/>
                </a:lnTo>
                <a:lnTo>
                  <a:pt x="2739" y="953"/>
                </a:lnTo>
                <a:lnTo>
                  <a:pt x="2739" y="953"/>
                </a:lnTo>
                <a:lnTo>
                  <a:pt x="2739" y="959"/>
                </a:lnTo>
                <a:lnTo>
                  <a:pt x="2738" y="961"/>
                </a:lnTo>
                <a:lnTo>
                  <a:pt x="2737" y="971"/>
                </a:lnTo>
                <a:lnTo>
                  <a:pt x="2735" y="980"/>
                </a:lnTo>
                <a:lnTo>
                  <a:pt x="2734" y="989"/>
                </a:lnTo>
                <a:lnTo>
                  <a:pt x="2731" y="996"/>
                </a:lnTo>
                <a:lnTo>
                  <a:pt x="2729" y="1006"/>
                </a:lnTo>
                <a:lnTo>
                  <a:pt x="2725" y="1014"/>
                </a:lnTo>
                <a:lnTo>
                  <a:pt x="2721" y="1023"/>
                </a:lnTo>
                <a:lnTo>
                  <a:pt x="2716" y="1030"/>
                </a:lnTo>
                <a:lnTo>
                  <a:pt x="2711" y="1037"/>
                </a:lnTo>
                <a:lnTo>
                  <a:pt x="2705" y="1044"/>
                </a:lnTo>
                <a:lnTo>
                  <a:pt x="2698" y="1050"/>
                </a:lnTo>
                <a:lnTo>
                  <a:pt x="2691" y="1055"/>
                </a:lnTo>
                <a:lnTo>
                  <a:pt x="2683" y="1059"/>
                </a:lnTo>
                <a:lnTo>
                  <a:pt x="2675" y="1063"/>
                </a:lnTo>
                <a:lnTo>
                  <a:pt x="2666" y="1066"/>
                </a:lnTo>
                <a:lnTo>
                  <a:pt x="2658" y="1068"/>
                </a:lnTo>
                <a:lnTo>
                  <a:pt x="2649" y="1069"/>
                </a:lnTo>
                <a:lnTo>
                  <a:pt x="2640" y="1070"/>
                </a:lnTo>
                <a:lnTo>
                  <a:pt x="2630" y="1069"/>
                </a:lnTo>
                <a:lnTo>
                  <a:pt x="2620" y="1068"/>
                </a:lnTo>
                <a:lnTo>
                  <a:pt x="2611" y="1065"/>
                </a:lnTo>
                <a:lnTo>
                  <a:pt x="2602" y="1062"/>
                </a:lnTo>
                <a:lnTo>
                  <a:pt x="2594" y="1058"/>
                </a:lnTo>
                <a:lnTo>
                  <a:pt x="2586" y="1053"/>
                </a:lnTo>
                <a:lnTo>
                  <a:pt x="2579" y="1047"/>
                </a:lnTo>
                <a:lnTo>
                  <a:pt x="2572" y="1041"/>
                </a:lnTo>
                <a:lnTo>
                  <a:pt x="2567" y="1034"/>
                </a:lnTo>
                <a:lnTo>
                  <a:pt x="2561" y="1027"/>
                </a:lnTo>
                <a:lnTo>
                  <a:pt x="2557" y="1019"/>
                </a:lnTo>
                <a:lnTo>
                  <a:pt x="2553" y="1011"/>
                </a:lnTo>
                <a:lnTo>
                  <a:pt x="2550" y="1003"/>
                </a:lnTo>
                <a:lnTo>
                  <a:pt x="2548" y="994"/>
                </a:lnTo>
                <a:lnTo>
                  <a:pt x="2547" y="985"/>
                </a:lnTo>
                <a:lnTo>
                  <a:pt x="2547" y="976"/>
                </a:lnTo>
                <a:lnTo>
                  <a:pt x="2547" y="967"/>
                </a:lnTo>
                <a:lnTo>
                  <a:pt x="2549" y="957"/>
                </a:lnTo>
                <a:lnTo>
                  <a:pt x="2551" y="946"/>
                </a:lnTo>
                <a:lnTo>
                  <a:pt x="2552" y="937"/>
                </a:lnTo>
                <a:lnTo>
                  <a:pt x="2552" y="937"/>
                </a:lnTo>
                <a:lnTo>
                  <a:pt x="2553" y="932"/>
                </a:lnTo>
                <a:lnTo>
                  <a:pt x="2554" y="919"/>
                </a:lnTo>
                <a:lnTo>
                  <a:pt x="2554" y="909"/>
                </a:lnTo>
                <a:lnTo>
                  <a:pt x="2554" y="909"/>
                </a:lnTo>
                <a:lnTo>
                  <a:pt x="2554" y="908"/>
                </a:lnTo>
                <a:lnTo>
                  <a:pt x="2554" y="907"/>
                </a:lnTo>
                <a:lnTo>
                  <a:pt x="2554" y="907"/>
                </a:lnTo>
                <a:lnTo>
                  <a:pt x="2554" y="896"/>
                </a:lnTo>
                <a:lnTo>
                  <a:pt x="2553" y="884"/>
                </a:lnTo>
                <a:lnTo>
                  <a:pt x="2552" y="873"/>
                </a:lnTo>
                <a:lnTo>
                  <a:pt x="2550" y="862"/>
                </a:lnTo>
                <a:lnTo>
                  <a:pt x="2547" y="851"/>
                </a:lnTo>
                <a:lnTo>
                  <a:pt x="2544" y="840"/>
                </a:lnTo>
                <a:lnTo>
                  <a:pt x="2540" y="829"/>
                </a:lnTo>
                <a:lnTo>
                  <a:pt x="2536" y="819"/>
                </a:lnTo>
                <a:lnTo>
                  <a:pt x="2532" y="808"/>
                </a:lnTo>
                <a:lnTo>
                  <a:pt x="2527" y="798"/>
                </a:lnTo>
                <a:lnTo>
                  <a:pt x="2521" y="789"/>
                </a:lnTo>
                <a:lnTo>
                  <a:pt x="2515" y="779"/>
                </a:lnTo>
                <a:lnTo>
                  <a:pt x="2508" y="770"/>
                </a:lnTo>
                <a:lnTo>
                  <a:pt x="2501" y="762"/>
                </a:lnTo>
                <a:lnTo>
                  <a:pt x="2494" y="753"/>
                </a:lnTo>
                <a:lnTo>
                  <a:pt x="2486" y="746"/>
                </a:lnTo>
                <a:lnTo>
                  <a:pt x="2478" y="738"/>
                </a:lnTo>
                <a:lnTo>
                  <a:pt x="2470" y="731"/>
                </a:lnTo>
                <a:lnTo>
                  <a:pt x="2462" y="724"/>
                </a:lnTo>
                <a:lnTo>
                  <a:pt x="2453" y="718"/>
                </a:lnTo>
                <a:lnTo>
                  <a:pt x="2443" y="712"/>
                </a:lnTo>
                <a:lnTo>
                  <a:pt x="2434" y="706"/>
                </a:lnTo>
                <a:lnTo>
                  <a:pt x="2424" y="701"/>
                </a:lnTo>
                <a:lnTo>
                  <a:pt x="2414" y="697"/>
                </a:lnTo>
                <a:lnTo>
                  <a:pt x="2404" y="693"/>
                </a:lnTo>
                <a:lnTo>
                  <a:pt x="2392" y="689"/>
                </a:lnTo>
                <a:lnTo>
                  <a:pt x="2381" y="686"/>
                </a:lnTo>
                <a:lnTo>
                  <a:pt x="2370" y="684"/>
                </a:lnTo>
                <a:lnTo>
                  <a:pt x="2359" y="682"/>
                </a:lnTo>
                <a:lnTo>
                  <a:pt x="2348" y="680"/>
                </a:lnTo>
                <a:lnTo>
                  <a:pt x="2336" y="679"/>
                </a:lnTo>
                <a:lnTo>
                  <a:pt x="2325" y="679"/>
                </a:lnTo>
                <a:lnTo>
                  <a:pt x="2325" y="679"/>
                </a:lnTo>
                <a:lnTo>
                  <a:pt x="2325" y="679"/>
                </a:lnTo>
                <a:lnTo>
                  <a:pt x="2314" y="679"/>
                </a:lnTo>
                <a:lnTo>
                  <a:pt x="2311" y="679"/>
                </a:lnTo>
                <a:lnTo>
                  <a:pt x="2311" y="679"/>
                </a:lnTo>
                <a:lnTo>
                  <a:pt x="2309" y="680"/>
                </a:lnTo>
                <a:lnTo>
                  <a:pt x="2309" y="680"/>
                </a:lnTo>
                <a:lnTo>
                  <a:pt x="2306" y="680"/>
                </a:lnTo>
                <a:close/>
                <a:moveTo>
                  <a:pt x="2202" y="312"/>
                </a:moveTo>
                <a:lnTo>
                  <a:pt x="2187" y="314"/>
                </a:lnTo>
                <a:lnTo>
                  <a:pt x="2171" y="315"/>
                </a:lnTo>
                <a:lnTo>
                  <a:pt x="2156" y="314"/>
                </a:lnTo>
                <a:lnTo>
                  <a:pt x="2142" y="312"/>
                </a:lnTo>
                <a:lnTo>
                  <a:pt x="2128" y="309"/>
                </a:lnTo>
                <a:lnTo>
                  <a:pt x="2115" y="304"/>
                </a:lnTo>
                <a:lnTo>
                  <a:pt x="2102" y="298"/>
                </a:lnTo>
                <a:lnTo>
                  <a:pt x="2089" y="290"/>
                </a:lnTo>
                <a:lnTo>
                  <a:pt x="2078" y="282"/>
                </a:lnTo>
                <a:lnTo>
                  <a:pt x="2067" y="273"/>
                </a:lnTo>
                <a:lnTo>
                  <a:pt x="2056" y="262"/>
                </a:lnTo>
                <a:lnTo>
                  <a:pt x="2048" y="250"/>
                </a:lnTo>
                <a:lnTo>
                  <a:pt x="2040" y="237"/>
                </a:lnTo>
                <a:lnTo>
                  <a:pt x="2034" y="224"/>
                </a:lnTo>
                <a:lnTo>
                  <a:pt x="2028" y="210"/>
                </a:lnTo>
                <a:lnTo>
                  <a:pt x="2025" y="196"/>
                </a:lnTo>
                <a:lnTo>
                  <a:pt x="2022" y="181"/>
                </a:lnTo>
                <a:lnTo>
                  <a:pt x="2021" y="166"/>
                </a:lnTo>
                <a:lnTo>
                  <a:pt x="2022" y="151"/>
                </a:lnTo>
                <a:lnTo>
                  <a:pt x="2024" y="137"/>
                </a:lnTo>
                <a:lnTo>
                  <a:pt x="2028" y="123"/>
                </a:lnTo>
                <a:lnTo>
                  <a:pt x="2032" y="108"/>
                </a:lnTo>
                <a:lnTo>
                  <a:pt x="2038" y="95"/>
                </a:lnTo>
                <a:lnTo>
                  <a:pt x="2046" y="83"/>
                </a:lnTo>
                <a:lnTo>
                  <a:pt x="2054" y="72"/>
                </a:lnTo>
                <a:lnTo>
                  <a:pt x="2065" y="61"/>
                </a:lnTo>
                <a:lnTo>
                  <a:pt x="2075" y="51"/>
                </a:lnTo>
                <a:lnTo>
                  <a:pt x="2086" y="42"/>
                </a:lnTo>
                <a:lnTo>
                  <a:pt x="2099" y="35"/>
                </a:lnTo>
                <a:lnTo>
                  <a:pt x="2112" y="28"/>
                </a:lnTo>
                <a:lnTo>
                  <a:pt x="2126" y="23"/>
                </a:lnTo>
                <a:lnTo>
                  <a:pt x="2141" y="19"/>
                </a:lnTo>
                <a:lnTo>
                  <a:pt x="2142" y="19"/>
                </a:lnTo>
                <a:lnTo>
                  <a:pt x="2143" y="19"/>
                </a:lnTo>
                <a:lnTo>
                  <a:pt x="2161" y="15"/>
                </a:lnTo>
                <a:lnTo>
                  <a:pt x="2167" y="14"/>
                </a:lnTo>
                <a:lnTo>
                  <a:pt x="2178" y="12"/>
                </a:lnTo>
                <a:lnTo>
                  <a:pt x="2194" y="10"/>
                </a:lnTo>
                <a:lnTo>
                  <a:pt x="2227" y="6"/>
                </a:lnTo>
                <a:lnTo>
                  <a:pt x="2259" y="3"/>
                </a:lnTo>
                <a:lnTo>
                  <a:pt x="2293" y="1"/>
                </a:lnTo>
                <a:lnTo>
                  <a:pt x="2325" y="0"/>
                </a:lnTo>
                <a:lnTo>
                  <a:pt x="2325" y="0"/>
                </a:lnTo>
                <a:lnTo>
                  <a:pt x="2325" y="1"/>
                </a:lnTo>
                <a:lnTo>
                  <a:pt x="2348" y="1"/>
                </a:lnTo>
                <a:lnTo>
                  <a:pt x="2371" y="2"/>
                </a:lnTo>
                <a:lnTo>
                  <a:pt x="2394" y="3"/>
                </a:lnTo>
                <a:lnTo>
                  <a:pt x="2418" y="5"/>
                </a:lnTo>
                <a:lnTo>
                  <a:pt x="2441" y="8"/>
                </a:lnTo>
                <a:lnTo>
                  <a:pt x="2463" y="11"/>
                </a:lnTo>
                <a:lnTo>
                  <a:pt x="2485" y="15"/>
                </a:lnTo>
                <a:lnTo>
                  <a:pt x="2507" y="19"/>
                </a:lnTo>
                <a:lnTo>
                  <a:pt x="2530" y="24"/>
                </a:lnTo>
                <a:lnTo>
                  <a:pt x="2552" y="29"/>
                </a:lnTo>
                <a:lnTo>
                  <a:pt x="2574" y="35"/>
                </a:lnTo>
                <a:lnTo>
                  <a:pt x="2595" y="41"/>
                </a:lnTo>
                <a:lnTo>
                  <a:pt x="2616" y="48"/>
                </a:lnTo>
                <a:lnTo>
                  <a:pt x="2638" y="55"/>
                </a:lnTo>
                <a:lnTo>
                  <a:pt x="2658" y="63"/>
                </a:lnTo>
                <a:lnTo>
                  <a:pt x="2679" y="72"/>
                </a:lnTo>
                <a:lnTo>
                  <a:pt x="2699" y="80"/>
                </a:lnTo>
                <a:lnTo>
                  <a:pt x="2719" y="90"/>
                </a:lnTo>
                <a:lnTo>
                  <a:pt x="2739" y="99"/>
                </a:lnTo>
                <a:lnTo>
                  <a:pt x="2758" y="109"/>
                </a:lnTo>
                <a:lnTo>
                  <a:pt x="2777" y="121"/>
                </a:lnTo>
                <a:lnTo>
                  <a:pt x="2796" y="132"/>
                </a:lnTo>
                <a:lnTo>
                  <a:pt x="2815" y="144"/>
                </a:lnTo>
                <a:lnTo>
                  <a:pt x="2833" y="155"/>
                </a:lnTo>
                <a:lnTo>
                  <a:pt x="2852" y="168"/>
                </a:lnTo>
                <a:lnTo>
                  <a:pt x="2869" y="181"/>
                </a:lnTo>
                <a:lnTo>
                  <a:pt x="2886" y="194"/>
                </a:lnTo>
                <a:lnTo>
                  <a:pt x="2903" y="207"/>
                </a:lnTo>
                <a:lnTo>
                  <a:pt x="2920" y="221"/>
                </a:lnTo>
                <a:lnTo>
                  <a:pt x="2936" y="236"/>
                </a:lnTo>
                <a:lnTo>
                  <a:pt x="2951" y="250"/>
                </a:lnTo>
                <a:lnTo>
                  <a:pt x="2968" y="266"/>
                </a:lnTo>
                <a:lnTo>
                  <a:pt x="2983" y="282"/>
                </a:lnTo>
                <a:lnTo>
                  <a:pt x="2998" y="298"/>
                </a:lnTo>
                <a:lnTo>
                  <a:pt x="3012" y="314"/>
                </a:lnTo>
                <a:lnTo>
                  <a:pt x="3026" y="330"/>
                </a:lnTo>
                <a:lnTo>
                  <a:pt x="3039" y="347"/>
                </a:lnTo>
                <a:lnTo>
                  <a:pt x="3053" y="364"/>
                </a:lnTo>
                <a:lnTo>
                  <a:pt x="3065" y="382"/>
                </a:lnTo>
                <a:lnTo>
                  <a:pt x="3079" y="400"/>
                </a:lnTo>
                <a:lnTo>
                  <a:pt x="3091" y="419"/>
                </a:lnTo>
                <a:lnTo>
                  <a:pt x="3102" y="437"/>
                </a:lnTo>
                <a:lnTo>
                  <a:pt x="3113" y="456"/>
                </a:lnTo>
                <a:lnTo>
                  <a:pt x="3124" y="475"/>
                </a:lnTo>
                <a:lnTo>
                  <a:pt x="3134" y="494"/>
                </a:lnTo>
                <a:lnTo>
                  <a:pt x="3144" y="514"/>
                </a:lnTo>
                <a:lnTo>
                  <a:pt x="3153" y="533"/>
                </a:lnTo>
                <a:lnTo>
                  <a:pt x="3162" y="554"/>
                </a:lnTo>
                <a:lnTo>
                  <a:pt x="3170" y="575"/>
                </a:lnTo>
                <a:lnTo>
                  <a:pt x="3179" y="595"/>
                </a:lnTo>
                <a:lnTo>
                  <a:pt x="3186" y="616"/>
                </a:lnTo>
                <a:lnTo>
                  <a:pt x="3193" y="637"/>
                </a:lnTo>
                <a:lnTo>
                  <a:pt x="3199" y="658"/>
                </a:lnTo>
                <a:lnTo>
                  <a:pt x="3205" y="681"/>
                </a:lnTo>
                <a:lnTo>
                  <a:pt x="3210" y="703"/>
                </a:lnTo>
                <a:lnTo>
                  <a:pt x="3215" y="725"/>
                </a:lnTo>
                <a:lnTo>
                  <a:pt x="3219" y="747"/>
                </a:lnTo>
                <a:lnTo>
                  <a:pt x="3223" y="769"/>
                </a:lnTo>
                <a:lnTo>
                  <a:pt x="3226" y="791"/>
                </a:lnTo>
                <a:lnTo>
                  <a:pt x="3229" y="815"/>
                </a:lnTo>
                <a:lnTo>
                  <a:pt x="3231" y="838"/>
                </a:lnTo>
                <a:lnTo>
                  <a:pt x="3232" y="861"/>
                </a:lnTo>
                <a:lnTo>
                  <a:pt x="3233" y="884"/>
                </a:lnTo>
                <a:lnTo>
                  <a:pt x="3233" y="907"/>
                </a:lnTo>
                <a:lnTo>
                  <a:pt x="3234" y="907"/>
                </a:lnTo>
                <a:lnTo>
                  <a:pt x="3234" y="908"/>
                </a:lnTo>
                <a:lnTo>
                  <a:pt x="3234" y="908"/>
                </a:lnTo>
                <a:lnTo>
                  <a:pt x="3233" y="908"/>
                </a:lnTo>
                <a:lnTo>
                  <a:pt x="3233" y="936"/>
                </a:lnTo>
                <a:lnTo>
                  <a:pt x="3232" y="963"/>
                </a:lnTo>
                <a:lnTo>
                  <a:pt x="3230" y="988"/>
                </a:lnTo>
                <a:lnTo>
                  <a:pt x="3228" y="1012"/>
                </a:lnTo>
                <a:lnTo>
                  <a:pt x="3228" y="1013"/>
                </a:lnTo>
                <a:lnTo>
                  <a:pt x="3226" y="1027"/>
                </a:lnTo>
                <a:lnTo>
                  <a:pt x="3225" y="1029"/>
                </a:lnTo>
                <a:lnTo>
                  <a:pt x="3222" y="1050"/>
                </a:lnTo>
                <a:lnTo>
                  <a:pt x="3219" y="1072"/>
                </a:lnTo>
                <a:lnTo>
                  <a:pt x="3215" y="1092"/>
                </a:lnTo>
                <a:lnTo>
                  <a:pt x="3210" y="1114"/>
                </a:lnTo>
                <a:lnTo>
                  <a:pt x="3206" y="1128"/>
                </a:lnTo>
                <a:lnTo>
                  <a:pt x="3201" y="1142"/>
                </a:lnTo>
                <a:lnTo>
                  <a:pt x="3194" y="1155"/>
                </a:lnTo>
                <a:lnTo>
                  <a:pt x="3186" y="1168"/>
                </a:lnTo>
                <a:lnTo>
                  <a:pt x="3176" y="1179"/>
                </a:lnTo>
                <a:lnTo>
                  <a:pt x="3166" y="1189"/>
                </a:lnTo>
                <a:lnTo>
                  <a:pt x="3155" y="1198"/>
                </a:lnTo>
                <a:lnTo>
                  <a:pt x="3143" y="1206"/>
                </a:lnTo>
                <a:lnTo>
                  <a:pt x="3131" y="1213"/>
                </a:lnTo>
                <a:lnTo>
                  <a:pt x="3118" y="1219"/>
                </a:lnTo>
                <a:lnTo>
                  <a:pt x="3104" y="1224"/>
                </a:lnTo>
                <a:lnTo>
                  <a:pt x="3090" y="1227"/>
                </a:lnTo>
                <a:lnTo>
                  <a:pt x="3076" y="1229"/>
                </a:lnTo>
                <a:lnTo>
                  <a:pt x="3060" y="1229"/>
                </a:lnTo>
                <a:lnTo>
                  <a:pt x="3045" y="1228"/>
                </a:lnTo>
                <a:lnTo>
                  <a:pt x="3030" y="1225"/>
                </a:lnTo>
                <a:lnTo>
                  <a:pt x="3016" y="1221"/>
                </a:lnTo>
                <a:lnTo>
                  <a:pt x="3002" y="1216"/>
                </a:lnTo>
                <a:lnTo>
                  <a:pt x="2989" y="1209"/>
                </a:lnTo>
                <a:lnTo>
                  <a:pt x="2977" y="1201"/>
                </a:lnTo>
                <a:lnTo>
                  <a:pt x="2965" y="1192"/>
                </a:lnTo>
                <a:lnTo>
                  <a:pt x="2954" y="1182"/>
                </a:lnTo>
                <a:lnTo>
                  <a:pt x="2945" y="1171"/>
                </a:lnTo>
                <a:lnTo>
                  <a:pt x="2937" y="1160"/>
                </a:lnTo>
                <a:lnTo>
                  <a:pt x="2930" y="1147"/>
                </a:lnTo>
                <a:lnTo>
                  <a:pt x="2924" y="1134"/>
                </a:lnTo>
                <a:lnTo>
                  <a:pt x="2919" y="1121"/>
                </a:lnTo>
                <a:lnTo>
                  <a:pt x="2916" y="1107"/>
                </a:lnTo>
                <a:lnTo>
                  <a:pt x="2914" y="1091"/>
                </a:lnTo>
                <a:lnTo>
                  <a:pt x="2914" y="1076"/>
                </a:lnTo>
                <a:lnTo>
                  <a:pt x="2915" y="1062"/>
                </a:lnTo>
                <a:lnTo>
                  <a:pt x="2918" y="1047"/>
                </a:lnTo>
                <a:lnTo>
                  <a:pt x="2921" y="1032"/>
                </a:lnTo>
                <a:lnTo>
                  <a:pt x="2924" y="1018"/>
                </a:lnTo>
                <a:lnTo>
                  <a:pt x="2926" y="1005"/>
                </a:lnTo>
                <a:lnTo>
                  <a:pt x="2928" y="991"/>
                </a:lnTo>
                <a:lnTo>
                  <a:pt x="2928" y="991"/>
                </a:lnTo>
                <a:lnTo>
                  <a:pt x="2930" y="977"/>
                </a:lnTo>
                <a:lnTo>
                  <a:pt x="2930" y="977"/>
                </a:lnTo>
                <a:lnTo>
                  <a:pt x="2932" y="959"/>
                </a:lnTo>
                <a:lnTo>
                  <a:pt x="2933" y="941"/>
                </a:lnTo>
                <a:lnTo>
                  <a:pt x="2934" y="924"/>
                </a:lnTo>
                <a:lnTo>
                  <a:pt x="2934" y="908"/>
                </a:lnTo>
                <a:lnTo>
                  <a:pt x="2933" y="908"/>
                </a:lnTo>
                <a:lnTo>
                  <a:pt x="2933" y="908"/>
                </a:lnTo>
                <a:lnTo>
                  <a:pt x="2933" y="907"/>
                </a:lnTo>
                <a:lnTo>
                  <a:pt x="2934" y="907"/>
                </a:lnTo>
                <a:lnTo>
                  <a:pt x="2933" y="876"/>
                </a:lnTo>
                <a:lnTo>
                  <a:pt x="2931" y="846"/>
                </a:lnTo>
                <a:lnTo>
                  <a:pt x="2927" y="816"/>
                </a:lnTo>
                <a:lnTo>
                  <a:pt x="2922" y="785"/>
                </a:lnTo>
                <a:lnTo>
                  <a:pt x="2915" y="756"/>
                </a:lnTo>
                <a:lnTo>
                  <a:pt x="2907" y="727"/>
                </a:lnTo>
                <a:lnTo>
                  <a:pt x="2897" y="699"/>
                </a:lnTo>
                <a:lnTo>
                  <a:pt x="2886" y="671"/>
                </a:lnTo>
                <a:lnTo>
                  <a:pt x="2874" y="644"/>
                </a:lnTo>
                <a:lnTo>
                  <a:pt x="2861" y="618"/>
                </a:lnTo>
                <a:lnTo>
                  <a:pt x="2846" y="593"/>
                </a:lnTo>
                <a:lnTo>
                  <a:pt x="2830" y="568"/>
                </a:lnTo>
                <a:lnTo>
                  <a:pt x="2813" y="544"/>
                </a:lnTo>
                <a:lnTo>
                  <a:pt x="2795" y="521"/>
                </a:lnTo>
                <a:lnTo>
                  <a:pt x="2776" y="499"/>
                </a:lnTo>
                <a:lnTo>
                  <a:pt x="2756" y="478"/>
                </a:lnTo>
                <a:lnTo>
                  <a:pt x="2735" y="458"/>
                </a:lnTo>
                <a:lnTo>
                  <a:pt x="2712" y="439"/>
                </a:lnTo>
                <a:lnTo>
                  <a:pt x="2689" y="421"/>
                </a:lnTo>
                <a:lnTo>
                  <a:pt x="2665" y="404"/>
                </a:lnTo>
                <a:lnTo>
                  <a:pt x="2640" y="387"/>
                </a:lnTo>
                <a:lnTo>
                  <a:pt x="2614" y="372"/>
                </a:lnTo>
                <a:lnTo>
                  <a:pt x="2588" y="359"/>
                </a:lnTo>
                <a:lnTo>
                  <a:pt x="2561" y="347"/>
                </a:lnTo>
                <a:lnTo>
                  <a:pt x="2534" y="336"/>
                </a:lnTo>
                <a:lnTo>
                  <a:pt x="2505" y="326"/>
                </a:lnTo>
                <a:lnTo>
                  <a:pt x="2476" y="318"/>
                </a:lnTo>
                <a:lnTo>
                  <a:pt x="2447" y="311"/>
                </a:lnTo>
                <a:lnTo>
                  <a:pt x="2417" y="306"/>
                </a:lnTo>
                <a:lnTo>
                  <a:pt x="2386" y="302"/>
                </a:lnTo>
                <a:lnTo>
                  <a:pt x="2356" y="300"/>
                </a:lnTo>
                <a:lnTo>
                  <a:pt x="2325" y="299"/>
                </a:lnTo>
                <a:lnTo>
                  <a:pt x="2325" y="300"/>
                </a:lnTo>
                <a:lnTo>
                  <a:pt x="2325" y="300"/>
                </a:lnTo>
                <a:lnTo>
                  <a:pt x="2302" y="300"/>
                </a:lnTo>
                <a:lnTo>
                  <a:pt x="2279" y="301"/>
                </a:lnTo>
                <a:lnTo>
                  <a:pt x="2257" y="303"/>
                </a:lnTo>
                <a:lnTo>
                  <a:pt x="2236" y="306"/>
                </a:lnTo>
                <a:lnTo>
                  <a:pt x="2219" y="309"/>
                </a:lnTo>
                <a:lnTo>
                  <a:pt x="2207" y="311"/>
                </a:lnTo>
                <a:lnTo>
                  <a:pt x="2203" y="311"/>
                </a:lnTo>
                <a:lnTo>
                  <a:pt x="2203" y="311"/>
                </a:lnTo>
                <a:lnTo>
                  <a:pt x="2202" y="312"/>
                </a:lnTo>
                <a:close/>
                <a:moveTo>
                  <a:pt x="1230" y="1154"/>
                </a:moveTo>
                <a:lnTo>
                  <a:pt x="1278" y="1152"/>
                </a:lnTo>
                <a:lnTo>
                  <a:pt x="1327" y="1151"/>
                </a:lnTo>
                <a:lnTo>
                  <a:pt x="1374" y="1151"/>
                </a:lnTo>
                <a:lnTo>
                  <a:pt x="1421" y="1153"/>
                </a:lnTo>
                <a:lnTo>
                  <a:pt x="1467" y="1157"/>
                </a:lnTo>
                <a:lnTo>
                  <a:pt x="1513" y="1162"/>
                </a:lnTo>
                <a:lnTo>
                  <a:pt x="1557" y="1168"/>
                </a:lnTo>
                <a:lnTo>
                  <a:pt x="1601" y="1176"/>
                </a:lnTo>
                <a:lnTo>
                  <a:pt x="1644" y="1185"/>
                </a:lnTo>
                <a:lnTo>
                  <a:pt x="1685" y="1195"/>
                </a:lnTo>
                <a:lnTo>
                  <a:pt x="1726" y="1207"/>
                </a:lnTo>
                <a:lnTo>
                  <a:pt x="1766" y="1220"/>
                </a:lnTo>
                <a:lnTo>
                  <a:pt x="1804" y="1234"/>
                </a:lnTo>
                <a:lnTo>
                  <a:pt x="1841" y="1250"/>
                </a:lnTo>
                <a:lnTo>
                  <a:pt x="1877" y="1266"/>
                </a:lnTo>
                <a:lnTo>
                  <a:pt x="1910" y="1284"/>
                </a:lnTo>
                <a:lnTo>
                  <a:pt x="1943" y="1302"/>
                </a:lnTo>
                <a:lnTo>
                  <a:pt x="1975" y="1322"/>
                </a:lnTo>
                <a:lnTo>
                  <a:pt x="2004" y="1342"/>
                </a:lnTo>
                <a:lnTo>
                  <a:pt x="2032" y="1364"/>
                </a:lnTo>
                <a:lnTo>
                  <a:pt x="2058" y="1387"/>
                </a:lnTo>
                <a:lnTo>
                  <a:pt x="2083" y="1411"/>
                </a:lnTo>
                <a:lnTo>
                  <a:pt x="2106" y="1435"/>
                </a:lnTo>
                <a:lnTo>
                  <a:pt x="2126" y="1460"/>
                </a:lnTo>
                <a:lnTo>
                  <a:pt x="2145" y="1486"/>
                </a:lnTo>
                <a:lnTo>
                  <a:pt x="2162" y="1512"/>
                </a:lnTo>
                <a:lnTo>
                  <a:pt x="2177" y="1541"/>
                </a:lnTo>
                <a:lnTo>
                  <a:pt x="2190" y="1569"/>
                </a:lnTo>
                <a:lnTo>
                  <a:pt x="2200" y="1597"/>
                </a:lnTo>
                <a:lnTo>
                  <a:pt x="2208" y="1627"/>
                </a:lnTo>
                <a:lnTo>
                  <a:pt x="2214" y="1658"/>
                </a:lnTo>
                <a:lnTo>
                  <a:pt x="2217" y="1688"/>
                </a:lnTo>
                <a:lnTo>
                  <a:pt x="2218" y="1719"/>
                </a:lnTo>
                <a:lnTo>
                  <a:pt x="2216" y="1749"/>
                </a:lnTo>
                <a:lnTo>
                  <a:pt x="2212" y="1779"/>
                </a:lnTo>
                <a:lnTo>
                  <a:pt x="2206" y="1810"/>
                </a:lnTo>
                <a:lnTo>
                  <a:pt x="2197" y="1840"/>
                </a:lnTo>
                <a:lnTo>
                  <a:pt x="2187" y="1869"/>
                </a:lnTo>
                <a:lnTo>
                  <a:pt x="2173" y="1897"/>
                </a:lnTo>
                <a:lnTo>
                  <a:pt x="2158" y="1925"/>
                </a:lnTo>
                <a:lnTo>
                  <a:pt x="2141" y="1954"/>
                </a:lnTo>
                <a:lnTo>
                  <a:pt x="2122" y="1981"/>
                </a:lnTo>
                <a:lnTo>
                  <a:pt x="2101" y="2007"/>
                </a:lnTo>
                <a:lnTo>
                  <a:pt x="2079" y="2033"/>
                </a:lnTo>
                <a:lnTo>
                  <a:pt x="2053" y="2058"/>
                </a:lnTo>
                <a:lnTo>
                  <a:pt x="2027" y="2084"/>
                </a:lnTo>
                <a:lnTo>
                  <a:pt x="1999" y="2107"/>
                </a:lnTo>
                <a:lnTo>
                  <a:pt x="1969" y="2130"/>
                </a:lnTo>
                <a:lnTo>
                  <a:pt x="1937" y="2152"/>
                </a:lnTo>
                <a:lnTo>
                  <a:pt x="1904" y="2173"/>
                </a:lnTo>
                <a:lnTo>
                  <a:pt x="1870" y="2193"/>
                </a:lnTo>
                <a:lnTo>
                  <a:pt x="1833" y="2212"/>
                </a:lnTo>
                <a:lnTo>
                  <a:pt x="1796" y="2231"/>
                </a:lnTo>
                <a:lnTo>
                  <a:pt x="1758" y="2248"/>
                </a:lnTo>
                <a:lnTo>
                  <a:pt x="1718" y="2264"/>
                </a:lnTo>
                <a:lnTo>
                  <a:pt x="1677" y="2279"/>
                </a:lnTo>
                <a:lnTo>
                  <a:pt x="1635" y="2292"/>
                </a:lnTo>
                <a:lnTo>
                  <a:pt x="1591" y="2305"/>
                </a:lnTo>
                <a:lnTo>
                  <a:pt x="1547" y="2316"/>
                </a:lnTo>
                <a:lnTo>
                  <a:pt x="1501" y="2325"/>
                </a:lnTo>
                <a:lnTo>
                  <a:pt x="1455" y="2334"/>
                </a:lnTo>
                <a:lnTo>
                  <a:pt x="1409" y="2341"/>
                </a:lnTo>
                <a:lnTo>
                  <a:pt x="1360" y="2346"/>
                </a:lnTo>
                <a:lnTo>
                  <a:pt x="1312" y="2350"/>
                </a:lnTo>
                <a:lnTo>
                  <a:pt x="1263" y="2353"/>
                </a:lnTo>
                <a:lnTo>
                  <a:pt x="1215" y="2354"/>
                </a:lnTo>
                <a:lnTo>
                  <a:pt x="1167" y="2353"/>
                </a:lnTo>
                <a:lnTo>
                  <a:pt x="1120" y="2351"/>
                </a:lnTo>
                <a:lnTo>
                  <a:pt x="1075" y="2348"/>
                </a:lnTo>
                <a:lnTo>
                  <a:pt x="1029" y="2343"/>
                </a:lnTo>
                <a:lnTo>
                  <a:pt x="984" y="2337"/>
                </a:lnTo>
                <a:lnTo>
                  <a:pt x="940" y="2329"/>
                </a:lnTo>
                <a:lnTo>
                  <a:pt x="898" y="2320"/>
                </a:lnTo>
                <a:lnTo>
                  <a:pt x="856" y="2309"/>
                </a:lnTo>
                <a:lnTo>
                  <a:pt x="815" y="2298"/>
                </a:lnTo>
                <a:lnTo>
                  <a:pt x="776" y="2285"/>
                </a:lnTo>
                <a:lnTo>
                  <a:pt x="738" y="2271"/>
                </a:lnTo>
                <a:lnTo>
                  <a:pt x="701" y="2256"/>
                </a:lnTo>
                <a:lnTo>
                  <a:pt x="665" y="2239"/>
                </a:lnTo>
                <a:lnTo>
                  <a:pt x="631" y="2222"/>
                </a:lnTo>
                <a:lnTo>
                  <a:pt x="598" y="2202"/>
                </a:lnTo>
                <a:lnTo>
                  <a:pt x="567" y="2183"/>
                </a:lnTo>
                <a:lnTo>
                  <a:pt x="538" y="2162"/>
                </a:lnTo>
                <a:lnTo>
                  <a:pt x="510" y="2141"/>
                </a:lnTo>
                <a:lnTo>
                  <a:pt x="483" y="2118"/>
                </a:lnTo>
                <a:lnTo>
                  <a:pt x="459" y="2095"/>
                </a:lnTo>
                <a:lnTo>
                  <a:pt x="436" y="2070"/>
                </a:lnTo>
                <a:lnTo>
                  <a:pt x="416" y="2045"/>
                </a:lnTo>
                <a:lnTo>
                  <a:pt x="397" y="2019"/>
                </a:lnTo>
                <a:lnTo>
                  <a:pt x="379" y="1992"/>
                </a:lnTo>
                <a:lnTo>
                  <a:pt x="365" y="1965"/>
                </a:lnTo>
                <a:lnTo>
                  <a:pt x="352" y="1937"/>
                </a:lnTo>
                <a:lnTo>
                  <a:pt x="342" y="1907"/>
                </a:lnTo>
                <a:lnTo>
                  <a:pt x="334" y="1878"/>
                </a:lnTo>
                <a:lnTo>
                  <a:pt x="328" y="1848"/>
                </a:lnTo>
                <a:lnTo>
                  <a:pt x="325" y="1818"/>
                </a:lnTo>
                <a:lnTo>
                  <a:pt x="324" y="1786"/>
                </a:lnTo>
                <a:lnTo>
                  <a:pt x="326" y="1756"/>
                </a:lnTo>
                <a:lnTo>
                  <a:pt x="330" y="1725"/>
                </a:lnTo>
                <a:lnTo>
                  <a:pt x="336" y="1696"/>
                </a:lnTo>
                <a:lnTo>
                  <a:pt x="344" y="1666"/>
                </a:lnTo>
                <a:lnTo>
                  <a:pt x="355" y="1636"/>
                </a:lnTo>
                <a:lnTo>
                  <a:pt x="368" y="1607"/>
                </a:lnTo>
                <a:lnTo>
                  <a:pt x="383" y="1579"/>
                </a:lnTo>
                <a:lnTo>
                  <a:pt x="401" y="1552"/>
                </a:lnTo>
                <a:lnTo>
                  <a:pt x="420" y="1525"/>
                </a:lnTo>
                <a:lnTo>
                  <a:pt x="441" y="1497"/>
                </a:lnTo>
                <a:lnTo>
                  <a:pt x="463" y="1472"/>
                </a:lnTo>
                <a:lnTo>
                  <a:pt x="488" y="1446"/>
                </a:lnTo>
                <a:lnTo>
                  <a:pt x="515" y="1422"/>
                </a:lnTo>
                <a:lnTo>
                  <a:pt x="543" y="1399"/>
                </a:lnTo>
                <a:lnTo>
                  <a:pt x="573" y="1376"/>
                </a:lnTo>
                <a:lnTo>
                  <a:pt x="604" y="1353"/>
                </a:lnTo>
                <a:lnTo>
                  <a:pt x="638" y="1332"/>
                </a:lnTo>
                <a:lnTo>
                  <a:pt x="672" y="1312"/>
                </a:lnTo>
                <a:lnTo>
                  <a:pt x="708" y="1293"/>
                </a:lnTo>
                <a:lnTo>
                  <a:pt x="746" y="1275"/>
                </a:lnTo>
                <a:lnTo>
                  <a:pt x="784" y="1258"/>
                </a:lnTo>
                <a:lnTo>
                  <a:pt x="823" y="1242"/>
                </a:lnTo>
                <a:lnTo>
                  <a:pt x="865" y="1226"/>
                </a:lnTo>
                <a:lnTo>
                  <a:pt x="907" y="1212"/>
                </a:lnTo>
                <a:lnTo>
                  <a:pt x="951" y="1200"/>
                </a:lnTo>
                <a:lnTo>
                  <a:pt x="995" y="1189"/>
                </a:lnTo>
                <a:lnTo>
                  <a:pt x="1040" y="1179"/>
                </a:lnTo>
                <a:lnTo>
                  <a:pt x="1086" y="1171"/>
                </a:lnTo>
                <a:lnTo>
                  <a:pt x="1133" y="1164"/>
                </a:lnTo>
                <a:lnTo>
                  <a:pt x="1182" y="1158"/>
                </a:lnTo>
                <a:lnTo>
                  <a:pt x="1230" y="1154"/>
                </a:lnTo>
                <a:close/>
                <a:moveTo>
                  <a:pt x="1306" y="1702"/>
                </a:moveTo>
                <a:lnTo>
                  <a:pt x="1312" y="1703"/>
                </a:lnTo>
                <a:lnTo>
                  <a:pt x="1317" y="1704"/>
                </a:lnTo>
                <a:lnTo>
                  <a:pt x="1323" y="1705"/>
                </a:lnTo>
                <a:lnTo>
                  <a:pt x="1328" y="1707"/>
                </a:lnTo>
                <a:lnTo>
                  <a:pt x="1333" y="1709"/>
                </a:lnTo>
                <a:lnTo>
                  <a:pt x="1338" y="1712"/>
                </a:lnTo>
                <a:lnTo>
                  <a:pt x="1342" y="1716"/>
                </a:lnTo>
                <a:lnTo>
                  <a:pt x="1347" y="1719"/>
                </a:lnTo>
                <a:lnTo>
                  <a:pt x="1350" y="1723"/>
                </a:lnTo>
                <a:lnTo>
                  <a:pt x="1354" y="1728"/>
                </a:lnTo>
                <a:lnTo>
                  <a:pt x="1356" y="1733"/>
                </a:lnTo>
                <a:lnTo>
                  <a:pt x="1359" y="1738"/>
                </a:lnTo>
                <a:lnTo>
                  <a:pt x="1361" y="1743"/>
                </a:lnTo>
                <a:lnTo>
                  <a:pt x="1362" y="1748"/>
                </a:lnTo>
                <a:lnTo>
                  <a:pt x="1363" y="1754"/>
                </a:lnTo>
                <a:lnTo>
                  <a:pt x="1363" y="1760"/>
                </a:lnTo>
                <a:lnTo>
                  <a:pt x="1363" y="1766"/>
                </a:lnTo>
                <a:lnTo>
                  <a:pt x="1362" y="1771"/>
                </a:lnTo>
                <a:lnTo>
                  <a:pt x="1361" y="1777"/>
                </a:lnTo>
                <a:lnTo>
                  <a:pt x="1359" y="1782"/>
                </a:lnTo>
                <a:lnTo>
                  <a:pt x="1356" y="1787"/>
                </a:lnTo>
                <a:lnTo>
                  <a:pt x="1354" y="1792"/>
                </a:lnTo>
                <a:lnTo>
                  <a:pt x="1350" y="1797"/>
                </a:lnTo>
                <a:lnTo>
                  <a:pt x="1347" y="1801"/>
                </a:lnTo>
                <a:lnTo>
                  <a:pt x="1342" y="1805"/>
                </a:lnTo>
                <a:lnTo>
                  <a:pt x="1338" y="1808"/>
                </a:lnTo>
                <a:lnTo>
                  <a:pt x="1333" y="1811"/>
                </a:lnTo>
                <a:lnTo>
                  <a:pt x="1328" y="1814"/>
                </a:lnTo>
                <a:lnTo>
                  <a:pt x="1323" y="1816"/>
                </a:lnTo>
                <a:lnTo>
                  <a:pt x="1317" y="1817"/>
                </a:lnTo>
                <a:lnTo>
                  <a:pt x="1312" y="1818"/>
                </a:lnTo>
                <a:lnTo>
                  <a:pt x="1306" y="1818"/>
                </a:lnTo>
                <a:lnTo>
                  <a:pt x="1300" y="1818"/>
                </a:lnTo>
                <a:lnTo>
                  <a:pt x="1294" y="1817"/>
                </a:lnTo>
                <a:lnTo>
                  <a:pt x="1289" y="1816"/>
                </a:lnTo>
                <a:lnTo>
                  <a:pt x="1284" y="1814"/>
                </a:lnTo>
                <a:lnTo>
                  <a:pt x="1278" y="1811"/>
                </a:lnTo>
                <a:lnTo>
                  <a:pt x="1273" y="1808"/>
                </a:lnTo>
                <a:lnTo>
                  <a:pt x="1268" y="1805"/>
                </a:lnTo>
                <a:lnTo>
                  <a:pt x="1264" y="1801"/>
                </a:lnTo>
                <a:lnTo>
                  <a:pt x="1261" y="1797"/>
                </a:lnTo>
                <a:lnTo>
                  <a:pt x="1257" y="1792"/>
                </a:lnTo>
                <a:lnTo>
                  <a:pt x="1254" y="1787"/>
                </a:lnTo>
                <a:lnTo>
                  <a:pt x="1252" y="1782"/>
                </a:lnTo>
                <a:lnTo>
                  <a:pt x="1250" y="1777"/>
                </a:lnTo>
                <a:lnTo>
                  <a:pt x="1249" y="1771"/>
                </a:lnTo>
                <a:lnTo>
                  <a:pt x="1248" y="1766"/>
                </a:lnTo>
                <a:lnTo>
                  <a:pt x="1248" y="1760"/>
                </a:lnTo>
                <a:lnTo>
                  <a:pt x="1248" y="1754"/>
                </a:lnTo>
                <a:lnTo>
                  <a:pt x="1249" y="1748"/>
                </a:lnTo>
                <a:lnTo>
                  <a:pt x="1250" y="1743"/>
                </a:lnTo>
                <a:lnTo>
                  <a:pt x="1252" y="1738"/>
                </a:lnTo>
                <a:lnTo>
                  <a:pt x="1254" y="1733"/>
                </a:lnTo>
                <a:lnTo>
                  <a:pt x="1257" y="1728"/>
                </a:lnTo>
                <a:lnTo>
                  <a:pt x="1261" y="1723"/>
                </a:lnTo>
                <a:lnTo>
                  <a:pt x="1264" y="1719"/>
                </a:lnTo>
                <a:lnTo>
                  <a:pt x="1268" y="1716"/>
                </a:lnTo>
                <a:lnTo>
                  <a:pt x="1273" y="1712"/>
                </a:lnTo>
                <a:lnTo>
                  <a:pt x="1278" y="1709"/>
                </a:lnTo>
                <a:lnTo>
                  <a:pt x="1284" y="1707"/>
                </a:lnTo>
                <a:lnTo>
                  <a:pt x="1289" y="1705"/>
                </a:lnTo>
                <a:lnTo>
                  <a:pt x="1294" y="1704"/>
                </a:lnTo>
                <a:lnTo>
                  <a:pt x="1300" y="1703"/>
                </a:lnTo>
                <a:lnTo>
                  <a:pt x="1306" y="1702"/>
                </a:lnTo>
                <a:close/>
                <a:moveTo>
                  <a:pt x="1044" y="1767"/>
                </a:moveTo>
                <a:lnTo>
                  <a:pt x="1060" y="1768"/>
                </a:lnTo>
                <a:lnTo>
                  <a:pt x="1075" y="1770"/>
                </a:lnTo>
                <a:lnTo>
                  <a:pt x="1089" y="1774"/>
                </a:lnTo>
                <a:lnTo>
                  <a:pt x="1102" y="1778"/>
                </a:lnTo>
                <a:lnTo>
                  <a:pt x="1115" y="1785"/>
                </a:lnTo>
                <a:lnTo>
                  <a:pt x="1127" y="1792"/>
                </a:lnTo>
                <a:lnTo>
                  <a:pt x="1139" y="1801"/>
                </a:lnTo>
                <a:lnTo>
                  <a:pt x="1149" y="1811"/>
                </a:lnTo>
                <a:lnTo>
                  <a:pt x="1158" y="1821"/>
                </a:lnTo>
                <a:lnTo>
                  <a:pt x="1167" y="1833"/>
                </a:lnTo>
                <a:lnTo>
                  <a:pt x="1175" y="1845"/>
                </a:lnTo>
                <a:lnTo>
                  <a:pt x="1181" y="1858"/>
                </a:lnTo>
                <a:lnTo>
                  <a:pt x="1186" y="1871"/>
                </a:lnTo>
                <a:lnTo>
                  <a:pt x="1190" y="1885"/>
                </a:lnTo>
                <a:lnTo>
                  <a:pt x="1192" y="1900"/>
                </a:lnTo>
                <a:lnTo>
                  <a:pt x="1193" y="1915"/>
                </a:lnTo>
                <a:lnTo>
                  <a:pt x="1192" y="1930"/>
                </a:lnTo>
                <a:lnTo>
                  <a:pt x="1190" y="1945"/>
                </a:lnTo>
                <a:lnTo>
                  <a:pt x="1186" y="1959"/>
                </a:lnTo>
                <a:lnTo>
                  <a:pt x="1181" y="1973"/>
                </a:lnTo>
                <a:lnTo>
                  <a:pt x="1175" y="1986"/>
                </a:lnTo>
                <a:lnTo>
                  <a:pt x="1167" y="1998"/>
                </a:lnTo>
                <a:lnTo>
                  <a:pt x="1158" y="2009"/>
                </a:lnTo>
                <a:lnTo>
                  <a:pt x="1149" y="2019"/>
                </a:lnTo>
                <a:lnTo>
                  <a:pt x="1139" y="2029"/>
                </a:lnTo>
                <a:lnTo>
                  <a:pt x="1127" y="2037"/>
                </a:lnTo>
                <a:lnTo>
                  <a:pt x="1115" y="2045"/>
                </a:lnTo>
                <a:lnTo>
                  <a:pt x="1102" y="2051"/>
                </a:lnTo>
                <a:lnTo>
                  <a:pt x="1089" y="2056"/>
                </a:lnTo>
                <a:lnTo>
                  <a:pt x="1075" y="2059"/>
                </a:lnTo>
                <a:lnTo>
                  <a:pt x="1060" y="2062"/>
                </a:lnTo>
                <a:lnTo>
                  <a:pt x="1044" y="2062"/>
                </a:lnTo>
                <a:lnTo>
                  <a:pt x="1029" y="2062"/>
                </a:lnTo>
                <a:lnTo>
                  <a:pt x="1015" y="2059"/>
                </a:lnTo>
                <a:lnTo>
                  <a:pt x="1001" y="2056"/>
                </a:lnTo>
                <a:lnTo>
                  <a:pt x="987" y="2051"/>
                </a:lnTo>
                <a:lnTo>
                  <a:pt x="974" y="2045"/>
                </a:lnTo>
                <a:lnTo>
                  <a:pt x="962" y="2037"/>
                </a:lnTo>
                <a:lnTo>
                  <a:pt x="951" y="2029"/>
                </a:lnTo>
                <a:lnTo>
                  <a:pt x="939" y="2019"/>
                </a:lnTo>
                <a:lnTo>
                  <a:pt x="930" y="2009"/>
                </a:lnTo>
                <a:lnTo>
                  <a:pt x="922" y="1998"/>
                </a:lnTo>
                <a:lnTo>
                  <a:pt x="914" y="1986"/>
                </a:lnTo>
                <a:lnTo>
                  <a:pt x="908" y="1973"/>
                </a:lnTo>
                <a:lnTo>
                  <a:pt x="903" y="1959"/>
                </a:lnTo>
                <a:lnTo>
                  <a:pt x="899" y="1945"/>
                </a:lnTo>
                <a:lnTo>
                  <a:pt x="897" y="1930"/>
                </a:lnTo>
                <a:lnTo>
                  <a:pt x="897" y="1915"/>
                </a:lnTo>
                <a:lnTo>
                  <a:pt x="897" y="1900"/>
                </a:lnTo>
                <a:lnTo>
                  <a:pt x="899" y="1885"/>
                </a:lnTo>
                <a:lnTo>
                  <a:pt x="903" y="1871"/>
                </a:lnTo>
                <a:lnTo>
                  <a:pt x="908" y="1858"/>
                </a:lnTo>
                <a:lnTo>
                  <a:pt x="914" y="1845"/>
                </a:lnTo>
                <a:lnTo>
                  <a:pt x="922" y="1833"/>
                </a:lnTo>
                <a:lnTo>
                  <a:pt x="930" y="1821"/>
                </a:lnTo>
                <a:lnTo>
                  <a:pt x="939" y="1811"/>
                </a:lnTo>
                <a:lnTo>
                  <a:pt x="951" y="1801"/>
                </a:lnTo>
                <a:lnTo>
                  <a:pt x="962" y="1792"/>
                </a:lnTo>
                <a:lnTo>
                  <a:pt x="974" y="1785"/>
                </a:lnTo>
                <a:lnTo>
                  <a:pt x="987" y="1778"/>
                </a:lnTo>
                <a:lnTo>
                  <a:pt x="1001" y="1774"/>
                </a:lnTo>
                <a:lnTo>
                  <a:pt x="1015" y="1770"/>
                </a:lnTo>
                <a:lnTo>
                  <a:pt x="1029" y="1768"/>
                </a:lnTo>
                <a:lnTo>
                  <a:pt x="1044" y="1767"/>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104" name="组合 103"/>
          <p:cNvGrpSpPr/>
          <p:nvPr/>
        </p:nvGrpSpPr>
        <p:grpSpPr>
          <a:xfrm>
            <a:off x="4102841" y="2790192"/>
            <a:ext cx="364486" cy="304976"/>
            <a:chOff x="4178300" y="4422775"/>
            <a:chExt cx="388938" cy="325438"/>
          </a:xfrm>
          <a:solidFill>
            <a:srgbClr val="C00000"/>
          </a:solidFill>
        </p:grpSpPr>
        <p:sp>
          <p:nvSpPr>
            <p:cNvPr id="105" name="Freeform 5"/>
            <p:cNvSpPr>
              <a:spLocks noEditPoints="1"/>
            </p:cNvSpPr>
            <p:nvPr/>
          </p:nvSpPr>
          <p:spPr bwMode="auto">
            <a:xfrm>
              <a:off x="4330700" y="4530725"/>
              <a:ext cx="236538" cy="217488"/>
            </a:xfrm>
            <a:custGeom>
              <a:avLst/>
              <a:gdLst>
                <a:gd name="T0" fmla="*/ 742 w 744"/>
                <a:gd name="T1" fmla="*/ 283 h 683"/>
                <a:gd name="T2" fmla="*/ 727 w 744"/>
                <a:gd name="T3" fmla="*/ 221 h 683"/>
                <a:gd name="T4" fmla="*/ 699 w 744"/>
                <a:gd name="T5" fmla="*/ 164 h 683"/>
                <a:gd name="T6" fmla="*/ 659 w 744"/>
                <a:gd name="T7" fmla="*/ 114 h 683"/>
                <a:gd name="T8" fmla="*/ 608 w 744"/>
                <a:gd name="T9" fmla="*/ 72 h 683"/>
                <a:gd name="T10" fmla="*/ 549 w 744"/>
                <a:gd name="T11" fmla="*/ 37 h 683"/>
                <a:gd name="T12" fmla="*/ 483 w 744"/>
                <a:gd name="T13" fmla="*/ 14 h 683"/>
                <a:gd name="T14" fmla="*/ 410 w 744"/>
                <a:gd name="T15" fmla="*/ 1 h 683"/>
                <a:gd name="T16" fmla="*/ 353 w 744"/>
                <a:gd name="T17" fmla="*/ 0 h 683"/>
                <a:gd name="T18" fmla="*/ 278 w 744"/>
                <a:gd name="T19" fmla="*/ 9 h 683"/>
                <a:gd name="T20" fmla="*/ 210 w 744"/>
                <a:gd name="T21" fmla="*/ 30 h 683"/>
                <a:gd name="T22" fmla="*/ 148 w 744"/>
                <a:gd name="T23" fmla="*/ 63 h 683"/>
                <a:gd name="T24" fmla="*/ 96 w 744"/>
                <a:gd name="T25" fmla="*/ 102 h 683"/>
                <a:gd name="T26" fmla="*/ 53 w 744"/>
                <a:gd name="T27" fmla="*/ 151 h 683"/>
                <a:gd name="T28" fmla="*/ 22 w 744"/>
                <a:gd name="T29" fmla="*/ 206 h 683"/>
                <a:gd name="T30" fmla="*/ 3 w 744"/>
                <a:gd name="T31" fmla="*/ 267 h 683"/>
                <a:gd name="T32" fmla="*/ 0 w 744"/>
                <a:gd name="T33" fmla="*/ 316 h 683"/>
                <a:gd name="T34" fmla="*/ 7 w 744"/>
                <a:gd name="T35" fmla="*/ 379 h 683"/>
                <a:gd name="T36" fmla="*/ 29 w 744"/>
                <a:gd name="T37" fmla="*/ 438 h 683"/>
                <a:gd name="T38" fmla="*/ 62 w 744"/>
                <a:gd name="T39" fmla="*/ 492 h 683"/>
                <a:gd name="T40" fmla="*/ 108 w 744"/>
                <a:gd name="T41" fmla="*/ 538 h 683"/>
                <a:gd name="T42" fmla="*/ 163 w 744"/>
                <a:gd name="T43" fmla="*/ 577 h 683"/>
                <a:gd name="T44" fmla="*/ 226 w 744"/>
                <a:gd name="T45" fmla="*/ 606 h 683"/>
                <a:gd name="T46" fmla="*/ 297 w 744"/>
                <a:gd name="T47" fmla="*/ 625 h 683"/>
                <a:gd name="T48" fmla="*/ 371 w 744"/>
                <a:gd name="T49" fmla="*/ 631 h 683"/>
                <a:gd name="T50" fmla="*/ 462 w 744"/>
                <a:gd name="T51" fmla="*/ 621 h 683"/>
                <a:gd name="T52" fmla="*/ 593 w 744"/>
                <a:gd name="T53" fmla="*/ 569 h 683"/>
                <a:gd name="T54" fmla="*/ 656 w 744"/>
                <a:gd name="T55" fmla="*/ 520 h 683"/>
                <a:gd name="T56" fmla="*/ 703 w 744"/>
                <a:gd name="T57" fmla="*/ 459 h 683"/>
                <a:gd name="T58" fmla="*/ 734 w 744"/>
                <a:gd name="T59" fmla="*/ 390 h 683"/>
                <a:gd name="T60" fmla="*/ 744 w 744"/>
                <a:gd name="T61" fmla="*/ 316 h 683"/>
                <a:gd name="T62" fmla="*/ 248 w 744"/>
                <a:gd name="T63" fmla="*/ 273 h 683"/>
                <a:gd name="T64" fmla="*/ 217 w 744"/>
                <a:gd name="T65" fmla="*/ 252 h 683"/>
                <a:gd name="T66" fmla="*/ 208 w 744"/>
                <a:gd name="T67" fmla="*/ 224 h 683"/>
                <a:gd name="T68" fmla="*/ 223 w 744"/>
                <a:gd name="T69" fmla="*/ 187 h 683"/>
                <a:gd name="T70" fmla="*/ 257 w 744"/>
                <a:gd name="T71" fmla="*/ 173 h 683"/>
                <a:gd name="T72" fmla="*/ 285 w 744"/>
                <a:gd name="T73" fmla="*/ 182 h 683"/>
                <a:gd name="T74" fmla="*/ 306 w 744"/>
                <a:gd name="T75" fmla="*/ 213 h 683"/>
                <a:gd name="T76" fmla="*/ 304 w 744"/>
                <a:gd name="T77" fmla="*/ 242 h 683"/>
                <a:gd name="T78" fmla="*/ 277 w 744"/>
                <a:gd name="T79" fmla="*/ 269 h 683"/>
                <a:gd name="T80" fmla="*/ 499 w 744"/>
                <a:gd name="T81" fmla="*/ 274 h 683"/>
                <a:gd name="T82" fmla="*/ 471 w 744"/>
                <a:gd name="T83" fmla="*/ 264 h 683"/>
                <a:gd name="T84" fmla="*/ 450 w 744"/>
                <a:gd name="T85" fmla="*/ 233 h 683"/>
                <a:gd name="T86" fmla="*/ 453 w 744"/>
                <a:gd name="T87" fmla="*/ 204 h 683"/>
                <a:gd name="T88" fmla="*/ 479 w 744"/>
                <a:gd name="T89" fmla="*/ 177 h 683"/>
                <a:gd name="T90" fmla="*/ 509 w 744"/>
                <a:gd name="T91" fmla="*/ 173 h 683"/>
                <a:gd name="T92" fmla="*/ 541 w 744"/>
                <a:gd name="T93" fmla="*/ 194 h 683"/>
                <a:gd name="T94" fmla="*/ 549 w 744"/>
                <a:gd name="T95" fmla="*/ 224 h 683"/>
                <a:gd name="T96" fmla="*/ 534 w 744"/>
                <a:gd name="T97" fmla="*/ 259 h 683"/>
                <a:gd name="T98" fmla="*/ 499 w 744"/>
                <a:gd name="T99" fmla="*/ 274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44" h="683">
                  <a:moveTo>
                    <a:pt x="744" y="316"/>
                  </a:moveTo>
                  <a:lnTo>
                    <a:pt x="744" y="316"/>
                  </a:lnTo>
                  <a:lnTo>
                    <a:pt x="743" y="299"/>
                  </a:lnTo>
                  <a:lnTo>
                    <a:pt x="742" y="283"/>
                  </a:lnTo>
                  <a:lnTo>
                    <a:pt x="739" y="267"/>
                  </a:lnTo>
                  <a:lnTo>
                    <a:pt x="736" y="252"/>
                  </a:lnTo>
                  <a:lnTo>
                    <a:pt x="732" y="236"/>
                  </a:lnTo>
                  <a:lnTo>
                    <a:pt x="727" y="221"/>
                  </a:lnTo>
                  <a:lnTo>
                    <a:pt x="721" y="206"/>
                  </a:lnTo>
                  <a:lnTo>
                    <a:pt x="715" y="192"/>
                  </a:lnTo>
                  <a:lnTo>
                    <a:pt x="707" y="178"/>
                  </a:lnTo>
                  <a:lnTo>
                    <a:pt x="699" y="164"/>
                  </a:lnTo>
                  <a:lnTo>
                    <a:pt x="689" y="151"/>
                  </a:lnTo>
                  <a:lnTo>
                    <a:pt x="680" y="138"/>
                  </a:lnTo>
                  <a:lnTo>
                    <a:pt x="670" y="127"/>
                  </a:lnTo>
                  <a:lnTo>
                    <a:pt x="659" y="114"/>
                  </a:lnTo>
                  <a:lnTo>
                    <a:pt x="648" y="102"/>
                  </a:lnTo>
                  <a:lnTo>
                    <a:pt x="635" y="92"/>
                  </a:lnTo>
                  <a:lnTo>
                    <a:pt x="622" y="81"/>
                  </a:lnTo>
                  <a:lnTo>
                    <a:pt x="608" y="72"/>
                  </a:lnTo>
                  <a:lnTo>
                    <a:pt x="594" y="63"/>
                  </a:lnTo>
                  <a:lnTo>
                    <a:pt x="579" y="53"/>
                  </a:lnTo>
                  <a:lnTo>
                    <a:pt x="564" y="45"/>
                  </a:lnTo>
                  <a:lnTo>
                    <a:pt x="549" y="37"/>
                  </a:lnTo>
                  <a:lnTo>
                    <a:pt x="533" y="30"/>
                  </a:lnTo>
                  <a:lnTo>
                    <a:pt x="516" y="24"/>
                  </a:lnTo>
                  <a:lnTo>
                    <a:pt x="499" y="18"/>
                  </a:lnTo>
                  <a:lnTo>
                    <a:pt x="483" y="14"/>
                  </a:lnTo>
                  <a:lnTo>
                    <a:pt x="464" y="9"/>
                  </a:lnTo>
                  <a:lnTo>
                    <a:pt x="447" y="5"/>
                  </a:lnTo>
                  <a:lnTo>
                    <a:pt x="428" y="3"/>
                  </a:lnTo>
                  <a:lnTo>
                    <a:pt x="410" y="1"/>
                  </a:lnTo>
                  <a:lnTo>
                    <a:pt x="391" y="0"/>
                  </a:lnTo>
                  <a:lnTo>
                    <a:pt x="371" y="0"/>
                  </a:lnTo>
                  <a:lnTo>
                    <a:pt x="371" y="0"/>
                  </a:lnTo>
                  <a:lnTo>
                    <a:pt x="353" y="0"/>
                  </a:lnTo>
                  <a:lnTo>
                    <a:pt x="333" y="1"/>
                  </a:lnTo>
                  <a:lnTo>
                    <a:pt x="314" y="3"/>
                  </a:lnTo>
                  <a:lnTo>
                    <a:pt x="297" y="5"/>
                  </a:lnTo>
                  <a:lnTo>
                    <a:pt x="278" y="9"/>
                  </a:lnTo>
                  <a:lnTo>
                    <a:pt x="261" y="14"/>
                  </a:lnTo>
                  <a:lnTo>
                    <a:pt x="244" y="18"/>
                  </a:lnTo>
                  <a:lnTo>
                    <a:pt x="226" y="24"/>
                  </a:lnTo>
                  <a:lnTo>
                    <a:pt x="210" y="30"/>
                  </a:lnTo>
                  <a:lnTo>
                    <a:pt x="194" y="37"/>
                  </a:lnTo>
                  <a:lnTo>
                    <a:pt x="179" y="45"/>
                  </a:lnTo>
                  <a:lnTo>
                    <a:pt x="163" y="53"/>
                  </a:lnTo>
                  <a:lnTo>
                    <a:pt x="148" y="63"/>
                  </a:lnTo>
                  <a:lnTo>
                    <a:pt x="134" y="72"/>
                  </a:lnTo>
                  <a:lnTo>
                    <a:pt x="122" y="81"/>
                  </a:lnTo>
                  <a:lnTo>
                    <a:pt x="108" y="92"/>
                  </a:lnTo>
                  <a:lnTo>
                    <a:pt x="96" y="102"/>
                  </a:lnTo>
                  <a:lnTo>
                    <a:pt x="84" y="114"/>
                  </a:lnTo>
                  <a:lnTo>
                    <a:pt x="73" y="127"/>
                  </a:lnTo>
                  <a:lnTo>
                    <a:pt x="62" y="138"/>
                  </a:lnTo>
                  <a:lnTo>
                    <a:pt x="53" y="151"/>
                  </a:lnTo>
                  <a:lnTo>
                    <a:pt x="44" y="164"/>
                  </a:lnTo>
                  <a:lnTo>
                    <a:pt x="36" y="178"/>
                  </a:lnTo>
                  <a:lnTo>
                    <a:pt x="29" y="192"/>
                  </a:lnTo>
                  <a:lnTo>
                    <a:pt x="22" y="206"/>
                  </a:lnTo>
                  <a:lnTo>
                    <a:pt x="16" y="221"/>
                  </a:lnTo>
                  <a:lnTo>
                    <a:pt x="11" y="236"/>
                  </a:lnTo>
                  <a:lnTo>
                    <a:pt x="7" y="252"/>
                  </a:lnTo>
                  <a:lnTo>
                    <a:pt x="3" y="267"/>
                  </a:lnTo>
                  <a:lnTo>
                    <a:pt x="1" y="283"/>
                  </a:lnTo>
                  <a:lnTo>
                    <a:pt x="0" y="299"/>
                  </a:lnTo>
                  <a:lnTo>
                    <a:pt x="0" y="316"/>
                  </a:lnTo>
                  <a:lnTo>
                    <a:pt x="0" y="316"/>
                  </a:lnTo>
                  <a:lnTo>
                    <a:pt x="0" y="331"/>
                  </a:lnTo>
                  <a:lnTo>
                    <a:pt x="1" y="347"/>
                  </a:lnTo>
                  <a:lnTo>
                    <a:pt x="3" y="363"/>
                  </a:lnTo>
                  <a:lnTo>
                    <a:pt x="7" y="379"/>
                  </a:lnTo>
                  <a:lnTo>
                    <a:pt x="11" y="394"/>
                  </a:lnTo>
                  <a:lnTo>
                    <a:pt x="16" y="409"/>
                  </a:lnTo>
                  <a:lnTo>
                    <a:pt x="22" y="424"/>
                  </a:lnTo>
                  <a:lnTo>
                    <a:pt x="29" y="438"/>
                  </a:lnTo>
                  <a:lnTo>
                    <a:pt x="36" y="452"/>
                  </a:lnTo>
                  <a:lnTo>
                    <a:pt x="44" y="466"/>
                  </a:lnTo>
                  <a:lnTo>
                    <a:pt x="53" y="479"/>
                  </a:lnTo>
                  <a:lnTo>
                    <a:pt x="62" y="492"/>
                  </a:lnTo>
                  <a:lnTo>
                    <a:pt x="73" y="505"/>
                  </a:lnTo>
                  <a:lnTo>
                    <a:pt x="84" y="516"/>
                  </a:lnTo>
                  <a:lnTo>
                    <a:pt x="96" y="528"/>
                  </a:lnTo>
                  <a:lnTo>
                    <a:pt x="108" y="538"/>
                  </a:lnTo>
                  <a:lnTo>
                    <a:pt x="122" y="549"/>
                  </a:lnTo>
                  <a:lnTo>
                    <a:pt x="134" y="559"/>
                  </a:lnTo>
                  <a:lnTo>
                    <a:pt x="148" y="569"/>
                  </a:lnTo>
                  <a:lnTo>
                    <a:pt x="163" y="577"/>
                  </a:lnTo>
                  <a:lnTo>
                    <a:pt x="179" y="585"/>
                  </a:lnTo>
                  <a:lnTo>
                    <a:pt x="194" y="593"/>
                  </a:lnTo>
                  <a:lnTo>
                    <a:pt x="210" y="600"/>
                  </a:lnTo>
                  <a:lnTo>
                    <a:pt x="226" y="606"/>
                  </a:lnTo>
                  <a:lnTo>
                    <a:pt x="244" y="612"/>
                  </a:lnTo>
                  <a:lnTo>
                    <a:pt x="261" y="617"/>
                  </a:lnTo>
                  <a:lnTo>
                    <a:pt x="278" y="621"/>
                  </a:lnTo>
                  <a:lnTo>
                    <a:pt x="297" y="625"/>
                  </a:lnTo>
                  <a:lnTo>
                    <a:pt x="314" y="627"/>
                  </a:lnTo>
                  <a:lnTo>
                    <a:pt x="333" y="629"/>
                  </a:lnTo>
                  <a:lnTo>
                    <a:pt x="353" y="631"/>
                  </a:lnTo>
                  <a:lnTo>
                    <a:pt x="371" y="631"/>
                  </a:lnTo>
                  <a:lnTo>
                    <a:pt x="371" y="631"/>
                  </a:lnTo>
                  <a:lnTo>
                    <a:pt x="403" y="629"/>
                  </a:lnTo>
                  <a:lnTo>
                    <a:pt x="433" y="627"/>
                  </a:lnTo>
                  <a:lnTo>
                    <a:pt x="462" y="621"/>
                  </a:lnTo>
                  <a:lnTo>
                    <a:pt x="491" y="614"/>
                  </a:lnTo>
                  <a:lnTo>
                    <a:pt x="635" y="683"/>
                  </a:lnTo>
                  <a:lnTo>
                    <a:pt x="593" y="569"/>
                  </a:lnTo>
                  <a:lnTo>
                    <a:pt x="593" y="569"/>
                  </a:lnTo>
                  <a:lnTo>
                    <a:pt x="610" y="557"/>
                  </a:lnTo>
                  <a:lnTo>
                    <a:pt x="626" y="545"/>
                  </a:lnTo>
                  <a:lnTo>
                    <a:pt x="641" y="533"/>
                  </a:lnTo>
                  <a:lnTo>
                    <a:pt x="656" y="520"/>
                  </a:lnTo>
                  <a:lnTo>
                    <a:pt x="669" y="506"/>
                  </a:lnTo>
                  <a:lnTo>
                    <a:pt x="681" y="491"/>
                  </a:lnTo>
                  <a:lnTo>
                    <a:pt x="693" y="475"/>
                  </a:lnTo>
                  <a:lnTo>
                    <a:pt x="703" y="459"/>
                  </a:lnTo>
                  <a:lnTo>
                    <a:pt x="713" y="443"/>
                  </a:lnTo>
                  <a:lnTo>
                    <a:pt x="721" y="425"/>
                  </a:lnTo>
                  <a:lnTo>
                    <a:pt x="728" y="408"/>
                  </a:lnTo>
                  <a:lnTo>
                    <a:pt x="734" y="390"/>
                  </a:lnTo>
                  <a:lnTo>
                    <a:pt x="738" y="372"/>
                  </a:lnTo>
                  <a:lnTo>
                    <a:pt x="741" y="353"/>
                  </a:lnTo>
                  <a:lnTo>
                    <a:pt x="743" y="334"/>
                  </a:lnTo>
                  <a:lnTo>
                    <a:pt x="744" y="316"/>
                  </a:lnTo>
                  <a:lnTo>
                    <a:pt x="744" y="316"/>
                  </a:lnTo>
                  <a:close/>
                  <a:moveTo>
                    <a:pt x="257" y="274"/>
                  </a:moveTo>
                  <a:lnTo>
                    <a:pt x="257" y="274"/>
                  </a:lnTo>
                  <a:lnTo>
                    <a:pt x="248" y="273"/>
                  </a:lnTo>
                  <a:lnTo>
                    <a:pt x="239" y="269"/>
                  </a:lnTo>
                  <a:lnTo>
                    <a:pt x="230" y="264"/>
                  </a:lnTo>
                  <a:lnTo>
                    <a:pt x="223" y="259"/>
                  </a:lnTo>
                  <a:lnTo>
                    <a:pt x="217" y="252"/>
                  </a:lnTo>
                  <a:lnTo>
                    <a:pt x="212" y="242"/>
                  </a:lnTo>
                  <a:lnTo>
                    <a:pt x="209" y="233"/>
                  </a:lnTo>
                  <a:lnTo>
                    <a:pt x="208" y="224"/>
                  </a:lnTo>
                  <a:lnTo>
                    <a:pt x="208" y="224"/>
                  </a:lnTo>
                  <a:lnTo>
                    <a:pt x="209" y="213"/>
                  </a:lnTo>
                  <a:lnTo>
                    <a:pt x="212" y="204"/>
                  </a:lnTo>
                  <a:lnTo>
                    <a:pt x="217" y="194"/>
                  </a:lnTo>
                  <a:lnTo>
                    <a:pt x="223" y="187"/>
                  </a:lnTo>
                  <a:lnTo>
                    <a:pt x="230" y="182"/>
                  </a:lnTo>
                  <a:lnTo>
                    <a:pt x="239" y="177"/>
                  </a:lnTo>
                  <a:lnTo>
                    <a:pt x="248" y="173"/>
                  </a:lnTo>
                  <a:lnTo>
                    <a:pt x="257" y="173"/>
                  </a:lnTo>
                  <a:lnTo>
                    <a:pt x="257" y="173"/>
                  </a:lnTo>
                  <a:lnTo>
                    <a:pt x="268" y="173"/>
                  </a:lnTo>
                  <a:lnTo>
                    <a:pt x="277" y="177"/>
                  </a:lnTo>
                  <a:lnTo>
                    <a:pt x="285" y="182"/>
                  </a:lnTo>
                  <a:lnTo>
                    <a:pt x="293" y="187"/>
                  </a:lnTo>
                  <a:lnTo>
                    <a:pt x="299" y="194"/>
                  </a:lnTo>
                  <a:lnTo>
                    <a:pt x="304" y="204"/>
                  </a:lnTo>
                  <a:lnTo>
                    <a:pt x="306" y="213"/>
                  </a:lnTo>
                  <a:lnTo>
                    <a:pt x="307" y="224"/>
                  </a:lnTo>
                  <a:lnTo>
                    <a:pt x="307" y="224"/>
                  </a:lnTo>
                  <a:lnTo>
                    <a:pt x="306" y="233"/>
                  </a:lnTo>
                  <a:lnTo>
                    <a:pt x="304" y="242"/>
                  </a:lnTo>
                  <a:lnTo>
                    <a:pt x="299" y="252"/>
                  </a:lnTo>
                  <a:lnTo>
                    <a:pt x="293" y="259"/>
                  </a:lnTo>
                  <a:lnTo>
                    <a:pt x="285" y="264"/>
                  </a:lnTo>
                  <a:lnTo>
                    <a:pt x="277" y="269"/>
                  </a:lnTo>
                  <a:lnTo>
                    <a:pt x="268" y="273"/>
                  </a:lnTo>
                  <a:lnTo>
                    <a:pt x="257" y="274"/>
                  </a:lnTo>
                  <a:lnTo>
                    <a:pt x="257" y="274"/>
                  </a:lnTo>
                  <a:close/>
                  <a:moveTo>
                    <a:pt x="499" y="274"/>
                  </a:moveTo>
                  <a:lnTo>
                    <a:pt x="499" y="274"/>
                  </a:lnTo>
                  <a:lnTo>
                    <a:pt x="489" y="273"/>
                  </a:lnTo>
                  <a:lnTo>
                    <a:pt x="479" y="269"/>
                  </a:lnTo>
                  <a:lnTo>
                    <a:pt x="471" y="264"/>
                  </a:lnTo>
                  <a:lnTo>
                    <a:pt x="464" y="259"/>
                  </a:lnTo>
                  <a:lnTo>
                    <a:pt x="457" y="252"/>
                  </a:lnTo>
                  <a:lnTo>
                    <a:pt x="453" y="242"/>
                  </a:lnTo>
                  <a:lnTo>
                    <a:pt x="450" y="233"/>
                  </a:lnTo>
                  <a:lnTo>
                    <a:pt x="449" y="224"/>
                  </a:lnTo>
                  <a:lnTo>
                    <a:pt x="449" y="224"/>
                  </a:lnTo>
                  <a:lnTo>
                    <a:pt x="450" y="213"/>
                  </a:lnTo>
                  <a:lnTo>
                    <a:pt x="453" y="204"/>
                  </a:lnTo>
                  <a:lnTo>
                    <a:pt x="457" y="194"/>
                  </a:lnTo>
                  <a:lnTo>
                    <a:pt x="464" y="187"/>
                  </a:lnTo>
                  <a:lnTo>
                    <a:pt x="471" y="182"/>
                  </a:lnTo>
                  <a:lnTo>
                    <a:pt x="479" y="177"/>
                  </a:lnTo>
                  <a:lnTo>
                    <a:pt x="489" y="173"/>
                  </a:lnTo>
                  <a:lnTo>
                    <a:pt x="499" y="173"/>
                  </a:lnTo>
                  <a:lnTo>
                    <a:pt x="499" y="173"/>
                  </a:lnTo>
                  <a:lnTo>
                    <a:pt x="509" y="173"/>
                  </a:lnTo>
                  <a:lnTo>
                    <a:pt x="519" y="177"/>
                  </a:lnTo>
                  <a:lnTo>
                    <a:pt x="527" y="182"/>
                  </a:lnTo>
                  <a:lnTo>
                    <a:pt x="534" y="187"/>
                  </a:lnTo>
                  <a:lnTo>
                    <a:pt x="541" y="194"/>
                  </a:lnTo>
                  <a:lnTo>
                    <a:pt x="545" y="204"/>
                  </a:lnTo>
                  <a:lnTo>
                    <a:pt x="548" y="213"/>
                  </a:lnTo>
                  <a:lnTo>
                    <a:pt x="549" y="224"/>
                  </a:lnTo>
                  <a:lnTo>
                    <a:pt x="549" y="224"/>
                  </a:lnTo>
                  <a:lnTo>
                    <a:pt x="548" y="233"/>
                  </a:lnTo>
                  <a:lnTo>
                    <a:pt x="545" y="242"/>
                  </a:lnTo>
                  <a:lnTo>
                    <a:pt x="541" y="252"/>
                  </a:lnTo>
                  <a:lnTo>
                    <a:pt x="534" y="259"/>
                  </a:lnTo>
                  <a:lnTo>
                    <a:pt x="527" y="264"/>
                  </a:lnTo>
                  <a:lnTo>
                    <a:pt x="519" y="269"/>
                  </a:lnTo>
                  <a:lnTo>
                    <a:pt x="509" y="273"/>
                  </a:lnTo>
                  <a:lnTo>
                    <a:pt x="499" y="274"/>
                  </a:lnTo>
                  <a:lnTo>
                    <a:pt x="499"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6" name="Freeform 6"/>
            <p:cNvSpPr>
              <a:spLocks noEditPoints="1"/>
            </p:cNvSpPr>
            <p:nvPr/>
          </p:nvSpPr>
          <p:spPr bwMode="auto">
            <a:xfrm>
              <a:off x="4178300" y="4422775"/>
              <a:ext cx="282575" cy="260350"/>
            </a:xfrm>
            <a:custGeom>
              <a:avLst/>
              <a:gdLst>
                <a:gd name="T0" fmla="*/ 456 w 889"/>
                <a:gd name="T1" fmla="*/ 620 h 821"/>
                <a:gd name="T2" fmla="*/ 473 w 889"/>
                <a:gd name="T3" fmla="*/ 555 h 821"/>
                <a:gd name="T4" fmla="*/ 503 w 889"/>
                <a:gd name="T5" fmla="*/ 494 h 821"/>
                <a:gd name="T6" fmla="*/ 546 w 889"/>
                <a:gd name="T7" fmla="*/ 441 h 821"/>
                <a:gd name="T8" fmla="*/ 599 w 889"/>
                <a:gd name="T9" fmla="*/ 395 h 821"/>
                <a:gd name="T10" fmla="*/ 663 w 889"/>
                <a:gd name="T11" fmla="*/ 358 h 821"/>
                <a:gd name="T12" fmla="*/ 734 w 889"/>
                <a:gd name="T13" fmla="*/ 334 h 821"/>
                <a:gd name="T14" fmla="*/ 812 w 889"/>
                <a:gd name="T15" fmla="*/ 320 h 821"/>
                <a:gd name="T16" fmla="*/ 871 w 889"/>
                <a:gd name="T17" fmla="*/ 318 h 821"/>
                <a:gd name="T18" fmla="*/ 881 w 889"/>
                <a:gd name="T19" fmla="*/ 286 h 821"/>
                <a:gd name="T20" fmla="*/ 855 w 889"/>
                <a:gd name="T21" fmla="*/ 223 h 821"/>
                <a:gd name="T22" fmla="*/ 816 w 889"/>
                <a:gd name="T23" fmla="*/ 166 h 821"/>
                <a:gd name="T24" fmla="*/ 768 w 889"/>
                <a:gd name="T25" fmla="*/ 114 h 821"/>
                <a:gd name="T26" fmla="*/ 708 w 889"/>
                <a:gd name="T27" fmla="*/ 71 h 821"/>
                <a:gd name="T28" fmla="*/ 642 w 889"/>
                <a:gd name="T29" fmla="*/ 37 h 821"/>
                <a:gd name="T30" fmla="*/ 568 w 889"/>
                <a:gd name="T31" fmla="*/ 14 h 821"/>
                <a:gd name="T32" fmla="*/ 489 w 889"/>
                <a:gd name="T33" fmla="*/ 1 h 821"/>
                <a:gd name="T34" fmla="*/ 424 w 889"/>
                <a:gd name="T35" fmla="*/ 0 h 821"/>
                <a:gd name="T36" fmla="*/ 336 w 889"/>
                <a:gd name="T37" fmla="*/ 12 h 821"/>
                <a:gd name="T38" fmla="*/ 253 w 889"/>
                <a:gd name="T39" fmla="*/ 37 h 821"/>
                <a:gd name="T40" fmla="*/ 180 w 889"/>
                <a:gd name="T41" fmla="*/ 76 h 821"/>
                <a:gd name="T42" fmla="*/ 116 w 889"/>
                <a:gd name="T43" fmla="*/ 125 h 821"/>
                <a:gd name="T44" fmla="*/ 65 w 889"/>
                <a:gd name="T45" fmla="*/ 183 h 821"/>
                <a:gd name="T46" fmla="*/ 27 w 889"/>
                <a:gd name="T47" fmla="*/ 248 h 821"/>
                <a:gd name="T48" fmla="*/ 5 w 889"/>
                <a:gd name="T49" fmla="*/ 322 h 821"/>
                <a:gd name="T50" fmla="*/ 0 w 889"/>
                <a:gd name="T51" fmla="*/ 379 h 821"/>
                <a:gd name="T52" fmla="*/ 13 w 889"/>
                <a:gd name="T53" fmla="*/ 470 h 821"/>
                <a:gd name="T54" fmla="*/ 49 w 889"/>
                <a:gd name="T55" fmla="*/ 553 h 821"/>
                <a:gd name="T56" fmla="*/ 106 w 889"/>
                <a:gd name="T57" fmla="*/ 625 h 821"/>
                <a:gd name="T58" fmla="*/ 180 w 889"/>
                <a:gd name="T59" fmla="*/ 684 h 821"/>
                <a:gd name="T60" fmla="*/ 339 w 889"/>
                <a:gd name="T61" fmla="*/ 747 h 821"/>
                <a:gd name="T62" fmla="*/ 447 w 889"/>
                <a:gd name="T63" fmla="*/ 759 h 821"/>
                <a:gd name="T64" fmla="*/ 460 w 889"/>
                <a:gd name="T65" fmla="*/ 708 h 821"/>
                <a:gd name="T66" fmla="*/ 584 w 889"/>
                <a:gd name="T67" fmla="*/ 209 h 821"/>
                <a:gd name="T68" fmla="*/ 618 w 889"/>
                <a:gd name="T69" fmla="*/ 219 h 821"/>
                <a:gd name="T70" fmla="*/ 642 w 889"/>
                <a:gd name="T71" fmla="*/ 257 h 821"/>
                <a:gd name="T72" fmla="*/ 639 w 889"/>
                <a:gd name="T73" fmla="*/ 293 h 821"/>
                <a:gd name="T74" fmla="*/ 607 w 889"/>
                <a:gd name="T75" fmla="*/ 324 h 821"/>
                <a:gd name="T76" fmla="*/ 571 w 889"/>
                <a:gd name="T77" fmla="*/ 328 h 821"/>
                <a:gd name="T78" fmla="*/ 534 w 889"/>
                <a:gd name="T79" fmla="*/ 302 h 821"/>
                <a:gd name="T80" fmla="*/ 524 w 889"/>
                <a:gd name="T81" fmla="*/ 268 h 821"/>
                <a:gd name="T82" fmla="*/ 541 w 889"/>
                <a:gd name="T83" fmla="*/ 226 h 821"/>
                <a:gd name="T84" fmla="*/ 584 w 889"/>
                <a:gd name="T85" fmla="*/ 209 h 821"/>
                <a:gd name="T86" fmla="*/ 282 w 889"/>
                <a:gd name="T87" fmla="*/ 328 h 821"/>
                <a:gd name="T88" fmla="*/ 244 w 889"/>
                <a:gd name="T89" fmla="*/ 302 h 821"/>
                <a:gd name="T90" fmla="*/ 235 w 889"/>
                <a:gd name="T91" fmla="*/ 268 h 821"/>
                <a:gd name="T92" fmla="*/ 252 w 889"/>
                <a:gd name="T93" fmla="*/ 226 h 821"/>
                <a:gd name="T94" fmla="*/ 294 w 889"/>
                <a:gd name="T95" fmla="*/ 209 h 821"/>
                <a:gd name="T96" fmla="*/ 327 w 889"/>
                <a:gd name="T97" fmla="*/ 219 h 821"/>
                <a:gd name="T98" fmla="*/ 353 w 889"/>
                <a:gd name="T99" fmla="*/ 257 h 821"/>
                <a:gd name="T100" fmla="*/ 350 w 889"/>
                <a:gd name="T101" fmla="*/ 293 h 821"/>
                <a:gd name="T102" fmla="*/ 317 w 889"/>
                <a:gd name="T103" fmla="*/ 324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9" h="821">
                  <a:moveTo>
                    <a:pt x="454" y="655"/>
                  </a:moveTo>
                  <a:lnTo>
                    <a:pt x="454" y="655"/>
                  </a:lnTo>
                  <a:lnTo>
                    <a:pt x="455" y="638"/>
                  </a:lnTo>
                  <a:lnTo>
                    <a:pt x="456" y="620"/>
                  </a:lnTo>
                  <a:lnTo>
                    <a:pt x="459" y="604"/>
                  </a:lnTo>
                  <a:lnTo>
                    <a:pt x="462" y="588"/>
                  </a:lnTo>
                  <a:lnTo>
                    <a:pt x="467" y="571"/>
                  </a:lnTo>
                  <a:lnTo>
                    <a:pt x="473" y="555"/>
                  </a:lnTo>
                  <a:lnTo>
                    <a:pt x="478" y="539"/>
                  </a:lnTo>
                  <a:lnTo>
                    <a:pt x="485" y="524"/>
                  </a:lnTo>
                  <a:lnTo>
                    <a:pt x="493" y="510"/>
                  </a:lnTo>
                  <a:lnTo>
                    <a:pt x="503" y="494"/>
                  </a:lnTo>
                  <a:lnTo>
                    <a:pt x="512" y="480"/>
                  </a:lnTo>
                  <a:lnTo>
                    <a:pt x="523" y="466"/>
                  </a:lnTo>
                  <a:lnTo>
                    <a:pt x="534" y="454"/>
                  </a:lnTo>
                  <a:lnTo>
                    <a:pt x="546" y="441"/>
                  </a:lnTo>
                  <a:lnTo>
                    <a:pt x="557" y="428"/>
                  </a:lnTo>
                  <a:lnTo>
                    <a:pt x="571" y="416"/>
                  </a:lnTo>
                  <a:lnTo>
                    <a:pt x="585" y="406"/>
                  </a:lnTo>
                  <a:lnTo>
                    <a:pt x="599" y="395"/>
                  </a:lnTo>
                  <a:lnTo>
                    <a:pt x="614" y="385"/>
                  </a:lnTo>
                  <a:lnTo>
                    <a:pt x="630" y="375"/>
                  </a:lnTo>
                  <a:lnTo>
                    <a:pt x="646" y="366"/>
                  </a:lnTo>
                  <a:lnTo>
                    <a:pt x="663" y="358"/>
                  </a:lnTo>
                  <a:lnTo>
                    <a:pt x="680" y="351"/>
                  </a:lnTo>
                  <a:lnTo>
                    <a:pt x="698" y="344"/>
                  </a:lnTo>
                  <a:lnTo>
                    <a:pt x="715" y="338"/>
                  </a:lnTo>
                  <a:lnTo>
                    <a:pt x="734" y="334"/>
                  </a:lnTo>
                  <a:lnTo>
                    <a:pt x="754" y="329"/>
                  </a:lnTo>
                  <a:lnTo>
                    <a:pt x="772" y="324"/>
                  </a:lnTo>
                  <a:lnTo>
                    <a:pt x="792" y="322"/>
                  </a:lnTo>
                  <a:lnTo>
                    <a:pt x="812" y="320"/>
                  </a:lnTo>
                  <a:lnTo>
                    <a:pt x="833" y="318"/>
                  </a:lnTo>
                  <a:lnTo>
                    <a:pt x="852" y="318"/>
                  </a:lnTo>
                  <a:lnTo>
                    <a:pt x="852" y="318"/>
                  </a:lnTo>
                  <a:lnTo>
                    <a:pt x="871" y="318"/>
                  </a:lnTo>
                  <a:lnTo>
                    <a:pt x="889" y="320"/>
                  </a:lnTo>
                  <a:lnTo>
                    <a:pt x="889" y="320"/>
                  </a:lnTo>
                  <a:lnTo>
                    <a:pt x="885" y="302"/>
                  </a:lnTo>
                  <a:lnTo>
                    <a:pt x="881" y="286"/>
                  </a:lnTo>
                  <a:lnTo>
                    <a:pt x="875" y="269"/>
                  </a:lnTo>
                  <a:lnTo>
                    <a:pt x="870" y="254"/>
                  </a:lnTo>
                  <a:lnTo>
                    <a:pt x="863" y="238"/>
                  </a:lnTo>
                  <a:lnTo>
                    <a:pt x="855" y="223"/>
                  </a:lnTo>
                  <a:lnTo>
                    <a:pt x="846" y="208"/>
                  </a:lnTo>
                  <a:lnTo>
                    <a:pt x="837" y="194"/>
                  </a:lnTo>
                  <a:lnTo>
                    <a:pt x="827" y="178"/>
                  </a:lnTo>
                  <a:lnTo>
                    <a:pt x="816" y="166"/>
                  </a:lnTo>
                  <a:lnTo>
                    <a:pt x="805" y="152"/>
                  </a:lnTo>
                  <a:lnTo>
                    <a:pt x="793" y="139"/>
                  </a:lnTo>
                  <a:lnTo>
                    <a:pt x="780" y="126"/>
                  </a:lnTo>
                  <a:lnTo>
                    <a:pt x="768" y="114"/>
                  </a:lnTo>
                  <a:lnTo>
                    <a:pt x="754" y="103"/>
                  </a:lnTo>
                  <a:lnTo>
                    <a:pt x="738" y="92"/>
                  </a:lnTo>
                  <a:lnTo>
                    <a:pt x="725" y="82"/>
                  </a:lnTo>
                  <a:lnTo>
                    <a:pt x="708" y="71"/>
                  </a:lnTo>
                  <a:lnTo>
                    <a:pt x="692" y="62"/>
                  </a:lnTo>
                  <a:lnTo>
                    <a:pt x="676" y="54"/>
                  </a:lnTo>
                  <a:lnTo>
                    <a:pt x="660" y="45"/>
                  </a:lnTo>
                  <a:lnTo>
                    <a:pt x="642" y="37"/>
                  </a:lnTo>
                  <a:lnTo>
                    <a:pt x="624" y="30"/>
                  </a:lnTo>
                  <a:lnTo>
                    <a:pt x="606" y="24"/>
                  </a:lnTo>
                  <a:lnTo>
                    <a:pt x="586" y="19"/>
                  </a:lnTo>
                  <a:lnTo>
                    <a:pt x="568" y="14"/>
                  </a:lnTo>
                  <a:lnTo>
                    <a:pt x="548" y="9"/>
                  </a:lnTo>
                  <a:lnTo>
                    <a:pt x="528" y="6"/>
                  </a:lnTo>
                  <a:lnTo>
                    <a:pt x="509" y="3"/>
                  </a:lnTo>
                  <a:lnTo>
                    <a:pt x="489" y="1"/>
                  </a:lnTo>
                  <a:lnTo>
                    <a:pt x="468" y="0"/>
                  </a:lnTo>
                  <a:lnTo>
                    <a:pt x="447" y="0"/>
                  </a:lnTo>
                  <a:lnTo>
                    <a:pt x="447" y="0"/>
                  </a:lnTo>
                  <a:lnTo>
                    <a:pt x="424" y="0"/>
                  </a:lnTo>
                  <a:lnTo>
                    <a:pt x="402" y="2"/>
                  </a:lnTo>
                  <a:lnTo>
                    <a:pt x="380" y="5"/>
                  </a:lnTo>
                  <a:lnTo>
                    <a:pt x="358" y="8"/>
                  </a:lnTo>
                  <a:lnTo>
                    <a:pt x="336" y="12"/>
                  </a:lnTo>
                  <a:lnTo>
                    <a:pt x="315" y="17"/>
                  </a:lnTo>
                  <a:lnTo>
                    <a:pt x="294" y="23"/>
                  </a:lnTo>
                  <a:lnTo>
                    <a:pt x="273" y="30"/>
                  </a:lnTo>
                  <a:lnTo>
                    <a:pt x="253" y="37"/>
                  </a:lnTo>
                  <a:lnTo>
                    <a:pt x="235" y="45"/>
                  </a:lnTo>
                  <a:lnTo>
                    <a:pt x="215" y="55"/>
                  </a:lnTo>
                  <a:lnTo>
                    <a:pt x="197" y="65"/>
                  </a:lnTo>
                  <a:lnTo>
                    <a:pt x="180" y="76"/>
                  </a:lnTo>
                  <a:lnTo>
                    <a:pt x="163" y="86"/>
                  </a:lnTo>
                  <a:lnTo>
                    <a:pt x="146" y="99"/>
                  </a:lnTo>
                  <a:lnTo>
                    <a:pt x="131" y="111"/>
                  </a:lnTo>
                  <a:lnTo>
                    <a:pt x="116" y="125"/>
                  </a:lnTo>
                  <a:lnTo>
                    <a:pt x="102" y="138"/>
                  </a:lnTo>
                  <a:lnTo>
                    <a:pt x="89" y="153"/>
                  </a:lnTo>
                  <a:lnTo>
                    <a:pt x="77" y="167"/>
                  </a:lnTo>
                  <a:lnTo>
                    <a:pt x="65" y="183"/>
                  </a:lnTo>
                  <a:lnTo>
                    <a:pt x="53" y="198"/>
                  </a:lnTo>
                  <a:lnTo>
                    <a:pt x="44" y="215"/>
                  </a:lnTo>
                  <a:lnTo>
                    <a:pt x="35" y="232"/>
                  </a:lnTo>
                  <a:lnTo>
                    <a:pt x="27" y="248"/>
                  </a:lnTo>
                  <a:lnTo>
                    <a:pt x="20" y="267"/>
                  </a:lnTo>
                  <a:lnTo>
                    <a:pt x="14" y="285"/>
                  </a:lnTo>
                  <a:lnTo>
                    <a:pt x="9" y="303"/>
                  </a:lnTo>
                  <a:lnTo>
                    <a:pt x="5" y="322"/>
                  </a:lnTo>
                  <a:lnTo>
                    <a:pt x="2" y="341"/>
                  </a:lnTo>
                  <a:lnTo>
                    <a:pt x="0" y="360"/>
                  </a:lnTo>
                  <a:lnTo>
                    <a:pt x="0" y="379"/>
                  </a:lnTo>
                  <a:lnTo>
                    <a:pt x="0" y="379"/>
                  </a:lnTo>
                  <a:lnTo>
                    <a:pt x="1" y="402"/>
                  </a:lnTo>
                  <a:lnTo>
                    <a:pt x="3" y="426"/>
                  </a:lnTo>
                  <a:lnTo>
                    <a:pt x="7" y="448"/>
                  </a:lnTo>
                  <a:lnTo>
                    <a:pt x="13" y="470"/>
                  </a:lnTo>
                  <a:lnTo>
                    <a:pt x="20" y="491"/>
                  </a:lnTo>
                  <a:lnTo>
                    <a:pt x="28" y="512"/>
                  </a:lnTo>
                  <a:lnTo>
                    <a:pt x="38" y="533"/>
                  </a:lnTo>
                  <a:lnTo>
                    <a:pt x="49" y="553"/>
                  </a:lnTo>
                  <a:lnTo>
                    <a:pt x="62" y="571"/>
                  </a:lnTo>
                  <a:lnTo>
                    <a:pt x="75" y="590"/>
                  </a:lnTo>
                  <a:lnTo>
                    <a:pt x="91" y="608"/>
                  </a:lnTo>
                  <a:lnTo>
                    <a:pt x="106" y="625"/>
                  </a:lnTo>
                  <a:lnTo>
                    <a:pt x="123" y="641"/>
                  </a:lnTo>
                  <a:lnTo>
                    <a:pt x="142" y="657"/>
                  </a:lnTo>
                  <a:lnTo>
                    <a:pt x="160" y="671"/>
                  </a:lnTo>
                  <a:lnTo>
                    <a:pt x="180" y="684"/>
                  </a:lnTo>
                  <a:lnTo>
                    <a:pt x="131" y="821"/>
                  </a:lnTo>
                  <a:lnTo>
                    <a:pt x="304" y="739"/>
                  </a:lnTo>
                  <a:lnTo>
                    <a:pt x="304" y="739"/>
                  </a:lnTo>
                  <a:lnTo>
                    <a:pt x="339" y="747"/>
                  </a:lnTo>
                  <a:lnTo>
                    <a:pt x="374" y="753"/>
                  </a:lnTo>
                  <a:lnTo>
                    <a:pt x="410" y="758"/>
                  </a:lnTo>
                  <a:lnTo>
                    <a:pt x="447" y="759"/>
                  </a:lnTo>
                  <a:lnTo>
                    <a:pt x="447" y="759"/>
                  </a:lnTo>
                  <a:lnTo>
                    <a:pt x="474" y="758"/>
                  </a:lnTo>
                  <a:lnTo>
                    <a:pt x="474" y="758"/>
                  </a:lnTo>
                  <a:lnTo>
                    <a:pt x="466" y="733"/>
                  </a:lnTo>
                  <a:lnTo>
                    <a:pt x="460" y="708"/>
                  </a:lnTo>
                  <a:lnTo>
                    <a:pt x="455" y="682"/>
                  </a:lnTo>
                  <a:lnTo>
                    <a:pt x="454" y="655"/>
                  </a:lnTo>
                  <a:lnTo>
                    <a:pt x="454" y="655"/>
                  </a:lnTo>
                  <a:close/>
                  <a:moveTo>
                    <a:pt x="584" y="209"/>
                  </a:moveTo>
                  <a:lnTo>
                    <a:pt x="584" y="209"/>
                  </a:lnTo>
                  <a:lnTo>
                    <a:pt x="596" y="210"/>
                  </a:lnTo>
                  <a:lnTo>
                    <a:pt x="607" y="213"/>
                  </a:lnTo>
                  <a:lnTo>
                    <a:pt x="618" y="219"/>
                  </a:lnTo>
                  <a:lnTo>
                    <a:pt x="626" y="226"/>
                  </a:lnTo>
                  <a:lnTo>
                    <a:pt x="634" y="236"/>
                  </a:lnTo>
                  <a:lnTo>
                    <a:pt x="639" y="245"/>
                  </a:lnTo>
                  <a:lnTo>
                    <a:pt x="642" y="257"/>
                  </a:lnTo>
                  <a:lnTo>
                    <a:pt x="643" y="268"/>
                  </a:lnTo>
                  <a:lnTo>
                    <a:pt x="643" y="268"/>
                  </a:lnTo>
                  <a:lnTo>
                    <a:pt x="642" y="281"/>
                  </a:lnTo>
                  <a:lnTo>
                    <a:pt x="639" y="293"/>
                  </a:lnTo>
                  <a:lnTo>
                    <a:pt x="634" y="302"/>
                  </a:lnTo>
                  <a:lnTo>
                    <a:pt x="626" y="311"/>
                  </a:lnTo>
                  <a:lnTo>
                    <a:pt x="618" y="318"/>
                  </a:lnTo>
                  <a:lnTo>
                    <a:pt x="607" y="324"/>
                  </a:lnTo>
                  <a:lnTo>
                    <a:pt x="596" y="328"/>
                  </a:lnTo>
                  <a:lnTo>
                    <a:pt x="584" y="329"/>
                  </a:lnTo>
                  <a:lnTo>
                    <a:pt x="584" y="329"/>
                  </a:lnTo>
                  <a:lnTo>
                    <a:pt x="571" y="328"/>
                  </a:lnTo>
                  <a:lnTo>
                    <a:pt x="561" y="324"/>
                  </a:lnTo>
                  <a:lnTo>
                    <a:pt x="550" y="318"/>
                  </a:lnTo>
                  <a:lnTo>
                    <a:pt x="541" y="311"/>
                  </a:lnTo>
                  <a:lnTo>
                    <a:pt x="534" y="302"/>
                  </a:lnTo>
                  <a:lnTo>
                    <a:pt x="528" y="293"/>
                  </a:lnTo>
                  <a:lnTo>
                    <a:pt x="525" y="281"/>
                  </a:lnTo>
                  <a:lnTo>
                    <a:pt x="524" y="268"/>
                  </a:lnTo>
                  <a:lnTo>
                    <a:pt x="524" y="268"/>
                  </a:lnTo>
                  <a:lnTo>
                    <a:pt x="525" y="257"/>
                  </a:lnTo>
                  <a:lnTo>
                    <a:pt x="528" y="245"/>
                  </a:lnTo>
                  <a:lnTo>
                    <a:pt x="534" y="236"/>
                  </a:lnTo>
                  <a:lnTo>
                    <a:pt x="541" y="226"/>
                  </a:lnTo>
                  <a:lnTo>
                    <a:pt x="550" y="219"/>
                  </a:lnTo>
                  <a:lnTo>
                    <a:pt x="561" y="213"/>
                  </a:lnTo>
                  <a:lnTo>
                    <a:pt x="571" y="210"/>
                  </a:lnTo>
                  <a:lnTo>
                    <a:pt x="584" y="209"/>
                  </a:lnTo>
                  <a:lnTo>
                    <a:pt x="584" y="209"/>
                  </a:lnTo>
                  <a:close/>
                  <a:moveTo>
                    <a:pt x="294" y="329"/>
                  </a:moveTo>
                  <a:lnTo>
                    <a:pt x="294" y="329"/>
                  </a:lnTo>
                  <a:lnTo>
                    <a:pt x="282" y="328"/>
                  </a:lnTo>
                  <a:lnTo>
                    <a:pt x="271" y="324"/>
                  </a:lnTo>
                  <a:lnTo>
                    <a:pt x="260" y="318"/>
                  </a:lnTo>
                  <a:lnTo>
                    <a:pt x="252" y="311"/>
                  </a:lnTo>
                  <a:lnTo>
                    <a:pt x="244" y="302"/>
                  </a:lnTo>
                  <a:lnTo>
                    <a:pt x="239" y="293"/>
                  </a:lnTo>
                  <a:lnTo>
                    <a:pt x="236" y="281"/>
                  </a:lnTo>
                  <a:lnTo>
                    <a:pt x="235" y="268"/>
                  </a:lnTo>
                  <a:lnTo>
                    <a:pt x="235" y="268"/>
                  </a:lnTo>
                  <a:lnTo>
                    <a:pt x="236" y="257"/>
                  </a:lnTo>
                  <a:lnTo>
                    <a:pt x="239" y="245"/>
                  </a:lnTo>
                  <a:lnTo>
                    <a:pt x="244" y="236"/>
                  </a:lnTo>
                  <a:lnTo>
                    <a:pt x="252" y="226"/>
                  </a:lnTo>
                  <a:lnTo>
                    <a:pt x="260" y="219"/>
                  </a:lnTo>
                  <a:lnTo>
                    <a:pt x="271" y="213"/>
                  </a:lnTo>
                  <a:lnTo>
                    <a:pt x="282" y="210"/>
                  </a:lnTo>
                  <a:lnTo>
                    <a:pt x="294" y="209"/>
                  </a:lnTo>
                  <a:lnTo>
                    <a:pt x="294" y="209"/>
                  </a:lnTo>
                  <a:lnTo>
                    <a:pt x="307" y="210"/>
                  </a:lnTo>
                  <a:lnTo>
                    <a:pt x="317" y="213"/>
                  </a:lnTo>
                  <a:lnTo>
                    <a:pt x="327" y="219"/>
                  </a:lnTo>
                  <a:lnTo>
                    <a:pt x="337" y="226"/>
                  </a:lnTo>
                  <a:lnTo>
                    <a:pt x="344" y="236"/>
                  </a:lnTo>
                  <a:lnTo>
                    <a:pt x="350" y="245"/>
                  </a:lnTo>
                  <a:lnTo>
                    <a:pt x="353" y="257"/>
                  </a:lnTo>
                  <a:lnTo>
                    <a:pt x="354" y="268"/>
                  </a:lnTo>
                  <a:lnTo>
                    <a:pt x="354" y="268"/>
                  </a:lnTo>
                  <a:lnTo>
                    <a:pt x="353" y="281"/>
                  </a:lnTo>
                  <a:lnTo>
                    <a:pt x="350" y="293"/>
                  </a:lnTo>
                  <a:lnTo>
                    <a:pt x="344" y="302"/>
                  </a:lnTo>
                  <a:lnTo>
                    <a:pt x="337" y="311"/>
                  </a:lnTo>
                  <a:lnTo>
                    <a:pt x="327" y="318"/>
                  </a:lnTo>
                  <a:lnTo>
                    <a:pt x="317" y="324"/>
                  </a:lnTo>
                  <a:lnTo>
                    <a:pt x="307" y="328"/>
                  </a:lnTo>
                  <a:lnTo>
                    <a:pt x="294" y="329"/>
                  </a:lnTo>
                  <a:lnTo>
                    <a:pt x="294"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107" name="Freeform 5"/>
          <p:cNvSpPr>
            <a:spLocks/>
          </p:cNvSpPr>
          <p:nvPr/>
        </p:nvSpPr>
        <p:spPr bwMode="auto">
          <a:xfrm>
            <a:off x="7256106" y="3247150"/>
            <a:ext cx="355496" cy="358859"/>
          </a:xfrm>
          <a:custGeom>
            <a:avLst/>
            <a:gdLst/>
            <a:ahLst/>
            <a:cxnLst/>
            <a:rect l="l" t="t" r="r" b="b"/>
            <a:pathLst>
              <a:path w="1009550" h="1019105">
                <a:moveTo>
                  <a:pt x="506769" y="481673"/>
                </a:moveTo>
                <a:cubicBezTo>
                  <a:pt x="512508" y="481836"/>
                  <a:pt x="515618" y="482073"/>
                  <a:pt x="515622" y="482073"/>
                </a:cubicBezTo>
                <a:cubicBezTo>
                  <a:pt x="500600" y="550346"/>
                  <a:pt x="583221" y="743787"/>
                  <a:pt x="564444" y="887919"/>
                </a:cubicBezTo>
                <a:cubicBezTo>
                  <a:pt x="553177" y="967571"/>
                  <a:pt x="448023" y="1032051"/>
                  <a:pt x="376668" y="1016879"/>
                </a:cubicBezTo>
                <a:cubicBezTo>
                  <a:pt x="271530" y="1001710"/>
                  <a:pt x="264005" y="887954"/>
                  <a:pt x="264003" y="887919"/>
                </a:cubicBezTo>
                <a:cubicBezTo>
                  <a:pt x="196404" y="895505"/>
                  <a:pt x="136316" y="868954"/>
                  <a:pt x="113783" y="823439"/>
                </a:cubicBezTo>
                <a:cubicBezTo>
                  <a:pt x="83738" y="762751"/>
                  <a:pt x="79983" y="660342"/>
                  <a:pt x="162604" y="595861"/>
                </a:cubicBezTo>
                <a:cubicBezTo>
                  <a:pt x="297333" y="483021"/>
                  <a:pt x="466566" y="480532"/>
                  <a:pt x="506769" y="481673"/>
                </a:cubicBezTo>
                <a:close/>
                <a:moveTo>
                  <a:pt x="803569" y="458221"/>
                </a:moveTo>
                <a:cubicBezTo>
                  <a:pt x="843740" y="458754"/>
                  <a:pt x="880387" y="462305"/>
                  <a:pt x="906697" y="470827"/>
                </a:cubicBezTo>
                <a:cubicBezTo>
                  <a:pt x="1008180" y="508702"/>
                  <a:pt x="1042008" y="629902"/>
                  <a:pt x="974353" y="705652"/>
                </a:cubicBezTo>
                <a:cubicBezTo>
                  <a:pt x="948047" y="735947"/>
                  <a:pt x="869138" y="728379"/>
                  <a:pt x="869111" y="728377"/>
                </a:cubicBezTo>
                <a:cubicBezTo>
                  <a:pt x="869118" y="728406"/>
                  <a:pt x="891655" y="811711"/>
                  <a:pt x="846559" y="860940"/>
                </a:cubicBezTo>
                <a:cubicBezTo>
                  <a:pt x="797696" y="910177"/>
                  <a:pt x="707489" y="917752"/>
                  <a:pt x="662385" y="860940"/>
                </a:cubicBezTo>
                <a:cubicBezTo>
                  <a:pt x="583454" y="766252"/>
                  <a:pt x="530833" y="501127"/>
                  <a:pt x="530833" y="482189"/>
                </a:cubicBezTo>
                <a:cubicBezTo>
                  <a:pt x="530874" y="482182"/>
                  <a:pt x="683074" y="456624"/>
                  <a:pt x="803569" y="458221"/>
                </a:cubicBezTo>
                <a:close/>
                <a:moveTo>
                  <a:pt x="324738" y="38090"/>
                </a:moveTo>
                <a:cubicBezTo>
                  <a:pt x="343703" y="39805"/>
                  <a:pt x="361496" y="44772"/>
                  <a:pt x="376480" y="53287"/>
                </a:cubicBezTo>
                <a:cubicBezTo>
                  <a:pt x="503838" y="128975"/>
                  <a:pt x="500100" y="458200"/>
                  <a:pt x="500100" y="458240"/>
                </a:cubicBezTo>
                <a:cubicBezTo>
                  <a:pt x="500072" y="458238"/>
                  <a:pt x="436405" y="454456"/>
                  <a:pt x="380227" y="458240"/>
                </a:cubicBezTo>
                <a:cubicBezTo>
                  <a:pt x="275337" y="465809"/>
                  <a:pt x="192924" y="492301"/>
                  <a:pt x="121750" y="484732"/>
                </a:cubicBezTo>
                <a:cubicBezTo>
                  <a:pt x="110511" y="484732"/>
                  <a:pt x="-16854" y="450670"/>
                  <a:pt x="1876" y="329563"/>
                </a:cubicBezTo>
                <a:cubicBezTo>
                  <a:pt x="20603" y="216044"/>
                  <a:pt x="140441" y="223592"/>
                  <a:pt x="140480" y="223594"/>
                </a:cubicBezTo>
                <a:cubicBezTo>
                  <a:pt x="129242" y="193318"/>
                  <a:pt x="132988" y="140333"/>
                  <a:pt x="166702" y="102487"/>
                </a:cubicBezTo>
                <a:cubicBezTo>
                  <a:pt x="200416" y="57072"/>
                  <a:pt x="267845" y="32945"/>
                  <a:pt x="324738" y="38090"/>
                </a:cubicBezTo>
                <a:close/>
                <a:moveTo>
                  <a:pt x="648144" y="11"/>
                </a:moveTo>
                <a:cubicBezTo>
                  <a:pt x="658363" y="-115"/>
                  <a:pt x="669305" y="893"/>
                  <a:pt x="681009" y="3263"/>
                </a:cubicBezTo>
                <a:cubicBezTo>
                  <a:pt x="763390" y="18430"/>
                  <a:pt x="755914" y="109422"/>
                  <a:pt x="755912" y="109449"/>
                </a:cubicBezTo>
                <a:cubicBezTo>
                  <a:pt x="755935" y="109439"/>
                  <a:pt x="819591" y="82909"/>
                  <a:pt x="879503" y="117034"/>
                </a:cubicBezTo>
                <a:cubicBezTo>
                  <a:pt x="920699" y="143580"/>
                  <a:pt x="1029309" y="348368"/>
                  <a:pt x="800854" y="397669"/>
                </a:cubicBezTo>
                <a:cubicBezTo>
                  <a:pt x="587423" y="443168"/>
                  <a:pt x="531225" y="462131"/>
                  <a:pt x="531202" y="462139"/>
                </a:cubicBezTo>
                <a:cubicBezTo>
                  <a:pt x="531197" y="462089"/>
                  <a:pt x="497499" y="166328"/>
                  <a:pt x="527457" y="90487"/>
                </a:cubicBezTo>
                <a:cubicBezTo>
                  <a:pt x="540565" y="57304"/>
                  <a:pt x="576613" y="893"/>
                  <a:pt x="648144" y="11"/>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8" name="Freeform 9"/>
          <p:cNvSpPr>
            <a:spLocks/>
          </p:cNvSpPr>
          <p:nvPr/>
        </p:nvSpPr>
        <p:spPr bwMode="auto">
          <a:xfrm>
            <a:off x="2534668" y="2967688"/>
            <a:ext cx="507360" cy="292620"/>
          </a:xfrm>
          <a:custGeom>
            <a:avLst/>
            <a:gdLst/>
            <a:ahLst/>
            <a:cxnLst/>
            <a:rect l="l" t="t" r="r" b="b"/>
            <a:pathLst>
              <a:path w="1406526" h="811213">
                <a:moveTo>
                  <a:pt x="998157" y="511175"/>
                </a:moveTo>
                <a:cubicBezTo>
                  <a:pt x="998166" y="511211"/>
                  <a:pt x="1016984" y="583355"/>
                  <a:pt x="1077167" y="659295"/>
                </a:cubicBezTo>
                <a:cubicBezTo>
                  <a:pt x="1099742" y="685881"/>
                  <a:pt x="1159940" y="735254"/>
                  <a:pt x="1193801" y="761840"/>
                </a:cubicBezTo>
                <a:cubicBezTo>
                  <a:pt x="1137365" y="792223"/>
                  <a:pt x="1073405" y="811213"/>
                  <a:pt x="1005682" y="811213"/>
                </a:cubicBezTo>
                <a:cubicBezTo>
                  <a:pt x="937959" y="811213"/>
                  <a:pt x="873999" y="792223"/>
                  <a:pt x="817563" y="761840"/>
                </a:cubicBezTo>
                <a:cubicBezTo>
                  <a:pt x="847662" y="739052"/>
                  <a:pt x="907860" y="689679"/>
                  <a:pt x="937959" y="651699"/>
                </a:cubicBezTo>
                <a:cubicBezTo>
                  <a:pt x="986858" y="587150"/>
                  <a:pt x="998151" y="511213"/>
                  <a:pt x="998157" y="511175"/>
                </a:cubicBezTo>
                <a:close/>
                <a:moveTo>
                  <a:pt x="393319" y="508000"/>
                </a:moveTo>
                <a:cubicBezTo>
                  <a:pt x="393333" y="508068"/>
                  <a:pt x="408396" y="583992"/>
                  <a:pt x="468567" y="656120"/>
                </a:cubicBezTo>
                <a:cubicBezTo>
                  <a:pt x="491141" y="686504"/>
                  <a:pt x="551339" y="732079"/>
                  <a:pt x="588963" y="762463"/>
                </a:cubicBezTo>
                <a:cubicBezTo>
                  <a:pt x="532528" y="789048"/>
                  <a:pt x="468567" y="808038"/>
                  <a:pt x="400844" y="808038"/>
                </a:cubicBezTo>
                <a:cubicBezTo>
                  <a:pt x="333121" y="808038"/>
                  <a:pt x="269160" y="789048"/>
                  <a:pt x="212725" y="758665"/>
                </a:cubicBezTo>
                <a:cubicBezTo>
                  <a:pt x="242824" y="735877"/>
                  <a:pt x="303022" y="690302"/>
                  <a:pt x="333121" y="648524"/>
                </a:cubicBezTo>
                <a:cubicBezTo>
                  <a:pt x="382018" y="583977"/>
                  <a:pt x="393313" y="508041"/>
                  <a:pt x="393319" y="508000"/>
                </a:cubicBezTo>
                <a:close/>
                <a:moveTo>
                  <a:pt x="1065213" y="3175"/>
                </a:moveTo>
                <a:cubicBezTo>
                  <a:pt x="1260249" y="29757"/>
                  <a:pt x="1406526" y="200639"/>
                  <a:pt x="1406526" y="405697"/>
                </a:cubicBezTo>
                <a:cubicBezTo>
                  <a:pt x="1406526" y="508226"/>
                  <a:pt x="1369019" y="599363"/>
                  <a:pt x="1305257" y="671513"/>
                </a:cubicBezTo>
                <a:cubicBezTo>
                  <a:pt x="1275252" y="660121"/>
                  <a:pt x="1211490" y="622147"/>
                  <a:pt x="1143978" y="519618"/>
                </a:cubicBezTo>
                <a:cubicBezTo>
                  <a:pt x="1072733" y="417116"/>
                  <a:pt x="1065217" y="295637"/>
                  <a:pt x="1065213" y="295573"/>
                </a:cubicBezTo>
                <a:cubicBezTo>
                  <a:pt x="1065213" y="295547"/>
                  <a:pt x="1065213" y="292795"/>
                  <a:pt x="1065213" y="3175"/>
                </a:cubicBezTo>
                <a:close/>
                <a:moveTo>
                  <a:pt x="933450" y="3175"/>
                </a:moveTo>
                <a:cubicBezTo>
                  <a:pt x="933450" y="3175"/>
                  <a:pt x="933450" y="3175"/>
                  <a:pt x="933450" y="299370"/>
                </a:cubicBezTo>
                <a:cubicBezTo>
                  <a:pt x="933450" y="299370"/>
                  <a:pt x="918497" y="432278"/>
                  <a:pt x="847469" y="534808"/>
                </a:cubicBezTo>
                <a:cubicBezTo>
                  <a:pt x="802609" y="603160"/>
                  <a:pt x="735320" y="648729"/>
                  <a:pt x="701675" y="671513"/>
                </a:cubicBezTo>
                <a:cubicBezTo>
                  <a:pt x="765226" y="599363"/>
                  <a:pt x="802609" y="504429"/>
                  <a:pt x="802609" y="401899"/>
                </a:cubicBezTo>
                <a:cubicBezTo>
                  <a:pt x="802609" y="299370"/>
                  <a:pt x="765226" y="208233"/>
                  <a:pt x="705414" y="136083"/>
                </a:cubicBezTo>
                <a:cubicBezTo>
                  <a:pt x="761488" y="67730"/>
                  <a:pt x="843731" y="22162"/>
                  <a:pt x="933450" y="3175"/>
                </a:cubicBezTo>
                <a:close/>
                <a:moveTo>
                  <a:pt x="330200" y="3175"/>
                </a:moveTo>
                <a:cubicBezTo>
                  <a:pt x="330200" y="3192"/>
                  <a:pt x="330200" y="5407"/>
                  <a:pt x="330200" y="298940"/>
                </a:cubicBezTo>
                <a:cubicBezTo>
                  <a:pt x="330189" y="299031"/>
                  <a:pt x="315165" y="427899"/>
                  <a:pt x="243897" y="530243"/>
                </a:cubicBezTo>
                <a:cubicBezTo>
                  <a:pt x="198870" y="598497"/>
                  <a:pt x="131329" y="647791"/>
                  <a:pt x="97559" y="666750"/>
                </a:cubicBezTo>
                <a:cubicBezTo>
                  <a:pt x="37522" y="594705"/>
                  <a:pt x="0" y="503700"/>
                  <a:pt x="0" y="401320"/>
                </a:cubicBezTo>
                <a:cubicBezTo>
                  <a:pt x="0" y="200352"/>
                  <a:pt x="142586" y="37302"/>
                  <a:pt x="330200" y="3175"/>
                </a:cubicBezTo>
                <a:close/>
                <a:moveTo>
                  <a:pt x="460375" y="0"/>
                </a:moveTo>
                <a:cubicBezTo>
                  <a:pt x="558165" y="15175"/>
                  <a:pt x="644672" y="64496"/>
                  <a:pt x="704850" y="136579"/>
                </a:cubicBezTo>
                <a:cubicBezTo>
                  <a:pt x="640911" y="208662"/>
                  <a:pt x="603299" y="299715"/>
                  <a:pt x="603299" y="405943"/>
                </a:cubicBezTo>
                <a:cubicBezTo>
                  <a:pt x="603299" y="504583"/>
                  <a:pt x="640911" y="599430"/>
                  <a:pt x="701089" y="671513"/>
                </a:cubicBezTo>
                <a:cubicBezTo>
                  <a:pt x="667239" y="656338"/>
                  <a:pt x="603299" y="618399"/>
                  <a:pt x="539359" y="519759"/>
                </a:cubicBezTo>
                <a:cubicBezTo>
                  <a:pt x="467917" y="413559"/>
                  <a:pt x="460379" y="292193"/>
                  <a:pt x="460375" y="292127"/>
                </a:cubicBezTo>
                <a:cubicBezTo>
                  <a:pt x="460375" y="292093"/>
                  <a:pt x="460375" y="288969"/>
                  <a:pt x="460375" y="0"/>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9" name="TextBox 108"/>
          <p:cNvSpPr txBox="1"/>
          <p:nvPr/>
        </p:nvSpPr>
        <p:spPr>
          <a:xfrm>
            <a:off x="7163751" y="2116738"/>
            <a:ext cx="1046520" cy="833562"/>
          </a:xfrm>
          <a:prstGeom prst="rect">
            <a:avLst/>
          </a:prstGeom>
          <a:noFill/>
        </p:spPr>
        <p:txBody>
          <a:bodyPr wrap="square" lIns="0" tIns="0" rIns="0" bIns="0" rtlCol="0">
            <a:spAutoFit/>
          </a:bodyPr>
          <a:lstStyle/>
          <a:p>
            <a:pPr algn="just">
              <a:lnSpc>
                <a:spcPts val="1300"/>
              </a:lnSpc>
            </a:pPr>
            <a:r>
              <a:rPr lang="zh-CN" altLang="en-US" sz="1000" dirty="0" smtClean="0">
                <a:latin typeface="微软雅黑" pitchFamily="34" charset="-122"/>
                <a:ea typeface="微软雅黑" pitchFamily="34" charset="-122"/>
              </a:rPr>
              <a:t>点击</a:t>
            </a:r>
            <a:r>
              <a:rPr lang="zh-CN" altLang="en-US" sz="1000" dirty="0">
                <a:latin typeface="微软雅黑" pitchFamily="34" charset="-122"/>
                <a:ea typeface="微软雅黑" pitchFamily="34" charset="-122"/>
              </a:rPr>
              <a:t>输入简要文字内容，文字内容需概括精炼</a:t>
            </a:r>
            <a:r>
              <a:rPr lang="zh-CN" altLang="en-US" sz="1000" dirty="0" smtClean="0">
                <a:latin typeface="微软雅黑" pitchFamily="34" charset="-122"/>
                <a:ea typeface="微软雅黑" pitchFamily="34" charset="-122"/>
              </a:rPr>
              <a:t>，言简意赅</a:t>
            </a:r>
            <a:r>
              <a:rPr lang="zh-CN" altLang="en-US" sz="1000" dirty="0">
                <a:latin typeface="微软雅黑" pitchFamily="34" charset="-122"/>
                <a:ea typeface="微软雅黑" pitchFamily="34" charset="-122"/>
              </a:rPr>
              <a:t>的说明分项</a:t>
            </a:r>
            <a:r>
              <a:rPr lang="zh-CN" altLang="en-US" sz="1000" dirty="0" smtClean="0">
                <a:latin typeface="微软雅黑" pitchFamily="34" charset="-122"/>
                <a:ea typeface="微软雅黑" pitchFamily="34" charset="-122"/>
              </a:rPr>
              <a:t>内容</a:t>
            </a:r>
            <a:r>
              <a:rPr lang="en-US" altLang="zh-CN" sz="1000" dirty="0" smtClean="0">
                <a:latin typeface="微软雅黑" pitchFamily="34" charset="-122"/>
                <a:ea typeface="微软雅黑" pitchFamily="34" charset="-122"/>
              </a:rPr>
              <a:t>……</a:t>
            </a:r>
            <a:endParaRPr lang="en-US" altLang="zh-CN" sz="1000" dirty="0">
              <a:latin typeface="微软雅黑" pitchFamily="34" charset="-122"/>
              <a:ea typeface="微软雅黑" pitchFamily="34" charset="-122"/>
            </a:endParaRPr>
          </a:p>
        </p:txBody>
      </p:sp>
      <p:sp>
        <p:nvSpPr>
          <p:cNvPr id="110" name="TextBox 109"/>
          <p:cNvSpPr txBox="1"/>
          <p:nvPr/>
        </p:nvSpPr>
        <p:spPr>
          <a:xfrm>
            <a:off x="7163751" y="1820877"/>
            <a:ext cx="1204246" cy="215444"/>
          </a:xfrm>
          <a:prstGeom prst="rect">
            <a:avLst/>
          </a:prstGeom>
          <a:noFill/>
        </p:spPr>
        <p:txBody>
          <a:bodyPr wrap="square" lIns="0" tIns="0" rIns="0" bIns="0" rtlCol="0">
            <a:spAutoFit/>
          </a:bodyPr>
          <a:lstStyle/>
          <a:p>
            <a:r>
              <a:rPr lang="zh-CN" altLang="en-US" sz="1400" b="1" dirty="0" smtClean="0">
                <a:latin typeface="微软雅黑" pitchFamily="34" charset="-122"/>
                <a:ea typeface="微软雅黑" pitchFamily="34" charset="-122"/>
              </a:rPr>
              <a:t>朋友圈推广</a:t>
            </a:r>
            <a:endParaRPr lang="zh-CN" altLang="en-US" sz="1400" b="1" dirty="0">
              <a:latin typeface="微软雅黑" pitchFamily="34" charset="-122"/>
              <a:ea typeface="微软雅黑" pitchFamily="34" charset="-122"/>
            </a:endParaRPr>
          </a:p>
        </p:txBody>
      </p:sp>
      <p:sp>
        <p:nvSpPr>
          <p:cNvPr id="111" name="TextBox 110"/>
          <p:cNvSpPr txBox="1"/>
          <p:nvPr/>
        </p:nvSpPr>
        <p:spPr>
          <a:xfrm>
            <a:off x="2127306" y="1878136"/>
            <a:ext cx="1057499" cy="833562"/>
          </a:xfrm>
          <a:prstGeom prst="rect">
            <a:avLst/>
          </a:prstGeom>
          <a:noFill/>
        </p:spPr>
        <p:txBody>
          <a:bodyPr wrap="square" lIns="0" tIns="0" rIns="0" bIns="0" rtlCol="0">
            <a:spAutoFit/>
          </a:bodyPr>
          <a:lstStyle/>
          <a:p>
            <a:pPr algn="r">
              <a:lnSpc>
                <a:spcPts val="1300"/>
              </a:lnSpc>
            </a:pPr>
            <a:r>
              <a:rPr lang="zh-CN" altLang="en-US" sz="1000" dirty="0" smtClean="0">
                <a:latin typeface="微软雅黑" pitchFamily="34" charset="-122"/>
                <a:ea typeface="微软雅黑" pitchFamily="34" charset="-122"/>
              </a:rPr>
              <a:t>点击</a:t>
            </a:r>
            <a:r>
              <a:rPr lang="zh-CN" altLang="en-US" sz="1000" dirty="0">
                <a:latin typeface="微软雅黑" pitchFamily="34" charset="-122"/>
                <a:ea typeface="微软雅黑" pitchFamily="34" charset="-122"/>
              </a:rPr>
              <a:t>输入简要文字内容，文字内容需概括精炼</a:t>
            </a:r>
            <a:r>
              <a:rPr lang="zh-CN" altLang="en-US" sz="1000" dirty="0" smtClean="0">
                <a:latin typeface="微软雅黑" pitchFamily="34" charset="-122"/>
                <a:ea typeface="微软雅黑" pitchFamily="34" charset="-122"/>
              </a:rPr>
              <a:t>，言简意赅</a:t>
            </a:r>
            <a:r>
              <a:rPr lang="zh-CN" altLang="en-US" sz="1000" dirty="0">
                <a:latin typeface="微软雅黑" pitchFamily="34" charset="-122"/>
                <a:ea typeface="微软雅黑" pitchFamily="34" charset="-122"/>
              </a:rPr>
              <a:t>的说明分项</a:t>
            </a:r>
            <a:r>
              <a:rPr lang="zh-CN" altLang="en-US" sz="1000" dirty="0" smtClean="0">
                <a:latin typeface="微软雅黑" pitchFamily="34" charset="-122"/>
                <a:ea typeface="微软雅黑" pitchFamily="34" charset="-122"/>
              </a:rPr>
              <a:t>内容</a:t>
            </a:r>
            <a:r>
              <a:rPr lang="en-US" altLang="zh-CN" sz="1000" dirty="0" smtClean="0">
                <a:latin typeface="微软雅黑" pitchFamily="34" charset="-122"/>
                <a:ea typeface="微软雅黑" pitchFamily="34" charset="-122"/>
              </a:rPr>
              <a:t>……</a:t>
            </a:r>
            <a:endParaRPr lang="en-US" altLang="zh-CN" sz="1000" dirty="0">
              <a:latin typeface="微软雅黑" pitchFamily="34" charset="-122"/>
              <a:ea typeface="微软雅黑" pitchFamily="34" charset="-122"/>
            </a:endParaRPr>
          </a:p>
        </p:txBody>
      </p:sp>
      <p:sp>
        <p:nvSpPr>
          <p:cNvPr id="112" name="TextBox 111"/>
          <p:cNvSpPr txBox="1"/>
          <p:nvPr/>
        </p:nvSpPr>
        <p:spPr>
          <a:xfrm>
            <a:off x="2255024" y="1582275"/>
            <a:ext cx="704719" cy="215444"/>
          </a:xfrm>
          <a:prstGeom prst="rect">
            <a:avLst/>
          </a:prstGeom>
          <a:noFill/>
        </p:spPr>
        <p:txBody>
          <a:bodyPr wrap="square" lIns="0" tIns="0" rIns="0" bIns="0" rtlCol="0">
            <a:spAutoFit/>
          </a:bodyPr>
          <a:lstStyle/>
          <a:p>
            <a:pPr algn="r"/>
            <a:r>
              <a:rPr lang="zh-CN" altLang="en-US" sz="1400" b="1" dirty="0" smtClean="0">
                <a:latin typeface="微软雅黑" pitchFamily="34" charset="-122"/>
                <a:ea typeface="微软雅黑" pitchFamily="34" charset="-122"/>
              </a:rPr>
              <a:t>人人网</a:t>
            </a:r>
            <a:endParaRPr lang="zh-CN" altLang="en-US" sz="1400" b="1" dirty="0">
              <a:latin typeface="微软雅黑" pitchFamily="34" charset="-122"/>
              <a:ea typeface="微软雅黑" pitchFamily="34" charset="-122"/>
            </a:endParaRPr>
          </a:p>
        </p:txBody>
      </p:sp>
      <p:sp>
        <p:nvSpPr>
          <p:cNvPr id="113" name="TextBox 112"/>
          <p:cNvSpPr txBox="1"/>
          <p:nvPr/>
        </p:nvSpPr>
        <p:spPr>
          <a:xfrm>
            <a:off x="5591046" y="1654631"/>
            <a:ext cx="933333" cy="833562"/>
          </a:xfrm>
          <a:prstGeom prst="rect">
            <a:avLst/>
          </a:prstGeom>
          <a:noFill/>
        </p:spPr>
        <p:txBody>
          <a:bodyPr wrap="square" lIns="0" tIns="0" rIns="0" bIns="0" rtlCol="0">
            <a:spAutoFit/>
          </a:bodyPr>
          <a:lstStyle/>
          <a:p>
            <a:pPr algn="just">
              <a:lnSpc>
                <a:spcPts val="1300"/>
              </a:lnSpc>
            </a:pPr>
            <a:r>
              <a:rPr lang="zh-CN" altLang="en-US" sz="1000" dirty="0" smtClean="0">
                <a:latin typeface="微软雅黑" pitchFamily="34" charset="-122"/>
                <a:ea typeface="微软雅黑" pitchFamily="34" charset="-122"/>
              </a:rPr>
              <a:t>点击</a:t>
            </a:r>
            <a:r>
              <a:rPr lang="zh-CN" altLang="en-US" sz="1000" dirty="0">
                <a:latin typeface="微软雅黑" pitchFamily="34" charset="-122"/>
                <a:ea typeface="微软雅黑" pitchFamily="34" charset="-122"/>
              </a:rPr>
              <a:t>输入简要文字内容，文字内容需概括精炼</a:t>
            </a:r>
            <a:r>
              <a:rPr lang="zh-CN" altLang="en-US" sz="1000" dirty="0" smtClean="0">
                <a:latin typeface="微软雅黑" pitchFamily="34" charset="-122"/>
                <a:ea typeface="微软雅黑" pitchFamily="34" charset="-122"/>
              </a:rPr>
              <a:t>，言简意赅</a:t>
            </a:r>
            <a:r>
              <a:rPr lang="zh-CN" altLang="en-US" sz="1000" dirty="0">
                <a:latin typeface="微软雅黑" pitchFamily="34" charset="-122"/>
                <a:ea typeface="微软雅黑" pitchFamily="34" charset="-122"/>
              </a:rPr>
              <a:t>的说明分项</a:t>
            </a:r>
            <a:r>
              <a:rPr lang="zh-CN" altLang="en-US" sz="1000" dirty="0" smtClean="0">
                <a:latin typeface="微软雅黑" pitchFamily="34" charset="-122"/>
                <a:ea typeface="微软雅黑" pitchFamily="34" charset="-122"/>
              </a:rPr>
              <a:t>内容</a:t>
            </a:r>
            <a:r>
              <a:rPr lang="en-US" altLang="zh-CN" sz="1000" dirty="0" smtClean="0">
                <a:latin typeface="微软雅黑" pitchFamily="34" charset="-122"/>
                <a:ea typeface="微软雅黑" pitchFamily="34" charset="-122"/>
              </a:rPr>
              <a:t>……</a:t>
            </a:r>
            <a:endParaRPr lang="en-US" altLang="zh-CN" sz="1000" dirty="0">
              <a:latin typeface="微软雅黑" pitchFamily="34" charset="-122"/>
              <a:ea typeface="微软雅黑" pitchFamily="34" charset="-122"/>
            </a:endParaRPr>
          </a:p>
        </p:txBody>
      </p:sp>
      <p:sp>
        <p:nvSpPr>
          <p:cNvPr id="114" name="TextBox 113"/>
          <p:cNvSpPr txBox="1"/>
          <p:nvPr/>
        </p:nvSpPr>
        <p:spPr>
          <a:xfrm>
            <a:off x="5591046" y="1358770"/>
            <a:ext cx="864936" cy="215444"/>
          </a:xfrm>
          <a:prstGeom prst="rect">
            <a:avLst/>
          </a:prstGeom>
          <a:noFill/>
        </p:spPr>
        <p:txBody>
          <a:bodyPr wrap="square" lIns="0" tIns="0" rIns="0" bIns="0" rtlCol="0">
            <a:spAutoFit/>
          </a:bodyPr>
          <a:lstStyle/>
          <a:p>
            <a:r>
              <a:rPr lang="zh-CN" altLang="en-US" sz="1400" b="1" dirty="0" smtClean="0">
                <a:latin typeface="微软雅黑" pitchFamily="34" charset="-122"/>
                <a:ea typeface="微软雅黑" pitchFamily="34" charset="-122"/>
              </a:rPr>
              <a:t>微博营销</a:t>
            </a:r>
            <a:endParaRPr lang="zh-CN" altLang="en-US" sz="1400" b="1" dirty="0">
              <a:latin typeface="微软雅黑" pitchFamily="34" charset="-122"/>
              <a:ea typeface="微软雅黑" pitchFamily="34" charset="-122"/>
            </a:endParaRPr>
          </a:p>
        </p:txBody>
      </p:sp>
      <p:sp>
        <p:nvSpPr>
          <p:cNvPr id="115" name="TextBox 114"/>
          <p:cNvSpPr txBox="1"/>
          <p:nvPr/>
        </p:nvSpPr>
        <p:spPr>
          <a:xfrm>
            <a:off x="3820354" y="1653167"/>
            <a:ext cx="977481" cy="833562"/>
          </a:xfrm>
          <a:prstGeom prst="rect">
            <a:avLst/>
          </a:prstGeom>
          <a:noFill/>
        </p:spPr>
        <p:txBody>
          <a:bodyPr wrap="square" lIns="0" tIns="0" rIns="0" bIns="0" rtlCol="0">
            <a:spAutoFit/>
          </a:bodyPr>
          <a:lstStyle/>
          <a:p>
            <a:pPr algn="r">
              <a:lnSpc>
                <a:spcPts val="1300"/>
              </a:lnSpc>
            </a:pPr>
            <a:r>
              <a:rPr lang="zh-CN" altLang="en-US" sz="1000" dirty="0" smtClean="0">
                <a:latin typeface="微软雅黑" pitchFamily="34" charset="-122"/>
                <a:ea typeface="微软雅黑" pitchFamily="34" charset="-122"/>
              </a:rPr>
              <a:t>点击</a:t>
            </a:r>
            <a:r>
              <a:rPr lang="zh-CN" altLang="en-US" sz="1000" dirty="0">
                <a:latin typeface="微软雅黑" pitchFamily="34" charset="-122"/>
                <a:ea typeface="微软雅黑" pitchFamily="34" charset="-122"/>
              </a:rPr>
              <a:t>输入简要文字内容，文字内容需概括精炼</a:t>
            </a:r>
            <a:r>
              <a:rPr lang="zh-CN" altLang="en-US" sz="1000" dirty="0" smtClean="0">
                <a:latin typeface="微软雅黑" pitchFamily="34" charset="-122"/>
                <a:ea typeface="微软雅黑" pitchFamily="34" charset="-122"/>
              </a:rPr>
              <a:t>，言简意赅</a:t>
            </a:r>
            <a:r>
              <a:rPr lang="zh-CN" altLang="en-US" sz="1000" dirty="0">
                <a:latin typeface="微软雅黑" pitchFamily="34" charset="-122"/>
                <a:ea typeface="微软雅黑" pitchFamily="34" charset="-122"/>
              </a:rPr>
              <a:t>的说明分项</a:t>
            </a:r>
            <a:r>
              <a:rPr lang="zh-CN" altLang="en-US" sz="1000" dirty="0" smtClean="0">
                <a:latin typeface="微软雅黑" pitchFamily="34" charset="-122"/>
                <a:ea typeface="微软雅黑" pitchFamily="34" charset="-122"/>
              </a:rPr>
              <a:t>内容</a:t>
            </a:r>
            <a:r>
              <a:rPr lang="en-US" altLang="zh-CN" sz="1000" dirty="0" smtClean="0">
                <a:latin typeface="微软雅黑" pitchFamily="34" charset="-122"/>
                <a:ea typeface="微软雅黑" pitchFamily="34" charset="-122"/>
              </a:rPr>
              <a:t>……</a:t>
            </a:r>
            <a:endParaRPr lang="en-US" altLang="zh-CN" sz="1000" dirty="0">
              <a:latin typeface="微软雅黑" pitchFamily="34" charset="-122"/>
              <a:ea typeface="微软雅黑" pitchFamily="34" charset="-122"/>
            </a:endParaRPr>
          </a:p>
        </p:txBody>
      </p:sp>
      <p:sp>
        <p:nvSpPr>
          <p:cNvPr id="116" name="TextBox 115"/>
          <p:cNvSpPr txBox="1"/>
          <p:nvPr/>
        </p:nvSpPr>
        <p:spPr>
          <a:xfrm>
            <a:off x="3820354" y="1357306"/>
            <a:ext cx="955346" cy="215444"/>
          </a:xfrm>
          <a:prstGeom prst="rect">
            <a:avLst/>
          </a:prstGeom>
          <a:noFill/>
        </p:spPr>
        <p:txBody>
          <a:bodyPr wrap="square" lIns="0" tIns="0" rIns="0" bIns="0" rtlCol="0">
            <a:spAutoFit/>
          </a:bodyPr>
          <a:lstStyle/>
          <a:p>
            <a:pPr algn="r"/>
            <a:r>
              <a:rPr lang="zh-CN" altLang="en-US" sz="1400" b="1" dirty="0" smtClean="0">
                <a:latin typeface="微软雅黑" pitchFamily="34" charset="-122"/>
                <a:ea typeface="微软雅黑" pitchFamily="34" charset="-122"/>
              </a:rPr>
              <a:t>微信营销</a:t>
            </a:r>
            <a:endParaRPr lang="zh-CN" altLang="en-US" sz="1400" b="1" dirty="0">
              <a:latin typeface="微软雅黑" pitchFamily="34" charset="-122"/>
              <a:ea typeface="微软雅黑" pitchFamily="34" charset="-122"/>
            </a:endParaRPr>
          </a:p>
        </p:txBody>
      </p:sp>
      <p:sp>
        <p:nvSpPr>
          <p:cNvPr id="117" name="Freeform 7"/>
          <p:cNvSpPr>
            <a:spLocks noEditPoints="1"/>
          </p:cNvSpPr>
          <p:nvPr/>
        </p:nvSpPr>
        <p:spPr bwMode="auto">
          <a:xfrm>
            <a:off x="921657" y="3652373"/>
            <a:ext cx="364338" cy="288742"/>
          </a:xfrm>
          <a:custGeom>
            <a:avLst/>
            <a:gdLst>
              <a:gd name="T0" fmla="*/ 1544 w 3234"/>
              <a:gd name="T1" fmla="*/ 1510 h 2566"/>
              <a:gd name="T2" fmla="*/ 1705 w 3234"/>
              <a:gd name="T3" fmla="*/ 1803 h 2566"/>
              <a:gd name="T4" fmla="*/ 1577 w 3234"/>
              <a:gd name="T5" fmla="*/ 2111 h 2566"/>
              <a:gd name="T6" fmla="*/ 1236 w 3234"/>
              <a:gd name="T7" fmla="*/ 2250 h 2566"/>
              <a:gd name="T8" fmla="*/ 878 w 3234"/>
              <a:gd name="T9" fmla="*/ 2140 h 2566"/>
              <a:gd name="T10" fmla="*/ 716 w 3234"/>
              <a:gd name="T11" fmla="*/ 1847 h 2566"/>
              <a:gd name="T12" fmla="*/ 845 w 3234"/>
              <a:gd name="T13" fmla="*/ 1539 h 2566"/>
              <a:gd name="T14" fmla="*/ 1186 w 3234"/>
              <a:gd name="T15" fmla="*/ 1400 h 2566"/>
              <a:gd name="T16" fmla="*/ 1970 w 3234"/>
              <a:gd name="T17" fmla="*/ 743 h 2566"/>
              <a:gd name="T18" fmla="*/ 2318 w 3234"/>
              <a:gd name="T19" fmla="*/ 824 h 2566"/>
              <a:gd name="T20" fmla="*/ 2351 w 3234"/>
              <a:gd name="T21" fmla="*/ 1079 h 2566"/>
              <a:gd name="T22" fmla="*/ 2310 w 3234"/>
              <a:gd name="T23" fmla="*/ 1229 h 2566"/>
              <a:gd name="T24" fmla="*/ 2669 w 3234"/>
              <a:gd name="T25" fmla="*/ 1458 h 2566"/>
              <a:gd name="T26" fmla="*/ 2697 w 3234"/>
              <a:gd name="T27" fmla="*/ 1893 h 2566"/>
              <a:gd name="T28" fmla="*/ 2009 w 3234"/>
              <a:gd name="T29" fmla="*/ 2454 h 2566"/>
              <a:gd name="T30" fmla="*/ 749 w 3234"/>
              <a:gd name="T31" fmla="*/ 2480 h 2566"/>
              <a:gd name="T32" fmla="*/ 70 w 3234"/>
              <a:gd name="T33" fmla="*/ 1960 h 2566"/>
              <a:gd name="T34" fmla="*/ 104 w 3234"/>
              <a:gd name="T35" fmla="*/ 1357 h 2566"/>
              <a:gd name="T36" fmla="*/ 619 w 3234"/>
              <a:gd name="T37" fmla="*/ 701 h 2566"/>
              <a:gd name="T38" fmla="*/ 1122 w 3234"/>
              <a:gd name="T39" fmla="*/ 398 h 2566"/>
              <a:gd name="T40" fmla="*/ 1472 w 3234"/>
              <a:gd name="T41" fmla="*/ 425 h 2566"/>
              <a:gd name="T42" fmla="*/ 1588 w 3234"/>
              <a:gd name="T43" fmla="*/ 601 h 2566"/>
              <a:gd name="T44" fmla="*/ 2277 w 3234"/>
              <a:gd name="T45" fmla="*/ 678 h 2566"/>
              <a:gd name="T46" fmla="*/ 2208 w 3234"/>
              <a:gd name="T47" fmla="*/ 565 h 2566"/>
              <a:gd name="T48" fmla="*/ 2300 w 3234"/>
              <a:gd name="T49" fmla="*/ 492 h 2566"/>
              <a:gd name="T50" fmla="*/ 2505 w 3234"/>
              <a:gd name="T51" fmla="*/ 533 h 2566"/>
              <a:gd name="T52" fmla="*/ 2715 w 3234"/>
              <a:gd name="T53" fmla="*/ 764 h 2566"/>
              <a:gd name="T54" fmla="*/ 2739 w 3234"/>
              <a:gd name="T55" fmla="*/ 953 h 2566"/>
              <a:gd name="T56" fmla="*/ 2675 w 3234"/>
              <a:gd name="T57" fmla="*/ 1063 h 2566"/>
              <a:gd name="T58" fmla="*/ 2553 w 3234"/>
              <a:gd name="T59" fmla="*/ 1011 h 2566"/>
              <a:gd name="T60" fmla="*/ 2554 w 3234"/>
              <a:gd name="T61" fmla="*/ 907 h 2566"/>
              <a:gd name="T62" fmla="*/ 2486 w 3234"/>
              <a:gd name="T63" fmla="*/ 746 h 2566"/>
              <a:gd name="T64" fmla="*/ 2325 w 3234"/>
              <a:gd name="T65" fmla="*/ 679 h 2566"/>
              <a:gd name="T66" fmla="*/ 2102 w 3234"/>
              <a:gd name="T67" fmla="*/ 298 h 2566"/>
              <a:gd name="T68" fmla="*/ 2038 w 3234"/>
              <a:gd name="T69" fmla="*/ 95 h 2566"/>
              <a:gd name="T70" fmla="*/ 2227 w 3234"/>
              <a:gd name="T71" fmla="*/ 6 h 2566"/>
              <a:gd name="T72" fmla="*/ 2574 w 3234"/>
              <a:gd name="T73" fmla="*/ 35 h 2566"/>
              <a:gd name="T74" fmla="*/ 2886 w 3234"/>
              <a:gd name="T75" fmla="*/ 194 h 2566"/>
              <a:gd name="T76" fmla="*/ 3113 w 3234"/>
              <a:gd name="T77" fmla="*/ 456 h 2566"/>
              <a:gd name="T78" fmla="*/ 3226 w 3234"/>
              <a:gd name="T79" fmla="*/ 791 h 2566"/>
              <a:gd name="T80" fmla="*/ 3225 w 3234"/>
              <a:gd name="T81" fmla="*/ 1029 h 2566"/>
              <a:gd name="T82" fmla="*/ 3090 w 3234"/>
              <a:gd name="T83" fmla="*/ 1227 h 2566"/>
              <a:gd name="T84" fmla="*/ 2916 w 3234"/>
              <a:gd name="T85" fmla="*/ 1107 h 2566"/>
              <a:gd name="T86" fmla="*/ 2933 w 3234"/>
              <a:gd name="T87" fmla="*/ 908 h 2566"/>
              <a:gd name="T88" fmla="*/ 2813 w 3234"/>
              <a:gd name="T89" fmla="*/ 544 h 2566"/>
              <a:gd name="T90" fmla="*/ 2417 w 3234"/>
              <a:gd name="T91" fmla="*/ 306 h 2566"/>
              <a:gd name="T92" fmla="*/ 1278 w 3234"/>
              <a:gd name="T93" fmla="*/ 1152 h 2566"/>
              <a:gd name="T94" fmla="*/ 1943 w 3234"/>
              <a:gd name="T95" fmla="*/ 1302 h 2566"/>
              <a:gd name="T96" fmla="*/ 2218 w 3234"/>
              <a:gd name="T97" fmla="*/ 1719 h 2566"/>
              <a:gd name="T98" fmla="*/ 1937 w 3234"/>
              <a:gd name="T99" fmla="*/ 2152 h 2566"/>
              <a:gd name="T100" fmla="*/ 1263 w 3234"/>
              <a:gd name="T101" fmla="*/ 2353 h 2566"/>
              <a:gd name="T102" fmla="*/ 598 w 3234"/>
              <a:gd name="T103" fmla="*/ 2202 h 2566"/>
              <a:gd name="T104" fmla="*/ 324 w 3234"/>
              <a:gd name="T105" fmla="*/ 1786 h 2566"/>
              <a:gd name="T106" fmla="*/ 604 w 3234"/>
              <a:gd name="T107" fmla="*/ 1353 h 2566"/>
              <a:gd name="T108" fmla="*/ 1306 w 3234"/>
              <a:gd name="T109" fmla="*/ 1702 h 2566"/>
              <a:gd name="T110" fmla="*/ 1363 w 3234"/>
              <a:gd name="T111" fmla="*/ 1760 h 2566"/>
              <a:gd name="T112" fmla="*/ 1306 w 3234"/>
              <a:gd name="T113" fmla="*/ 1818 h 2566"/>
              <a:gd name="T114" fmla="*/ 1248 w 3234"/>
              <a:gd name="T115" fmla="*/ 1760 h 2566"/>
              <a:gd name="T116" fmla="*/ 1306 w 3234"/>
              <a:gd name="T117" fmla="*/ 1702 h 2566"/>
              <a:gd name="T118" fmla="*/ 1192 w 3234"/>
              <a:gd name="T119" fmla="*/ 1900 h 2566"/>
              <a:gd name="T120" fmla="*/ 1060 w 3234"/>
              <a:gd name="T121" fmla="*/ 2062 h 2566"/>
              <a:gd name="T122" fmla="*/ 897 w 3234"/>
              <a:gd name="T123" fmla="*/ 1930 h 2566"/>
              <a:gd name="T124" fmla="*/ 1029 w 3234"/>
              <a:gd name="T125" fmla="*/ 1768 h 2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34" h="2566">
                <a:moveTo>
                  <a:pt x="1211" y="1400"/>
                </a:moveTo>
                <a:lnTo>
                  <a:pt x="1236" y="1400"/>
                </a:lnTo>
                <a:lnTo>
                  <a:pt x="1261" y="1402"/>
                </a:lnTo>
                <a:lnTo>
                  <a:pt x="1287" y="1405"/>
                </a:lnTo>
                <a:lnTo>
                  <a:pt x="1311" y="1408"/>
                </a:lnTo>
                <a:lnTo>
                  <a:pt x="1334" y="1413"/>
                </a:lnTo>
                <a:lnTo>
                  <a:pt x="1358" y="1419"/>
                </a:lnTo>
                <a:lnTo>
                  <a:pt x="1380" y="1426"/>
                </a:lnTo>
                <a:lnTo>
                  <a:pt x="1404" y="1433"/>
                </a:lnTo>
                <a:lnTo>
                  <a:pt x="1425" y="1442"/>
                </a:lnTo>
                <a:lnTo>
                  <a:pt x="1447" y="1451"/>
                </a:lnTo>
                <a:lnTo>
                  <a:pt x="1467" y="1461"/>
                </a:lnTo>
                <a:lnTo>
                  <a:pt x="1487" y="1472"/>
                </a:lnTo>
                <a:lnTo>
                  <a:pt x="1507" y="1484"/>
                </a:lnTo>
                <a:lnTo>
                  <a:pt x="1526" y="1496"/>
                </a:lnTo>
                <a:lnTo>
                  <a:pt x="1544" y="1510"/>
                </a:lnTo>
                <a:lnTo>
                  <a:pt x="1561" y="1525"/>
                </a:lnTo>
                <a:lnTo>
                  <a:pt x="1577" y="1539"/>
                </a:lnTo>
                <a:lnTo>
                  <a:pt x="1592" y="1555"/>
                </a:lnTo>
                <a:lnTo>
                  <a:pt x="1607" y="1571"/>
                </a:lnTo>
                <a:lnTo>
                  <a:pt x="1621" y="1587"/>
                </a:lnTo>
                <a:lnTo>
                  <a:pt x="1634" y="1604"/>
                </a:lnTo>
                <a:lnTo>
                  <a:pt x="1646" y="1622"/>
                </a:lnTo>
                <a:lnTo>
                  <a:pt x="1657" y="1640"/>
                </a:lnTo>
                <a:lnTo>
                  <a:pt x="1667" y="1660"/>
                </a:lnTo>
                <a:lnTo>
                  <a:pt x="1675" y="1679"/>
                </a:lnTo>
                <a:lnTo>
                  <a:pt x="1683" y="1699"/>
                </a:lnTo>
                <a:lnTo>
                  <a:pt x="1690" y="1719"/>
                </a:lnTo>
                <a:lnTo>
                  <a:pt x="1695" y="1739"/>
                </a:lnTo>
                <a:lnTo>
                  <a:pt x="1700" y="1760"/>
                </a:lnTo>
                <a:lnTo>
                  <a:pt x="1703" y="1781"/>
                </a:lnTo>
                <a:lnTo>
                  <a:pt x="1705" y="1803"/>
                </a:lnTo>
                <a:lnTo>
                  <a:pt x="1705" y="1825"/>
                </a:lnTo>
                <a:lnTo>
                  <a:pt x="1705" y="1847"/>
                </a:lnTo>
                <a:lnTo>
                  <a:pt x="1703" y="1868"/>
                </a:lnTo>
                <a:lnTo>
                  <a:pt x="1700" y="1890"/>
                </a:lnTo>
                <a:lnTo>
                  <a:pt x="1695" y="1910"/>
                </a:lnTo>
                <a:lnTo>
                  <a:pt x="1690" y="1931"/>
                </a:lnTo>
                <a:lnTo>
                  <a:pt x="1683" y="1952"/>
                </a:lnTo>
                <a:lnTo>
                  <a:pt x="1675" y="1971"/>
                </a:lnTo>
                <a:lnTo>
                  <a:pt x="1667" y="1991"/>
                </a:lnTo>
                <a:lnTo>
                  <a:pt x="1657" y="2009"/>
                </a:lnTo>
                <a:lnTo>
                  <a:pt x="1646" y="2028"/>
                </a:lnTo>
                <a:lnTo>
                  <a:pt x="1634" y="2045"/>
                </a:lnTo>
                <a:lnTo>
                  <a:pt x="1621" y="2062"/>
                </a:lnTo>
                <a:lnTo>
                  <a:pt x="1607" y="2080"/>
                </a:lnTo>
                <a:lnTo>
                  <a:pt x="1592" y="2096"/>
                </a:lnTo>
                <a:lnTo>
                  <a:pt x="1577" y="2111"/>
                </a:lnTo>
                <a:lnTo>
                  <a:pt x="1561" y="2126"/>
                </a:lnTo>
                <a:lnTo>
                  <a:pt x="1544" y="2140"/>
                </a:lnTo>
                <a:lnTo>
                  <a:pt x="1526" y="2153"/>
                </a:lnTo>
                <a:lnTo>
                  <a:pt x="1507" y="2166"/>
                </a:lnTo>
                <a:lnTo>
                  <a:pt x="1487" y="2177"/>
                </a:lnTo>
                <a:lnTo>
                  <a:pt x="1467" y="2188"/>
                </a:lnTo>
                <a:lnTo>
                  <a:pt x="1447" y="2199"/>
                </a:lnTo>
                <a:lnTo>
                  <a:pt x="1425" y="2208"/>
                </a:lnTo>
                <a:lnTo>
                  <a:pt x="1404" y="2217"/>
                </a:lnTo>
                <a:lnTo>
                  <a:pt x="1380" y="2225"/>
                </a:lnTo>
                <a:lnTo>
                  <a:pt x="1358" y="2232"/>
                </a:lnTo>
                <a:lnTo>
                  <a:pt x="1334" y="2237"/>
                </a:lnTo>
                <a:lnTo>
                  <a:pt x="1311" y="2242"/>
                </a:lnTo>
                <a:lnTo>
                  <a:pt x="1287" y="2246"/>
                </a:lnTo>
                <a:lnTo>
                  <a:pt x="1261" y="2248"/>
                </a:lnTo>
                <a:lnTo>
                  <a:pt x="1236" y="2250"/>
                </a:lnTo>
                <a:lnTo>
                  <a:pt x="1211" y="2250"/>
                </a:lnTo>
                <a:lnTo>
                  <a:pt x="1186" y="2250"/>
                </a:lnTo>
                <a:lnTo>
                  <a:pt x="1160" y="2248"/>
                </a:lnTo>
                <a:lnTo>
                  <a:pt x="1135" y="2246"/>
                </a:lnTo>
                <a:lnTo>
                  <a:pt x="1111" y="2242"/>
                </a:lnTo>
                <a:lnTo>
                  <a:pt x="1087" y="2237"/>
                </a:lnTo>
                <a:lnTo>
                  <a:pt x="1064" y="2232"/>
                </a:lnTo>
                <a:lnTo>
                  <a:pt x="1040" y="2225"/>
                </a:lnTo>
                <a:lnTo>
                  <a:pt x="1018" y="2217"/>
                </a:lnTo>
                <a:lnTo>
                  <a:pt x="996" y="2208"/>
                </a:lnTo>
                <a:lnTo>
                  <a:pt x="975" y="2199"/>
                </a:lnTo>
                <a:lnTo>
                  <a:pt x="955" y="2188"/>
                </a:lnTo>
                <a:lnTo>
                  <a:pt x="934" y="2177"/>
                </a:lnTo>
                <a:lnTo>
                  <a:pt x="914" y="2166"/>
                </a:lnTo>
                <a:lnTo>
                  <a:pt x="896" y="2153"/>
                </a:lnTo>
                <a:lnTo>
                  <a:pt x="878" y="2140"/>
                </a:lnTo>
                <a:lnTo>
                  <a:pt x="861" y="2126"/>
                </a:lnTo>
                <a:lnTo>
                  <a:pt x="845" y="2111"/>
                </a:lnTo>
                <a:lnTo>
                  <a:pt x="828" y="2096"/>
                </a:lnTo>
                <a:lnTo>
                  <a:pt x="814" y="2080"/>
                </a:lnTo>
                <a:lnTo>
                  <a:pt x="800" y="2062"/>
                </a:lnTo>
                <a:lnTo>
                  <a:pt x="787" y="2045"/>
                </a:lnTo>
                <a:lnTo>
                  <a:pt x="776" y="2028"/>
                </a:lnTo>
                <a:lnTo>
                  <a:pt x="765" y="2009"/>
                </a:lnTo>
                <a:lnTo>
                  <a:pt x="755" y="1991"/>
                </a:lnTo>
                <a:lnTo>
                  <a:pt x="746" y="1971"/>
                </a:lnTo>
                <a:lnTo>
                  <a:pt x="739" y="1952"/>
                </a:lnTo>
                <a:lnTo>
                  <a:pt x="732" y="1931"/>
                </a:lnTo>
                <a:lnTo>
                  <a:pt x="726" y="1910"/>
                </a:lnTo>
                <a:lnTo>
                  <a:pt x="721" y="1890"/>
                </a:lnTo>
                <a:lnTo>
                  <a:pt x="718" y="1868"/>
                </a:lnTo>
                <a:lnTo>
                  <a:pt x="716" y="1847"/>
                </a:lnTo>
                <a:lnTo>
                  <a:pt x="716" y="1825"/>
                </a:lnTo>
                <a:lnTo>
                  <a:pt x="716" y="1803"/>
                </a:lnTo>
                <a:lnTo>
                  <a:pt x="718" y="1781"/>
                </a:lnTo>
                <a:lnTo>
                  <a:pt x="721" y="1760"/>
                </a:lnTo>
                <a:lnTo>
                  <a:pt x="726" y="1739"/>
                </a:lnTo>
                <a:lnTo>
                  <a:pt x="732" y="1719"/>
                </a:lnTo>
                <a:lnTo>
                  <a:pt x="739" y="1699"/>
                </a:lnTo>
                <a:lnTo>
                  <a:pt x="746" y="1679"/>
                </a:lnTo>
                <a:lnTo>
                  <a:pt x="755" y="1660"/>
                </a:lnTo>
                <a:lnTo>
                  <a:pt x="765" y="1640"/>
                </a:lnTo>
                <a:lnTo>
                  <a:pt x="776" y="1622"/>
                </a:lnTo>
                <a:lnTo>
                  <a:pt x="787" y="1604"/>
                </a:lnTo>
                <a:lnTo>
                  <a:pt x="800" y="1587"/>
                </a:lnTo>
                <a:lnTo>
                  <a:pt x="814" y="1571"/>
                </a:lnTo>
                <a:lnTo>
                  <a:pt x="828" y="1555"/>
                </a:lnTo>
                <a:lnTo>
                  <a:pt x="845" y="1539"/>
                </a:lnTo>
                <a:lnTo>
                  <a:pt x="861" y="1525"/>
                </a:lnTo>
                <a:lnTo>
                  <a:pt x="878" y="1510"/>
                </a:lnTo>
                <a:lnTo>
                  <a:pt x="896" y="1496"/>
                </a:lnTo>
                <a:lnTo>
                  <a:pt x="914" y="1484"/>
                </a:lnTo>
                <a:lnTo>
                  <a:pt x="934" y="1472"/>
                </a:lnTo>
                <a:lnTo>
                  <a:pt x="955" y="1461"/>
                </a:lnTo>
                <a:lnTo>
                  <a:pt x="975" y="1451"/>
                </a:lnTo>
                <a:lnTo>
                  <a:pt x="996" y="1442"/>
                </a:lnTo>
                <a:lnTo>
                  <a:pt x="1018" y="1433"/>
                </a:lnTo>
                <a:lnTo>
                  <a:pt x="1040" y="1426"/>
                </a:lnTo>
                <a:lnTo>
                  <a:pt x="1064" y="1419"/>
                </a:lnTo>
                <a:lnTo>
                  <a:pt x="1087" y="1413"/>
                </a:lnTo>
                <a:lnTo>
                  <a:pt x="1111" y="1408"/>
                </a:lnTo>
                <a:lnTo>
                  <a:pt x="1135" y="1405"/>
                </a:lnTo>
                <a:lnTo>
                  <a:pt x="1160" y="1402"/>
                </a:lnTo>
                <a:lnTo>
                  <a:pt x="1186" y="1400"/>
                </a:lnTo>
                <a:lnTo>
                  <a:pt x="1211" y="1400"/>
                </a:lnTo>
                <a:close/>
                <a:moveTo>
                  <a:pt x="1573" y="848"/>
                </a:moveTo>
                <a:lnTo>
                  <a:pt x="1575" y="850"/>
                </a:lnTo>
                <a:lnTo>
                  <a:pt x="1579" y="851"/>
                </a:lnTo>
                <a:lnTo>
                  <a:pt x="1585" y="851"/>
                </a:lnTo>
                <a:lnTo>
                  <a:pt x="1591" y="851"/>
                </a:lnTo>
                <a:lnTo>
                  <a:pt x="1608" y="847"/>
                </a:lnTo>
                <a:lnTo>
                  <a:pt x="1629" y="840"/>
                </a:lnTo>
                <a:lnTo>
                  <a:pt x="1682" y="821"/>
                </a:lnTo>
                <a:lnTo>
                  <a:pt x="1751" y="796"/>
                </a:lnTo>
                <a:lnTo>
                  <a:pt x="1789" y="783"/>
                </a:lnTo>
                <a:lnTo>
                  <a:pt x="1830" y="771"/>
                </a:lnTo>
                <a:lnTo>
                  <a:pt x="1875" y="760"/>
                </a:lnTo>
                <a:lnTo>
                  <a:pt x="1921" y="751"/>
                </a:lnTo>
                <a:lnTo>
                  <a:pt x="1945" y="747"/>
                </a:lnTo>
                <a:lnTo>
                  <a:pt x="1970" y="743"/>
                </a:lnTo>
                <a:lnTo>
                  <a:pt x="1995" y="741"/>
                </a:lnTo>
                <a:lnTo>
                  <a:pt x="2020" y="739"/>
                </a:lnTo>
                <a:lnTo>
                  <a:pt x="2045" y="737"/>
                </a:lnTo>
                <a:lnTo>
                  <a:pt x="2072" y="737"/>
                </a:lnTo>
                <a:lnTo>
                  <a:pt x="2098" y="738"/>
                </a:lnTo>
                <a:lnTo>
                  <a:pt x="2125" y="739"/>
                </a:lnTo>
                <a:lnTo>
                  <a:pt x="2152" y="742"/>
                </a:lnTo>
                <a:lnTo>
                  <a:pt x="2178" y="746"/>
                </a:lnTo>
                <a:lnTo>
                  <a:pt x="2202" y="752"/>
                </a:lnTo>
                <a:lnTo>
                  <a:pt x="2223" y="759"/>
                </a:lnTo>
                <a:lnTo>
                  <a:pt x="2243" y="767"/>
                </a:lnTo>
                <a:lnTo>
                  <a:pt x="2261" y="776"/>
                </a:lnTo>
                <a:lnTo>
                  <a:pt x="2277" y="787"/>
                </a:lnTo>
                <a:lnTo>
                  <a:pt x="2293" y="798"/>
                </a:lnTo>
                <a:lnTo>
                  <a:pt x="2306" y="810"/>
                </a:lnTo>
                <a:lnTo>
                  <a:pt x="2318" y="824"/>
                </a:lnTo>
                <a:lnTo>
                  <a:pt x="2328" y="837"/>
                </a:lnTo>
                <a:lnTo>
                  <a:pt x="2337" y="852"/>
                </a:lnTo>
                <a:lnTo>
                  <a:pt x="2345" y="866"/>
                </a:lnTo>
                <a:lnTo>
                  <a:pt x="2351" y="882"/>
                </a:lnTo>
                <a:lnTo>
                  <a:pt x="2356" y="898"/>
                </a:lnTo>
                <a:lnTo>
                  <a:pt x="2360" y="914"/>
                </a:lnTo>
                <a:lnTo>
                  <a:pt x="2363" y="930"/>
                </a:lnTo>
                <a:lnTo>
                  <a:pt x="2365" y="947"/>
                </a:lnTo>
                <a:lnTo>
                  <a:pt x="2366" y="965"/>
                </a:lnTo>
                <a:lnTo>
                  <a:pt x="2366" y="981"/>
                </a:lnTo>
                <a:lnTo>
                  <a:pt x="2365" y="998"/>
                </a:lnTo>
                <a:lnTo>
                  <a:pt x="2364" y="1015"/>
                </a:lnTo>
                <a:lnTo>
                  <a:pt x="2361" y="1031"/>
                </a:lnTo>
                <a:lnTo>
                  <a:pt x="2359" y="1048"/>
                </a:lnTo>
                <a:lnTo>
                  <a:pt x="2355" y="1064"/>
                </a:lnTo>
                <a:lnTo>
                  <a:pt x="2351" y="1079"/>
                </a:lnTo>
                <a:lnTo>
                  <a:pt x="2347" y="1094"/>
                </a:lnTo>
                <a:lnTo>
                  <a:pt x="2342" y="1110"/>
                </a:lnTo>
                <a:lnTo>
                  <a:pt x="2336" y="1124"/>
                </a:lnTo>
                <a:lnTo>
                  <a:pt x="2331" y="1137"/>
                </a:lnTo>
                <a:lnTo>
                  <a:pt x="2325" y="1149"/>
                </a:lnTo>
                <a:lnTo>
                  <a:pt x="2319" y="1161"/>
                </a:lnTo>
                <a:lnTo>
                  <a:pt x="2313" y="1172"/>
                </a:lnTo>
                <a:lnTo>
                  <a:pt x="2306" y="1182"/>
                </a:lnTo>
                <a:lnTo>
                  <a:pt x="2301" y="1192"/>
                </a:lnTo>
                <a:lnTo>
                  <a:pt x="2298" y="1201"/>
                </a:lnTo>
                <a:lnTo>
                  <a:pt x="2298" y="1206"/>
                </a:lnTo>
                <a:lnTo>
                  <a:pt x="2298" y="1211"/>
                </a:lnTo>
                <a:lnTo>
                  <a:pt x="2300" y="1215"/>
                </a:lnTo>
                <a:lnTo>
                  <a:pt x="2302" y="1220"/>
                </a:lnTo>
                <a:lnTo>
                  <a:pt x="2306" y="1224"/>
                </a:lnTo>
                <a:lnTo>
                  <a:pt x="2310" y="1229"/>
                </a:lnTo>
                <a:lnTo>
                  <a:pt x="2316" y="1234"/>
                </a:lnTo>
                <a:lnTo>
                  <a:pt x="2324" y="1240"/>
                </a:lnTo>
                <a:lnTo>
                  <a:pt x="2356" y="1255"/>
                </a:lnTo>
                <a:lnTo>
                  <a:pt x="2407" y="1277"/>
                </a:lnTo>
                <a:lnTo>
                  <a:pt x="2437" y="1290"/>
                </a:lnTo>
                <a:lnTo>
                  <a:pt x="2469" y="1306"/>
                </a:lnTo>
                <a:lnTo>
                  <a:pt x="2503" y="1324"/>
                </a:lnTo>
                <a:lnTo>
                  <a:pt x="2538" y="1344"/>
                </a:lnTo>
                <a:lnTo>
                  <a:pt x="2555" y="1356"/>
                </a:lnTo>
                <a:lnTo>
                  <a:pt x="2572" y="1368"/>
                </a:lnTo>
                <a:lnTo>
                  <a:pt x="2589" y="1382"/>
                </a:lnTo>
                <a:lnTo>
                  <a:pt x="2606" y="1395"/>
                </a:lnTo>
                <a:lnTo>
                  <a:pt x="2623" y="1410"/>
                </a:lnTo>
                <a:lnTo>
                  <a:pt x="2639" y="1425"/>
                </a:lnTo>
                <a:lnTo>
                  <a:pt x="2654" y="1441"/>
                </a:lnTo>
                <a:lnTo>
                  <a:pt x="2669" y="1458"/>
                </a:lnTo>
                <a:lnTo>
                  <a:pt x="2682" y="1476"/>
                </a:lnTo>
                <a:lnTo>
                  <a:pt x="2695" y="1495"/>
                </a:lnTo>
                <a:lnTo>
                  <a:pt x="2707" y="1516"/>
                </a:lnTo>
                <a:lnTo>
                  <a:pt x="2719" y="1537"/>
                </a:lnTo>
                <a:lnTo>
                  <a:pt x="2728" y="1559"/>
                </a:lnTo>
                <a:lnTo>
                  <a:pt x="2738" y="1582"/>
                </a:lnTo>
                <a:lnTo>
                  <a:pt x="2746" y="1606"/>
                </a:lnTo>
                <a:lnTo>
                  <a:pt x="2752" y="1631"/>
                </a:lnTo>
                <a:lnTo>
                  <a:pt x="2756" y="1659"/>
                </a:lnTo>
                <a:lnTo>
                  <a:pt x="2757" y="1688"/>
                </a:lnTo>
                <a:lnTo>
                  <a:pt x="2754" y="1719"/>
                </a:lnTo>
                <a:lnTo>
                  <a:pt x="2749" y="1751"/>
                </a:lnTo>
                <a:lnTo>
                  <a:pt x="2741" y="1784"/>
                </a:lnTo>
                <a:lnTo>
                  <a:pt x="2729" y="1820"/>
                </a:lnTo>
                <a:lnTo>
                  <a:pt x="2715" y="1856"/>
                </a:lnTo>
                <a:lnTo>
                  <a:pt x="2697" y="1893"/>
                </a:lnTo>
                <a:lnTo>
                  <a:pt x="2677" y="1930"/>
                </a:lnTo>
                <a:lnTo>
                  <a:pt x="2654" y="1969"/>
                </a:lnTo>
                <a:lnTo>
                  <a:pt x="2628" y="2007"/>
                </a:lnTo>
                <a:lnTo>
                  <a:pt x="2597" y="2046"/>
                </a:lnTo>
                <a:lnTo>
                  <a:pt x="2565" y="2085"/>
                </a:lnTo>
                <a:lnTo>
                  <a:pt x="2530" y="2123"/>
                </a:lnTo>
                <a:lnTo>
                  <a:pt x="2491" y="2161"/>
                </a:lnTo>
                <a:lnTo>
                  <a:pt x="2450" y="2198"/>
                </a:lnTo>
                <a:lnTo>
                  <a:pt x="2405" y="2235"/>
                </a:lnTo>
                <a:lnTo>
                  <a:pt x="2357" y="2271"/>
                </a:lnTo>
                <a:lnTo>
                  <a:pt x="2307" y="2305"/>
                </a:lnTo>
                <a:lnTo>
                  <a:pt x="2253" y="2338"/>
                </a:lnTo>
                <a:lnTo>
                  <a:pt x="2197" y="2370"/>
                </a:lnTo>
                <a:lnTo>
                  <a:pt x="2137" y="2400"/>
                </a:lnTo>
                <a:lnTo>
                  <a:pt x="2075" y="2428"/>
                </a:lnTo>
                <a:lnTo>
                  <a:pt x="2009" y="2454"/>
                </a:lnTo>
                <a:lnTo>
                  <a:pt x="1940" y="2478"/>
                </a:lnTo>
                <a:lnTo>
                  <a:pt x="1869" y="2500"/>
                </a:lnTo>
                <a:lnTo>
                  <a:pt x="1794" y="2518"/>
                </a:lnTo>
                <a:lnTo>
                  <a:pt x="1716" y="2534"/>
                </a:lnTo>
                <a:lnTo>
                  <a:pt x="1636" y="2547"/>
                </a:lnTo>
                <a:lnTo>
                  <a:pt x="1552" y="2557"/>
                </a:lnTo>
                <a:lnTo>
                  <a:pt x="1466" y="2563"/>
                </a:lnTo>
                <a:lnTo>
                  <a:pt x="1376" y="2566"/>
                </a:lnTo>
                <a:lnTo>
                  <a:pt x="1287" y="2565"/>
                </a:lnTo>
                <a:lnTo>
                  <a:pt x="1201" y="2562"/>
                </a:lnTo>
                <a:lnTo>
                  <a:pt x="1117" y="2555"/>
                </a:lnTo>
                <a:lnTo>
                  <a:pt x="1037" y="2545"/>
                </a:lnTo>
                <a:lnTo>
                  <a:pt x="961" y="2533"/>
                </a:lnTo>
                <a:lnTo>
                  <a:pt x="887" y="2518"/>
                </a:lnTo>
                <a:lnTo>
                  <a:pt x="816" y="2501"/>
                </a:lnTo>
                <a:lnTo>
                  <a:pt x="749" y="2480"/>
                </a:lnTo>
                <a:lnTo>
                  <a:pt x="684" y="2458"/>
                </a:lnTo>
                <a:lnTo>
                  <a:pt x="623" y="2434"/>
                </a:lnTo>
                <a:lnTo>
                  <a:pt x="564" y="2409"/>
                </a:lnTo>
                <a:lnTo>
                  <a:pt x="509" y="2381"/>
                </a:lnTo>
                <a:lnTo>
                  <a:pt x="456" y="2351"/>
                </a:lnTo>
                <a:lnTo>
                  <a:pt x="406" y="2320"/>
                </a:lnTo>
                <a:lnTo>
                  <a:pt x="359" y="2288"/>
                </a:lnTo>
                <a:lnTo>
                  <a:pt x="316" y="2255"/>
                </a:lnTo>
                <a:lnTo>
                  <a:pt x="274" y="2220"/>
                </a:lnTo>
                <a:lnTo>
                  <a:pt x="237" y="2184"/>
                </a:lnTo>
                <a:lnTo>
                  <a:pt x="202" y="2148"/>
                </a:lnTo>
                <a:lnTo>
                  <a:pt x="170" y="2111"/>
                </a:lnTo>
                <a:lnTo>
                  <a:pt x="140" y="2073"/>
                </a:lnTo>
                <a:lnTo>
                  <a:pt x="114" y="2036"/>
                </a:lnTo>
                <a:lnTo>
                  <a:pt x="91" y="1998"/>
                </a:lnTo>
                <a:lnTo>
                  <a:pt x="70" y="1960"/>
                </a:lnTo>
                <a:lnTo>
                  <a:pt x="51" y="1921"/>
                </a:lnTo>
                <a:lnTo>
                  <a:pt x="36" y="1883"/>
                </a:lnTo>
                <a:lnTo>
                  <a:pt x="23" y="1846"/>
                </a:lnTo>
                <a:lnTo>
                  <a:pt x="13" y="1808"/>
                </a:lnTo>
                <a:lnTo>
                  <a:pt x="6" y="1771"/>
                </a:lnTo>
                <a:lnTo>
                  <a:pt x="2" y="1735"/>
                </a:lnTo>
                <a:lnTo>
                  <a:pt x="0" y="1701"/>
                </a:lnTo>
                <a:lnTo>
                  <a:pt x="1" y="1667"/>
                </a:lnTo>
                <a:lnTo>
                  <a:pt x="4" y="1632"/>
                </a:lnTo>
                <a:lnTo>
                  <a:pt x="11" y="1596"/>
                </a:lnTo>
                <a:lnTo>
                  <a:pt x="20" y="1559"/>
                </a:lnTo>
                <a:lnTo>
                  <a:pt x="32" y="1521"/>
                </a:lnTo>
                <a:lnTo>
                  <a:pt x="47" y="1481"/>
                </a:lnTo>
                <a:lnTo>
                  <a:pt x="64" y="1441"/>
                </a:lnTo>
                <a:lnTo>
                  <a:pt x="83" y="1400"/>
                </a:lnTo>
                <a:lnTo>
                  <a:pt x="104" y="1357"/>
                </a:lnTo>
                <a:lnTo>
                  <a:pt x="127" y="1315"/>
                </a:lnTo>
                <a:lnTo>
                  <a:pt x="152" y="1272"/>
                </a:lnTo>
                <a:lnTo>
                  <a:pt x="179" y="1228"/>
                </a:lnTo>
                <a:lnTo>
                  <a:pt x="207" y="1185"/>
                </a:lnTo>
                <a:lnTo>
                  <a:pt x="237" y="1142"/>
                </a:lnTo>
                <a:lnTo>
                  <a:pt x="267" y="1099"/>
                </a:lnTo>
                <a:lnTo>
                  <a:pt x="300" y="1056"/>
                </a:lnTo>
                <a:lnTo>
                  <a:pt x="333" y="1013"/>
                </a:lnTo>
                <a:lnTo>
                  <a:pt x="367" y="971"/>
                </a:lnTo>
                <a:lnTo>
                  <a:pt x="402" y="929"/>
                </a:lnTo>
                <a:lnTo>
                  <a:pt x="437" y="889"/>
                </a:lnTo>
                <a:lnTo>
                  <a:pt x="473" y="849"/>
                </a:lnTo>
                <a:lnTo>
                  <a:pt x="510" y="810"/>
                </a:lnTo>
                <a:lnTo>
                  <a:pt x="546" y="772"/>
                </a:lnTo>
                <a:lnTo>
                  <a:pt x="582" y="736"/>
                </a:lnTo>
                <a:lnTo>
                  <a:pt x="619" y="701"/>
                </a:lnTo>
                <a:lnTo>
                  <a:pt x="655" y="667"/>
                </a:lnTo>
                <a:lnTo>
                  <a:pt x="690" y="636"/>
                </a:lnTo>
                <a:lnTo>
                  <a:pt x="726" y="606"/>
                </a:lnTo>
                <a:lnTo>
                  <a:pt x="761" y="579"/>
                </a:lnTo>
                <a:lnTo>
                  <a:pt x="794" y="553"/>
                </a:lnTo>
                <a:lnTo>
                  <a:pt x="827" y="529"/>
                </a:lnTo>
                <a:lnTo>
                  <a:pt x="860" y="508"/>
                </a:lnTo>
                <a:lnTo>
                  <a:pt x="891" y="490"/>
                </a:lnTo>
                <a:lnTo>
                  <a:pt x="921" y="473"/>
                </a:lnTo>
                <a:lnTo>
                  <a:pt x="951" y="458"/>
                </a:lnTo>
                <a:lnTo>
                  <a:pt x="981" y="445"/>
                </a:lnTo>
                <a:lnTo>
                  <a:pt x="1010" y="433"/>
                </a:lnTo>
                <a:lnTo>
                  <a:pt x="1038" y="422"/>
                </a:lnTo>
                <a:lnTo>
                  <a:pt x="1067" y="413"/>
                </a:lnTo>
                <a:lnTo>
                  <a:pt x="1095" y="405"/>
                </a:lnTo>
                <a:lnTo>
                  <a:pt x="1122" y="398"/>
                </a:lnTo>
                <a:lnTo>
                  <a:pt x="1149" y="391"/>
                </a:lnTo>
                <a:lnTo>
                  <a:pt x="1176" y="387"/>
                </a:lnTo>
                <a:lnTo>
                  <a:pt x="1202" y="384"/>
                </a:lnTo>
                <a:lnTo>
                  <a:pt x="1227" y="381"/>
                </a:lnTo>
                <a:lnTo>
                  <a:pt x="1251" y="380"/>
                </a:lnTo>
                <a:lnTo>
                  <a:pt x="1275" y="380"/>
                </a:lnTo>
                <a:lnTo>
                  <a:pt x="1299" y="381"/>
                </a:lnTo>
                <a:lnTo>
                  <a:pt x="1321" y="383"/>
                </a:lnTo>
                <a:lnTo>
                  <a:pt x="1343" y="385"/>
                </a:lnTo>
                <a:lnTo>
                  <a:pt x="1364" y="389"/>
                </a:lnTo>
                <a:lnTo>
                  <a:pt x="1384" y="393"/>
                </a:lnTo>
                <a:lnTo>
                  <a:pt x="1404" y="399"/>
                </a:lnTo>
                <a:lnTo>
                  <a:pt x="1423" y="404"/>
                </a:lnTo>
                <a:lnTo>
                  <a:pt x="1440" y="411"/>
                </a:lnTo>
                <a:lnTo>
                  <a:pt x="1457" y="418"/>
                </a:lnTo>
                <a:lnTo>
                  <a:pt x="1472" y="425"/>
                </a:lnTo>
                <a:lnTo>
                  <a:pt x="1487" y="433"/>
                </a:lnTo>
                <a:lnTo>
                  <a:pt x="1501" y="442"/>
                </a:lnTo>
                <a:lnTo>
                  <a:pt x="1514" y="451"/>
                </a:lnTo>
                <a:lnTo>
                  <a:pt x="1526" y="460"/>
                </a:lnTo>
                <a:lnTo>
                  <a:pt x="1536" y="470"/>
                </a:lnTo>
                <a:lnTo>
                  <a:pt x="1546" y="480"/>
                </a:lnTo>
                <a:lnTo>
                  <a:pt x="1554" y="490"/>
                </a:lnTo>
                <a:lnTo>
                  <a:pt x="1561" y="501"/>
                </a:lnTo>
                <a:lnTo>
                  <a:pt x="1567" y="512"/>
                </a:lnTo>
                <a:lnTo>
                  <a:pt x="1572" y="523"/>
                </a:lnTo>
                <a:lnTo>
                  <a:pt x="1576" y="536"/>
                </a:lnTo>
                <a:lnTo>
                  <a:pt x="1580" y="549"/>
                </a:lnTo>
                <a:lnTo>
                  <a:pt x="1583" y="561"/>
                </a:lnTo>
                <a:lnTo>
                  <a:pt x="1585" y="574"/>
                </a:lnTo>
                <a:lnTo>
                  <a:pt x="1587" y="588"/>
                </a:lnTo>
                <a:lnTo>
                  <a:pt x="1588" y="601"/>
                </a:lnTo>
                <a:lnTo>
                  <a:pt x="1590" y="629"/>
                </a:lnTo>
                <a:lnTo>
                  <a:pt x="1590" y="656"/>
                </a:lnTo>
                <a:lnTo>
                  <a:pt x="1589" y="685"/>
                </a:lnTo>
                <a:lnTo>
                  <a:pt x="1586" y="711"/>
                </a:lnTo>
                <a:lnTo>
                  <a:pt x="1580" y="761"/>
                </a:lnTo>
                <a:lnTo>
                  <a:pt x="1574" y="802"/>
                </a:lnTo>
                <a:lnTo>
                  <a:pt x="1572" y="820"/>
                </a:lnTo>
                <a:lnTo>
                  <a:pt x="1571" y="833"/>
                </a:lnTo>
                <a:lnTo>
                  <a:pt x="1571" y="838"/>
                </a:lnTo>
                <a:lnTo>
                  <a:pt x="1571" y="842"/>
                </a:lnTo>
                <a:lnTo>
                  <a:pt x="1572" y="845"/>
                </a:lnTo>
                <a:lnTo>
                  <a:pt x="1573" y="848"/>
                </a:lnTo>
                <a:close/>
                <a:moveTo>
                  <a:pt x="2306" y="680"/>
                </a:moveTo>
                <a:lnTo>
                  <a:pt x="2296" y="680"/>
                </a:lnTo>
                <a:lnTo>
                  <a:pt x="2287" y="679"/>
                </a:lnTo>
                <a:lnTo>
                  <a:pt x="2277" y="678"/>
                </a:lnTo>
                <a:lnTo>
                  <a:pt x="2268" y="675"/>
                </a:lnTo>
                <a:lnTo>
                  <a:pt x="2260" y="671"/>
                </a:lnTo>
                <a:lnTo>
                  <a:pt x="2252" y="667"/>
                </a:lnTo>
                <a:lnTo>
                  <a:pt x="2244" y="662"/>
                </a:lnTo>
                <a:lnTo>
                  <a:pt x="2238" y="656"/>
                </a:lnTo>
                <a:lnTo>
                  <a:pt x="2231" y="650"/>
                </a:lnTo>
                <a:lnTo>
                  <a:pt x="2225" y="643"/>
                </a:lnTo>
                <a:lnTo>
                  <a:pt x="2220" y="636"/>
                </a:lnTo>
                <a:lnTo>
                  <a:pt x="2216" y="628"/>
                </a:lnTo>
                <a:lnTo>
                  <a:pt x="2212" y="620"/>
                </a:lnTo>
                <a:lnTo>
                  <a:pt x="2209" y="611"/>
                </a:lnTo>
                <a:lnTo>
                  <a:pt x="2207" y="602"/>
                </a:lnTo>
                <a:lnTo>
                  <a:pt x="2206" y="593"/>
                </a:lnTo>
                <a:lnTo>
                  <a:pt x="2206" y="583"/>
                </a:lnTo>
                <a:lnTo>
                  <a:pt x="2206" y="574"/>
                </a:lnTo>
                <a:lnTo>
                  <a:pt x="2208" y="565"/>
                </a:lnTo>
                <a:lnTo>
                  <a:pt x="2210" y="556"/>
                </a:lnTo>
                <a:lnTo>
                  <a:pt x="2214" y="548"/>
                </a:lnTo>
                <a:lnTo>
                  <a:pt x="2218" y="540"/>
                </a:lnTo>
                <a:lnTo>
                  <a:pt x="2223" y="531"/>
                </a:lnTo>
                <a:lnTo>
                  <a:pt x="2228" y="524"/>
                </a:lnTo>
                <a:lnTo>
                  <a:pt x="2234" y="518"/>
                </a:lnTo>
                <a:lnTo>
                  <a:pt x="2241" y="512"/>
                </a:lnTo>
                <a:lnTo>
                  <a:pt x="2248" y="507"/>
                </a:lnTo>
                <a:lnTo>
                  <a:pt x="2256" y="502"/>
                </a:lnTo>
                <a:lnTo>
                  <a:pt x="2265" y="499"/>
                </a:lnTo>
                <a:lnTo>
                  <a:pt x="2273" y="496"/>
                </a:lnTo>
                <a:lnTo>
                  <a:pt x="2282" y="494"/>
                </a:lnTo>
                <a:lnTo>
                  <a:pt x="2293" y="493"/>
                </a:lnTo>
                <a:lnTo>
                  <a:pt x="2295" y="492"/>
                </a:lnTo>
                <a:lnTo>
                  <a:pt x="2297" y="492"/>
                </a:lnTo>
                <a:lnTo>
                  <a:pt x="2300" y="492"/>
                </a:lnTo>
                <a:lnTo>
                  <a:pt x="2301" y="492"/>
                </a:lnTo>
                <a:lnTo>
                  <a:pt x="2304" y="492"/>
                </a:lnTo>
                <a:lnTo>
                  <a:pt x="2305" y="492"/>
                </a:lnTo>
                <a:lnTo>
                  <a:pt x="2317" y="492"/>
                </a:lnTo>
                <a:lnTo>
                  <a:pt x="2325" y="491"/>
                </a:lnTo>
                <a:lnTo>
                  <a:pt x="2325" y="491"/>
                </a:lnTo>
                <a:lnTo>
                  <a:pt x="2325" y="492"/>
                </a:lnTo>
                <a:lnTo>
                  <a:pt x="2346" y="492"/>
                </a:lnTo>
                <a:lnTo>
                  <a:pt x="2367" y="494"/>
                </a:lnTo>
                <a:lnTo>
                  <a:pt x="2388" y="497"/>
                </a:lnTo>
                <a:lnTo>
                  <a:pt x="2409" y="500"/>
                </a:lnTo>
                <a:lnTo>
                  <a:pt x="2429" y="505"/>
                </a:lnTo>
                <a:lnTo>
                  <a:pt x="2448" y="510"/>
                </a:lnTo>
                <a:lnTo>
                  <a:pt x="2468" y="517"/>
                </a:lnTo>
                <a:lnTo>
                  <a:pt x="2486" y="524"/>
                </a:lnTo>
                <a:lnTo>
                  <a:pt x="2505" y="533"/>
                </a:lnTo>
                <a:lnTo>
                  <a:pt x="2524" y="543"/>
                </a:lnTo>
                <a:lnTo>
                  <a:pt x="2541" y="553"/>
                </a:lnTo>
                <a:lnTo>
                  <a:pt x="2558" y="563"/>
                </a:lnTo>
                <a:lnTo>
                  <a:pt x="2574" y="575"/>
                </a:lnTo>
                <a:lnTo>
                  <a:pt x="2589" y="587"/>
                </a:lnTo>
                <a:lnTo>
                  <a:pt x="2604" y="600"/>
                </a:lnTo>
                <a:lnTo>
                  <a:pt x="2619" y="614"/>
                </a:lnTo>
                <a:lnTo>
                  <a:pt x="2633" y="628"/>
                </a:lnTo>
                <a:lnTo>
                  <a:pt x="2646" y="643"/>
                </a:lnTo>
                <a:lnTo>
                  <a:pt x="2659" y="659"/>
                </a:lnTo>
                <a:lnTo>
                  <a:pt x="2670" y="676"/>
                </a:lnTo>
                <a:lnTo>
                  <a:pt x="2681" y="692"/>
                </a:lnTo>
                <a:lnTo>
                  <a:pt x="2691" y="710"/>
                </a:lnTo>
                <a:lnTo>
                  <a:pt x="2700" y="727"/>
                </a:lnTo>
                <a:lnTo>
                  <a:pt x="2708" y="746"/>
                </a:lnTo>
                <a:lnTo>
                  <a:pt x="2715" y="764"/>
                </a:lnTo>
                <a:lnTo>
                  <a:pt x="2722" y="784"/>
                </a:lnTo>
                <a:lnTo>
                  <a:pt x="2727" y="803"/>
                </a:lnTo>
                <a:lnTo>
                  <a:pt x="2733" y="824"/>
                </a:lnTo>
                <a:lnTo>
                  <a:pt x="2737" y="844"/>
                </a:lnTo>
                <a:lnTo>
                  <a:pt x="2739" y="865"/>
                </a:lnTo>
                <a:lnTo>
                  <a:pt x="2741" y="886"/>
                </a:lnTo>
                <a:lnTo>
                  <a:pt x="2741" y="907"/>
                </a:lnTo>
                <a:lnTo>
                  <a:pt x="2742" y="907"/>
                </a:lnTo>
                <a:lnTo>
                  <a:pt x="2742" y="908"/>
                </a:lnTo>
                <a:lnTo>
                  <a:pt x="2742" y="909"/>
                </a:lnTo>
                <a:lnTo>
                  <a:pt x="2741" y="909"/>
                </a:lnTo>
                <a:lnTo>
                  <a:pt x="2741" y="920"/>
                </a:lnTo>
                <a:lnTo>
                  <a:pt x="2741" y="932"/>
                </a:lnTo>
                <a:lnTo>
                  <a:pt x="2740" y="942"/>
                </a:lnTo>
                <a:lnTo>
                  <a:pt x="2739" y="953"/>
                </a:lnTo>
                <a:lnTo>
                  <a:pt x="2739" y="953"/>
                </a:lnTo>
                <a:lnTo>
                  <a:pt x="2739" y="959"/>
                </a:lnTo>
                <a:lnTo>
                  <a:pt x="2738" y="961"/>
                </a:lnTo>
                <a:lnTo>
                  <a:pt x="2737" y="971"/>
                </a:lnTo>
                <a:lnTo>
                  <a:pt x="2735" y="980"/>
                </a:lnTo>
                <a:lnTo>
                  <a:pt x="2734" y="989"/>
                </a:lnTo>
                <a:lnTo>
                  <a:pt x="2731" y="996"/>
                </a:lnTo>
                <a:lnTo>
                  <a:pt x="2729" y="1006"/>
                </a:lnTo>
                <a:lnTo>
                  <a:pt x="2725" y="1014"/>
                </a:lnTo>
                <a:lnTo>
                  <a:pt x="2721" y="1023"/>
                </a:lnTo>
                <a:lnTo>
                  <a:pt x="2716" y="1030"/>
                </a:lnTo>
                <a:lnTo>
                  <a:pt x="2711" y="1037"/>
                </a:lnTo>
                <a:lnTo>
                  <a:pt x="2705" y="1044"/>
                </a:lnTo>
                <a:lnTo>
                  <a:pt x="2698" y="1050"/>
                </a:lnTo>
                <a:lnTo>
                  <a:pt x="2691" y="1055"/>
                </a:lnTo>
                <a:lnTo>
                  <a:pt x="2683" y="1059"/>
                </a:lnTo>
                <a:lnTo>
                  <a:pt x="2675" y="1063"/>
                </a:lnTo>
                <a:lnTo>
                  <a:pt x="2666" y="1066"/>
                </a:lnTo>
                <a:lnTo>
                  <a:pt x="2658" y="1068"/>
                </a:lnTo>
                <a:lnTo>
                  <a:pt x="2649" y="1069"/>
                </a:lnTo>
                <a:lnTo>
                  <a:pt x="2640" y="1070"/>
                </a:lnTo>
                <a:lnTo>
                  <a:pt x="2630" y="1069"/>
                </a:lnTo>
                <a:lnTo>
                  <a:pt x="2620" y="1068"/>
                </a:lnTo>
                <a:lnTo>
                  <a:pt x="2611" y="1065"/>
                </a:lnTo>
                <a:lnTo>
                  <a:pt x="2602" y="1062"/>
                </a:lnTo>
                <a:lnTo>
                  <a:pt x="2594" y="1058"/>
                </a:lnTo>
                <a:lnTo>
                  <a:pt x="2586" y="1053"/>
                </a:lnTo>
                <a:lnTo>
                  <a:pt x="2579" y="1047"/>
                </a:lnTo>
                <a:lnTo>
                  <a:pt x="2572" y="1041"/>
                </a:lnTo>
                <a:lnTo>
                  <a:pt x="2567" y="1034"/>
                </a:lnTo>
                <a:lnTo>
                  <a:pt x="2561" y="1027"/>
                </a:lnTo>
                <a:lnTo>
                  <a:pt x="2557" y="1019"/>
                </a:lnTo>
                <a:lnTo>
                  <a:pt x="2553" y="1011"/>
                </a:lnTo>
                <a:lnTo>
                  <a:pt x="2550" y="1003"/>
                </a:lnTo>
                <a:lnTo>
                  <a:pt x="2548" y="994"/>
                </a:lnTo>
                <a:lnTo>
                  <a:pt x="2547" y="985"/>
                </a:lnTo>
                <a:lnTo>
                  <a:pt x="2547" y="976"/>
                </a:lnTo>
                <a:lnTo>
                  <a:pt x="2547" y="967"/>
                </a:lnTo>
                <a:lnTo>
                  <a:pt x="2549" y="957"/>
                </a:lnTo>
                <a:lnTo>
                  <a:pt x="2551" y="946"/>
                </a:lnTo>
                <a:lnTo>
                  <a:pt x="2552" y="937"/>
                </a:lnTo>
                <a:lnTo>
                  <a:pt x="2552" y="937"/>
                </a:lnTo>
                <a:lnTo>
                  <a:pt x="2553" y="932"/>
                </a:lnTo>
                <a:lnTo>
                  <a:pt x="2554" y="919"/>
                </a:lnTo>
                <a:lnTo>
                  <a:pt x="2554" y="909"/>
                </a:lnTo>
                <a:lnTo>
                  <a:pt x="2554" y="909"/>
                </a:lnTo>
                <a:lnTo>
                  <a:pt x="2554" y="908"/>
                </a:lnTo>
                <a:lnTo>
                  <a:pt x="2554" y="907"/>
                </a:lnTo>
                <a:lnTo>
                  <a:pt x="2554" y="907"/>
                </a:lnTo>
                <a:lnTo>
                  <a:pt x="2554" y="896"/>
                </a:lnTo>
                <a:lnTo>
                  <a:pt x="2553" y="884"/>
                </a:lnTo>
                <a:lnTo>
                  <a:pt x="2552" y="873"/>
                </a:lnTo>
                <a:lnTo>
                  <a:pt x="2550" y="862"/>
                </a:lnTo>
                <a:lnTo>
                  <a:pt x="2547" y="851"/>
                </a:lnTo>
                <a:lnTo>
                  <a:pt x="2544" y="840"/>
                </a:lnTo>
                <a:lnTo>
                  <a:pt x="2540" y="829"/>
                </a:lnTo>
                <a:lnTo>
                  <a:pt x="2536" y="819"/>
                </a:lnTo>
                <a:lnTo>
                  <a:pt x="2532" y="808"/>
                </a:lnTo>
                <a:lnTo>
                  <a:pt x="2527" y="798"/>
                </a:lnTo>
                <a:lnTo>
                  <a:pt x="2521" y="789"/>
                </a:lnTo>
                <a:lnTo>
                  <a:pt x="2515" y="779"/>
                </a:lnTo>
                <a:lnTo>
                  <a:pt x="2508" y="770"/>
                </a:lnTo>
                <a:lnTo>
                  <a:pt x="2501" y="762"/>
                </a:lnTo>
                <a:lnTo>
                  <a:pt x="2494" y="753"/>
                </a:lnTo>
                <a:lnTo>
                  <a:pt x="2486" y="746"/>
                </a:lnTo>
                <a:lnTo>
                  <a:pt x="2478" y="738"/>
                </a:lnTo>
                <a:lnTo>
                  <a:pt x="2470" y="731"/>
                </a:lnTo>
                <a:lnTo>
                  <a:pt x="2462" y="724"/>
                </a:lnTo>
                <a:lnTo>
                  <a:pt x="2453" y="718"/>
                </a:lnTo>
                <a:lnTo>
                  <a:pt x="2443" y="712"/>
                </a:lnTo>
                <a:lnTo>
                  <a:pt x="2434" y="706"/>
                </a:lnTo>
                <a:lnTo>
                  <a:pt x="2424" y="701"/>
                </a:lnTo>
                <a:lnTo>
                  <a:pt x="2414" y="697"/>
                </a:lnTo>
                <a:lnTo>
                  <a:pt x="2404" y="693"/>
                </a:lnTo>
                <a:lnTo>
                  <a:pt x="2392" y="689"/>
                </a:lnTo>
                <a:lnTo>
                  <a:pt x="2381" y="686"/>
                </a:lnTo>
                <a:lnTo>
                  <a:pt x="2370" y="684"/>
                </a:lnTo>
                <a:lnTo>
                  <a:pt x="2359" y="682"/>
                </a:lnTo>
                <a:lnTo>
                  <a:pt x="2348" y="680"/>
                </a:lnTo>
                <a:lnTo>
                  <a:pt x="2336" y="679"/>
                </a:lnTo>
                <a:lnTo>
                  <a:pt x="2325" y="679"/>
                </a:lnTo>
                <a:lnTo>
                  <a:pt x="2325" y="679"/>
                </a:lnTo>
                <a:lnTo>
                  <a:pt x="2325" y="679"/>
                </a:lnTo>
                <a:lnTo>
                  <a:pt x="2314" y="679"/>
                </a:lnTo>
                <a:lnTo>
                  <a:pt x="2311" y="679"/>
                </a:lnTo>
                <a:lnTo>
                  <a:pt x="2311" y="679"/>
                </a:lnTo>
                <a:lnTo>
                  <a:pt x="2309" y="680"/>
                </a:lnTo>
                <a:lnTo>
                  <a:pt x="2309" y="680"/>
                </a:lnTo>
                <a:lnTo>
                  <a:pt x="2306" y="680"/>
                </a:lnTo>
                <a:close/>
                <a:moveTo>
                  <a:pt x="2202" y="312"/>
                </a:moveTo>
                <a:lnTo>
                  <a:pt x="2187" y="314"/>
                </a:lnTo>
                <a:lnTo>
                  <a:pt x="2171" y="315"/>
                </a:lnTo>
                <a:lnTo>
                  <a:pt x="2156" y="314"/>
                </a:lnTo>
                <a:lnTo>
                  <a:pt x="2142" y="312"/>
                </a:lnTo>
                <a:lnTo>
                  <a:pt x="2128" y="309"/>
                </a:lnTo>
                <a:lnTo>
                  <a:pt x="2115" y="304"/>
                </a:lnTo>
                <a:lnTo>
                  <a:pt x="2102" y="298"/>
                </a:lnTo>
                <a:lnTo>
                  <a:pt x="2089" y="290"/>
                </a:lnTo>
                <a:lnTo>
                  <a:pt x="2078" y="282"/>
                </a:lnTo>
                <a:lnTo>
                  <a:pt x="2067" y="273"/>
                </a:lnTo>
                <a:lnTo>
                  <a:pt x="2056" y="262"/>
                </a:lnTo>
                <a:lnTo>
                  <a:pt x="2048" y="250"/>
                </a:lnTo>
                <a:lnTo>
                  <a:pt x="2040" y="237"/>
                </a:lnTo>
                <a:lnTo>
                  <a:pt x="2034" y="224"/>
                </a:lnTo>
                <a:lnTo>
                  <a:pt x="2028" y="210"/>
                </a:lnTo>
                <a:lnTo>
                  <a:pt x="2025" y="196"/>
                </a:lnTo>
                <a:lnTo>
                  <a:pt x="2022" y="181"/>
                </a:lnTo>
                <a:lnTo>
                  <a:pt x="2021" y="166"/>
                </a:lnTo>
                <a:lnTo>
                  <a:pt x="2022" y="151"/>
                </a:lnTo>
                <a:lnTo>
                  <a:pt x="2024" y="137"/>
                </a:lnTo>
                <a:lnTo>
                  <a:pt x="2028" y="123"/>
                </a:lnTo>
                <a:lnTo>
                  <a:pt x="2032" y="108"/>
                </a:lnTo>
                <a:lnTo>
                  <a:pt x="2038" y="95"/>
                </a:lnTo>
                <a:lnTo>
                  <a:pt x="2046" y="83"/>
                </a:lnTo>
                <a:lnTo>
                  <a:pt x="2054" y="72"/>
                </a:lnTo>
                <a:lnTo>
                  <a:pt x="2065" y="61"/>
                </a:lnTo>
                <a:lnTo>
                  <a:pt x="2075" y="51"/>
                </a:lnTo>
                <a:lnTo>
                  <a:pt x="2086" y="42"/>
                </a:lnTo>
                <a:lnTo>
                  <a:pt x="2099" y="35"/>
                </a:lnTo>
                <a:lnTo>
                  <a:pt x="2112" y="28"/>
                </a:lnTo>
                <a:lnTo>
                  <a:pt x="2126" y="23"/>
                </a:lnTo>
                <a:lnTo>
                  <a:pt x="2141" y="19"/>
                </a:lnTo>
                <a:lnTo>
                  <a:pt x="2142" y="19"/>
                </a:lnTo>
                <a:lnTo>
                  <a:pt x="2143" y="19"/>
                </a:lnTo>
                <a:lnTo>
                  <a:pt x="2161" y="15"/>
                </a:lnTo>
                <a:lnTo>
                  <a:pt x="2167" y="14"/>
                </a:lnTo>
                <a:lnTo>
                  <a:pt x="2178" y="12"/>
                </a:lnTo>
                <a:lnTo>
                  <a:pt x="2194" y="10"/>
                </a:lnTo>
                <a:lnTo>
                  <a:pt x="2227" y="6"/>
                </a:lnTo>
                <a:lnTo>
                  <a:pt x="2259" y="3"/>
                </a:lnTo>
                <a:lnTo>
                  <a:pt x="2293" y="1"/>
                </a:lnTo>
                <a:lnTo>
                  <a:pt x="2325" y="0"/>
                </a:lnTo>
                <a:lnTo>
                  <a:pt x="2325" y="0"/>
                </a:lnTo>
                <a:lnTo>
                  <a:pt x="2325" y="1"/>
                </a:lnTo>
                <a:lnTo>
                  <a:pt x="2348" y="1"/>
                </a:lnTo>
                <a:lnTo>
                  <a:pt x="2371" y="2"/>
                </a:lnTo>
                <a:lnTo>
                  <a:pt x="2394" y="3"/>
                </a:lnTo>
                <a:lnTo>
                  <a:pt x="2418" y="5"/>
                </a:lnTo>
                <a:lnTo>
                  <a:pt x="2441" y="8"/>
                </a:lnTo>
                <a:lnTo>
                  <a:pt x="2463" y="11"/>
                </a:lnTo>
                <a:lnTo>
                  <a:pt x="2485" y="15"/>
                </a:lnTo>
                <a:lnTo>
                  <a:pt x="2507" y="19"/>
                </a:lnTo>
                <a:lnTo>
                  <a:pt x="2530" y="24"/>
                </a:lnTo>
                <a:lnTo>
                  <a:pt x="2552" y="29"/>
                </a:lnTo>
                <a:lnTo>
                  <a:pt x="2574" y="35"/>
                </a:lnTo>
                <a:lnTo>
                  <a:pt x="2595" y="41"/>
                </a:lnTo>
                <a:lnTo>
                  <a:pt x="2616" y="48"/>
                </a:lnTo>
                <a:lnTo>
                  <a:pt x="2638" y="55"/>
                </a:lnTo>
                <a:lnTo>
                  <a:pt x="2658" y="63"/>
                </a:lnTo>
                <a:lnTo>
                  <a:pt x="2679" y="72"/>
                </a:lnTo>
                <a:lnTo>
                  <a:pt x="2699" y="80"/>
                </a:lnTo>
                <a:lnTo>
                  <a:pt x="2719" y="90"/>
                </a:lnTo>
                <a:lnTo>
                  <a:pt x="2739" y="99"/>
                </a:lnTo>
                <a:lnTo>
                  <a:pt x="2758" y="109"/>
                </a:lnTo>
                <a:lnTo>
                  <a:pt x="2777" y="121"/>
                </a:lnTo>
                <a:lnTo>
                  <a:pt x="2796" y="132"/>
                </a:lnTo>
                <a:lnTo>
                  <a:pt x="2815" y="144"/>
                </a:lnTo>
                <a:lnTo>
                  <a:pt x="2833" y="155"/>
                </a:lnTo>
                <a:lnTo>
                  <a:pt x="2852" y="168"/>
                </a:lnTo>
                <a:lnTo>
                  <a:pt x="2869" y="181"/>
                </a:lnTo>
                <a:lnTo>
                  <a:pt x="2886" y="194"/>
                </a:lnTo>
                <a:lnTo>
                  <a:pt x="2903" y="207"/>
                </a:lnTo>
                <a:lnTo>
                  <a:pt x="2920" y="221"/>
                </a:lnTo>
                <a:lnTo>
                  <a:pt x="2936" y="236"/>
                </a:lnTo>
                <a:lnTo>
                  <a:pt x="2951" y="250"/>
                </a:lnTo>
                <a:lnTo>
                  <a:pt x="2968" y="266"/>
                </a:lnTo>
                <a:lnTo>
                  <a:pt x="2983" y="282"/>
                </a:lnTo>
                <a:lnTo>
                  <a:pt x="2998" y="298"/>
                </a:lnTo>
                <a:lnTo>
                  <a:pt x="3012" y="314"/>
                </a:lnTo>
                <a:lnTo>
                  <a:pt x="3026" y="330"/>
                </a:lnTo>
                <a:lnTo>
                  <a:pt x="3039" y="347"/>
                </a:lnTo>
                <a:lnTo>
                  <a:pt x="3053" y="364"/>
                </a:lnTo>
                <a:lnTo>
                  <a:pt x="3065" y="382"/>
                </a:lnTo>
                <a:lnTo>
                  <a:pt x="3079" y="400"/>
                </a:lnTo>
                <a:lnTo>
                  <a:pt x="3091" y="419"/>
                </a:lnTo>
                <a:lnTo>
                  <a:pt x="3102" y="437"/>
                </a:lnTo>
                <a:lnTo>
                  <a:pt x="3113" y="456"/>
                </a:lnTo>
                <a:lnTo>
                  <a:pt x="3124" y="475"/>
                </a:lnTo>
                <a:lnTo>
                  <a:pt x="3134" y="494"/>
                </a:lnTo>
                <a:lnTo>
                  <a:pt x="3144" y="514"/>
                </a:lnTo>
                <a:lnTo>
                  <a:pt x="3153" y="533"/>
                </a:lnTo>
                <a:lnTo>
                  <a:pt x="3162" y="554"/>
                </a:lnTo>
                <a:lnTo>
                  <a:pt x="3170" y="575"/>
                </a:lnTo>
                <a:lnTo>
                  <a:pt x="3179" y="595"/>
                </a:lnTo>
                <a:lnTo>
                  <a:pt x="3186" y="616"/>
                </a:lnTo>
                <a:lnTo>
                  <a:pt x="3193" y="637"/>
                </a:lnTo>
                <a:lnTo>
                  <a:pt x="3199" y="658"/>
                </a:lnTo>
                <a:lnTo>
                  <a:pt x="3205" y="681"/>
                </a:lnTo>
                <a:lnTo>
                  <a:pt x="3210" y="703"/>
                </a:lnTo>
                <a:lnTo>
                  <a:pt x="3215" y="725"/>
                </a:lnTo>
                <a:lnTo>
                  <a:pt x="3219" y="747"/>
                </a:lnTo>
                <a:lnTo>
                  <a:pt x="3223" y="769"/>
                </a:lnTo>
                <a:lnTo>
                  <a:pt x="3226" y="791"/>
                </a:lnTo>
                <a:lnTo>
                  <a:pt x="3229" y="815"/>
                </a:lnTo>
                <a:lnTo>
                  <a:pt x="3231" y="838"/>
                </a:lnTo>
                <a:lnTo>
                  <a:pt x="3232" y="861"/>
                </a:lnTo>
                <a:lnTo>
                  <a:pt x="3233" y="884"/>
                </a:lnTo>
                <a:lnTo>
                  <a:pt x="3233" y="907"/>
                </a:lnTo>
                <a:lnTo>
                  <a:pt x="3234" y="907"/>
                </a:lnTo>
                <a:lnTo>
                  <a:pt x="3234" y="908"/>
                </a:lnTo>
                <a:lnTo>
                  <a:pt x="3234" y="908"/>
                </a:lnTo>
                <a:lnTo>
                  <a:pt x="3233" y="908"/>
                </a:lnTo>
                <a:lnTo>
                  <a:pt x="3233" y="936"/>
                </a:lnTo>
                <a:lnTo>
                  <a:pt x="3232" y="963"/>
                </a:lnTo>
                <a:lnTo>
                  <a:pt x="3230" y="988"/>
                </a:lnTo>
                <a:lnTo>
                  <a:pt x="3228" y="1012"/>
                </a:lnTo>
                <a:lnTo>
                  <a:pt x="3228" y="1013"/>
                </a:lnTo>
                <a:lnTo>
                  <a:pt x="3226" y="1027"/>
                </a:lnTo>
                <a:lnTo>
                  <a:pt x="3225" y="1029"/>
                </a:lnTo>
                <a:lnTo>
                  <a:pt x="3222" y="1050"/>
                </a:lnTo>
                <a:lnTo>
                  <a:pt x="3219" y="1072"/>
                </a:lnTo>
                <a:lnTo>
                  <a:pt x="3215" y="1092"/>
                </a:lnTo>
                <a:lnTo>
                  <a:pt x="3210" y="1114"/>
                </a:lnTo>
                <a:lnTo>
                  <a:pt x="3206" y="1128"/>
                </a:lnTo>
                <a:lnTo>
                  <a:pt x="3201" y="1142"/>
                </a:lnTo>
                <a:lnTo>
                  <a:pt x="3194" y="1155"/>
                </a:lnTo>
                <a:lnTo>
                  <a:pt x="3186" y="1168"/>
                </a:lnTo>
                <a:lnTo>
                  <a:pt x="3176" y="1179"/>
                </a:lnTo>
                <a:lnTo>
                  <a:pt x="3166" y="1189"/>
                </a:lnTo>
                <a:lnTo>
                  <a:pt x="3155" y="1198"/>
                </a:lnTo>
                <a:lnTo>
                  <a:pt x="3143" y="1206"/>
                </a:lnTo>
                <a:lnTo>
                  <a:pt x="3131" y="1213"/>
                </a:lnTo>
                <a:lnTo>
                  <a:pt x="3118" y="1219"/>
                </a:lnTo>
                <a:lnTo>
                  <a:pt x="3104" y="1224"/>
                </a:lnTo>
                <a:lnTo>
                  <a:pt x="3090" y="1227"/>
                </a:lnTo>
                <a:lnTo>
                  <a:pt x="3076" y="1229"/>
                </a:lnTo>
                <a:lnTo>
                  <a:pt x="3060" y="1229"/>
                </a:lnTo>
                <a:lnTo>
                  <a:pt x="3045" y="1228"/>
                </a:lnTo>
                <a:lnTo>
                  <a:pt x="3030" y="1225"/>
                </a:lnTo>
                <a:lnTo>
                  <a:pt x="3016" y="1221"/>
                </a:lnTo>
                <a:lnTo>
                  <a:pt x="3002" y="1216"/>
                </a:lnTo>
                <a:lnTo>
                  <a:pt x="2989" y="1209"/>
                </a:lnTo>
                <a:lnTo>
                  <a:pt x="2977" y="1201"/>
                </a:lnTo>
                <a:lnTo>
                  <a:pt x="2965" y="1192"/>
                </a:lnTo>
                <a:lnTo>
                  <a:pt x="2954" y="1182"/>
                </a:lnTo>
                <a:lnTo>
                  <a:pt x="2945" y="1171"/>
                </a:lnTo>
                <a:lnTo>
                  <a:pt x="2937" y="1160"/>
                </a:lnTo>
                <a:lnTo>
                  <a:pt x="2930" y="1147"/>
                </a:lnTo>
                <a:lnTo>
                  <a:pt x="2924" y="1134"/>
                </a:lnTo>
                <a:lnTo>
                  <a:pt x="2919" y="1121"/>
                </a:lnTo>
                <a:lnTo>
                  <a:pt x="2916" y="1107"/>
                </a:lnTo>
                <a:lnTo>
                  <a:pt x="2914" y="1091"/>
                </a:lnTo>
                <a:lnTo>
                  <a:pt x="2914" y="1076"/>
                </a:lnTo>
                <a:lnTo>
                  <a:pt x="2915" y="1062"/>
                </a:lnTo>
                <a:lnTo>
                  <a:pt x="2918" y="1047"/>
                </a:lnTo>
                <a:lnTo>
                  <a:pt x="2921" y="1032"/>
                </a:lnTo>
                <a:lnTo>
                  <a:pt x="2924" y="1018"/>
                </a:lnTo>
                <a:lnTo>
                  <a:pt x="2926" y="1005"/>
                </a:lnTo>
                <a:lnTo>
                  <a:pt x="2928" y="991"/>
                </a:lnTo>
                <a:lnTo>
                  <a:pt x="2928" y="991"/>
                </a:lnTo>
                <a:lnTo>
                  <a:pt x="2930" y="977"/>
                </a:lnTo>
                <a:lnTo>
                  <a:pt x="2930" y="977"/>
                </a:lnTo>
                <a:lnTo>
                  <a:pt x="2932" y="959"/>
                </a:lnTo>
                <a:lnTo>
                  <a:pt x="2933" y="941"/>
                </a:lnTo>
                <a:lnTo>
                  <a:pt x="2934" y="924"/>
                </a:lnTo>
                <a:lnTo>
                  <a:pt x="2934" y="908"/>
                </a:lnTo>
                <a:lnTo>
                  <a:pt x="2933" y="908"/>
                </a:lnTo>
                <a:lnTo>
                  <a:pt x="2933" y="908"/>
                </a:lnTo>
                <a:lnTo>
                  <a:pt x="2933" y="907"/>
                </a:lnTo>
                <a:lnTo>
                  <a:pt x="2934" y="907"/>
                </a:lnTo>
                <a:lnTo>
                  <a:pt x="2933" y="876"/>
                </a:lnTo>
                <a:lnTo>
                  <a:pt x="2931" y="846"/>
                </a:lnTo>
                <a:lnTo>
                  <a:pt x="2927" y="816"/>
                </a:lnTo>
                <a:lnTo>
                  <a:pt x="2922" y="785"/>
                </a:lnTo>
                <a:lnTo>
                  <a:pt x="2915" y="756"/>
                </a:lnTo>
                <a:lnTo>
                  <a:pt x="2907" y="727"/>
                </a:lnTo>
                <a:lnTo>
                  <a:pt x="2897" y="699"/>
                </a:lnTo>
                <a:lnTo>
                  <a:pt x="2886" y="671"/>
                </a:lnTo>
                <a:lnTo>
                  <a:pt x="2874" y="644"/>
                </a:lnTo>
                <a:lnTo>
                  <a:pt x="2861" y="618"/>
                </a:lnTo>
                <a:lnTo>
                  <a:pt x="2846" y="593"/>
                </a:lnTo>
                <a:lnTo>
                  <a:pt x="2830" y="568"/>
                </a:lnTo>
                <a:lnTo>
                  <a:pt x="2813" y="544"/>
                </a:lnTo>
                <a:lnTo>
                  <a:pt x="2795" y="521"/>
                </a:lnTo>
                <a:lnTo>
                  <a:pt x="2776" y="499"/>
                </a:lnTo>
                <a:lnTo>
                  <a:pt x="2756" y="478"/>
                </a:lnTo>
                <a:lnTo>
                  <a:pt x="2735" y="458"/>
                </a:lnTo>
                <a:lnTo>
                  <a:pt x="2712" y="439"/>
                </a:lnTo>
                <a:lnTo>
                  <a:pt x="2689" y="421"/>
                </a:lnTo>
                <a:lnTo>
                  <a:pt x="2665" y="404"/>
                </a:lnTo>
                <a:lnTo>
                  <a:pt x="2640" y="387"/>
                </a:lnTo>
                <a:lnTo>
                  <a:pt x="2614" y="372"/>
                </a:lnTo>
                <a:lnTo>
                  <a:pt x="2588" y="359"/>
                </a:lnTo>
                <a:lnTo>
                  <a:pt x="2561" y="347"/>
                </a:lnTo>
                <a:lnTo>
                  <a:pt x="2534" y="336"/>
                </a:lnTo>
                <a:lnTo>
                  <a:pt x="2505" y="326"/>
                </a:lnTo>
                <a:lnTo>
                  <a:pt x="2476" y="318"/>
                </a:lnTo>
                <a:lnTo>
                  <a:pt x="2447" y="311"/>
                </a:lnTo>
                <a:lnTo>
                  <a:pt x="2417" y="306"/>
                </a:lnTo>
                <a:lnTo>
                  <a:pt x="2386" y="302"/>
                </a:lnTo>
                <a:lnTo>
                  <a:pt x="2356" y="300"/>
                </a:lnTo>
                <a:lnTo>
                  <a:pt x="2325" y="299"/>
                </a:lnTo>
                <a:lnTo>
                  <a:pt x="2325" y="300"/>
                </a:lnTo>
                <a:lnTo>
                  <a:pt x="2325" y="300"/>
                </a:lnTo>
                <a:lnTo>
                  <a:pt x="2302" y="300"/>
                </a:lnTo>
                <a:lnTo>
                  <a:pt x="2279" y="301"/>
                </a:lnTo>
                <a:lnTo>
                  <a:pt x="2257" y="303"/>
                </a:lnTo>
                <a:lnTo>
                  <a:pt x="2236" y="306"/>
                </a:lnTo>
                <a:lnTo>
                  <a:pt x="2219" y="309"/>
                </a:lnTo>
                <a:lnTo>
                  <a:pt x="2207" y="311"/>
                </a:lnTo>
                <a:lnTo>
                  <a:pt x="2203" y="311"/>
                </a:lnTo>
                <a:lnTo>
                  <a:pt x="2203" y="311"/>
                </a:lnTo>
                <a:lnTo>
                  <a:pt x="2202" y="312"/>
                </a:lnTo>
                <a:close/>
                <a:moveTo>
                  <a:pt x="1230" y="1154"/>
                </a:moveTo>
                <a:lnTo>
                  <a:pt x="1278" y="1152"/>
                </a:lnTo>
                <a:lnTo>
                  <a:pt x="1327" y="1151"/>
                </a:lnTo>
                <a:lnTo>
                  <a:pt x="1374" y="1151"/>
                </a:lnTo>
                <a:lnTo>
                  <a:pt x="1421" y="1153"/>
                </a:lnTo>
                <a:lnTo>
                  <a:pt x="1467" y="1157"/>
                </a:lnTo>
                <a:lnTo>
                  <a:pt x="1513" y="1162"/>
                </a:lnTo>
                <a:lnTo>
                  <a:pt x="1557" y="1168"/>
                </a:lnTo>
                <a:lnTo>
                  <a:pt x="1601" y="1176"/>
                </a:lnTo>
                <a:lnTo>
                  <a:pt x="1644" y="1185"/>
                </a:lnTo>
                <a:lnTo>
                  <a:pt x="1685" y="1195"/>
                </a:lnTo>
                <a:lnTo>
                  <a:pt x="1726" y="1207"/>
                </a:lnTo>
                <a:lnTo>
                  <a:pt x="1766" y="1220"/>
                </a:lnTo>
                <a:lnTo>
                  <a:pt x="1804" y="1234"/>
                </a:lnTo>
                <a:lnTo>
                  <a:pt x="1841" y="1250"/>
                </a:lnTo>
                <a:lnTo>
                  <a:pt x="1877" y="1266"/>
                </a:lnTo>
                <a:lnTo>
                  <a:pt x="1910" y="1284"/>
                </a:lnTo>
                <a:lnTo>
                  <a:pt x="1943" y="1302"/>
                </a:lnTo>
                <a:lnTo>
                  <a:pt x="1975" y="1322"/>
                </a:lnTo>
                <a:lnTo>
                  <a:pt x="2004" y="1342"/>
                </a:lnTo>
                <a:lnTo>
                  <a:pt x="2032" y="1364"/>
                </a:lnTo>
                <a:lnTo>
                  <a:pt x="2058" y="1387"/>
                </a:lnTo>
                <a:lnTo>
                  <a:pt x="2083" y="1411"/>
                </a:lnTo>
                <a:lnTo>
                  <a:pt x="2106" y="1435"/>
                </a:lnTo>
                <a:lnTo>
                  <a:pt x="2126" y="1460"/>
                </a:lnTo>
                <a:lnTo>
                  <a:pt x="2145" y="1486"/>
                </a:lnTo>
                <a:lnTo>
                  <a:pt x="2162" y="1512"/>
                </a:lnTo>
                <a:lnTo>
                  <a:pt x="2177" y="1541"/>
                </a:lnTo>
                <a:lnTo>
                  <a:pt x="2190" y="1569"/>
                </a:lnTo>
                <a:lnTo>
                  <a:pt x="2200" y="1597"/>
                </a:lnTo>
                <a:lnTo>
                  <a:pt x="2208" y="1627"/>
                </a:lnTo>
                <a:lnTo>
                  <a:pt x="2214" y="1658"/>
                </a:lnTo>
                <a:lnTo>
                  <a:pt x="2217" y="1688"/>
                </a:lnTo>
                <a:lnTo>
                  <a:pt x="2218" y="1719"/>
                </a:lnTo>
                <a:lnTo>
                  <a:pt x="2216" y="1749"/>
                </a:lnTo>
                <a:lnTo>
                  <a:pt x="2212" y="1779"/>
                </a:lnTo>
                <a:lnTo>
                  <a:pt x="2206" y="1810"/>
                </a:lnTo>
                <a:lnTo>
                  <a:pt x="2197" y="1840"/>
                </a:lnTo>
                <a:lnTo>
                  <a:pt x="2187" y="1869"/>
                </a:lnTo>
                <a:lnTo>
                  <a:pt x="2173" y="1897"/>
                </a:lnTo>
                <a:lnTo>
                  <a:pt x="2158" y="1925"/>
                </a:lnTo>
                <a:lnTo>
                  <a:pt x="2141" y="1954"/>
                </a:lnTo>
                <a:lnTo>
                  <a:pt x="2122" y="1981"/>
                </a:lnTo>
                <a:lnTo>
                  <a:pt x="2101" y="2007"/>
                </a:lnTo>
                <a:lnTo>
                  <a:pt x="2079" y="2033"/>
                </a:lnTo>
                <a:lnTo>
                  <a:pt x="2053" y="2058"/>
                </a:lnTo>
                <a:lnTo>
                  <a:pt x="2027" y="2084"/>
                </a:lnTo>
                <a:lnTo>
                  <a:pt x="1999" y="2107"/>
                </a:lnTo>
                <a:lnTo>
                  <a:pt x="1969" y="2130"/>
                </a:lnTo>
                <a:lnTo>
                  <a:pt x="1937" y="2152"/>
                </a:lnTo>
                <a:lnTo>
                  <a:pt x="1904" y="2173"/>
                </a:lnTo>
                <a:lnTo>
                  <a:pt x="1870" y="2193"/>
                </a:lnTo>
                <a:lnTo>
                  <a:pt x="1833" y="2212"/>
                </a:lnTo>
                <a:lnTo>
                  <a:pt x="1796" y="2231"/>
                </a:lnTo>
                <a:lnTo>
                  <a:pt x="1758" y="2248"/>
                </a:lnTo>
                <a:lnTo>
                  <a:pt x="1718" y="2264"/>
                </a:lnTo>
                <a:lnTo>
                  <a:pt x="1677" y="2279"/>
                </a:lnTo>
                <a:lnTo>
                  <a:pt x="1635" y="2292"/>
                </a:lnTo>
                <a:lnTo>
                  <a:pt x="1591" y="2305"/>
                </a:lnTo>
                <a:lnTo>
                  <a:pt x="1547" y="2316"/>
                </a:lnTo>
                <a:lnTo>
                  <a:pt x="1501" y="2325"/>
                </a:lnTo>
                <a:lnTo>
                  <a:pt x="1455" y="2334"/>
                </a:lnTo>
                <a:lnTo>
                  <a:pt x="1409" y="2341"/>
                </a:lnTo>
                <a:lnTo>
                  <a:pt x="1360" y="2346"/>
                </a:lnTo>
                <a:lnTo>
                  <a:pt x="1312" y="2350"/>
                </a:lnTo>
                <a:lnTo>
                  <a:pt x="1263" y="2353"/>
                </a:lnTo>
                <a:lnTo>
                  <a:pt x="1215" y="2354"/>
                </a:lnTo>
                <a:lnTo>
                  <a:pt x="1167" y="2353"/>
                </a:lnTo>
                <a:lnTo>
                  <a:pt x="1120" y="2351"/>
                </a:lnTo>
                <a:lnTo>
                  <a:pt x="1075" y="2348"/>
                </a:lnTo>
                <a:lnTo>
                  <a:pt x="1029" y="2343"/>
                </a:lnTo>
                <a:lnTo>
                  <a:pt x="984" y="2337"/>
                </a:lnTo>
                <a:lnTo>
                  <a:pt x="940" y="2329"/>
                </a:lnTo>
                <a:lnTo>
                  <a:pt x="898" y="2320"/>
                </a:lnTo>
                <a:lnTo>
                  <a:pt x="856" y="2309"/>
                </a:lnTo>
                <a:lnTo>
                  <a:pt x="815" y="2298"/>
                </a:lnTo>
                <a:lnTo>
                  <a:pt x="776" y="2285"/>
                </a:lnTo>
                <a:lnTo>
                  <a:pt x="738" y="2271"/>
                </a:lnTo>
                <a:lnTo>
                  <a:pt x="701" y="2256"/>
                </a:lnTo>
                <a:lnTo>
                  <a:pt x="665" y="2239"/>
                </a:lnTo>
                <a:lnTo>
                  <a:pt x="631" y="2222"/>
                </a:lnTo>
                <a:lnTo>
                  <a:pt x="598" y="2202"/>
                </a:lnTo>
                <a:lnTo>
                  <a:pt x="567" y="2183"/>
                </a:lnTo>
                <a:lnTo>
                  <a:pt x="538" y="2162"/>
                </a:lnTo>
                <a:lnTo>
                  <a:pt x="510" y="2141"/>
                </a:lnTo>
                <a:lnTo>
                  <a:pt x="483" y="2118"/>
                </a:lnTo>
                <a:lnTo>
                  <a:pt x="459" y="2095"/>
                </a:lnTo>
                <a:lnTo>
                  <a:pt x="436" y="2070"/>
                </a:lnTo>
                <a:lnTo>
                  <a:pt x="416" y="2045"/>
                </a:lnTo>
                <a:lnTo>
                  <a:pt x="397" y="2019"/>
                </a:lnTo>
                <a:lnTo>
                  <a:pt x="379" y="1992"/>
                </a:lnTo>
                <a:lnTo>
                  <a:pt x="365" y="1965"/>
                </a:lnTo>
                <a:lnTo>
                  <a:pt x="352" y="1937"/>
                </a:lnTo>
                <a:lnTo>
                  <a:pt x="342" y="1907"/>
                </a:lnTo>
                <a:lnTo>
                  <a:pt x="334" y="1878"/>
                </a:lnTo>
                <a:lnTo>
                  <a:pt x="328" y="1848"/>
                </a:lnTo>
                <a:lnTo>
                  <a:pt x="325" y="1818"/>
                </a:lnTo>
                <a:lnTo>
                  <a:pt x="324" y="1786"/>
                </a:lnTo>
                <a:lnTo>
                  <a:pt x="326" y="1756"/>
                </a:lnTo>
                <a:lnTo>
                  <a:pt x="330" y="1725"/>
                </a:lnTo>
                <a:lnTo>
                  <a:pt x="336" y="1696"/>
                </a:lnTo>
                <a:lnTo>
                  <a:pt x="344" y="1666"/>
                </a:lnTo>
                <a:lnTo>
                  <a:pt x="355" y="1636"/>
                </a:lnTo>
                <a:lnTo>
                  <a:pt x="368" y="1607"/>
                </a:lnTo>
                <a:lnTo>
                  <a:pt x="383" y="1579"/>
                </a:lnTo>
                <a:lnTo>
                  <a:pt x="401" y="1552"/>
                </a:lnTo>
                <a:lnTo>
                  <a:pt x="420" y="1525"/>
                </a:lnTo>
                <a:lnTo>
                  <a:pt x="441" y="1497"/>
                </a:lnTo>
                <a:lnTo>
                  <a:pt x="463" y="1472"/>
                </a:lnTo>
                <a:lnTo>
                  <a:pt x="488" y="1446"/>
                </a:lnTo>
                <a:lnTo>
                  <a:pt x="515" y="1422"/>
                </a:lnTo>
                <a:lnTo>
                  <a:pt x="543" y="1399"/>
                </a:lnTo>
                <a:lnTo>
                  <a:pt x="573" y="1376"/>
                </a:lnTo>
                <a:lnTo>
                  <a:pt x="604" y="1353"/>
                </a:lnTo>
                <a:lnTo>
                  <a:pt x="638" y="1332"/>
                </a:lnTo>
                <a:lnTo>
                  <a:pt x="672" y="1312"/>
                </a:lnTo>
                <a:lnTo>
                  <a:pt x="708" y="1293"/>
                </a:lnTo>
                <a:lnTo>
                  <a:pt x="746" y="1275"/>
                </a:lnTo>
                <a:lnTo>
                  <a:pt x="784" y="1258"/>
                </a:lnTo>
                <a:lnTo>
                  <a:pt x="823" y="1242"/>
                </a:lnTo>
                <a:lnTo>
                  <a:pt x="865" y="1226"/>
                </a:lnTo>
                <a:lnTo>
                  <a:pt x="907" y="1212"/>
                </a:lnTo>
                <a:lnTo>
                  <a:pt x="951" y="1200"/>
                </a:lnTo>
                <a:lnTo>
                  <a:pt x="995" y="1189"/>
                </a:lnTo>
                <a:lnTo>
                  <a:pt x="1040" y="1179"/>
                </a:lnTo>
                <a:lnTo>
                  <a:pt x="1086" y="1171"/>
                </a:lnTo>
                <a:lnTo>
                  <a:pt x="1133" y="1164"/>
                </a:lnTo>
                <a:lnTo>
                  <a:pt x="1182" y="1158"/>
                </a:lnTo>
                <a:lnTo>
                  <a:pt x="1230" y="1154"/>
                </a:lnTo>
                <a:close/>
                <a:moveTo>
                  <a:pt x="1306" y="1702"/>
                </a:moveTo>
                <a:lnTo>
                  <a:pt x="1312" y="1703"/>
                </a:lnTo>
                <a:lnTo>
                  <a:pt x="1317" y="1704"/>
                </a:lnTo>
                <a:lnTo>
                  <a:pt x="1323" y="1705"/>
                </a:lnTo>
                <a:lnTo>
                  <a:pt x="1328" y="1707"/>
                </a:lnTo>
                <a:lnTo>
                  <a:pt x="1333" y="1709"/>
                </a:lnTo>
                <a:lnTo>
                  <a:pt x="1338" y="1712"/>
                </a:lnTo>
                <a:lnTo>
                  <a:pt x="1342" y="1716"/>
                </a:lnTo>
                <a:lnTo>
                  <a:pt x="1347" y="1719"/>
                </a:lnTo>
                <a:lnTo>
                  <a:pt x="1350" y="1723"/>
                </a:lnTo>
                <a:lnTo>
                  <a:pt x="1354" y="1728"/>
                </a:lnTo>
                <a:lnTo>
                  <a:pt x="1356" y="1733"/>
                </a:lnTo>
                <a:lnTo>
                  <a:pt x="1359" y="1738"/>
                </a:lnTo>
                <a:lnTo>
                  <a:pt x="1361" y="1743"/>
                </a:lnTo>
                <a:lnTo>
                  <a:pt x="1362" y="1748"/>
                </a:lnTo>
                <a:lnTo>
                  <a:pt x="1363" y="1754"/>
                </a:lnTo>
                <a:lnTo>
                  <a:pt x="1363" y="1760"/>
                </a:lnTo>
                <a:lnTo>
                  <a:pt x="1363" y="1766"/>
                </a:lnTo>
                <a:lnTo>
                  <a:pt x="1362" y="1771"/>
                </a:lnTo>
                <a:lnTo>
                  <a:pt x="1361" y="1777"/>
                </a:lnTo>
                <a:lnTo>
                  <a:pt x="1359" y="1782"/>
                </a:lnTo>
                <a:lnTo>
                  <a:pt x="1356" y="1787"/>
                </a:lnTo>
                <a:lnTo>
                  <a:pt x="1354" y="1792"/>
                </a:lnTo>
                <a:lnTo>
                  <a:pt x="1350" y="1797"/>
                </a:lnTo>
                <a:lnTo>
                  <a:pt x="1347" y="1801"/>
                </a:lnTo>
                <a:lnTo>
                  <a:pt x="1342" y="1805"/>
                </a:lnTo>
                <a:lnTo>
                  <a:pt x="1338" y="1808"/>
                </a:lnTo>
                <a:lnTo>
                  <a:pt x="1333" y="1811"/>
                </a:lnTo>
                <a:lnTo>
                  <a:pt x="1328" y="1814"/>
                </a:lnTo>
                <a:lnTo>
                  <a:pt x="1323" y="1816"/>
                </a:lnTo>
                <a:lnTo>
                  <a:pt x="1317" y="1817"/>
                </a:lnTo>
                <a:lnTo>
                  <a:pt x="1312" y="1818"/>
                </a:lnTo>
                <a:lnTo>
                  <a:pt x="1306" y="1818"/>
                </a:lnTo>
                <a:lnTo>
                  <a:pt x="1300" y="1818"/>
                </a:lnTo>
                <a:lnTo>
                  <a:pt x="1294" y="1817"/>
                </a:lnTo>
                <a:lnTo>
                  <a:pt x="1289" y="1816"/>
                </a:lnTo>
                <a:lnTo>
                  <a:pt x="1284" y="1814"/>
                </a:lnTo>
                <a:lnTo>
                  <a:pt x="1278" y="1811"/>
                </a:lnTo>
                <a:lnTo>
                  <a:pt x="1273" y="1808"/>
                </a:lnTo>
                <a:lnTo>
                  <a:pt x="1268" y="1805"/>
                </a:lnTo>
                <a:lnTo>
                  <a:pt x="1264" y="1801"/>
                </a:lnTo>
                <a:lnTo>
                  <a:pt x="1261" y="1797"/>
                </a:lnTo>
                <a:lnTo>
                  <a:pt x="1257" y="1792"/>
                </a:lnTo>
                <a:lnTo>
                  <a:pt x="1254" y="1787"/>
                </a:lnTo>
                <a:lnTo>
                  <a:pt x="1252" y="1782"/>
                </a:lnTo>
                <a:lnTo>
                  <a:pt x="1250" y="1777"/>
                </a:lnTo>
                <a:lnTo>
                  <a:pt x="1249" y="1771"/>
                </a:lnTo>
                <a:lnTo>
                  <a:pt x="1248" y="1766"/>
                </a:lnTo>
                <a:lnTo>
                  <a:pt x="1248" y="1760"/>
                </a:lnTo>
                <a:lnTo>
                  <a:pt x="1248" y="1754"/>
                </a:lnTo>
                <a:lnTo>
                  <a:pt x="1249" y="1748"/>
                </a:lnTo>
                <a:lnTo>
                  <a:pt x="1250" y="1743"/>
                </a:lnTo>
                <a:lnTo>
                  <a:pt x="1252" y="1738"/>
                </a:lnTo>
                <a:lnTo>
                  <a:pt x="1254" y="1733"/>
                </a:lnTo>
                <a:lnTo>
                  <a:pt x="1257" y="1728"/>
                </a:lnTo>
                <a:lnTo>
                  <a:pt x="1261" y="1723"/>
                </a:lnTo>
                <a:lnTo>
                  <a:pt x="1264" y="1719"/>
                </a:lnTo>
                <a:lnTo>
                  <a:pt x="1268" y="1716"/>
                </a:lnTo>
                <a:lnTo>
                  <a:pt x="1273" y="1712"/>
                </a:lnTo>
                <a:lnTo>
                  <a:pt x="1278" y="1709"/>
                </a:lnTo>
                <a:lnTo>
                  <a:pt x="1284" y="1707"/>
                </a:lnTo>
                <a:lnTo>
                  <a:pt x="1289" y="1705"/>
                </a:lnTo>
                <a:lnTo>
                  <a:pt x="1294" y="1704"/>
                </a:lnTo>
                <a:lnTo>
                  <a:pt x="1300" y="1703"/>
                </a:lnTo>
                <a:lnTo>
                  <a:pt x="1306" y="1702"/>
                </a:lnTo>
                <a:close/>
                <a:moveTo>
                  <a:pt x="1044" y="1767"/>
                </a:moveTo>
                <a:lnTo>
                  <a:pt x="1060" y="1768"/>
                </a:lnTo>
                <a:lnTo>
                  <a:pt x="1075" y="1770"/>
                </a:lnTo>
                <a:lnTo>
                  <a:pt x="1089" y="1774"/>
                </a:lnTo>
                <a:lnTo>
                  <a:pt x="1102" y="1778"/>
                </a:lnTo>
                <a:lnTo>
                  <a:pt x="1115" y="1785"/>
                </a:lnTo>
                <a:lnTo>
                  <a:pt x="1127" y="1792"/>
                </a:lnTo>
                <a:lnTo>
                  <a:pt x="1139" y="1801"/>
                </a:lnTo>
                <a:lnTo>
                  <a:pt x="1149" y="1811"/>
                </a:lnTo>
                <a:lnTo>
                  <a:pt x="1158" y="1821"/>
                </a:lnTo>
                <a:lnTo>
                  <a:pt x="1167" y="1833"/>
                </a:lnTo>
                <a:lnTo>
                  <a:pt x="1175" y="1845"/>
                </a:lnTo>
                <a:lnTo>
                  <a:pt x="1181" y="1858"/>
                </a:lnTo>
                <a:lnTo>
                  <a:pt x="1186" y="1871"/>
                </a:lnTo>
                <a:lnTo>
                  <a:pt x="1190" y="1885"/>
                </a:lnTo>
                <a:lnTo>
                  <a:pt x="1192" y="1900"/>
                </a:lnTo>
                <a:lnTo>
                  <a:pt x="1193" y="1915"/>
                </a:lnTo>
                <a:lnTo>
                  <a:pt x="1192" y="1930"/>
                </a:lnTo>
                <a:lnTo>
                  <a:pt x="1190" y="1945"/>
                </a:lnTo>
                <a:lnTo>
                  <a:pt x="1186" y="1959"/>
                </a:lnTo>
                <a:lnTo>
                  <a:pt x="1181" y="1973"/>
                </a:lnTo>
                <a:lnTo>
                  <a:pt x="1175" y="1986"/>
                </a:lnTo>
                <a:lnTo>
                  <a:pt x="1167" y="1998"/>
                </a:lnTo>
                <a:lnTo>
                  <a:pt x="1158" y="2009"/>
                </a:lnTo>
                <a:lnTo>
                  <a:pt x="1149" y="2019"/>
                </a:lnTo>
                <a:lnTo>
                  <a:pt x="1139" y="2029"/>
                </a:lnTo>
                <a:lnTo>
                  <a:pt x="1127" y="2037"/>
                </a:lnTo>
                <a:lnTo>
                  <a:pt x="1115" y="2045"/>
                </a:lnTo>
                <a:lnTo>
                  <a:pt x="1102" y="2051"/>
                </a:lnTo>
                <a:lnTo>
                  <a:pt x="1089" y="2056"/>
                </a:lnTo>
                <a:lnTo>
                  <a:pt x="1075" y="2059"/>
                </a:lnTo>
                <a:lnTo>
                  <a:pt x="1060" y="2062"/>
                </a:lnTo>
                <a:lnTo>
                  <a:pt x="1044" y="2062"/>
                </a:lnTo>
                <a:lnTo>
                  <a:pt x="1029" y="2062"/>
                </a:lnTo>
                <a:lnTo>
                  <a:pt x="1015" y="2059"/>
                </a:lnTo>
                <a:lnTo>
                  <a:pt x="1001" y="2056"/>
                </a:lnTo>
                <a:lnTo>
                  <a:pt x="987" y="2051"/>
                </a:lnTo>
                <a:lnTo>
                  <a:pt x="974" y="2045"/>
                </a:lnTo>
                <a:lnTo>
                  <a:pt x="962" y="2037"/>
                </a:lnTo>
                <a:lnTo>
                  <a:pt x="951" y="2029"/>
                </a:lnTo>
                <a:lnTo>
                  <a:pt x="939" y="2019"/>
                </a:lnTo>
                <a:lnTo>
                  <a:pt x="930" y="2009"/>
                </a:lnTo>
                <a:lnTo>
                  <a:pt x="922" y="1998"/>
                </a:lnTo>
                <a:lnTo>
                  <a:pt x="914" y="1986"/>
                </a:lnTo>
                <a:lnTo>
                  <a:pt x="908" y="1973"/>
                </a:lnTo>
                <a:lnTo>
                  <a:pt x="903" y="1959"/>
                </a:lnTo>
                <a:lnTo>
                  <a:pt x="899" y="1945"/>
                </a:lnTo>
                <a:lnTo>
                  <a:pt x="897" y="1930"/>
                </a:lnTo>
                <a:lnTo>
                  <a:pt x="897" y="1915"/>
                </a:lnTo>
                <a:lnTo>
                  <a:pt x="897" y="1900"/>
                </a:lnTo>
                <a:lnTo>
                  <a:pt x="899" y="1885"/>
                </a:lnTo>
                <a:lnTo>
                  <a:pt x="903" y="1871"/>
                </a:lnTo>
                <a:lnTo>
                  <a:pt x="908" y="1858"/>
                </a:lnTo>
                <a:lnTo>
                  <a:pt x="914" y="1845"/>
                </a:lnTo>
                <a:lnTo>
                  <a:pt x="922" y="1833"/>
                </a:lnTo>
                <a:lnTo>
                  <a:pt x="930" y="1821"/>
                </a:lnTo>
                <a:lnTo>
                  <a:pt x="939" y="1811"/>
                </a:lnTo>
                <a:lnTo>
                  <a:pt x="951" y="1801"/>
                </a:lnTo>
                <a:lnTo>
                  <a:pt x="962" y="1792"/>
                </a:lnTo>
                <a:lnTo>
                  <a:pt x="974" y="1785"/>
                </a:lnTo>
                <a:lnTo>
                  <a:pt x="987" y="1778"/>
                </a:lnTo>
                <a:lnTo>
                  <a:pt x="1001" y="1774"/>
                </a:lnTo>
                <a:lnTo>
                  <a:pt x="1015" y="1770"/>
                </a:lnTo>
                <a:lnTo>
                  <a:pt x="1029" y="1768"/>
                </a:lnTo>
                <a:lnTo>
                  <a:pt x="1044" y="1767"/>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8" name="TextBox 117"/>
          <p:cNvSpPr txBox="1"/>
          <p:nvPr/>
        </p:nvSpPr>
        <p:spPr>
          <a:xfrm>
            <a:off x="574230" y="2454145"/>
            <a:ext cx="933333" cy="833562"/>
          </a:xfrm>
          <a:prstGeom prst="rect">
            <a:avLst/>
          </a:prstGeom>
          <a:noFill/>
        </p:spPr>
        <p:txBody>
          <a:bodyPr wrap="square" lIns="0" tIns="0" rIns="0" bIns="0" rtlCol="0">
            <a:spAutoFit/>
          </a:bodyPr>
          <a:lstStyle/>
          <a:p>
            <a:pPr algn="just">
              <a:lnSpc>
                <a:spcPts val="1300"/>
              </a:lnSpc>
            </a:pPr>
            <a:r>
              <a:rPr lang="zh-CN" altLang="en-US" sz="1000" dirty="0" smtClean="0">
                <a:latin typeface="微软雅黑" pitchFamily="34" charset="-122"/>
                <a:ea typeface="微软雅黑" pitchFamily="34" charset="-122"/>
              </a:rPr>
              <a:t>点击</a:t>
            </a:r>
            <a:r>
              <a:rPr lang="zh-CN" altLang="en-US" sz="1000" dirty="0">
                <a:latin typeface="微软雅黑" pitchFamily="34" charset="-122"/>
                <a:ea typeface="微软雅黑" pitchFamily="34" charset="-122"/>
              </a:rPr>
              <a:t>输入简要文字内容，文字内容需概括精炼</a:t>
            </a:r>
            <a:r>
              <a:rPr lang="zh-CN" altLang="en-US" sz="1000" dirty="0" smtClean="0">
                <a:latin typeface="微软雅黑" pitchFamily="34" charset="-122"/>
                <a:ea typeface="微软雅黑" pitchFamily="34" charset="-122"/>
              </a:rPr>
              <a:t>，言简意赅</a:t>
            </a:r>
            <a:r>
              <a:rPr lang="zh-CN" altLang="en-US" sz="1000" dirty="0">
                <a:latin typeface="微软雅黑" pitchFamily="34" charset="-122"/>
                <a:ea typeface="微软雅黑" pitchFamily="34" charset="-122"/>
              </a:rPr>
              <a:t>的说明分项</a:t>
            </a:r>
            <a:r>
              <a:rPr lang="zh-CN" altLang="en-US" sz="1000" dirty="0" smtClean="0">
                <a:latin typeface="微软雅黑" pitchFamily="34" charset="-122"/>
                <a:ea typeface="微软雅黑" pitchFamily="34" charset="-122"/>
              </a:rPr>
              <a:t>内容</a:t>
            </a:r>
            <a:r>
              <a:rPr lang="en-US" altLang="zh-CN" sz="1000" dirty="0" smtClean="0">
                <a:latin typeface="微软雅黑" pitchFamily="34" charset="-122"/>
                <a:ea typeface="微软雅黑" pitchFamily="34" charset="-122"/>
              </a:rPr>
              <a:t>……</a:t>
            </a:r>
            <a:endParaRPr lang="en-US" altLang="zh-CN" sz="1000" dirty="0">
              <a:latin typeface="微软雅黑" pitchFamily="34" charset="-122"/>
              <a:ea typeface="微软雅黑" pitchFamily="34" charset="-122"/>
            </a:endParaRPr>
          </a:p>
        </p:txBody>
      </p:sp>
      <p:sp>
        <p:nvSpPr>
          <p:cNvPr id="119" name="TextBox 118"/>
          <p:cNvSpPr txBox="1"/>
          <p:nvPr/>
        </p:nvSpPr>
        <p:spPr>
          <a:xfrm>
            <a:off x="574230" y="2158284"/>
            <a:ext cx="864936" cy="215444"/>
          </a:xfrm>
          <a:prstGeom prst="rect">
            <a:avLst/>
          </a:prstGeom>
          <a:noFill/>
        </p:spPr>
        <p:txBody>
          <a:bodyPr wrap="square" lIns="0" tIns="0" rIns="0" bIns="0" rtlCol="0">
            <a:spAutoFit/>
          </a:bodyPr>
          <a:lstStyle/>
          <a:p>
            <a:r>
              <a:rPr lang="zh-CN" altLang="en-US" sz="1400" b="1" dirty="0" smtClean="0">
                <a:latin typeface="微软雅黑" pitchFamily="34" charset="-122"/>
                <a:ea typeface="微软雅黑" pitchFamily="34" charset="-122"/>
              </a:rPr>
              <a:t>微博营销</a:t>
            </a:r>
            <a:endParaRPr lang="zh-CN" altLang="en-US" sz="1400" b="1" dirty="0">
              <a:latin typeface="微软雅黑" pitchFamily="34" charset="-122"/>
              <a:ea typeface="微软雅黑" pitchFamily="34" charset="-122"/>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9"/>
                                        </p:tgtEl>
                                        <p:attrNameLst>
                                          <p:attrName>style.visibility</p:attrName>
                                        </p:attrNameLst>
                                      </p:cBhvr>
                                      <p:to>
                                        <p:strVal val="visible"/>
                                      </p:to>
                                    </p:set>
                                    <p:animEffect transition="in" filter="fade">
                                      <p:cBhvr>
                                        <p:cTn id="12" dur="500"/>
                                        <p:tgtEl>
                                          <p:spTgt spid="79"/>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63"/>
                                        </p:tgtEl>
                                        <p:attrNameLst>
                                          <p:attrName>style.visibility</p:attrName>
                                        </p:attrNameLst>
                                      </p:cBhvr>
                                      <p:to>
                                        <p:strVal val="visible"/>
                                      </p:to>
                                    </p:set>
                                    <p:animEffect transition="in" filter="fade">
                                      <p:cBhvr>
                                        <p:cTn id="16" dur="500"/>
                                        <p:tgtEl>
                                          <p:spTgt spid="63"/>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66"/>
                                        </p:tgtEl>
                                        <p:attrNameLst>
                                          <p:attrName>style.visibility</p:attrName>
                                        </p:attrNameLst>
                                      </p:cBhvr>
                                      <p:to>
                                        <p:strVal val="visible"/>
                                      </p:to>
                                    </p:set>
                                    <p:animEffect transition="in" filter="fade">
                                      <p:cBhvr>
                                        <p:cTn id="20" dur="500"/>
                                        <p:tgtEl>
                                          <p:spTgt spid="66"/>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fade">
                                      <p:cBhvr>
                                        <p:cTn id="24" dur="500"/>
                                        <p:tgtEl>
                                          <p:spTgt spid="69"/>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72"/>
                                        </p:tgtEl>
                                        <p:attrNameLst>
                                          <p:attrName>style.visibility</p:attrName>
                                        </p:attrNameLst>
                                      </p:cBhvr>
                                      <p:to>
                                        <p:strVal val="visible"/>
                                      </p:to>
                                    </p:set>
                                    <p:animEffect transition="in" filter="fade">
                                      <p:cBhvr>
                                        <p:cTn id="28" dur="500"/>
                                        <p:tgtEl>
                                          <p:spTgt spid="72"/>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61"/>
                                        </p:tgtEl>
                                        <p:attrNameLst>
                                          <p:attrName>style.visibility</p:attrName>
                                        </p:attrNameLst>
                                      </p:cBhvr>
                                      <p:to>
                                        <p:strVal val="visible"/>
                                      </p:to>
                                    </p:set>
                                    <p:anim calcmode="lin" valueType="num">
                                      <p:cBhvr additive="base">
                                        <p:cTn id="33" dur="500" fill="hold"/>
                                        <p:tgtEl>
                                          <p:spTgt spid="61"/>
                                        </p:tgtEl>
                                        <p:attrNameLst>
                                          <p:attrName>ppt_x</p:attrName>
                                        </p:attrNameLst>
                                      </p:cBhvr>
                                      <p:tavLst>
                                        <p:tav tm="0">
                                          <p:val>
                                            <p:strVal val="#ppt_x"/>
                                          </p:val>
                                        </p:tav>
                                        <p:tav tm="100000">
                                          <p:val>
                                            <p:strVal val="#ppt_x"/>
                                          </p:val>
                                        </p:tav>
                                      </p:tavLst>
                                    </p:anim>
                                    <p:anim calcmode="lin" valueType="num">
                                      <p:cBhvr additive="base">
                                        <p:cTn id="34" dur="500" fill="hold"/>
                                        <p:tgtEl>
                                          <p:spTgt spid="6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200"/>
                                  </p:stCondLst>
                                  <p:childTnLst>
                                    <p:set>
                                      <p:cBhvr>
                                        <p:cTn id="36" dur="1" fill="hold">
                                          <p:stCondLst>
                                            <p:cond delay="0"/>
                                          </p:stCondLst>
                                        </p:cTn>
                                        <p:tgtEl>
                                          <p:spTgt spid="75"/>
                                        </p:tgtEl>
                                        <p:attrNameLst>
                                          <p:attrName>style.visibility</p:attrName>
                                        </p:attrNameLst>
                                      </p:cBhvr>
                                      <p:to>
                                        <p:strVal val="visible"/>
                                      </p:to>
                                    </p:set>
                                    <p:anim calcmode="lin" valueType="num">
                                      <p:cBhvr additive="base">
                                        <p:cTn id="37" dur="500" fill="hold"/>
                                        <p:tgtEl>
                                          <p:spTgt spid="75"/>
                                        </p:tgtEl>
                                        <p:attrNameLst>
                                          <p:attrName>ppt_x</p:attrName>
                                        </p:attrNameLst>
                                      </p:cBhvr>
                                      <p:tavLst>
                                        <p:tav tm="0">
                                          <p:val>
                                            <p:strVal val="#ppt_x"/>
                                          </p:val>
                                        </p:tav>
                                        <p:tav tm="100000">
                                          <p:val>
                                            <p:strVal val="#ppt_x"/>
                                          </p:val>
                                        </p:tav>
                                      </p:tavLst>
                                    </p:anim>
                                    <p:anim calcmode="lin" valueType="num">
                                      <p:cBhvr additive="base">
                                        <p:cTn id="38" dur="500" fill="hold"/>
                                        <p:tgtEl>
                                          <p:spTgt spid="75"/>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300"/>
                                  </p:stCondLst>
                                  <p:childTnLst>
                                    <p:set>
                                      <p:cBhvr>
                                        <p:cTn id="40" dur="1" fill="hold">
                                          <p:stCondLst>
                                            <p:cond delay="0"/>
                                          </p:stCondLst>
                                        </p:cTn>
                                        <p:tgtEl>
                                          <p:spTgt spid="76"/>
                                        </p:tgtEl>
                                        <p:attrNameLst>
                                          <p:attrName>style.visibility</p:attrName>
                                        </p:attrNameLst>
                                      </p:cBhvr>
                                      <p:to>
                                        <p:strVal val="visible"/>
                                      </p:to>
                                    </p:set>
                                    <p:anim calcmode="lin" valueType="num">
                                      <p:cBhvr additive="base">
                                        <p:cTn id="41" dur="500" fill="hold"/>
                                        <p:tgtEl>
                                          <p:spTgt spid="76"/>
                                        </p:tgtEl>
                                        <p:attrNameLst>
                                          <p:attrName>ppt_x</p:attrName>
                                        </p:attrNameLst>
                                      </p:cBhvr>
                                      <p:tavLst>
                                        <p:tav tm="0">
                                          <p:val>
                                            <p:strVal val="#ppt_x"/>
                                          </p:val>
                                        </p:tav>
                                        <p:tav tm="100000">
                                          <p:val>
                                            <p:strVal val="#ppt_x"/>
                                          </p:val>
                                        </p:tav>
                                      </p:tavLst>
                                    </p:anim>
                                    <p:anim calcmode="lin" valueType="num">
                                      <p:cBhvr additive="base">
                                        <p:cTn id="42" dur="500" fill="hold"/>
                                        <p:tgtEl>
                                          <p:spTgt spid="76"/>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500"/>
                                  </p:stCondLst>
                                  <p:childTnLst>
                                    <p:set>
                                      <p:cBhvr>
                                        <p:cTn id="44" dur="1" fill="hold">
                                          <p:stCondLst>
                                            <p:cond delay="0"/>
                                          </p:stCondLst>
                                        </p:cTn>
                                        <p:tgtEl>
                                          <p:spTgt spid="77"/>
                                        </p:tgtEl>
                                        <p:attrNameLst>
                                          <p:attrName>style.visibility</p:attrName>
                                        </p:attrNameLst>
                                      </p:cBhvr>
                                      <p:to>
                                        <p:strVal val="visible"/>
                                      </p:to>
                                    </p:set>
                                    <p:anim calcmode="lin" valueType="num">
                                      <p:cBhvr additive="base">
                                        <p:cTn id="45" dur="500" fill="hold"/>
                                        <p:tgtEl>
                                          <p:spTgt spid="77"/>
                                        </p:tgtEl>
                                        <p:attrNameLst>
                                          <p:attrName>ppt_x</p:attrName>
                                        </p:attrNameLst>
                                      </p:cBhvr>
                                      <p:tavLst>
                                        <p:tav tm="0">
                                          <p:val>
                                            <p:strVal val="#ppt_x"/>
                                          </p:val>
                                        </p:tav>
                                        <p:tav tm="100000">
                                          <p:val>
                                            <p:strVal val="#ppt_x"/>
                                          </p:val>
                                        </p:tav>
                                      </p:tavLst>
                                    </p:anim>
                                    <p:anim calcmode="lin" valueType="num">
                                      <p:cBhvr additive="base">
                                        <p:cTn id="46" dur="500" fill="hold"/>
                                        <p:tgtEl>
                                          <p:spTgt spid="77"/>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700"/>
                                  </p:stCondLst>
                                  <p:childTnLst>
                                    <p:set>
                                      <p:cBhvr>
                                        <p:cTn id="48" dur="1" fill="hold">
                                          <p:stCondLst>
                                            <p:cond delay="0"/>
                                          </p:stCondLst>
                                        </p:cTn>
                                        <p:tgtEl>
                                          <p:spTgt spid="78"/>
                                        </p:tgtEl>
                                        <p:attrNameLst>
                                          <p:attrName>style.visibility</p:attrName>
                                        </p:attrNameLst>
                                      </p:cBhvr>
                                      <p:to>
                                        <p:strVal val="visible"/>
                                      </p:to>
                                    </p:set>
                                    <p:anim calcmode="lin" valueType="num">
                                      <p:cBhvr additive="base">
                                        <p:cTn id="49" dur="500" fill="hold"/>
                                        <p:tgtEl>
                                          <p:spTgt spid="78"/>
                                        </p:tgtEl>
                                        <p:attrNameLst>
                                          <p:attrName>ppt_x</p:attrName>
                                        </p:attrNameLst>
                                      </p:cBhvr>
                                      <p:tavLst>
                                        <p:tav tm="0">
                                          <p:val>
                                            <p:strVal val="#ppt_x"/>
                                          </p:val>
                                        </p:tav>
                                        <p:tav tm="100000">
                                          <p:val>
                                            <p:strVal val="#ppt_x"/>
                                          </p:val>
                                        </p:tav>
                                      </p:tavLst>
                                    </p:anim>
                                    <p:anim calcmode="lin" valueType="num">
                                      <p:cBhvr additive="base">
                                        <p:cTn id="50" dur="500" fill="hold"/>
                                        <p:tgtEl>
                                          <p:spTgt spid="78"/>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700"/>
                                  </p:stCondLst>
                                  <p:childTnLst>
                                    <p:set>
                                      <p:cBhvr>
                                        <p:cTn id="52" dur="1" fill="hold">
                                          <p:stCondLst>
                                            <p:cond delay="0"/>
                                          </p:stCondLst>
                                        </p:cTn>
                                        <p:tgtEl>
                                          <p:spTgt spid="82"/>
                                        </p:tgtEl>
                                        <p:attrNameLst>
                                          <p:attrName>style.visibility</p:attrName>
                                        </p:attrNameLst>
                                      </p:cBhvr>
                                      <p:to>
                                        <p:strVal val="visible"/>
                                      </p:to>
                                    </p:set>
                                    <p:anim calcmode="lin" valueType="num">
                                      <p:cBhvr additive="base">
                                        <p:cTn id="53" dur="500" fill="hold"/>
                                        <p:tgtEl>
                                          <p:spTgt spid="82"/>
                                        </p:tgtEl>
                                        <p:attrNameLst>
                                          <p:attrName>ppt_x</p:attrName>
                                        </p:attrNameLst>
                                      </p:cBhvr>
                                      <p:tavLst>
                                        <p:tav tm="0">
                                          <p:val>
                                            <p:strVal val="#ppt_x"/>
                                          </p:val>
                                        </p:tav>
                                        <p:tav tm="100000">
                                          <p:val>
                                            <p:strVal val="#ppt_x"/>
                                          </p:val>
                                        </p:tav>
                                      </p:tavLst>
                                    </p:anim>
                                    <p:anim calcmode="lin" valueType="num">
                                      <p:cBhvr additive="base">
                                        <p:cTn id="54" dur="500" fill="hold"/>
                                        <p:tgtEl>
                                          <p:spTgt spid="8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200"/>
                                  </p:stCondLst>
                                  <p:childTnLst>
                                    <p:set>
                                      <p:cBhvr>
                                        <p:cTn id="56" dur="1" fill="hold">
                                          <p:stCondLst>
                                            <p:cond delay="0"/>
                                          </p:stCondLst>
                                        </p:cTn>
                                        <p:tgtEl>
                                          <p:spTgt spid="83"/>
                                        </p:tgtEl>
                                        <p:attrNameLst>
                                          <p:attrName>style.visibility</p:attrName>
                                        </p:attrNameLst>
                                      </p:cBhvr>
                                      <p:to>
                                        <p:strVal val="visible"/>
                                      </p:to>
                                    </p:set>
                                    <p:anim calcmode="lin" valueType="num">
                                      <p:cBhvr additive="base">
                                        <p:cTn id="57" dur="500" fill="hold"/>
                                        <p:tgtEl>
                                          <p:spTgt spid="83"/>
                                        </p:tgtEl>
                                        <p:attrNameLst>
                                          <p:attrName>ppt_x</p:attrName>
                                        </p:attrNameLst>
                                      </p:cBhvr>
                                      <p:tavLst>
                                        <p:tav tm="0">
                                          <p:val>
                                            <p:strVal val="#ppt_x"/>
                                          </p:val>
                                        </p:tav>
                                        <p:tav tm="100000">
                                          <p:val>
                                            <p:strVal val="#ppt_x"/>
                                          </p:val>
                                        </p:tav>
                                      </p:tavLst>
                                    </p:anim>
                                    <p:anim calcmode="lin" valueType="num">
                                      <p:cBhvr additive="base">
                                        <p:cTn id="58" dur="500" fill="hold"/>
                                        <p:tgtEl>
                                          <p:spTgt spid="83"/>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300"/>
                                  </p:stCondLst>
                                  <p:childTnLst>
                                    <p:set>
                                      <p:cBhvr>
                                        <p:cTn id="60" dur="1" fill="hold">
                                          <p:stCondLst>
                                            <p:cond delay="0"/>
                                          </p:stCondLst>
                                        </p:cTn>
                                        <p:tgtEl>
                                          <p:spTgt spid="84"/>
                                        </p:tgtEl>
                                        <p:attrNameLst>
                                          <p:attrName>style.visibility</p:attrName>
                                        </p:attrNameLst>
                                      </p:cBhvr>
                                      <p:to>
                                        <p:strVal val="visible"/>
                                      </p:to>
                                    </p:set>
                                    <p:anim calcmode="lin" valueType="num">
                                      <p:cBhvr additive="base">
                                        <p:cTn id="61" dur="500" fill="hold"/>
                                        <p:tgtEl>
                                          <p:spTgt spid="84"/>
                                        </p:tgtEl>
                                        <p:attrNameLst>
                                          <p:attrName>ppt_x</p:attrName>
                                        </p:attrNameLst>
                                      </p:cBhvr>
                                      <p:tavLst>
                                        <p:tav tm="0">
                                          <p:val>
                                            <p:strVal val="#ppt_x"/>
                                          </p:val>
                                        </p:tav>
                                        <p:tav tm="100000">
                                          <p:val>
                                            <p:strVal val="#ppt_x"/>
                                          </p:val>
                                        </p:tav>
                                      </p:tavLst>
                                    </p:anim>
                                    <p:anim calcmode="lin" valueType="num">
                                      <p:cBhvr additive="base">
                                        <p:cTn id="62" dur="500" fill="hold"/>
                                        <p:tgtEl>
                                          <p:spTgt spid="8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500"/>
                                  </p:stCondLst>
                                  <p:childTnLst>
                                    <p:set>
                                      <p:cBhvr>
                                        <p:cTn id="64" dur="1" fill="hold">
                                          <p:stCondLst>
                                            <p:cond delay="0"/>
                                          </p:stCondLst>
                                        </p:cTn>
                                        <p:tgtEl>
                                          <p:spTgt spid="85"/>
                                        </p:tgtEl>
                                        <p:attrNameLst>
                                          <p:attrName>style.visibility</p:attrName>
                                        </p:attrNameLst>
                                      </p:cBhvr>
                                      <p:to>
                                        <p:strVal val="visible"/>
                                      </p:to>
                                    </p:set>
                                    <p:anim calcmode="lin" valueType="num">
                                      <p:cBhvr additive="base">
                                        <p:cTn id="65" dur="500" fill="hold"/>
                                        <p:tgtEl>
                                          <p:spTgt spid="85"/>
                                        </p:tgtEl>
                                        <p:attrNameLst>
                                          <p:attrName>ppt_x</p:attrName>
                                        </p:attrNameLst>
                                      </p:cBhvr>
                                      <p:tavLst>
                                        <p:tav tm="0">
                                          <p:val>
                                            <p:strVal val="#ppt_x"/>
                                          </p:val>
                                        </p:tav>
                                        <p:tav tm="100000">
                                          <p:val>
                                            <p:strVal val="#ppt_x"/>
                                          </p:val>
                                        </p:tav>
                                      </p:tavLst>
                                    </p:anim>
                                    <p:anim calcmode="lin" valueType="num">
                                      <p:cBhvr additive="base">
                                        <p:cTn id="66" dur="500" fill="hold"/>
                                        <p:tgtEl>
                                          <p:spTgt spid="8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700"/>
                                  </p:stCondLst>
                                  <p:childTnLst>
                                    <p:set>
                                      <p:cBhvr>
                                        <p:cTn id="68" dur="1" fill="hold">
                                          <p:stCondLst>
                                            <p:cond delay="0"/>
                                          </p:stCondLst>
                                        </p:cTn>
                                        <p:tgtEl>
                                          <p:spTgt spid="86"/>
                                        </p:tgtEl>
                                        <p:attrNameLst>
                                          <p:attrName>style.visibility</p:attrName>
                                        </p:attrNameLst>
                                      </p:cBhvr>
                                      <p:to>
                                        <p:strVal val="visible"/>
                                      </p:to>
                                    </p:set>
                                    <p:anim calcmode="lin" valueType="num">
                                      <p:cBhvr additive="base">
                                        <p:cTn id="69" dur="500" fill="hold"/>
                                        <p:tgtEl>
                                          <p:spTgt spid="86"/>
                                        </p:tgtEl>
                                        <p:attrNameLst>
                                          <p:attrName>ppt_x</p:attrName>
                                        </p:attrNameLst>
                                      </p:cBhvr>
                                      <p:tavLst>
                                        <p:tav tm="0">
                                          <p:val>
                                            <p:strVal val="#ppt_x"/>
                                          </p:val>
                                        </p:tav>
                                        <p:tav tm="100000">
                                          <p:val>
                                            <p:strVal val="#ppt_x"/>
                                          </p:val>
                                        </p:tav>
                                      </p:tavLst>
                                    </p:anim>
                                    <p:anim calcmode="lin" valueType="num">
                                      <p:cBhvr additive="base">
                                        <p:cTn id="70" dur="500" fill="hold"/>
                                        <p:tgtEl>
                                          <p:spTgt spid="8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700"/>
                                  </p:stCondLst>
                                  <p:childTnLst>
                                    <p:set>
                                      <p:cBhvr>
                                        <p:cTn id="72" dur="1" fill="hold">
                                          <p:stCondLst>
                                            <p:cond delay="0"/>
                                          </p:stCondLst>
                                        </p:cTn>
                                        <p:tgtEl>
                                          <p:spTgt spid="87"/>
                                        </p:tgtEl>
                                        <p:attrNameLst>
                                          <p:attrName>style.visibility</p:attrName>
                                        </p:attrNameLst>
                                      </p:cBhvr>
                                      <p:to>
                                        <p:strVal val="visible"/>
                                      </p:to>
                                    </p:set>
                                    <p:anim calcmode="lin" valueType="num">
                                      <p:cBhvr additive="base">
                                        <p:cTn id="73" dur="500" fill="hold"/>
                                        <p:tgtEl>
                                          <p:spTgt spid="87"/>
                                        </p:tgtEl>
                                        <p:attrNameLst>
                                          <p:attrName>ppt_x</p:attrName>
                                        </p:attrNameLst>
                                      </p:cBhvr>
                                      <p:tavLst>
                                        <p:tav tm="0">
                                          <p:val>
                                            <p:strVal val="#ppt_x"/>
                                          </p:val>
                                        </p:tav>
                                        <p:tav tm="100000">
                                          <p:val>
                                            <p:strVal val="#ppt_x"/>
                                          </p:val>
                                        </p:tav>
                                      </p:tavLst>
                                    </p:anim>
                                    <p:anim calcmode="lin" valueType="num">
                                      <p:cBhvr additive="base">
                                        <p:cTn id="74" dur="500" fill="hold"/>
                                        <p:tgtEl>
                                          <p:spTgt spid="8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200"/>
                                  </p:stCondLst>
                                  <p:childTnLst>
                                    <p:set>
                                      <p:cBhvr>
                                        <p:cTn id="76" dur="1" fill="hold">
                                          <p:stCondLst>
                                            <p:cond delay="0"/>
                                          </p:stCondLst>
                                        </p:cTn>
                                        <p:tgtEl>
                                          <p:spTgt spid="88"/>
                                        </p:tgtEl>
                                        <p:attrNameLst>
                                          <p:attrName>style.visibility</p:attrName>
                                        </p:attrNameLst>
                                      </p:cBhvr>
                                      <p:to>
                                        <p:strVal val="visible"/>
                                      </p:to>
                                    </p:set>
                                    <p:anim calcmode="lin" valueType="num">
                                      <p:cBhvr additive="base">
                                        <p:cTn id="77" dur="500" fill="hold"/>
                                        <p:tgtEl>
                                          <p:spTgt spid="88"/>
                                        </p:tgtEl>
                                        <p:attrNameLst>
                                          <p:attrName>ppt_x</p:attrName>
                                        </p:attrNameLst>
                                      </p:cBhvr>
                                      <p:tavLst>
                                        <p:tav tm="0">
                                          <p:val>
                                            <p:strVal val="#ppt_x"/>
                                          </p:val>
                                        </p:tav>
                                        <p:tav tm="100000">
                                          <p:val>
                                            <p:strVal val="#ppt_x"/>
                                          </p:val>
                                        </p:tav>
                                      </p:tavLst>
                                    </p:anim>
                                    <p:anim calcmode="lin" valueType="num">
                                      <p:cBhvr additive="base">
                                        <p:cTn id="78" dur="500" fill="hold"/>
                                        <p:tgtEl>
                                          <p:spTgt spid="88"/>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300"/>
                                  </p:stCondLst>
                                  <p:childTnLst>
                                    <p:set>
                                      <p:cBhvr>
                                        <p:cTn id="80" dur="1" fill="hold">
                                          <p:stCondLst>
                                            <p:cond delay="0"/>
                                          </p:stCondLst>
                                        </p:cTn>
                                        <p:tgtEl>
                                          <p:spTgt spid="89"/>
                                        </p:tgtEl>
                                        <p:attrNameLst>
                                          <p:attrName>style.visibility</p:attrName>
                                        </p:attrNameLst>
                                      </p:cBhvr>
                                      <p:to>
                                        <p:strVal val="visible"/>
                                      </p:to>
                                    </p:set>
                                    <p:anim calcmode="lin" valueType="num">
                                      <p:cBhvr additive="base">
                                        <p:cTn id="81" dur="500" fill="hold"/>
                                        <p:tgtEl>
                                          <p:spTgt spid="89"/>
                                        </p:tgtEl>
                                        <p:attrNameLst>
                                          <p:attrName>ppt_x</p:attrName>
                                        </p:attrNameLst>
                                      </p:cBhvr>
                                      <p:tavLst>
                                        <p:tav tm="0">
                                          <p:val>
                                            <p:strVal val="#ppt_x"/>
                                          </p:val>
                                        </p:tav>
                                        <p:tav tm="100000">
                                          <p:val>
                                            <p:strVal val="#ppt_x"/>
                                          </p:val>
                                        </p:tav>
                                      </p:tavLst>
                                    </p:anim>
                                    <p:anim calcmode="lin" valueType="num">
                                      <p:cBhvr additive="base">
                                        <p:cTn id="82" dur="500" fill="hold"/>
                                        <p:tgtEl>
                                          <p:spTgt spid="89"/>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500"/>
                                  </p:stCondLst>
                                  <p:childTnLst>
                                    <p:set>
                                      <p:cBhvr>
                                        <p:cTn id="84" dur="1" fill="hold">
                                          <p:stCondLst>
                                            <p:cond delay="0"/>
                                          </p:stCondLst>
                                        </p:cTn>
                                        <p:tgtEl>
                                          <p:spTgt spid="90"/>
                                        </p:tgtEl>
                                        <p:attrNameLst>
                                          <p:attrName>style.visibility</p:attrName>
                                        </p:attrNameLst>
                                      </p:cBhvr>
                                      <p:to>
                                        <p:strVal val="visible"/>
                                      </p:to>
                                    </p:set>
                                    <p:anim calcmode="lin" valueType="num">
                                      <p:cBhvr additive="base">
                                        <p:cTn id="85" dur="500" fill="hold"/>
                                        <p:tgtEl>
                                          <p:spTgt spid="90"/>
                                        </p:tgtEl>
                                        <p:attrNameLst>
                                          <p:attrName>ppt_x</p:attrName>
                                        </p:attrNameLst>
                                      </p:cBhvr>
                                      <p:tavLst>
                                        <p:tav tm="0">
                                          <p:val>
                                            <p:strVal val="#ppt_x"/>
                                          </p:val>
                                        </p:tav>
                                        <p:tav tm="100000">
                                          <p:val>
                                            <p:strVal val="#ppt_x"/>
                                          </p:val>
                                        </p:tav>
                                      </p:tavLst>
                                    </p:anim>
                                    <p:anim calcmode="lin" valueType="num">
                                      <p:cBhvr additive="base">
                                        <p:cTn id="86" dur="500" fill="hold"/>
                                        <p:tgtEl>
                                          <p:spTgt spid="90"/>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700"/>
                                  </p:stCondLst>
                                  <p:childTnLst>
                                    <p:set>
                                      <p:cBhvr>
                                        <p:cTn id="88" dur="1" fill="hold">
                                          <p:stCondLst>
                                            <p:cond delay="0"/>
                                          </p:stCondLst>
                                        </p:cTn>
                                        <p:tgtEl>
                                          <p:spTgt spid="91"/>
                                        </p:tgtEl>
                                        <p:attrNameLst>
                                          <p:attrName>style.visibility</p:attrName>
                                        </p:attrNameLst>
                                      </p:cBhvr>
                                      <p:to>
                                        <p:strVal val="visible"/>
                                      </p:to>
                                    </p:set>
                                    <p:anim calcmode="lin" valueType="num">
                                      <p:cBhvr additive="base">
                                        <p:cTn id="89" dur="500" fill="hold"/>
                                        <p:tgtEl>
                                          <p:spTgt spid="91"/>
                                        </p:tgtEl>
                                        <p:attrNameLst>
                                          <p:attrName>ppt_x</p:attrName>
                                        </p:attrNameLst>
                                      </p:cBhvr>
                                      <p:tavLst>
                                        <p:tav tm="0">
                                          <p:val>
                                            <p:strVal val="#ppt_x"/>
                                          </p:val>
                                        </p:tav>
                                        <p:tav tm="100000">
                                          <p:val>
                                            <p:strVal val="#ppt_x"/>
                                          </p:val>
                                        </p:tav>
                                      </p:tavLst>
                                    </p:anim>
                                    <p:anim calcmode="lin" valueType="num">
                                      <p:cBhvr additive="base">
                                        <p:cTn id="90" dur="500" fill="hold"/>
                                        <p:tgtEl>
                                          <p:spTgt spid="91"/>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700"/>
                                  </p:stCondLst>
                                  <p:childTnLst>
                                    <p:set>
                                      <p:cBhvr>
                                        <p:cTn id="92" dur="1" fill="hold">
                                          <p:stCondLst>
                                            <p:cond delay="0"/>
                                          </p:stCondLst>
                                        </p:cTn>
                                        <p:tgtEl>
                                          <p:spTgt spid="92"/>
                                        </p:tgtEl>
                                        <p:attrNameLst>
                                          <p:attrName>style.visibility</p:attrName>
                                        </p:attrNameLst>
                                      </p:cBhvr>
                                      <p:to>
                                        <p:strVal val="visible"/>
                                      </p:to>
                                    </p:set>
                                    <p:anim calcmode="lin" valueType="num">
                                      <p:cBhvr additive="base">
                                        <p:cTn id="93" dur="500" fill="hold"/>
                                        <p:tgtEl>
                                          <p:spTgt spid="92"/>
                                        </p:tgtEl>
                                        <p:attrNameLst>
                                          <p:attrName>ppt_x</p:attrName>
                                        </p:attrNameLst>
                                      </p:cBhvr>
                                      <p:tavLst>
                                        <p:tav tm="0">
                                          <p:val>
                                            <p:strVal val="#ppt_x"/>
                                          </p:val>
                                        </p:tav>
                                        <p:tav tm="100000">
                                          <p:val>
                                            <p:strVal val="#ppt_x"/>
                                          </p:val>
                                        </p:tav>
                                      </p:tavLst>
                                    </p:anim>
                                    <p:anim calcmode="lin" valueType="num">
                                      <p:cBhvr additive="base">
                                        <p:cTn id="94" dur="500" fill="hold"/>
                                        <p:tgtEl>
                                          <p:spTgt spid="92"/>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200"/>
                                  </p:stCondLst>
                                  <p:childTnLst>
                                    <p:set>
                                      <p:cBhvr>
                                        <p:cTn id="96" dur="1" fill="hold">
                                          <p:stCondLst>
                                            <p:cond delay="0"/>
                                          </p:stCondLst>
                                        </p:cTn>
                                        <p:tgtEl>
                                          <p:spTgt spid="93"/>
                                        </p:tgtEl>
                                        <p:attrNameLst>
                                          <p:attrName>style.visibility</p:attrName>
                                        </p:attrNameLst>
                                      </p:cBhvr>
                                      <p:to>
                                        <p:strVal val="visible"/>
                                      </p:to>
                                    </p:set>
                                    <p:anim calcmode="lin" valueType="num">
                                      <p:cBhvr additive="base">
                                        <p:cTn id="97" dur="500" fill="hold"/>
                                        <p:tgtEl>
                                          <p:spTgt spid="93"/>
                                        </p:tgtEl>
                                        <p:attrNameLst>
                                          <p:attrName>ppt_x</p:attrName>
                                        </p:attrNameLst>
                                      </p:cBhvr>
                                      <p:tavLst>
                                        <p:tav tm="0">
                                          <p:val>
                                            <p:strVal val="#ppt_x"/>
                                          </p:val>
                                        </p:tav>
                                        <p:tav tm="100000">
                                          <p:val>
                                            <p:strVal val="#ppt_x"/>
                                          </p:val>
                                        </p:tav>
                                      </p:tavLst>
                                    </p:anim>
                                    <p:anim calcmode="lin" valueType="num">
                                      <p:cBhvr additive="base">
                                        <p:cTn id="98" dur="500" fill="hold"/>
                                        <p:tgtEl>
                                          <p:spTgt spid="93"/>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300"/>
                                  </p:stCondLst>
                                  <p:childTnLst>
                                    <p:set>
                                      <p:cBhvr>
                                        <p:cTn id="100" dur="1" fill="hold">
                                          <p:stCondLst>
                                            <p:cond delay="0"/>
                                          </p:stCondLst>
                                        </p:cTn>
                                        <p:tgtEl>
                                          <p:spTgt spid="94"/>
                                        </p:tgtEl>
                                        <p:attrNameLst>
                                          <p:attrName>style.visibility</p:attrName>
                                        </p:attrNameLst>
                                      </p:cBhvr>
                                      <p:to>
                                        <p:strVal val="visible"/>
                                      </p:to>
                                    </p:set>
                                    <p:anim calcmode="lin" valueType="num">
                                      <p:cBhvr additive="base">
                                        <p:cTn id="101" dur="500" fill="hold"/>
                                        <p:tgtEl>
                                          <p:spTgt spid="94"/>
                                        </p:tgtEl>
                                        <p:attrNameLst>
                                          <p:attrName>ppt_x</p:attrName>
                                        </p:attrNameLst>
                                      </p:cBhvr>
                                      <p:tavLst>
                                        <p:tav tm="0">
                                          <p:val>
                                            <p:strVal val="#ppt_x"/>
                                          </p:val>
                                        </p:tav>
                                        <p:tav tm="100000">
                                          <p:val>
                                            <p:strVal val="#ppt_x"/>
                                          </p:val>
                                        </p:tav>
                                      </p:tavLst>
                                    </p:anim>
                                    <p:anim calcmode="lin" valueType="num">
                                      <p:cBhvr additive="base">
                                        <p:cTn id="102" dur="500" fill="hold"/>
                                        <p:tgtEl>
                                          <p:spTgt spid="94"/>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500"/>
                                  </p:stCondLst>
                                  <p:childTnLst>
                                    <p:set>
                                      <p:cBhvr>
                                        <p:cTn id="104" dur="1" fill="hold">
                                          <p:stCondLst>
                                            <p:cond delay="0"/>
                                          </p:stCondLst>
                                        </p:cTn>
                                        <p:tgtEl>
                                          <p:spTgt spid="95"/>
                                        </p:tgtEl>
                                        <p:attrNameLst>
                                          <p:attrName>style.visibility</p:attrName>
                                        </p:attrNameLst>
                                      </p:cBhvr>
                                      <p:to>
                                        <p:strVal val="visible"/>
                                      </p:to>
                                    </p:set>
                                    <p:anim calcmode="lin" valueType="num">
                                      <p:cBhvr additive="base">
                                        <p:cTn id="105" dur="500" fill="hold"/>
                                        <p:tgtEl>
                                          <p:spTgt spid="95"/>
                                        </p:tgtEl>
                                        <p:attrNameLst>
                                          <p:attrName>ppt_x</p:attrName>
                                        </p:attrNameLst>
                                      </p:cBhvr>
                                      <p:tavLst>
                                        <p:tav tm="0">
                                          <p:val>
                                            <p:strVal val="#ppt_x"/>
                                          </p:val>
                                        </p:tav>
                                        <p:tav tm="100000">
                                          <p:val>
                                            <p:strVal val="#ppt_x"/>
                                          </p:val>
                                        </p:tav>
                                      </p:tavLst>
                                    </p:anim>
                                    <p:anim calcmode="lin" valueType="num">
                                      <p:cBhvr additive="base">
                                        <p:cTn id="106" dur="500" fill="hold"/>
                                        <p:tgtEl>
                                          <p:spTgt spid="95"/>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700"/>
                                  </p:stCondLst>
                                  <p:childTnLst>
                                    <p:set>
                                      <p:cBhvr>
                                        <p:cTn id="108" dur="1" fill="hold">
                                          <p:stCondLst>
                                            <p:cond delay="0"/>
                                          </p:stCondLst>
                                        </p:cTn>
                                        <p:tgtEl>
                                          <p:spTgt spid="96"/>
                                        </p:tgtEl>
                                        <p:attrNameLst>
                                          <p:attrName>style.visibility</p:attrName>
                                        </p:attrNameLst>
                                      </p:cBhvr>
                                      <p:to>
                                        <p:strVal val="visible"/>
                                      </p:to>
                                    </p:set>
                                    <p:anim calcmode="lin" valueType="num">
                                      <p:cBhvr additive="base">
                                        <p:cTn id="109" dur="500" fill="hold"/>
                                        <p:tgtEl>
                                          <p:spTgt spid="96"/>
                                        </p:tgtEl>
                                        <p:attrNameLst>
                                          <p:attrName>ppt_x</p:attrName>
                                        </p:attrNameLst>
                                      </p:cBhvr>
                                      <p:tavLst>
                                        <p:tav tm="0">
                                          <p:val>
                                            <p:strVal val="#ppt_x"/>
                                          </p:val>
                                        </p:tav>
                                        <p:tav tm="100000">
                                          <p:val>
                                            <p:strVal val="#ppt_x"/>
                                          </p:val>
                                        </p:tav>
                                      </p:tavLst>
                                    </p:anim>
                                    <p:anim calcmode="lin" valueType="num">
                                      <p:cBhvr additive="base">
                                        <p:cTn id="110" dur="500" fill="hold"/>
                                        <p:tgtEl>
                                          <p:spTgt spid="96"/>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700"/>
                                  </p:stCondLst>
                                  <p:childTnLst>
                                    <p:set>
                                      <p:cBhvr>
                                        <p:cTn id="112" dur="1" fill="hold">
                                          <p:stCondLst>
                                            <p:cond delay="0"/>
                                          </p:stCondLst>
                                        </p:cTn>
                                        <p:tgtEl>
                                          <p:spTgt spid="97"/>
                                        </p:tgtEl>
                                        <p:attrNameLst>
                                          <p:attrName>style.visibility</p:attrName>
                                        </p:attrNameLst>
                                      </p:cBhvr>
                                      <p:to>
                                        <p:strVal val="visible"/>
                                      </p:to>
                                    </p:set>
                                    <p:anim calcmode="lin" valueType="num">
                                      <p:cBhvr additive="base">
                                        <p:cTn id="113" dur="500" fill="hold"/>
                                        <p:tgtEl>
                                          <p:spTgt spid="97"/>
                                        </p:tgtEl>
                                        <p:attrNameLst>
                                          <p:attrName>ppt_x</p:attrName>
                                        </p:attrNameLst>
                                      </p:cBhvr>
                                      <p:tavLst>
                                        <p:tav tm="0">
                                          <p:val>
                                            <p:strVal val="#ppt_x"/>
                                          </p:val>
                                        </p:tav>
                                        <p:tav tm="100000">
                                          <p:val>
                                            <p:strVal val="#ppt_x"/>
                                          </p:val>
                                        </p:tav>
                                      </p:tavLst>
                                    </p:anim>
                                    <p:anim calcmode="lin" valueType="num">
                                      <p:cBhvr additive="base">
                                        <p:cTn id="114" dur="500" fill="hold"/>
                                        <p:tgtEl>
                                          <p:spTgt spid="97"/>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200"/>
                                  </p:stCondLst>
                                  <p:childTnLst>
                                    <p:set>
                                      <p:cBhvr>
                                        <p:cTn id="116" dur="1" fill="hold">
                                          <p:stCondLst>
                                            <p:cond delay="0"/>
                                          </p:stCondLst>
                                        </p:cTn>
                                        <p:tgtEl>
                                          <p:spTgt spid="98"/>
                                        </p:tgtEl>
                                        <p:attrNameLst>
                                          <p:attrName>style.visibility</p:attrName>
                                        </p:attrNameLst>
                                      </p:cBhvr>
                                      <p:to>
                                        <p:strVal val="visible"/>
                                      </p:to>
                                    </p:set>
                                    <p:anim calcmode="lin" valueType="num">
                                      <p:cBhvr additive="base">
                                        <p:cTn id="117" dur="500" fill="hold"/>
                                        <p:tgtEl>
                                          <p:spTgt spid="98"/>
                                        </p:tgtEl>
                                        <p:attrNameLst>
                                          <p:attrName>ppt_x</p:attrName>
                                        </p:attrNameLst>
                                      </p:cBhvr>
                                      <p:tavLst>
                                        <p:tav tm="0">
                                          <p:val>
                                            <p:strVal val="#ppt_x"/>
                                          </p:val>
                                        </p:tav>
                                        <p:tav tm="100000">
                                          <p:val>
                                            <p:strVal val="#ppt_x"/>
                                          </p:val>
                                        </p:tav>
                                      </p:tavLst>
                                    </p:anim>
                                    <p:anim calcmode="lin" valueType="num">
                                      <p:cBhvr additive="base">
                                        <p:cTn id="118" dur="500" fill="hold"/>
                                        <p:tgtEl>
                                          <p:spTgt spid="98"/>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300"/>
                                  </p:stCondLst>
                                  <p:childTnLst>
                                    <p:set>
                                      <p:cBhvr>
                                        <p:cTn id="120" dur="1" fill="hold">
                                          <p:stCondLst>
                                            <p:cond delay="0"/>
                                          </p:stCondLst>
                                        </p:cTn>
                                        <p:tgtEl>
                                          <p:spTgt spid="99"/>
                                        </p:tgtEl>
                                        <p:attrNameLst>
                                          <p:attrName>style.visibility</p:attrName>
                                        </p:attrNameLst>
                                      </p:cBhvr>
                                      <p:to>
                                        <p:strVal val="visible"/>
                                      </p:to>
                                    </p:set>
                                    <p:anim calcmode="lin" valueType="num">
                                      <p:cBhvr additive="base">
                                        <p:cTn id="121" dur="500" fill="hold"/>
                                        <p:tgtEl>
                                          <p:spTgt spid="99"/>
                                        </p:tgtEl>
                                        <p:attrNameLst>
                                          <p:attrName>ppt_x</p:attrName>
                                        </p:attrNameLst>
                                      </p:cBhvr>
                                      <p:tavLst>
                                        <p:tav tm="0">
                                          <p:val>
                                            <p:strVal val="#ppt_x"/>
                                          </p:val>
                                        </p:tav>
                                        <p:tav tm="100000">
                                          <p:val>
                                            <p:strVal val="#ppt_x"/>
                                          </p:val>
                                        </p:tav>
                                      </p:tavLst>
                                    </p:anim>
                                    <p:anim calcmode="lin" valueType="num">
                                      <p:cBhvr additive="base">
                                        <p:cTn id="122" dur="500" fill="hold"/>
                                        <p:tgtEl>
                                          <p:spTgt spid="99"/>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stCondLst>
                                    <p:cond delay="500"/>
                                  </p:stCondLst>
                                  <p:childTnLst>
                                    <p:set>
                                      <p:cBhvr>
                                        <p:cTn id="124" dur="1" fill="hold">
                                          <p:stCondLst>
                                            <p:cond delay="0"/>
                                          </p:stCondLst>
                                        </p:cTn>
                                        <p:tgtEl>
                                          <p:spTgt spid="100"/>
                                        </p:tgtEl>
                                        <p:attrNameLst>
                                          <p:attrName>style.visibility</p:attrName>
                                        </p:attrNameLst>
                                      </p:cBhvr>
                                      <p:to>
                                        <p:strVal val="visible"/>
                                      </p:to>
                                    </p:set>
                                    <p:anim calcmode="lin" valueType="num">
                                      <p:cBhvr additive="base">
                                        <p:cTn id="125" dur="500" fill="hold"/>
                                        <p:tgtEl>
                                          <p:spTgt spid="100"/>
                                        </p:tgtEl>
                                        <p:attrNameLst>
                                          <p:attrName>ppt_x</p:attrName>
                                        </p:attrNameLst>
                                      </p:cBhvr>
                                      <p:tavLst>
                                        <p:tav tm="0">
                                          <p:val>
                                            <p:strVal val="#ppt_x"/>
                                          </p:val>
                                        </p:tav>
                                        <p:tav tm="100000">
                                          <p:val>
                                            <p:strVal val="#ppt_x"/>
                                          </p:val>
                                        </p:tav>
                                      </p:tavLst>
                                    </p:anim>
                                    <p:anim calcmode="lin" valueType="num">
                                      <p:cBhvr additive="base">
                                        <p:cTn id="126" dur="500" fill="hold"/>
                                        <p:tgtEl>
                                          <p:spTgt spid="100"/>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700"/>
                                  </p:stCondLst>
                                  <p:childTnLst>
                                    <p:set>
                                      <p:cBhvr>
                                        <p:cTn id="128" dur="1" fill="hold">
                                          <p:stCondLst>
                                            <p:cond delay="0"/>
                                          </p:stCondLst>
                                        </p:cTn>
                                        <p:tgtEl>
                                          <p:spTgt spid="101"/>
                                        </p:tgtEl>
                                        <p:attrNameLst>
                                          <p:attrName>style.visibility</p:attrName>
                                        </p:attrNameLst>
                                      </p:cBhvr>
                                      <p:to>
                                        <p:strVal val="visible"/>
                                      </p:to>
                                    </p:set>
                                    <p:anim calcmode="lin" valueType="num">
                                      <p:cBhvr additive="base">
                                        <p:cTn id="129" dur="500" fill="hold"/>
                                        <p:tgtEl>
                                          <p:spTgt spid="101"/>
                                        </p:tgtEl>
                                        <p:attrNameLst>
                                          <p:attrName>ppt_x</p:attrName>
                                        </p:attrNameLst>
                                      </p:cBhvr>
                                      <p:tavLst>
                                        <p:tav tm="0">
                                          <p:val>
                                            <p:strVal val="#ppt_x"/>
                                          </p:val>
                                        </p:tav>
                                        <p:tav tm="100000">
                                          <p:val>
                                            <p:strVal val="#ppt_x"/>
                                          </p:val>
                                        </p:tav>
                                      </p:tavLst>
                                    </p:anim>
                                    <p:anim calcmode="lin" valueType="num">
                                      <p:cBhvr additive="base">
                                        <p:cTn id="130" dur="500" fill="hold"/>
                                        <p:tgtEl>
                                          <p:spTgt spid="101"/>
                                        </p:tgtEl>
                                        <p:attrNameLst>
                                          <p:attrName>ppt_y</p:attrName>
                                        </p:attrNameLst>
                                      </p:cBhvr>
                                      <p:tavLst>
                                        <p:tav tm="0">
                                          <p:val>
                                            <p:strVal val="1+#ppt_h/2"/>
                                          </p:val>
                                        </p:tav>
                                        <p:tav tm="100000">
                                          <p:val>
                                            <p:strVal val="#ppt_y"/>
                                          </p:val>
                                        </p:tav>
                                      </p:tavLst>
                                    </p:anim>
                                  </p:childTnLst>
                                </p:cTn>
                              </p:par>
                              <p:par>
                                <p:cTn id="131" presetID="53" presetClass="entr" presetSubtype="16" fill="hold" grpId="0" nodeType="withEffect">
                                  <p:stCondLst>
                                    <p:cond delay="0"/>
                                  </p:stCondLst>
                                  <p:childTnLst>
                                    <p:set>
                                      <p:cBhvr>
                                        <p:cTn id="132" dur="1" fill="hold">
                                          <p:stCondLst>
                                            <p:cond delay="0"/>
                                          </p:stCondLst>
                                        </p:cTn>
                                        <p:tgtEl>
                                          <p:spTgt spid="107"/>
                                        </p:tgtEl>
                                        <p:attrNameLst>
                                          <p:attrName>style.visibility</p:attrName>
                                        </p:attrNameLst>
                                      </p:cBhvr>
                                      <p:to>
                                        <p:strVal val="visible"/>
                                      </p:to>
                                    </p:set>
                                    <p:anim calcmode="lin" valueType="num">
                                      <p:cBhvr>
                                        <p:cTn id="133" dur="500" fill="hold"/>
                                        <p:tgtEl>
                                          <p:spTgt spid="107"/>
                                        </p:tgtEl>
                                        <p:attrNameLst>
                                          <p:attrName>ppt_w</p:attrName>
                                        </p:attrNameLst>
                                      </p:cBhvr>
                                      <p:tavLst>
                                        <p:tav tm="0">
                                          <p:val>
                                            <p:fltVal val="0"/>
                                          </p:val>
                                        </p:tav>
                                        <p:tav tm="100000">
                                          <p:val>
                                            <p:strVal val="#ppt_w"/>
                                          </p:val>
                                        </p:tav>
                                      </p:tavLst>
                                    </p:anim>
                                    <p:anim calcmode="lin" valueType="num">
                                      <p:cBhvr>
                                        <p:cTn id="134" dur="500" fill="hold"/>
                                        <p:tgtEl>
                                          <p:spTgt spid="107"/>
                                        </p:tgtEl>
                                        <p:attrNameLst>
                                          <p:attrName>ppt_h</p:attrName>
                                        </p:attrNameLst>
                                      </p:cBhvr>
                                      <p:tavLst>
                                        <p:tav tm="0">
                                          <p:val>
                                            <p:fltVal val="0"/>
                                          </p:val>
                                        </p:tav>
                                        <p:tav tm="100000">
                                          <p:val>
                                            <p:strVal val="#ppt_h"/>
                                          </p:val>
                                        </p:tav>
                                      </p:tavLst>
                                    </p:anim>
                                    <p:animEffect transition="in" filter="fade">
                                      <p:cBhvr>
                                        <p:cTn id="135" dur="500"/>
                                        <p:tgtEl>
                                          <p:spTgt spid="107"/>
                                        </p:tgtEl>
                                      </p:cBhvr>
                                    </p:animEffect>
                                  </p:childTnLst>
                                </p:cTn>
                              </p:par>
                              <p:par>
                                <p:cTn id="136" presetID="53" presetClass="entr" presetSubtype="16" fill="hold" grpId="0" nodeType="withEffect">
                                  <p:stCondLst>
                                    <p:cond delay="200"/>
                                  </p:stCondLst>
                                  <p:childTnLst>
                                    <p:set>
                                      <p:cBhvr>
                                        <p:cTn id="137" dur="1" fill="hold">
                                          <p:stCondLst>
                                            <p:cond delay="0"/>
                                          </p:stCondLst>
                                        </p:cTn>
                                        <p:tgtEl>
                                          <p:spTgt spid="108"/>
                                        </p:tgtEl>
                                        <p:attrNameLst>
                                          <p:attrName>style.visibility</p:attrName>
                                        </p:attrNameLst>
                                      </p:cBhvr>
                                      <p:to>
                                        <p:strVal val="visible"/>
                                      </p:to>
                                    </p:set>
                                    <p:anim calcmode="lin" valueType="num">
                                      <p:cBhvr>
                                        <p:cTn id="138" dur="500" fill="hold"/>
                                        <p:tgtEl>
                                          <p:spTgt spid="108"/>
                                        </p:tgtEl>
                                        <p:attrNameLst>
                                          <p:attrName>ppt_w</p:attrName>
                                        </p:attrNameLst>
                                      </p:cBhvr>
                                      <p:tavLst>
                                        <p:tav tm="0">
                                          <p:val>
                                            <p:fltVal val="0"/>
                                          </p:val>
                                        </p:tav>
                                        <p:tav tm="100000">
                                          <p:val>
                                            <p:strVal val="#ppt_w"/>
                                          </p:val>
                                        </p:tav>
                                      </p:tavLst>
                                    </p:anim>
                                    <p:anim calcmode="lin" valueType="num">
                                      <p:cBhvr>
                                        <p:cTn id="139" dur="500" fill="hold"/>
                                        <p:tgtEl>
                                          <p:spTgt spid="108"/>
                                        </p:tgtEl>
                                        <p:attrNameLst>
                                          <p:attrName>ppt_h</p:attrName>
                                        </p:attrNameLst>
                                      </p:cBhvr>
                                      <p:tavLst>
                                        <p:tav tm="0">
                                          <p:val>
                                            <p:fltVal val="0"/>
                                          </p:val>
                                        </p:tav>
                                        <p:tav tm="100000">
                                          <p:val>
                                            <p:strVal val="#ppt_h"/>
                                          </p:val>
                                        </p:tav>
                                      </p:tavLst>
                                    </p:anim>
                                    <p:animEffect transition="in" filter="fade">
                                      <p:cBhvr>
                                        <p:cTn id="140" dur="500"/>
                                        <p:tgtEl>
                                          <p:spTgt spid="108"/>
                                        </p:tgtEl>
                                      </p:cBhvr>
                                    </p:animEffect>
                                  </p:childTnLst>
                                </p:cTn>
                              </p:par>
                              <p:par>
                                <p:cTn id="141" presetID="53" presetClass="entr" presetSubtype="16" fill="hold" grpId="0" nodeType="withEffect">
                                  <p:stCondLst>
                                    <p:cond delay="400"/>
                                  </p:stCondLst>
                                  <p:childTnLst>
                                    <p:set>
                                      <p:cBhvr>
                                        <p:cTn id="142" dur="1" fill="hold">
                                          <p:stCondLst>
                                            <p:cond delay="0"/>
                                          </p:stCondLst>
                                        </p:cTn>
                                        <p:tgtEl>
                                          <p:spTgt spid="103"/>
                                        </p:tgtEl>
                                        <p:attrNameLst>
                                          <p:attrName>style.visibility</p:attrName>
                                        </p:attrNameLst>
                                      </p:cBhvr>
                                      <p:to>
                                        <p:strVal val="visible"/>
                                      </p:to>
                                    </p:set>
                                    <p:anim calcmode="lin" valueType="num">
                                      <p:cBhvr>
                                        <p:cTn id="143" dur="500" fill="hold"/>
                                        <p:tgtEl>
                                          <p:spTgt spid="103"/>
                                        </p:tgtEl>
                                        <p:attrNameLst>
                                          <p:attrName>ppt_w</p:attrName>
                                        </p:attrNameLst>
                                      </p:cBhvr>
                                      <p:tavLst>
                                        <p:tav tm="0">
                                          <p:val>
                                            <p:fltVal val="0"/>
                                          </p:val>
                                        </p:tav>
                                        <p:tav tm="100000">
                                          <p:val>
                                            <p:strVal val="#ppt_w"/>
                                          </p:val>
                                        </p:tav>
                                      </p:tavLst>
                                    </p:anim>
                                    <p:anim calcmode="lin" valueType="num">
                                      <p:cBhvr>
                                        <p:cTn id="144" dur="500" fill="hold"/>
                                        <p:tgtEl>
                                          <p:spTgt spid="103"/>
                                        </p:tgtEl>
                                        <p:attrNameLst>
                                          <p:attrName>ppt_h</p:attrName>
                                        </p:attrNameLst>
                                      </p:cBhvr>
                                      <p:tavLst>
                                        <p:tav tm="0">
                                          <p:val>
                                            <p:fltVal val="0"/>
                                          </p:val>
                                        </p:tav>
                                        <p:tav tm="100000">
                                          <p:val>
                                            <p:strVal val="#ppt_h"/>
                                          </p:val>
                                        </p:tav>
                                      </p:tavLst>
                                    </p:anim>
                                    <p:animEffect transition="in" filter="fade">
                                      <p:cBhvr>
                                        <p:cTn id="145" dur="500"/>
                                        <p:tgtEl>
                                          <p:spTgt spid="103"/>
                                        </p:tgtEl>
                                      </p:cBhvr>
                                    </p:animEffect>
                                  </p:childTnLst>
                                </p:cTn>
                              </p:par>
                              <p:par>
                                <p:cTn id="146" presetID="53" presetClass="entr" presetSubtype="16" fill="hold" grpId="0" nodeType="withEffect">
                                  <p:stCondLst>
                                    <p:cond delay="200"/>
                                  </p:stCondLst>
                                  <p:childTnLst>
                                    <p:set>
                                      <p:cBhvr>
                                        <p:cTn id="147" dur="1" fill="hold">
                                          <p:stCondLst>
                                            <p:cond delay="0"/>
                                          </p:stCondLst>
                                        </p:cTn>
                                        <p:tgtEl>
                                          <p:spTgt spid="117"/>
                                        </p:tgtEl>
                                        <p:attrNameLst>
                                          <p:attrName>style.visibility</p:attrName>
                                        </p:attrNameLst>
                                      </p:cBhvr>
                                      <p:to>
                                        <p:strVal val="visible"/>
                                      </p:to>
                                    </p:set>
                                    <p:anim calcmode="lin" valueType="num">
                                      <p:cBhvr>
                                        <p:cTn id="148" dur="500" fill="hold"/>
                                        <p:tgtEl>
                                          <p:spTgt spid="117"/>
                                        </p:tgtEl>
                                        <p:attrNameLst>
                                          <p:attrName>ppt_w</p:attrName>
                                        </p:attrNameLst>
                                      </p:cBhvr>
                                      <p:tavLst>
                                        <p:tav tm="0">
                                          <p:val>
                                            <p:fltVal val="0"/>
                                          </p:val>
                                        </p:tav>
                                        <p:tav tm="100000">
                                          <p:val>
                                            <p:strVal val="#ppt_w"/>
                                          </p:val>
                                        </p:tav>
                                      </p:tavLst>
                                    </p:anim>
                                    <p:anim calcmode="lin" valueType="num">
                                      <p:cBhvr>
                                        <p:cTn id="149" dur="500" fill="hold"/>
                                        <p:tgtEl>
                                          <p:spTgt spid="117"/>
                                        </p:tgtEl>
                                        <p:attrNameLst>
                                          <p:attrName>ppt_h</p:attrName>
                                        </p:attrNameLst>
                                      </p:cBhvr>
                                      <p:tavLst>
                                        <p:tav tm="0">
                                          <p:val>
                                            <p:fltVal val="0"/>
                                          </p:val>
                                        </p:tav>
                                        <p:tav tm="100000">
                                          <p:val>
                                            <p:strVal val="#ppt_h"/>
                                          </p:val>
                                        </p:tav>
                                      </p:tavLst>
                                    </p:anim>
                                    <p:animEffect transition="in" filter="fade">
                                      <p:cBhvr>
                                        <p:cTn id="150" dur="500"/>
                                        <p:tgtEl>
                                          <p:spTgt spid="117"/>
                                        </p:tgtEl>
                                      </p:cBhvr>
                                    </p:animEffect>
                                  </p:childTnLst>
                                </p:cTn>
                              </p:par>
                              <p:par>
                                <p:cTn id="151" presetID="53" presetClass="entr" presetSubtype="16" fill="hold" nodeType="withEffect">
                                  <p:stCondLst>
                                    <p:cond delay="600"/>
                                  </p:stCondLst>
                                  <p:childTnLst>
                                    <p:set>
                                      <p:cBhvr>
                                        <p:cTn id="152" dur="1" fill="hold">
                                          <p:stCondLst>
                                            <p:cond delay="0"/>
                                          </p:stCondLst>
                                        </p:cTn>
                                        <p:tgtEl>
                                          <p:spTgt spid="104"/>
                                        </p:tgtEl>
                                        <p:attrNameLst>
                                          <p:attrName>style.visibility</p:attrName>
                                        </p:attrNameLst>
                                      </p:cBhvr>
                                      <p:to>
                                        <p:strVal val="visible"/>
                                      </p:to>
                                    </p:set>
                                    <p:anim calcmode="lin" valueType="num">
                                      <p:cBhvr>
                                        <p:cTn id="153" dur="500" fill="hold"/>
                                        <p:tgtEl>
                                          <p:spTgt spid="104"/>
                                        </p:tgtEl>
                                        <p:attrNameLst>
                                          <p:attrName>ppt_w</p:attrName>
                                        </p:attrNameLst>
                                      </p:cBhvr>
                                      <p:tavLst>
                                        <p:tav tm="0">
                                          <p:val>
                                            <p:fltVal val="0"/>
                                          </p:val>
                                        </p:tav>
                                        <p:tav tm="100000">
                                          <p:val>
                                            <p:strVal val="#ppt_w"/>
                                          </p:val>
                                        </p:tav>
                                      </p:tavLst>
                                    </p:anim>
                                    <p:anim calcmode="lin" valueType="num">
                                      <p:cBhvr>
                                        <p:cTn id="154" dur="500" fill="hold"/>
                                        <p:tgtEl>
                                          <p:spTgt spid="104"/>
                                        </p:tgtEl>
                                        <p:attrNameLst>
                                          <p:attrName>ppt_h</p:attrName>
                                        </p:attrNameLst>
                                      </p:cBhvr>
                                      <p:tavLst>
                                        <p:tav tm="0">
                                          <p:val>
                                            <p:fltVal val="0"/>
                                          </p:val>
                                        </p:tav>
                                        <p:tav tm="100000">
                                          <p:val>
                                            <p:strVal val="#ppt_h"/>
                                          </p:val>
                                        </p:tav>
                                      </p:tavLst>
                                    </p:anim>
                                    <p:animEffect transition="in" filter="fade">
                                      <p:cBhvr>
                                        <p:cTn id="155" dur="500"/>
                                        <p:tgtEl>
                                          <p:spTgt spid="104"/>
                                        </p:tgtEl>
                                      </p:cBhvr>
                                    </p:animEffect>
                                  </p:childTnLst>
                                </p:cTn>
                              </p:par>
                            </p:childTnLst>
                          </p:cTn>
                        </p:par>
                        <p:par>
                          <p:cTn id="156" fill="hold">
                            <p:stCondLst>
                              <p:cond delay="1200"/>
                            </p:stCondLst>
                            <p:childTnLst>
                              <p:par>
                                <p:cTn id="157" presetID="22" presetClass="entr" presetSubtype="8" fill="hold" grpId="0" nodeType="afterEffect">
                                  <p:stCondLst>
                                    <p:cond delay="800"/>
                                  </p:stCondLst>
                                  <p:childTnLst>
                                    <p:set>
                                      <p:cBhvr>
                                        <p:cTn id="158" dur="1" fill="hold">
                                          <p:stCondLst>
                                            <p:cond delay="0"/>
                                          </p:stCondLst>
                                        </p:cTn>
                                        <p:tgtEl>
                                          <p:spTgt spid="110"/>
                                        </p:tgtEl>
                                        <p:attrNameLst>
                                          <p:attrName>style.visibility</p:attrName>
                                        </p:attrNameLst>
                                      </p:cBhvr>
                                      <p:to>
                                        <p:strVal val="visible"/>
                                      </p:to>
                                    </p:set>
                                    <p:animEffect transition="in" filter="wipe(left)">
                                      <p:cBhvr>
                                        <p:cTn id="159" dur="500"/>
                                        <p:tgtEl>
                                          <p:spTgt spid="110"/>
                                        </p:tgtEl>
                                      </p:cBhvr>
                                    </p:animEffect>
                                  </p:childTnLst>
                                </p:cTn>
                              </p:par>
                              <p:par>
                                <p:cTn id="160" presetID="22" presetClass="entr" presetSubtype="8" fill="hold" grpId="0" nodeType="withEffect">
                                  <p:stCondLst>
                                    <p:cond delay="800"/>
                                  </p:stCondLst>
                                  <p:childTnLst>
                                    <p:set>
                                      <p:cBhvr>
                                        <p:cTn id="161" dur="1" fill="hold">
                                          <p:stCondLst>
                                            <p:cond delay="0"/>
                                          </p:stCondLst>
                                        </p:cTn>
                                        <p:tgtEl>
                                          <p:spTgt spid="109"/>
                                        </p:tgtEl>
                                        <p:attrNameLst>
                                          <p:attrName>style.visibility</p:attrName>
                                        </p:attrNameLst>
                                      </p:cBhvr>
                                      <p:to>
                                        <p:strVal val="visible"/>
                                      </p:to>
                                    </p:set>
                                    <p:animEffect transition="in" filter="wipe(left)">
                                      <p:cBhvr>
                                        <p:cTn id="162" dur="500"/>
                                        <p:tgtEl>
                                          <p:spTgt spid="109"/>
                                        </p:tgtEl>
                                      </p:cBhvr>
                                    </p:animEffect>
                                  </p:childTnLst>
                                </p:cTn>
                              </p:par>
                              <p:par>
                                <p:cTn id="163" presetID="22" presetClass="entr" presetSubtype="8" fill="hold" grpId="0" nodeType="withEffect">
                                  <p:stCondLst>
                                    <p:cond delay="600"/>
                                  </p:stCondLst>
                                  <p:childTnLst>
                                    <p:set>
                                      <p:cBhvr>
                                        <p:cTn id="164" dur="1" fill="hold">
                                          <p:stCondLst>
                                            <p:cond delay="0"/>
                                          </p:stCondLst>
                                        </p:cTn>
                                        <p:tgtEl>
                                          <p:spTgt spid="114"/>
                                        </p:tgtEl>
                                        <p:attrNameLst>
                                          <p:attrName>style.visibility</p:attrName>
                                        </p:attrNameLst>
                                      </p:cBhvr>
                                      <p:to>
                                        <p:strVal val="visible"/>
                                      </p:to>
                                    </p:set>
                                    <p:animEffect transition="in" filter="wipe(left)">
                                      <p:cBhvr>
                                        <p:cTn id="165" dur="500"/>
                                        <p:tgtEl>
                                          <p:spTgt spid="114"/>
                                        </p:tgtEl>
                                      </p:cBhvr>
                                    </p:animEffect>
                                  </p:childTnLst>
                                </p:cTn>
                              </p:par>
                              <p:par>
                                <p:cTn id="166" presetID="22" presetClass="entr" presetSubtype="8" fill="hold" grpId="0" nodeType="withEffect">
                                  <p:stCondLst>
                                    <p:cond delay="600"/>
                                  </p:stCondLst>
                                  <p:childTnLst>
                                    <p:set>
                                      <p:cBhvr>
                                        <p:cTn id="167" dur="1" fill="hold">
                                          <p:stCondLst>
                                            <p:cond delay="0"/>
                                          </p:stCondLst>
                                        </p:cTn>
                                        <p:tgtEl>
                                          <p:spTgt spid="113"/>
                                        </p:tgtEl>
                                        <p:attrNameLst>
                                          <p:attrName>style.visibility</p:attrName>
                                        </p:attrNameLst>
                                      </p:cBhvr>
                                      <p:to>
                                        <p:strVal val="visible"/>
                                      </p:to>
                                    </p:set>
                                    <p:animEffect transition="in" filter="wipe(left)">
                                      <p:cBhvr>
                                        <p:cTn id="168" dur="500"/>
                                        <p:tgtEl>
                                          <p:spTgt spid="113"/>
                                        </p:tgtEl>
                                      </p:cBhvr>
                                    </p:animEffect>
                                  </p:childTnLst>
                                </p:cTn>
                              </p:par>
                              <p:par>
                                <p:cTn id="169" presetID="22" presetClass="entr" presetSubtype="2" fill="hold" grpId="0" nodeType="withEffect">
                                  <p:stCondLst>
                                    <p:cond delay="600"/>
                                  </p:stCondLst>
                                  <p:childTnLst>
                                    <p:set>
                                      <p:cBhvr>
                                        <p:cTn id="170" dur="1" fill="hold">
                                          <p:stCondLst>
                                            <p:cond delay="0"/>
                                          </p:stCondLst>
                                        </p:cTn>
                                        <p:tgtEl>
                                          <p:spTgt spid="116"/>
                                        </p:tgtEl>
                                        <p:attrNameLst>
                                          <p:attrName>style.visibility</p:attrName>
                                        </p:attrNameLst>
                                      </p:cBhvr>
                                      <p:to>
                                        <p:strVal val="visible"/>
                                      </p:to>
                                    </p:set>
                                    <p:animEffect transition="in" filter="wipe(right)">
                                      <p:cBhvr>
                                        <p:cTn id="171" dur="500"/>
                                        <p:tgtEl>
                                          <p:spTgt spid="116"/>
                                        </p:tgtEl>
                                      </p:cBhvr>
                                    </p:animEffect>
                                  </p:childTnLst>
                                </p:cTn>
                              </p:par>
                              <p:par>
                                <p:cTn id="172" presetID="22" presetClass="entr" presetSubtype="2" fill="hold" grpId="0" nodeType="withEffect">
                                  <p:stCondLst>
                                    <p:cond delay="600"/>
                                  </p:stCondLst>
                                  <p:childTnLst>
                                    <p:set>
                                      <p:cBhvr>
                                        <p:cTn id="173" dur="1" fill="hold">
                                          <p:stCondLst>
                                            <p:cond delay="0"/>
                                          </p:stCondLst>
                                        </p:cTn>
                                        <p:tgtEl>
                                          <p:spTgt spid="115"/>
                                        </p:tgtEl>
                                        <p:attrNameLst>
                                          <p:attrName>style.visibility</p:attrName>
                                        </p:attrNameLst>
                                      </p:cBhvr>
                                      <p:to>
                                        <p:strVal val="visible"/>
                                      </p:to>
                                    </p:set>
                                    <p:animEffect transition="in" filter="wipe(right)">
                                      <p:cBhvr>
                                        <p:cTn id="174" dur="500"/>
                                        <p:tgtEl>
                                          <p:spTgt spid="115"/>
                                        </p:tgtEl>
                                      </p:cBhvr>
                                    </p:animEffect>
                                  </p:childTnLst>
                                </p:cTn>
                              </p:par>
                              <p:par>
                                <p:cTn id="175" presetID="22" presetClass="entr" presetSubtype="2" fill="hold" grpId="0" nodeType="withEffect">
                                  <p:stCondLst>
                                    <p:cond delay="300"/>
                                  </p:stCondLst>
                                  <p:childTnLst>
                                    <p:set>
                                      <p:cBhvr>
                                        <p:cTn id="176" dur="1" fill="hold">
                                          <p:stCondLst>
                                            <p:cond delay="0"/>
                                          </p:stCondLst>
                                        </p:cTn>
                                        <p:tgtEl>
                                          <p:spTgt spid="111"/>
                                        </p:tgtEl>
                                        <p:attrNameLst>
                                          <p:attrName>style.visibility</p:attrName>
                                        </p:attrNameLst>
                                      </p:cBhvr>
                                      <p:to>
                                        <p:strVal val="visible"/>
                                      </p:to>
                                    </p:set>
                                    <p:animEffect transition="in" filter="wipe(right)">
                                      <p:cBhvr>
                                        <p:cTn id="177" dur="500"/>
                                        <p:tgtEl>
                                          <p:spTgt spid="111"/>
                                        </p:tgtEl>
                                      </p:cBhvr>
                                    </p:animEffect>
                                  </p:childTnLst>
                                </p:cTn>
                              </p:par>
                              <p:par>
                                <p:cTn id="178" presetID="22" presetClass="entr" presetSubtype="2" fill="hold" grpId="0" nodeType="withEffect">
                                  <p:stCondLst>
                                    <p:cond delay="300"/>
                                  </p:stCondLst>
                                  <p:childTnLst>
                                    <p:set>
                                      <p:cBhvr>
                                        <p:cTn id="179" dur="1" fill="hold">
                                          <p:stCondLst>
                                            <p:cond delay="0"/>
                                          </p:stCondLst>
                                        </p:cTn>
                                        <p:tgtEl>
                                          <p:spTgt spid="112"/>
                                        </p:tgtEl>
                                        <p:attrNameLst>
                                          <p:attrName>style.visibility</p:attrName>
                                        </p:attrNameLst>
                                      </p:cBhvr>
                                      <p:to>
                                        <p:strVal val="visible"/>
                                      </p:to>
                                    </p:set>
                                    <p:animEffect transition="in" filter="wipe(right)">
                                      <p:cBhvr>
                                        <p:cTn id="180" dur="500"/>
                                        <p:tgtEl>
                                          <p:spTgt spid="112"/>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119"/>
                                        </p:tgtEl>
                                        <p:attrNameLst>
                                          <p:attrName>style.visibility</p:attrName>
                                        </p:attrNameLst>
                                      </p:cBhvr>
                                      <p:to>
                                        <p:strVal val="visible"/>
                                      </p:to>
                                    </p:set>
                                    <p:animEffect transition="in" filter="wipe(left)">
                                      <p:cBhvr>
                                        <p:cTn id="183" dur="500"/>
                                        <p:tgtEl>
                                          <p:spTgt spid="119"/>
                                        </p:tgtEl>
                                      </p:cBhvr>
                                    </p:animEffect>
                                  </p:childTnLst>
                                </p:cTn>
                              </p:par>
                              <p:par>
                                <p:cTn id="184" presetID="22" presetClass="entr" presetSubtype="8" fill="hold" grpId="0" nodeType="withEffect">
                                  <p:stCondLst>
                                    <p:cond delay="0"/>
                                  </p:stCondLst>
                                  <p:childTnLst>
                                    <p:set>
                                      <p:cBhvr>
                                        <p:cTn id="185" dur="1" fill="hold">
                                          <p:stCondLst>
                                            <p:cond delay="0"/>
                                          </p:stCondLst>
                                        </p:cTn>
                                        <p:tgtEl>
                                          <p:spTgt spid="118"/>
                                        </p:tgtEl>
                                        <p:attrNameLst>
                                          <p:attrName>style.visibility</p:attrName>
                                        </p:attrNameLst>
                                      </p:cBhvr>
                                      <p:to>
                                        <p:strVal val="visible"/>
                                      </p:to>
                                    </p:set>
                                    <p:animEffect transition="in" filter="wipe(left)">
                                      <p:cBhvr>
                                        <p:cTn id="186"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75" grpId="0" animBg="1"/>
      <p:bldP spid="76" grpId="0" animBg="1"/>
      <p:bldP spid="77" grpId="0" animBg="1"/>
      <p:bldP spid="78"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3" grpId="0" animBg="1"/>
      <p:bldP spid="107" grpId="0" animBg="1"/>
      <p:bldP spid="108" grpId="0" animBg="1"/>
      <p:bldP spid="109" grpId="0"/>
      <p:bldP spid="110" grpId="0"/>
      <p:bldP spid="111" grpId="0"/>
      <p:bldP spid="112" grpId="0"/>
      <p:bldP spid="113" grpId="0"/>
      <p:bldP spid="114" grpId="0"/>
      <p:bldP spid="115" grpId="0"/>
      <p:bldP spid="116" grpId="0"/>
      <p:bldP spid="117" grpId="0" animBg="1"/>
      <p:bldP spid="118" grpId="0"/>
      <p:bldP spid="1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751699" y="3056069"/>
            <a:ext cx="1402358" cy="1402358"/>
            <a:chOff x="304800" y="673100"/>
            <a:chExt cx="4000500" cy="4000500"/>
          </a:xfrm>
          <a:effectLst>
            <a:outerShdw blurRad="444500" dist="254000" dir="8100000" algn="tr" rotWithShape="0">
              <a:prstClr val="black">
                <a:alpha val="50000"/>
              </a:prstClr>
            </a:outerShdw>
          </a:effectLst>
        </p:grpSpPr>
        <p:sp>
          <p:nvSpPr>
            <p:cNvPr id="4" name="同心圆 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5" name="椭圆 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6" name="组合 5"/>
          <p:cNvGrpSpPr/>
          <p:nvPr/>
        </p:nvGrpSpPr>
        <p:grpSpPr>
          <a:xfrm>
            <a:off x="2885873" y="3106762"/>
            <a:ext cx="1402358" cy="1402358"/>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9" name="椭圆 34"/>
          <p:cNvSpPr/>
          <p:nvPr/>
        </p:nvSpPr>
        <p:spPr>
          <a:xfrm rot="16200000">
            <a:off x="2470245" y="3432325"/>
            <a:ext cx="575547" cy="74018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0" name="椭圆 34"/>
          <p:cNvSpPr/>
          <p:nvPr/>
        </p:nvSpPr>
        <p:spPr>
          <a:xfrm rot="5400000">
            <a:off x="5998459" y="3422783"/>
            <a:ext cx="575547" cy="74018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1" name="TextBox 10"/>
          <p:cNvSpPr txBox="1"/>
          <p:nvPr/>
        </p:nvSpPr>
        <p:spPr>
          <a:xfrm>
            <a:off x="3078763" y="3551269"/>
            <a:ext cx="1122423" cy="523220"/>
          </a:xfrm>
          <a:prstGeom prst="rect">
            <a:avLst/>
          </a:prstGeom>
          <a:noFill/>
        </p:spPr>
        <p:txBody>
          <a:bodyPr wrap="none" rtlCol="0">
            <a:spAutoFit/>
          </a:bodyPr>
          <a:lstStyle/>
          <a:p>
            <a:r>
              <a:rPr lang="zh-CN" altLang="en-US" sz="2800" dirty="0" smtClean="0">
                <a:solidFill>
                  <a:srgbClr val="C00000"/>
                </a:solidFill>
                <a:latin typeface="微软雅黑" pitchFamily="34" charset="-122"/>
                <a:ea typeface="微软雅黑" pitchFamily="34" charset="-122"/>
              </a:rPr>
              <a:t>方案</a:t>
            </a:r>
            <a:r>
              <a:rPr lang="en-US" altLang="zh-CN" sz="2800" dirty="0" smtClean="0">
                <a:solidFill>
                  <a:srgbClr val="C00000"/>
                </a:solidFill>
                <a:latin typeface="微软雅黑" pitchFamily="34" charset="-122"/>
                <a:ea typeface="微软雅黑" pitchFamily="34" charset="-122"/>
              </a:rPr>
              <a:t>1</a:t>
            </a:r>
            <a:endParaRPr lang="zh-CN" altLang="en-US" sz="2800" dirty="0">
              <a:solidFill>
                <a:srgbClr val="C00000"/>
              </a:solidFill>
              <a:latin typeface="微软雅黑" pitchFamily="34" charset="-122"/>
              <a:ea typeface="微软雅黑" pitchFamily="34" charset="-122"/>
            </a:endParaRPr>
          </a:p>
        </p:txBody>
      </p:sp>
      <p:sp>
        <p:nvSpPr>
          <p:cNvPr id="12" name="TextBox 11"/>
          <p:cNvSpPr txBox="1"/>
          <p:nvPr/>
        </p:nvSpPr>
        <p:spPr>
          <a:xfrm>
            <a:off x="4933177" y="3562044"/>
            <a:ext cx="982961" cy="461665"/>
          </a:xfrm>
          <a:prstGeom prst="rect">
            <a:avLst/>
          </a:prstGeom>
          <a:noFill/>
        </p:spPr>
        <p:txBody>
          <a:bodyPr wrap="none" rtlCol="0">
            <a:spAutoFit/>
          </a:bodyPr>
          <a:lstStyle/>
          <a:p>
            <a:r>
              <a:rPr lang="zh-CN" altLang="en-US" sz="2400" dirty="0" smtClean="0">
                <a:solidFill>
                  <a:srgbClr val="C00000"/>
                </a:solidFill>
                <a:latin typeface="微软雅黑" pitchFamily="34" charset="-122"/>
                <a:ea typeface="微软雅黑" pitchFamily="34" charset="-122"/>
              </a:rPr>
              <a:t>方案</a:t>
            </a:r>
            <a:r>
              <a:rPr lang="en-US" altLang="zh-CN" sz="2400" dirty="0" smtClean="0">
                <a:solidFill>
                  <a:srgbClr val="C00000"/>
                </a:solidFill>
                <a:latin typeface="微软雅黑" pitchFamily="34" charset="-122"/>
                <a:ea typeface="微软雅黑" pitchFamily="34" charset="-122"/>
              </a:rPr>
              <a:t>2</a:t>
            </a:r>
            <a:endParaRPr lang="zh-CN" altLang="en-US" sz="2400" dirty="0">
              <a:solidFill>
                <a:srgbClr val="C00000"/>
              </a:solidFill>
              <a:latin typeface="微软雅黑" pitchFamily="34" charset="-122"/>
              <a:ea typeface="微软雅黑" pitchFamily="34" charset="-122"/>
            </a:endParaRPr>
          </a:p>
        </p:txBody>
      </p:sp>
      <p:sp>
        <p:nvSpPr>
          <p:cNvPr id="13" name="TextBox 12"/>
          <p:cNvSpPr txBox="1"/>
          <p:nvPr/>
        </p:nvSpPr>
        <p:spPr>
          <a:xfrm>
            <a:off x="7084888" y="3655199"/>
            <a:ext cx="1519560" cy="1577740"/>
          </a:xfrm>
          <a:prstGeom prst="rect">
            <a:avLst/>
          </a:prstGeom>
          <a:noFill/>
        </p:spPr>
        <p:txBody>
          <a:bodyPr wrap="square" lIns="0" tIns="0" rIns="0" bIns="0" rtlCol="0">
            <a:spAutoFit/>
          </a:bodyPr>
          <a:lstStyle/>
          <a:p>
            <a:pPr algn="just">
              <a:lnSpc>
                <a:spcPct val="150000"/>
              </a:lnSpc>
            </a:pPr>
            <a:r>
              <a:rPr lang="zh-CN" altLang="en-US" sz="1400" dirty="0" smtClean="0">
                <a:latin typeface="微软雅黑" pitchFamily="34" charset="-122"/>
                <a:ea typeface="微软雅黑" pitchFamily="34" charset="-122"/>
              </a:rPr>
              <a:t>点击</a:t>
            </a:r>
            <a:r>
              <a:rPr lang="zh-CN" altLang="en-US" sz="1400" dirty="0">
                <a:latin typeface="微软雅黑" pitchFamily="34" charset="-122"/>
                <a:ea typeface="微软雅黑" pitchFamily="34" charset="-122"/>
              </a:rPr>
              <a:t>输入简要文字内容，文字内容需概括精炼</a:t>
            </a:r>
            <a:r>
              <a:rPr lang="zh-CN" altLang="en-US" sz="1400" dirty="0" smtClean="0">
                <a:latin typeface="微软雅黑" pitchFamily="34" charset="-122"/>
                <a:ea typeface="微软雅黑" pitchFamily="34" charset="-122"/>
              </a:rPr>
              <a:t>，言简意赅</a:t>
            </a:r>
            <a:r>
              <a:rPr lang="zh-CN" altLang="en-US" sz="1400" dirty="0">
                <a:latin typeface="微软雅黑" pitchFamily="34" charset="-122"/>
                <a:ea typeface="微软雅黑" pitchFamily="34" charset="-122"/>
              </a:rPr>
              <a:t>的说明分项</a:t>
            </a:r>
            <a:r>
              <a:rPr lang="zh-CN" altLang="en-US" sz="1400" dirty="0" smtClean="0">
                <a:latin typeface="微软雅黑" pitchFamily="34" charset="-122"/>
                <a:ea typeface="微软雅黑" pitchFamily="34" charset="-122"/>
              </a:rPr>
              <a:t>内容</a:t>
            </a:r>
            <a:r>
              <a:rPr lang="en-US" altLang="zh-CN" sz="1400" dirty="0" smtClean="0">
                <a:latin typeface="微软雅黑" pitchFamily="34" charset="-122"/>
                <a:ea typeface="微软雅黑" pitchFamily="34" charset="-122"/>
              </a:rPr>
              <a:t>……</a:t>
            </a:r>
            <a:endParaRPr lang="en-US" altLang="zh-CN" sz="1400" dirty="0">
              <a:latin typeface="微软雅黑" pitchFamily="34" charset="-122"/>
              <a:ea typeface="微软雅黑" pitchFamily="34" charset="-122"/>
            </a:endParaRPr>
          </a:p>
        </p:txBody>
      </p:sp>
      <p:sp>
        <p:nvSpPr>
          <p:cNvPr id="14" name="TextBox 13"/>
          <p:cNvSpPr txBox="1"/>
          <p:nvPr/>
        </p:nvSpPr>
        <p:spPr>
          <a:xfrm>
            <a:off x="7084888" y="3359338"/>
            <a:ext cx="1519560" cy="276999"/>
          </a:xfrm>
          <a:prstGeom prst="rect">
            <a:avLst/>
          </a:prstGeom>
          <a:noFill/>
        </p:spPr>
        <p:txBody>
          <a:bodyPr wrap="square" lIns="0" tIns="0" rIns="0" bIns="0" rtlCol="0">
            <a:spAutoFit/>
          </a:bodyPr>
          <a:lstStyle/>
          <a:p>
            <a:r>
              <a:rPr lang="zh-CN" altLang="en-US" b="1" dirty="0" smtClean="0">
                <a:latin typeface="微软雅黑" pitchFamily="34" charset="-122"/>
                <a:ea typeface="微软雅黑" pitchFamily="34" charset="-122"/>
              </a:rPr>
              <a:t>输入你的标题</a:t>
            </a:r>
            <a:endParaRPr lang="zh-CN" altLang="en-US" b="1" dirty="0">
              <a:latin typeface="微软雅黑" pitchFamily="34" charset="-122"/>
              <a:ea typeface="微软雅黑" pitchFamily="34" charset="-122"/>
            </a:endParaRPr>
          </a:p>
        </p:txBody>
      </p:sp>
      <p:sp>
        <p:nvSpPr>
          <p:cNvPr id="15" name="TextBox 14"/>
          <p:cNvSpPr txBox="1"/>
          <p:nvPr/>
        </p:nvSpPr>
        <p:spPr>
          <a:xfrm>
            <a:off x="620325" y="3585520"/>
            <a:ext cx="1529383" cy="1615827"/>
          </a:xfrm>
          <a:prstGeom prst="rect">
            <a:avLst/>
          </a:prstGeom>
          <a:noFill/>
        </p:spPr>
        <p:txBody>
          <a:bodyPr wrap="square" lIns="0" tIns="0" rIns="0" bIns="0" rtlCol="0">
            <a:spAutoFit/>
          </a:bodyPr>
          <a:lstStyle/>
          <a:p>
            <a:pPr algn="just">
              <a:lnSpc>
                <a:spcPct val="150000"/>
              </a:lnSpc>
            </a:pPr>
            <a:r>
              <a:rPr lang="zh-CN" altLang="en-US" sz="1400" dirty="0" smtClean="0">
                <a:latin typeface="微软雅黑" pitchFamily="34" charset="-122"/>
                <a:ea typeface="微软雅黑" pitchFamily="34" charset="-122"/>
              </a:rPr>
              <a:t>点击</a:t>
            </a:r>
            <a:r>
              <a:rPr lang="zh-CN" altLang="en-US" sz="1400" dirty="0">
                <a:latin typeface="微软雅黑" pitchFamily="34" charset="-122"/>
                <a:ea typeface="微软雅黑" pitchFamily="34" charset="-122"/>
              </a:rPr>
              <a:t>输入简要文字内容，文字内容需概括精炼</a:t>
            </a:r>
            <a:r>
              <a:rPr lang="zh-CN" altLang="en-US" sz="1400" dirty="0" smtClean="0">
                <a:latin typeface="微软雅黑" pitchFamily="34" charset="-122"/>
                <a:ea typeface="微软雅黑" pitchFamily="34" charset="-122"/>
              </a:rPr>
              <a:t>，言简意赅</a:t>
            </a:r>
            <a:r>
              <a:rPr lang="zh-CN" altLang="en-US" sz="1400" dirty="0">
                <a:latin typeface="微软雅黑" pitchFamily="34" charset="-122"/>
                <a:ea typeface="微软雅黑" pitchFamily="34" charset="-122"/>
              </a:rPr>
              <a:t>的说明分项</a:t>
            </a:r>
            <a:r>
              <a:rPr lang="zh-CN" altLang="en-US" sz="1400" dirty="0" smtClean="0">
                <a:latin typeface="微软雅黑" pitchFamily="34" charset="-122"/>
                <a:ea typeface="微软雅黑" pitchFamily="34" charset="-122"/>
              </a:rPr>
              <a:t>内容</a:t>
            </a:r>
            <a:r>
              <a:rPr lang="en-US" altLang="zh-CN" sz="1400" dirty="0" smtClean="0">
                <a:latin typeface="微软雅黑" pitchFamily="34" charset="-122"/>
                <a:ea typeface="微软雅黑" pitchFamily="34" charset="-122"/>
              </a:rPr>
              <a:t>……</a:t>
            </a:r>
            <a:endParaRPr lang="en-US" altLang="zh-CN" sz="1400" dirty="0">
              <a:latin typeface="微软雅黑" pitchFamily="34" charset="-122"/>
              <a:ea typeface="微软雅黑" pitchFamily="34" charset="-122"/>
            </a:endParaRPr>
          </a:p>
        </p:txBody>
      </p:sp>
      <p:sp>
        <p:nvSpPr>
          <p:cNvPr id="16" name="TextBox 15"/>
          <p:cNvSpPr txBox="1"/>
          <p:nvPr/>
        </p:nvSpPr>
        <p:spPr>
          <a:xfrm>
            <a:off x="620325" y="3289659"/>
            <a:ext cx="1687109" cy="246221"/>
          </a:xfrm>
          <a:prstGeom prst="rect">
            <a:avLst/>
          </a:prstGeom>
          <a:noFill/>
        </p:spPr>
        <p:txBody>
          <a:bodyPr wrap="square" lIns="0" tIns="0" rIns="0" bIns="0" rtlCol="0">
            <a:spAutoFit/>
          </a:bodyPr>
          <a:lstStyle/>
          <a:p>
            <a:r>
              <a:rPr lang="zh-CN" altLang="en-US" sz="1600" b="1" dirty="0" smtClean="0">
                <a:latin typeface="微软雅黑" pitchFamily="34" charset="-122"/>
                <a:ea typeface="微软雅黑" pitchFamily="34" charset="-122"/>
              </a:rPr>
              <a:t>输入你的标题</a:t>
            </a:r>
            <a:endParaRPr lang="zh-CN" altLang="en-US" sz="1600" b="1" dirty="0">
              <a:latin typeface="微软雅黑" pitchFamily="34" charset="-122"/>
              <a:ea typeface="微软雅黑" pitchFamily="34" charset="-122"/>
            </a:endParaRPr>
          </a:p>
        </p:txBody>
      </p:sp>
      <p:sp>
        <p:nvSpPr>
          <p:cNvPr id="17" name="TextBox 16"/>
          <p:cNvSpPr txBox="1"/>
          <p:nvPr/>
        </p:nvSpPr>
        <p:spPr>
          <a:xfrm>
            <a:off x="1363845" y="1877823"/>
            <a:ext cx="6154126" cy="940963"/>
          </a:xfrm>
          <a:prstGeom prst="rect">
            <a:avLst/>
          </a:prstGeom>
          <a:noFill/>
        </p:spPr>
        <p:txBody>
          <a:bodyPr wrap="square" lIns="0" tIns="0" rIns="0" bIns="0" rtlCol="0">
            <a:spAutoFit/>
          </a:bodyPr>
          <a:lstStyle/>
          <a:p>
            <a:pPr algn="just">
              <a:lnSpc>
                <a:spcPct val="150000"/>
              </a:lnSpc>
            </a:pPr>
            <a:r>
              <a:rPr lang="zh-CN" altLang="en-US" sz="1050" dirty="0">
                <a:latin typeface="微软雅黑" pitchFamily="34" charset="-122"/>
                <a:ea typeface="微软雅黑"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050" dirty="0" smtClean="0">
                <a:latin typeface="微软雅黑" pitchFamily="34" charset="-122"/>
                <a:ea typeface="微软雅黑" pitchFamily="34" charset="-122"/>
              </a:rPr>
              <a:t>……</a:t>
            </a:r>
          </a:p>
          <a:p>
            <a:pPr algn="just">
              <a:lnSpc>
                <a:spcPct val="150000"/>
              </a:lnSpc>
            </a:pPr>
            <a:r>
              <a:rPr lang="zh-CN" altLang="en-US" sz="1050" dirty="0">
                <a:latin typeface="微软雅黑" pitchFamily="34" charset="-122"/>
                <a:ea typeface="微软雅黑"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050" dirty="0" smtClean="0">
                <a:latin typeface="微软雅黑" pitchFamily="34" charset="-122"/>
                <a:ea typeface="微软雅黑" pitchFamily="34" charset="-122"/>
              </a:rPr>
              <a:t>……</a:t>
            </a:r>
            <a:endParaRPr lang="en-US" altLang="zh-CN" sz="1050" dirty="0">
              <a:latin typeface="微软雅黑" pitchFamily="34" charset="-122"/>
              <a:ea typeface="微软雅黑" pitchFamily="34" charset="-122"/>
            </a:endParaRPr>
          </a:p>
        </p:txBody>
      </p:sp>
      <p:sp>
        <p:nvSpPr>
          <p:cNvPr id="18" name="TextBox 17"/>
          <p:cNvSpPr txBox="1"/>
          <p:nvPr/>
        </p:nvSpPr>
        <p:spPr>
          <a:xfrm>
            <a:off x="3848373" y="1578163"/>
            <a:ext cx="2124142" cy="246221"/>
          </a:xfrm>
          <a:prstGeom prst="rect">
            <a:avLst/>
          </a:prstGeom>
          <a:noFill/>
        </p:spPr>
        <p:txBody>
          <a:bodyPr wrap="square" lIns="0" tIns="0" rIns="0" bIns="0" rtlCol="0">
            <a:spAutoFit/>
          </a:bodyPr>
          <a:lstStyle/>
          <a:p>
            <a:r>
              <a:rPr lang="zh-CN" altLang="en-US" sz="1600" b="1" dirty="0" smtClean="0">
                <a:latin typeface="微软雅黑" pitchFamily="34" charset="-122"/>
                <a:ea typeface="微软雅黑" pitchFamily="34" charset="-122"/>
              </a:rPr>
              <a:t>这里输入你的标题</a:t>
            </a:r>
            <a:endParaRPr lang="zh-CN" altLang="en-US" sz="1600" b="1" dirty="0">
              <a:latin typeface="微软雅黑" pitchFamily="34" charset="-122"/>
              <a:ea typeface="微软雅黑" pitchFamily="34" charset="-122"/>
            </a:endParaRPr>
          </a:p>
        </p:txBody>
      </p:sp>
    </p:spTree>
    <p:extLst>
      <p:ext uri="{BB962C8B-B14F-4D97-AF65-F5344CB8AC3E}">
        <p14:creationId xmlns:p14="http://schemas.microsoft.com/office/powerpoint/2010/main" val="404605290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par>
                                    <p:cTn id="12" presetID="2" presetClass="entr" presetSubtype="1" fill="hold" nodeType="withEffect" p14:presetBounceEnd="44000">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14:bounceEnd="44000">
                                          <p:cBhvr additive="base">
                                            <p:cTn id="14" dur="500" fill="hold"/>
                                            <p:tgtEl>
                                              <p:spTgt spid="3"/>
                                            </p:tgtEl>
                                            <p:attrNameLst>
                                              <p:attrName>ppt_x</p:attrName>
                                            </p:attrNameLst>
                                          </p:cBhvr>
                                          <p:tavLst>
                                            <p:tav tm="0">
                                              <p:val>
                                                <p:strVal val="#ppt_x"/>
                                              </p:val>
                                            </p:tav>
                                            <p:tav tm="100000">
                                              <p:val>
                                                <p:strVal val="#ppt_x"/>
                                              </p:val>
                                            </p:tav>
                                          </p:tavLst>
                                        </p:anim>
                                        <p:anim calcmode="lin" valueType="num" p14:bounceEnd="44000">
                                          <p:cBhvr additive="base">
                                            <p:cTn id="15" dur="500" fill="hold"/>
                                            <p:tgtEl>
                                              <p:spTgt spid="3"/>
                                            </p:tgtEl>
                                            <p:attrNameLst>
                                              <p:attrName>ppt_y</p:attrName>
                                            </p:attrNameLst>
                                          </p:cBhvr>
                                          <p:tavLst>
                                            <p:tav tm="0">
                                              <p:val>
                                                <p:strVal val="0-#ppt_h/2"/>
                                              </p:val>
                                            </p:tav>
                                            <p:tav tm="100000">
                                              <p:val>
                                                <p:strVal val="#ppt_y"/>
                                              </p:val>
                                            </p:tav>
                                          </p:tavLst>
                                        </p:anim>
                                      </p:childTnLst>
                                    </p:cTn>
                                  </p:par>
                                  <p:par>
                                    <p:cTn id="16" presetID="2" presetClass="entr" presetSubtype="1" fill="hold" nodeType="withEffect" p14:presetBounceEnd="44000">
                                      <p:stCondLst>
                                        <p:cond delay="300"/>
                                      </p:stCondLst>
                                      <p:childTnLst>
                                        <p:set>
                                          <p:cBhvr>
                                            <p:cTn id="17" dur="1" fill="hold">
                                              <p:stCondLst>
                                                <p:cond delay="0"/>
                                              </p:stCondLst>
                                            </p:cTn>
                                            <p:tgtEl>
                                              <p:spTgt spid="6"/>
                                            </p:tgtEl>
                                            <p:attrNameLst>
                                              <p:attrName>style.visibility</p:attrName>
                                            </p:attrNameLst>
                                          </p:cBhvr>
                                          <p:to>
                                            <p:strVal val="visible"/>
                                          </p:to>
                                        </p:set>
                                        <p:anim calcmode="lin" valueType="num" p14:bounceEnd="44000">
                                          <p:cBhvr additive="base">
                                            <p:cTn id="18" dur="500" fill="hold"/>
                                            <p:tgtEl>
                                              <p:spTgt spid="6"/>
                                            </p:tgtEl>
                                            <p:attrNameLst>
                                              <p:attrName>ppt_x</p:attrName>
                                            </p:attrNameLst>
                                          </p:cBhvr>
                                          <p:tavLst>
                                            <p:tav tm="0">
                                              <p:val>
                                                <p:strVal val="#ppt_x"/>
                                              </p:val>
                                            </p:tav>
                                            <p:tav tm="100000">
                                              <p:val>
                                                <p:strVal val="#ppt_x"/>
                                              </p:val>
                                            </p:tav>
                                          </p:tavLst>
                                        </p:anim>
                                        <p:anim calcmode="lin" valueType="num" p14:bounceEnd="44000">
                                          <p:cBhvr additive="base">
                                            <p:cTn id="19"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heel(1)">
                                          <p:cBhvr>
                                            <p:cTn id="24" dur="800"/>
                                            <p:tgtEl>
                                              <p:spTgt spid="11"/>
                                            </p:tgtEl>
                                          </p:cBhvr>
                                        </p:animEffect>
                                      </p:childTnLst>
                                    </p:cTn>
                                  </p:par>
                                  <p:par>
                                    <p:cTn id="25" presetID="21" presetClass="entr" presetSubtype="1"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heel(1)">
                                          <p:cBhvr>
                                            <p:cTn id="27" dur="800"/>
                                            <p:tgtEl>
                                              <p:spTgt spid="12"/>
                                            </p:tgtEl>
                                          </p:cBhvr>
                                        </p:animEffect>
                                      </p:childTnLst>
                                    </p:cTn>
                                  </p:par>
                                </p:childTnLst>
                              </p:cTn>
                            </p:par>
                            <p:par>
                              <p:cTn id="28" fill="hold">
                                <p:stCondLst>
                                  <p:cond delay="800"/>
                                </p:stCondLst>
                                <p:childTnLst>
                                  <p:par>
                                    <p:cTn id="29" presetID="2" presetClass="entr" presetSubtype="8" fill="hold" grpId="0" nodeType="afterEffect" p14:presetBounceEnd="44000">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14:bounceEnd="44000">
                                          <p:cBhvr additive="base">
                                            <p:cTn id="31" dur="500" fill="hold"/>
                                            <p:tgtEl>
                                              <p:spTgt spid="9"/>
                                            </p:tgtEl>
                                            <p:attrNameLst>
                                              <p:attrName>ppt_x</p:attrName>
                                            </p:attrNameLst>
                                          </p:cBhvr>
                                          <p:tavLst>
                                            <p:tav tm="0">
                                              <p:val>
                                                <p:strVal val="0-#ppt_w/2"/>
                                              </p:val>
                                            </p:tav>
                                            <p:tav tm="100000">
                                              <p:val>
                                                <p:strVal val="#ppt_x"/>
                                              </p:val>
                                            </p:tav>
                                          </p:tavLst>
                                        </p:anim>
                                        <p:anim calcmode="lin" valueType="num" p14:bounceEnd="44000">
                                          <p:cBhvr additive="base">
                                            <p:cTn id="32" dur="500" fill="hold"/>
                                            <p:tgtEl>
                                              <p:spTgt spid="9"/>
                                            </p:tgtEl>
                                            <p:attrNameLst>
                                              <p:attrName>ppt_y</p:attrName>
                                            </p:attrNameLst>
                                          </p:cBhvr>
                                          <p:tavLst>
                                            <p:tav tm="0">
                                              <p:val>
                                                <p:strVal val="#ppt_y"/>
                                              </p:val>
                                            </p:tav>
                                            <p:tav tm="100000">
                                              <p:val>
                                                <p:strVal val="#ppt_y"/>
                                              </p:val>
                                            </p:tav>
                                          </p:tavLst>
                                        </p:anim>
                                      </p:childTnLst>
                                    </p:cTn>
                                  </p:par>
                                </p:childTnLst>
                              </p:cTn>
                            </p:par>
                            <p:par>
                              <p:cTn id="33" fill="hold">
                                <p:stCondLst>
                                  <p:cond delay="1300"/>
                                </p:stCondLst>
                                <p:childTnLst>
                                  <p:par>
                                    <p:cTn id="34" presetID="2" presetClass="entr" presetSubtype="8" fill="hold" grpId="0" nodeType="afterEffect" p14:presetBounceEnd="44000">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14:bounceEnd="44000">
                                          <p:cBhvr additive="base">
                                            <p:cTn id="36" dur="500" fill="hold"/>
                                            <p:tgtEl>
                                              <p:spTgt spid="10"/>
                                            </p:tgtEl>
                                            <p:attrNameLst>
                                              <p:attrName>ppt_x</p:attrName>
                                            </p:attrNameLst>
                                          </p:cBhvr>
                                          <p:tavLst>
                                            <p:tav tm="0">
                                              <p:val>
                                                <p:strVal val="0-#ppt_w/2"/>
                                              </p:val>
                                            </p:tav>
                                            <p:tav tm="100000">
                                              <p:val>
                                                <p:strVal val="#ppt_x"/>
                                              </p:val>
                                            </p:tav>
                                          </p:tavLst>
                                        </p:anim>
                                        <p:anim calcmode="lin" valueType="num" p14:bounceEnd="44000">
                                          <p:cBhvr additive="base">
                                            <p:cTn id="37" dur="500" fill="hold"/>
                                            <p:tgtEl>
                                              <p:spTgt spid="10"/>
                                            </p:tgtEl>
                                            <p:attrNameLst>
                                              <p:attrName>ppt_y</p:attrName>
                                            </p:attrNameLst>
                                          </p:cBhvr>
                                          <p:tavLst>
                                            <p:tav tm="0">
                                              <p:val>
                                                <p:strVal val="#ppt_y"/>
                                              </p:val>
                                            </p:tav>
                                            <p:tav tm="100000">
                                              <p:val>
                                                <p:strVal val="#ppt_y"/>
                                              </p:val>
                                            </p:tav>
                                          </p:tavLst>
                                        </p:anim>
                                      </p:childTnLst>
                                    </p:cTn>
                                  </p:par>
                                </p:childTnLst>
                              </p:cTn>
                            </p:par>
                            <p:par>
                              <p:cTn id="38" fill="hold">
                                <p:stCondLst>
                                  <p:cond delay="1800"/>
                                </p:stCondLst>
                                <p:childTnLst>
                                  <p:par>
                                    <p:cTn id="39" presetID="22" presetClass="entr" presetSubtype="8"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left)">
                                          <p:cBhvr>
                                            <p:cTn id="41" dur="500"/>
                                            <p:tgtEl>
                                              <p:spTgt spid="1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2300"/>
                                </p:stCondLst>
                                <p:childTnLst>
                                  <p:par>
                                    <p:cTn id="46" presetID="22" presetClass="entr" presetSubtype="8"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left)">
                                          <p:cBhvr>
                                            <p:cTn id="48" dur="500"/>
                                            <p:tgtEl>
                                              <p:spTgt spid="16"/>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p:bldP spid="14" grpId="0"/>
          <p:bldP spid="15" grpId="0"/>
          <p:bldP spid="16" grpId="0"/>
          <p:bldP spid="17" grpId="0"/>
          <p:bldP spid="1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par>
                                    <p:cTn id="12" presetID="2" presetClass="entr" presetSubtype="1"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0-#ppt_h/2"/>
                                              </p:val>
                                            </p:tav>
                                            <p:tav tm="100000">
                                              <p:val>
                                                <p:strVal val="#ppt_y"/>
                                              </p:val>
                                            </p:tav>
                                          </p:tavLst>
                                        </p:anim>
                                      </p:childTnLst>
                                    </p:cTn>
                                  </p:par>
                                  <p:par>
                                    <p:cTn id="16" presetID="2" presetClass="entr" presetSubtype="1" fill="hold" nodeType="withEffect">
                                      <p:stCondLst>
                                        <p:cond delay="30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heel(1)">
                                          <p:cBhvr>
                                            <p:cTn id="24" dur="800"/>
                                            <p:tgtEl>
                                              <p:spTgt spid="11"/>
                                            </p:tgtEl>
                                          </p:cBhvr>
                                        </p:animEffect>
                                      </p:childTnLst>
                                    </p:cTn>
                                  </p:par>
                                  <p:par>
                                    <p:cTn id="25" presetID="21" presetClass="entr" presetSubtype="1"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heel(1)">
                                          <p:cBhvr>
                                            <p:cTn id="27" dur="800"/>
                                            <p:tgtEl>
                                              <p:spTgt spid="12"/>
                                            </p:tgtEl>
                                          </p:cBhvr>
                                        </p:animEffect>
                                      </p:childTnLst>
                                    </p:cTn>
                                  </p:par>
                                </p:childTnLst>
                              </p:cTn>
                            </p:par>
                            <p:par>
                              <p:cTn id="28" fill="hold">
                                <p:stCondLst>
                                  <p:cond delay="800"/>
                                </p:stCondLst>
                                <p:childTnLst>
                                  <p:par>
                                    <p:cTn id="29" presetID="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0-#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childTnLst>
                              </p:cTn>
                            </p:par>
                            <p:par>
                              <p:cTn id="33" fill="hold">
                                <p:stCondLst>
                                  <p:cond delay="1300"/>
                                </p:stCondLst>
                                <p:childTnLst>
                                  <p:par>
                                    <p:cTn id="34" presetID="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0-#ppt_w/2"/>
                                              </p:val>
                                            </p:tav>
                                            <p:tav tm="100000">
                                              <p:val>
                                                <p:strVal val="#ppt_x"/>
                                              </p:val>
                                            </p:tav>
                                          </p:tavLst>
                                        </p:anim>
                                        <p:anim calcmode="lin" valueType="num">
                                          <p:cBhvr additive="base">
                                            <p:cTn id="37" dur="500" fill="hold"/>
                                            <p:tgtEl>
                                              <p:spTgt spid="10"/>
                                            </p:tgtEl>
                                            <p:attrNameLst>
                                              <p:attrName>ppt_y</p:attrName>
                                            </p:attrNameLst>
                                          </p:cBhvr>
                                          <p:tavLst>
                                            <p:tav tm="0">
                                              <p:val>
                                                <p:strVal val="#ppt_y"/>
                                              </p:val>
                                            </p:tav>
                                            <p:tav tm="100000">
                                              <p:val>
                                                <p:strVal val="#ppt_y"/>
                                              </p:val>
                                            </p:tav>
                                          </p:tavLst>
                                        </p:anim>
                                      </p:childTnLst>
                                    </p:cTn>
                                  </p:par>
                                </p:childTnLst>
                              </p:cTn>
                            </p:par>
                            <p:par>
                              <p:cTn id="38" fill="hold">
                                <p:stCondLst>
                                  <p:cond delay="1800"/>
                                </p:stCondLst>
                                <p:childTnLst>
                                  <p:par>
                                    <p:cTn id="39" presetID="22" presetClass="entr" presetSubtype="8"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left)">
                                          <p:cBhvr>
                                            <p:cTn id="41" dur="500"/>
                                            <p:tgtEl>
                                              <p:spTgt spid="1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2300"/>
                                </p:stCondLst>
                                <p:childTnLst>
                                  <p:par>
                                    <p:cTn id="46" presetID="22" presetClass="entr" presetSubtype="8"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left)">
                                          <p:cBhvr>
                                            <p:cTn id="48" dur="500"/>
                                            <p:tgtEl>
                                              <p:spTgt spid="16"/>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p:bldP spid="14" grpId="0"/>
          <p:bldP spid="15" grpId="0"/>
          <p:bldP spid="16" grpId="0"/>
          <p:bldP spid="17" grpId="0"/>
          <p:bldP spid="18"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8" name="图表 127"/>
          <p:cNvGraphicFramePr/>
          <p:nvPr>
            <p:extLst>
              <p:ext uri="{D42A27DB-BD31-4B8C-83A1-F6EECF244321}">
                <p14:modId xmlns:p14="http://schemas.microsoft.com/office/powerpoint/2010/main" val="3796685690"/>
              </p:ext>
            </p:extLst>
          </p:nvPr>
        </p:nvGraphicFramePr>
        <p:xfrm>
          <a:off x="751115" y="836712"/>
          <a:ext cx="2816405" cy="160644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9" name="图表 128"/>
          <p:cNvGraphicFramePr/>
          <p:nvPr>
            <p:extLst>
              <p:ext uri="{D42A27DB-BD31-4B8C-83A1-F6EECF244321}">
                <p14:modId xmlns:p14="http://schemas.microsoft.com/office/powerpoint/2010/main" val="631688789"/>
              </p:ext>
            </p:extLst>
          </p:nvPr>
        </p:nvGraphicFramePr>
        <p:xfrm>
          <a:off x="2359570" y="836712"/>
          <a:ext cx="2816405" cy="160644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0" name="图表 129"/>
          <p:cNvGraphicFramePr/>
          <p:nvPr>
            <p:extLst>
              <p:ext uri="{D42A27DB-BD31-4B8C-83A1-F6EECF244321}">
                <p14:modId xmlns:p14="http://schemas.microsoft.com/office/powerpoint/2010/main" val="724025398"/>
              </p:ext>
            </p:extLst>
          </p:nvPr>
        </p:nvGraphicFramePr>
        <p:xfrm>
          <a:off x="3968025" y="836712"/>
          <a:ext cx="2816405" cy="160644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1" name="图表 130"/>
          <p:cNvGraphicFramePr/>
          <p:nvPr>
            <p:extLst>
              <p:ext uri="{D42A27DB-BD31-4B8C-83A1-F6EECF244321}">
                <p14:modId xmlns:p14="http://schemas.microsoft.com/office/powerpoint/2010/main" val="1772181755"/>
              </p:ext>
            </p:extLst>
          </p:nvPr>
        </p:nvGraphicFramePr>
        <p:xfrm>
          <a:off x="5576481" y="836712"/>
          <a:ext cx="2816405" cy="1606445"/>
        </p:xfrm>
        <a:graphic>
          <a:graphicData uri="http://schemas.openxmlformats.org/drawingml/2006/chart">
            <c:chart xmlns:c="http://schemas.openxmlformats.org/drawingml/2006/chart" xmlns:r="http://schemas.openxmlformats.org/officeDocument/2006/relationships" r:id="rId5"/>
          </a:graphicData>
        </a:graphic>
      </p:graphicFrame>
      <p:sp>
        <p:nvSpPr>
          <p:cNvPr id="132" name="文本框 32"/>
          <p:cNvSpPr txBox="1"/>
          <p:nvPr/>
        </p:nvSpPr>
        <p:spPr>
          <a:xfrm>
            <a:off x="1684019" y="2347275"/>
            <a:ext cx="858915" cy="500137"/>
          </a:xfrm>
          <a:prstGeom prst="rect">
            <a:avLst/>
          </a:prstGeom>
          <a:noFill/>
        </p:spPr>
        <p:txBody>
          <a:bodyPr wrap="square" lIns="68580" tIns="34290" rIns="68580" bIns="34290" rtlCol="0">
            <a:spAutoFit/>
          </a:bodyPr>
          <a:lstStyle/>
          <a:p>
            <a:pPr algn="ctr"/>
            <a:r>
              <a:rPr lang="en-US" altLang="zh-CN" sz="2800" dirty="0">
                <a:solidFill>
                  <a:prstClr val="black">
                    <a:lumMod val="50000"/>
                    <a:lumOff val="50000"/>
                  </a:prstClr>
                </a:solidFill>
                <a:latin typeface="微软雅黑" pitchFamily="34" charset="-122"/>
                <a:ea typeface="微软雅黑" pitchFamily="34" charset="-122"/>
              </a:rPr>
              <a:t>30</a:t>
            </a:r>
            <a:r>
              <a:rPr lang="en-US" altLang="zh-CN" dirty="0">
                <a:solidFill>
                  <a:prstClr val="black">
                    <a:lumMod val="50000"/>
                    <a:lumOff val="50000"/>
                  </a:prstClr>
                </a:solidFill>
                <a:latin typeface="微软雅黑" pitchFamily="34" charset="-122"/>
                <a:ea typeface="微软雅黑" pitchFamily="34" charset="-122"/>
              </a:rPr>
              <a:t>%</a:t>
            </a:r>
            <a:endParaRPr lang="zh-CN" altLang="en-US" sz="1600" dirty="0">
              <a:solidFill>
                <a:prstClr val="black">
                  <a:lumMod val="50000"/>
                  <a:lumOff val="50000"/>
                </a:prstClr>
              </a:solidFill>
              <a:latin typeface="微软雅黑" pitchFamily="34" charset="-122"/>
              <a:ea typeface="微软雅黑" pitchFamily="34" charset="-122"/>
            </a:endParaRPr>
          </a:p>
        </p:txBody>
      </p:sp>
      <p:grpSp>
        <p:nvGrpSpPr>
          <p:cNvPr id="133" name="Group 8"/>
          <p:cNvGrpSpPr>
            <a:grpSpLocks noChangeAspect="1"/>
          </p:cNvGrpSpPr>
          <p:nvPr/>
        </p:nvGrpSpPr>
        <p:grpSpPr bwMode="auto">
          <a:xfrm>
            <a:off x="1948275" y="1427548"/>
            <a:ext cx="330403" cy="362031"/>
            <a:chOff x="3437" y="2282"/>
            <a:chExt cx="679" cy="744"/>
          </a:xfrm>
          <a:solidFill>
            <a:sysClr val="windowText" lastClr="000000"/>
          </a:solidFill>
        </p:grpSpPr>
        <p:sp>
          <p:nvSpPr>
            <p:cNvPr id="134"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35"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grpSp>
        <p:nvGrpSpPr>
          <p:cNvPr id="136" name="Group 13"/>
          <p:cNvGrpSpPr>
            <a:grpSpLocks noChangeAspect="1"/>
          </p:cNvGrpSpPr>
          <p:nvPr/>
        </p:nvGrpSpPr>
        <p:grpSpPr bwMode="auto">
          <a:xfrm>
            <a:off x="3532732" y="1428672"/>
            <a:ext cx="362309" cy="366587"/>
            <a:chOff x="2426" y="2781"/>
            <a:chExt cx="593" cy="600"/>
          </a:xfrm>
          <a:solidFill>
            <a:srgbClr val="C00000"/>
          </a:solidFill>
        </p:grpSpPr>
        <p:sp>
          <p:nvSpPr>
            <p:cNvPr id="137"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38"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grpSp>
        <p:nvGrpSpPr>
          <p:cNvPr id="139" name="Group 18"/>
          <p:cNvGrpSpPr>
            <a:grpSpLocks noChangeAspect="1"/>
          </p:cNvGrpSpPr>
          <p:nvPr/>
        </p:nvGrpSpPr>
        <p:grpSpPr bwMode="auto">
          <a:xfrm>
            <a:off x="5141794" y="1425624"/>
            <a:ext cx="376364" cy="350702"/>
            <a:chOff x="3802" y="2858"/>
            <a:chExt cx="616" cy="574"/>
          </a:xfrm>
          <a:solidFill>
            <a:srgbClr val="C00000"/>
          </a:solidFill>
        </p:grpSpPr>
        <p:sp>
          <p:nvSpPr>
            <p:cNvPr id="140"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41"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42"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43"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44"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grpSp>
        <p:nvGrpSpPr>
          <p:cNvPr id="145" name="Group 26"/>
          <p:cNvGrpSpPr>
            <a:grpSpLocks noChangeAspect="1"/>
          </p:cNvGrpSpPr>
          <p:nvPr/>
        </p:nvGrpSpPr>
        <p:grpSpPr bwMode="auto">
          <a:xfrm>
            <a:off x="6668463" y="1511916"/>
            <a:ext cx="535744" cy="265601"/>
            <a:chOff x="5676" y="2597"/>
            <a:chExt cx="1061" cy="526"/>
          </a:xfrm>
          <a:solidFill>
            <a:sysClr val="window" lastClr="FFFFFF">
              <a:lumMod val="50000"/>
            </a:sysClr>
          </a:solidFill>
        </p:grpSpPr>
        <p:sp>
          <p:nvSpPr>
            <p:cNvPr id="146"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47"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48"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49"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50"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51"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52"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53"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54"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55"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56"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57"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58"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59"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60"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sp>
        <p:nvSpPr>
          <p:cNvPr id="161" name="文本框 73"/>
          <p:cNvSpPr txBox="1"/>
          <p:nvPr/>
        </p:nvSpPr>
        <p:spPr>
          <a:xfrm>
            <a:off x="3289319" y="2347275"/>
            <a:ext cx="858915" cy="500137"/>
          </a:xfrm>
          <a:prstGeom prst="rect">
            <a:avLst/>
          </a:prstGeom>
          <a:noFill/>
        </p:spPr>
        <p:txBody>
          <a:bodyPr wrap="square" lIns="68580" tIns="34290" rIns="68580" bIns="34290" rtlCol="0">
            <a:spAutoFit/>
          </a:bodyPr>
          <a:lstStyle/>
          <a:p>
            <a:pPr algn="ctr"/>
            <a:r>
              <a:rPr lang="en-US" altLang="zh-CN" sz="2800" dirty="0">
                <a:solidFill>
                  <a:prstClr val="black">
                    <a:lumMod val="50000"/>
                    <a:lumOff val="50000"/>
                  </a:prstClr>
                </a:solidFill>
                <a:latin typeface="微软雅黑" pitchFamily="34" charset="-122"/>
                <a:ea typeface="微软雅黑" pitchFamily="34" charset="-122"/>
              </a:rPr>
              <a:t>50</a:t>
            </a:r>
            <a:r>
              <a:rPr lang="en-US" altLang="zh-CN" dirty="0">
                <a:solidFill>
                  <a:prstClr val="black">
                    <a:lumMod val="50000"/>
                    <a:lumOff val="50000"/>
                  </a:prstClr>
                </a:solidFill>
                <a:latin typeface="微软雅黑" pitchFamily="34" charset="-122"/>
                <a:ea typeface="微软雅黑" pitchFamily="34" charset="-122"/>
              </a:rPr>
              <a:t>%</a:t>
            </a:r>
            <a:endParaRPr lang="zh-CN" altLang="en-US" sz="1600" dirty="0">
              <a:solidFill>
                <a:prstClr val="black">
                  <a:lumMod val="50000"/>
                  <a:lumOff val="50000"/>
                </a:prstClr>
              </a:solidFill>
              <a:latin typeface="微软雅黑" pitchFamily="34" charset="-122"/>
              <a:ea typeface="微软雅黑" pitchFamily="34" charset="-122"/>
            </a:endParaRPr>
          </a:p>
        </p:txBody>
      </p:sp>
      <p:sp>
        <p:nvSpPr>
          <p:cNvPr id="162" name="文本框 74"/>
          <p:cNvSpPr txBox="1"/>
          <p:nvPr/>
        </p:nvSpPr>
        <p:spPr>
          <a:xfrm>
            <a:off x="4951535" y="2347275"/>
            <a:ext cx="858915" cy="500137"/>
          </a:xfrm>
          <a:prstGeom prst="rect">
            <a:avLst/>
          </a:prstGeom>
          <a:noFill/>
        </p:spPr>
        <p:txBody>
          <a:bodyPr wrap="square" lIns="68580" tIns="34290" rIns="68580" bIns="34290" rtlCol="0">
            <a:spAutoFit/>
          </a:bodyPr>
          <a:lstStyle/>
          <a:p>
            <a:pPr algn="ctr"/>
            <a:r>
              <a:rPr lang="en-US" altLang="zh-CN" sz="2800" dirty="0">
                <a:solidFill>
                  <a:srgbClr val="C00000"/>
                </a:solidFill>
                <a:latin typeface="微软雅黑" pitchFamily="34" charset="-122"/>
                <a:ea typeface="微软雅黑" pitchFamily="34" charset="-122"/>
              </a:rPr>
              <a:t>80</a:t>
            </a:r>
            <a:r>
              <a:rPr lang="en-US" altLang="zh-CN" dirty="0">
                <a:solidFill>
                  <a:srgbClr val="C00000"/>
                </a:solidFill>
                <a:latin typeface="微软雅黑" pitchFamily="34" charset="-122"/>
                <a:ea typeface="微软雅黑" pitchFamily="34" charset="-122"/>
              </a:rPr>
              <a:t>%</a:t>
            </a:r>
            <a:endParaRPr lang="zh-CN" altLang="en-US" sz="1600" dirty="0">
              <a:solidFill>
                <a:srgbClr val="C00000"/>
              </a:solidFill>
              <a:latin typeface="微软雅黑" pitchFamily="34" charset="-122"/>
              <a:ea typeface="微软雅黑" pitchFamily="34" charset="-122"/>
            </a:endParaRPr>
          </a:p>
        </p:txBody>
      </p:sp>
      <p:sp>
        <p:nvSpPr>
          <p:cNvPr id="163" name="文本框 75"/>
          <p:cNvSpPr txBox="1"/>
          <p:nvPr/>
        </p:nvSpPr>
        <p:spPr>
          <a:xfrm>
            <a:off x="6571757" y="2352799"/>
            <a:ext cx="1168595" cy="500137"/>
          </a:xfrm>
          <a:prstGeom prst="rect">
            <a:avLst/>
          </a:prstGeom>
          <a:noFill/>
        </p:spPr>
        <p:txBody>
          <a:bodyPr wrap="square" lIns="68580" tIns="34290" rIns="68580" bIns="34290" rtlCol="0">
            <a:spAutoFit/>
          </a:bodyPr>
          <a:lstStyle/>
          <a:p>
            <a:pPr algn="ctr"/>
            <a:r>
              <a:rPr lang="en-US" altLang="zh-CN" sz="2800" dirty="0">
                <a:solidFill>
                  <a:prstClr val="black">
                    <a:lumMod val="50000"/>
                    <a:lumOff val="50000"/>
                  </a:prstClr>
                </a:solidFill>
                <a:latin typeface="微软雅黑" pitchFamily="34" charset="-122"/>
                <a:ea typeface="微软雅黑" pitchFamily="34" charset="-122"/>
              </a:rPr>
              <a:t>100</a:t>
            </a:r>
            <a:r>
              <a:rPr lang="en-US" altLang="zh-CN" dirty="0">
                <a:solidFill>
                  <a:prstClr val="black">
                    <a:lumMod val="50000"/>
                    <a:lumOff val="50000"/>
                  </a:prstClr>
                </a:solidFill>
                <a:latin typeface="微软雅黑" pitchFamily="34" charset="-122"/>
                <a:ea typeface="微软雅黑" pitchFamily="34" charset="-122"/>
              </a:rPr>
              <a:t>%</a:t>
            </a:r>
            <a:endParaRPr lang="zh-CN" altLang="en-US" sz="1600" dirty="0">
              <a:solidFill>
                <a:prstClr val="black">
                  <a:lumMod val="50000"/>
                  <a:lumOff val="50000"/>
                </a:prstClr>
              </a:solidFill>
              <a:latin typeface="微软雅黑" pitchFamily="34" charset="-122"/>
              <a:ea typeface="微软雅黑" pitchFamily="34" charset="-122"/>
            </a:endParaRPr>
          </a:p>
        </p:txBody>
      </p:sp>
      <p:grpSp>
        <p:nvGrpSpPr>
          <p:cNvPr id="164" name="组合 163"/>
          <p:cNvGrpSpPr/>
          <p:nvPr/>
        </p:nvGrpSpPr>
        <p:grpSpPr>
          <a:xfrm>
            <a:off x="1187624" y="2750796"/>
            <a:ext cx="2232469" cy="966237"/>
            <a:chOff x="3457192" y="3881040"/>
            <a:chExt cx="2455724" cy="1288312"/>
          </a:xfrm>
        </p:grpSpPr>
        <p:sp>
          <p:nvSpPr>
            <p:cNvPr id="165" name="文本框 77"/>
            <p:cNvSpPr txBox="1"/>
            <p:nvPr/>
          </p:nvSpPr>
          <p:spPr>
            <a:xfrm>
              <a:off x="3457511" y="3881040"/>
              <a:ext cx="2138326" cy="492441"/>
            </a:xfrm>
            <a:prstGeom prst="rect">
              <a:avLst/>
            </a:prstGeom>
            <a:noFill/>
          </p:spPr>
          <p:txBody>
            <a:bodyPr wrap="square" rtlCol="0">
              <a:spAutoFit/>
            </a:bodyPr>
            <a:lstStyle/>
            <a:p>
              <a:r>
                <a:rPr lang="zh-CN" altLang="en-US" dirty="0">
                  <a:latin typeface="微软雅黑" pitchFamily="34" charset="-122"/>
                  <a:ea typeface="微软雅黑" pitchFamily="34" charset="-122"/>
                </a:rPr>
                <a:t>在此添加标题</a:t>
              </a:r>
            </a:p>
          </p:txBody>
        </p:sp>
        <p:sp>
          <p:nvSpPr>
            <p:cNvPr id="166" name="文本框 78"/>
            <p:cNvSpPr txBox="1"/>
            <p:nvPr/>
          </p:nvSpPr>
          <p:spPr>
            <a:xfrm>
              <a:off x="3457192" y="4399913"/>
              <a:ext cx="2455724" cy="769439"/>
            </a:xfrm>
            <a:prstGeom prst="rect">
              <a:avLst/>
            </a:prstGeom>
            <a:noFill/>
          </p:spPr>
          <p:txBody>
            <a:bodyPr wrap="square" rtlCol="0">
              <a:spAutoFit/>
            </a:bodyPr>
            <a:lstStyle/>
            <a:p>
              <a:pPr algn="just"/>
              <a:r>
                <a:rPr lang="zh-CN" altLang="en-US" sz="1050" dirty="0" smtClean="0">
                  <a:solidFill>
                    <a:prstClr val="black">
                      <a:lumMod val="50000"/>
                      <a:lumOff val="50000"/>
                    </a:prstClr>
                  </a:solidFill>
                  <a:latin typeface="微软雅黑" panose="020B0503020204020204" pitchFamily="34" charset="-122"/>
                  <a:ea typeface="微软雅黑" panose="020B0503020204020204" pitchFamily="34" charset="-122"/>
                </a:rPr>
                <a:t>替换你的</a:t>
              </a:r>
              <a:r>
                <a:rPr lang="zh-CN" altLang="en-US" sz="1050" dirty="0" smtClean="0">
                  <a:solidFill>
                    <a:prstClr val="black">
                      <a:lumMod val="50000"/>
                      <a:lumOff val="50000"/>
                    </a:prstClr>
                  </a:solidFill>
                  <a:latin typeface="微软雅黑" panose="020B0503020204020204" pitchFamily="34" charset="-122"/>
                  <a:ea typeface="微软雅黑" panose="020B0503020204020204" pitchFamily="34" charset="-122"/>
                </a:rPr>
                <a:t>文字</a:t>
              </a:r>
              <a:endParaRPr lang="zh-CN" altLang="en-US" sz="105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just"/>
              <a:r>
                <a:rPr lang="zh-CN" altLang="en-US" sz="105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67" name="组合 166"/>
          <p:cNvGrpSpPr/>
          <p:nvPr/>
        </p:nvGrpSpPr>
        <p:grpSpPr>
          <a:xfrm>
            <a:off x="3213421" y="2750794"/>
            <a:ext cx="1635365" cy="966238"/>
            <a:chOff x="3457191" y="3881040"/>
            <a:chExt cx="1523624" cy="1288315"/>
          </a:xfrm>
        </p:grpSpPr>
        <p:sp>
          <p:nvSpPr>
            <p:cNvPr id="168" name="文本框 80"/>
            <p:cNvSpPr txBox="1"/>
            <p:nvPr/>
          </p:nvSpPr>
          <p:spPr>
            <a:xfrm>
              <a:off x="3457511" y="3881040"/>
              <a:ext cx="1523083" cy="861773"/>
            </a:xfrm>
            <a:prstGeom prst="rect">
              <a:avLst/>
            </a:prstGeom>
            <a:noFill/>
          </p:spPr>
          <p:txBody>
            <a:bodyPr wrap="square" rtlCol="0">
              <a:spAutoFit/>
            </a:bodyPr>
            <a:lstStyle/>
            <a:p>
              <a:r>
                <a:rPr lang="zh-CN" altLang="en-US" dirty="0">
                  <a:latin typeface="微软雅黑" pitchFamily="34" charset="-122"/>
                  <a:ea typeface="微软雅黑" pitchFamily="34" charset="-122"/>
                </a:rPr>
                <a:t>在此添加标题</a:t>
              </a:r>
            </a:p>
          </p:txBody>
        </p:sp>
        <p:sp>
          <p:nvSpPr>
            <p:cNvPr id="169" name="文本框 81"/>
            <p:cNvSpPr txBox="1"/>
            <p:nvPr/>
          </p:nvSpPr>
          <p:spPr>
            <a:xfrm>
              <a:off x="3457191" y="4399915"/>
              <a:ext cx="1523624" cy="769440"/>
            </a:xfrm>
            <a:prstGeom prst="rect">
              <a:avLst/>
            </a:prstGeom>
            <a:noFill/>
          </p:spPr>
          <p:txBody>
            <a:bodyPr wrap="square" rtlCol="0">
              <a:spAutoFit/>
            </a:bodyPr>
            <a:lstStyle/>
            <a:p>
              <a:pPr algn="just"/>
              <a:r>
                <a:rPr lang="zh-CN" altLang="en-US" sz="1050" dirty="0" smtClean="0">
                  <a:solidFill>
                    <a:prstClr val="black">
                      <a:lumMod val="50000"/>
                      <a:lumOff val="50000"/>
                    </a:prstClr>
                  </a:solidFill>
                  <a:latin typeface="微软雅黑" panose="020B0503020204020204" pitchFamily="34" charset="-122"/>
                  <a:ea typeface="微软雅黑" panose="020B0503020204020204" pitchFamily="34" charset="-122"/>
                </a:rPr>
                <a:t>替换你</a:t>
              </a:r>
              <a:r>
                <a:rPr lang="zh-CN" altLang="en-US" sz="1050" dirty="0" smtClean="0">
                  <a:solidFill>
                    <a:prstClr val="black">
                      <a:lumMod val="50000"/>
                      <a:lumOff val="50000"/>
                    </a:prstClr>
                  </a:solidFill>
                  <a:latin typeface="微软雅黑" panose="020B0503020204020204" pitchFamily="34" charset="-122"/>
                  <a:ea typeface="微软雅黑" panose="020B0503020204020204" pitchFamily="34" charset="-122"/>
                </a:rPr>
                <a:t>的文字</a:t>
              </a:r>
              <a:endParaRPr lang="en-US" altLang="zh-CN" sz="105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just"/>
              <a:r>
                <a:rPr lang="zh-CN" altLang="en-US" sz="105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endParaRPr lang="zh-CN" altLang="en-US" sz="105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just"/>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70" name="组合 169"/>
          <p:cNvGrpSpPr/>
          <p:nvPr/>
        </p:nvGrpSpPr>
        <p:grpSpPr>
          <a:xfrm>
            <a:off x="4848550" y="2750792"/>
            <a:ext cx="1723204" cy="967257"/>
            <a:chOff x="3457192" y="3881040"/>
            <a:chExt cx="2297604" cy="1289674"/>
          </a:xfrm>
        </p:grpSpPr>
        <p:sp>
          <p:nvSpPr>
            <p:cNvPr id="171" name="文本框 83"/>
            <p:cNvSpPr txBox="1"/>
            <p:nvPr/>
          </p:nvSpPr>
          <p:spPr>
            <a:xfrm>
              <a:off x="3457509" y="3881040"/>
              <a:ext cx="2297287" cy="492441"/>
            </a:xfrm>
            <a:prstGeom prst="rect">
              <a:avLst/>
            </a:prstGeom>
            <a:noFill/>
          </p:spPr>
          <p:txBody>
            <a:bodyPr wrap="square" rtlCol="0">
              <a:spAutoFit/>
            </a:bodyPr>
            <a:lstStyle/>
            <a:p>
              <a:r>
                <a:rPr lang="zh-CN" altLang="en-US" dirty="0">
                  <a:latin typeface="微软雅黑" pitchFamily="34" charset="-122"/>
                  <a:ea typeface="微软雅黑" pitchFamily="34" charset="-122"/>
                </a:rPr>
                <a:t>在此添加标题</a:t>
              </a:r>
            </a:p>
          </p:txBody>
        </p:sp>
        <p:sp>
          <p:nvSpPr>
            <p:cNvPr id="172" name="文本框 84"/>
            <p:cNvSpPr txBox="1"/>
            <p:nvPr/>
          </p:nvSpPr>
          <p:spPr>
            <a:xfrm>
              <a:off x="3457192" y="4401274"/>
              <a:ext cx="2180165" cy="769440"/>
            </a:xfrm>
            <a:prstGeom prst="rect">
              <a:avLst/>
            </a:prstGeom>
            <a:noFill/>
          </p:spPr>
          <p:txBody>
            <a:bodyPr wrap="square" rtlCol="0">
              <a:spAutoFit/>
            </a:bodyPr>
            <a:lstStyle/>
            <a:p>
              <a:pPr algn="just"/>
              <a:r>
                <a:rPr lang="zh-CN" altLang="en-US" sz="1050" dirty="0" smtClean="0">
                  <a:solidFill>
                    <a:prstClr val="black">
                      <a:lumMod val="50000"/>
                      <a:lumOff val="50000"/>
                    </a:prstClr>
                  </a:solidFill>
                  <a:latin typeface="微软雅黑" panose="020B0503020204020204" pitchFamily="34" charset="-122"/>
                  <a:ea typeface="微软雅黑" panose="020B0503020204020204" pitchFamily="34" charset="-122"/>
                </a:rPr>
                <a:t>替换你的</a:t>
              </a:r>
              <a:r>
                <a:rPr lang="zh-CN" altLang="en-US" sz="1050" dirty="0" smtClean="0">
                  <a:solidFill>
                    <a:prstClr val="black">
                      <a:lumMod val="50000"/>
                      <a:lumOff val="50000"/>
                    </a:prstClr>
                  </a:solidFill>
                  <a:latin typeface="微软雅黑" panose="020B0503020204020204" pitchFamily="34" charset="-122"/>
                  <a:ea typeface="微软雅黑" panose="020B0503020204020204" pitchFamily="34" charset="-122"/>
                </a:rPr>
                <a:t>文字</a:t>
              </a:r>
              <a:endParaRPr lang="zh-CN" altLang="en-US" sz="105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just"/>
              <a:r>
                <a:rPr lang="zh-CN" altLang="en-US" sz="105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73" name="组合 172"/>
          <p:cNvGrpSpPr/>
          <p:nvPr/>
        </p:nvGrpSpPr>
        <p:grpSpPr>
          <a:xfrm>
            <a:off x="6483676" y="2708919"/>
            <a:ext cx="1841176" cy="1008112"/>
            <a:chOff x="3457192" y="3776244"/>
            <a:chExt cx="2454899" cy="1344145"/>
          </a:xfrm>
        </p:grpSpPr>
        <p:sp>
          <p:nvSpPr>
            <p:cNvPr id="174" name="文本框 86"/>
            <p:cNvSpPr txBox="1"/>
            <p:nvPr/>
          </p:nvSpPr>
          <p:spPr>
            <a:xfrm>
              <a:off x="3457511" y="3776244"/>
              <a:ext cx="2454580" cy="492441"/>
            </a:xfrm>
            <a:prstGeom prst="rect">
              <a:avLst/>
            </a:prstGeom>
            <a:noFill/>
          </p:spPr>
          <p:txBody>
            <a:bodyPr wrap="square" rtlCol="0">
              <a:spAutoFit/>
            </a:bodyPr>
            <a:lstStyle/>
            <a:p>
              <a:r>
                <a:rPr lang="zh-CN" altLang="en-US" dirty="0">
                  <a:latin typeface="微软雅黑" pitchFamily="34" charset="-122"/>
                  <a:ea typeface="微软雅黑" pitchFamily="34" charset="-122"/>
                </a:rPr>
                <a:t>在此添加标题</a:t>
              </a:r>
            </a:p>
          </p:txBody>
        </p:sp>
        <p:sp>
          <p:nvSpPr>
            <p:cNvPr id="175" name="文本框 87"/>
            <p:cNvSpPr txBox="1"/>
            <p:nvPr/>
          </p:nvSpPr>
          <p:spPr>
            <a:xfrm>
              <a:off x="3457192" y="4350950"/>
              <a:ext cx="2454896" cy="769439"/>
            </a:xfrm>
            <a:prstGeom prst="rect">
              <a:avLst/>
            </a:prstGeom>
            <a:noFill/>
          </p:spPr>
          <p:txBody>
            <a:bodyPr wrap="square" rtlCol="0">
              <a:spAutoFit/>
            </a:bodyPr>
            <a:lstStyle/>
            <a:p>
              <a:pPr algn="just"/>
              <a:r>
                <a:rPr lang="zh-CN" altLang="en-US" sz="1050" dirty="0" smtClean="0">
                  <a:solidFill>
                    <a:prstClr val="black">
                      <a:lumMod val="50000"/>
                      <a:lumOff val="50000"/>
                    </a:prstClr>
                  </a:solidFill>
                  <a:latin typeface="微软雅黑" panose="020B0503020204020204" pitchFamily="34" charset="-122"/>
                  <a:ea typeface="微软雅黑" panose="020B0503020204020204" pitchFamily="34" charset="-122"/>
                </a:rPr>
                <a:t>替换你的</a:t>
              </a:r>
              <a:r>
                <a:rPr lang="zh-CN" altLang="en-US" sz="1050" dirty="0" smtClean="0">
                  <a:solidFill>
                    <a:prstClr val="black">
                      <a:lumMod val="50000"/>
                      <a:lumOff val="50000"/>
                    </a:prstClr>
                  </a:solidFill>
                  <a:latin typeface="微软雅黑" panose="020B0503020204020204" pitchFamily="34" charset="-122"/>
                  <a:ea typeface="微软雅黑" panose="020B0503020204020204" pitchFamily="34" charset="-122"/>
                </a:rPr>
                <a:t>文字</a:t>
              </a:r>
              <a:endParaRPr lang="zh-CN" altLang="en-US" sz="105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just"/>
              <a:r>
                <a:rPr lang="zh-CN" altLang="en-US" sz="105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76" name="组合 175"/>
          <p:cNvGrpSpPr/>
          <p:nvPr/>
        </p:nvGrpSpPr>
        <p:grpSpPr>
          <a:xfrm>
            <a:off x="1547664" y="4623480"/>
            <a:ext cx="6578716" cy="1541824"/>
            <a:chOff x="1710190" y="5445125"/>
            <a:chExt cx="8771621" cy="2055771"/>
          </a:xfrm>
        </p:grpSpPr>
        <p:cxnSp>
          <p:nvCxnSpPr>
            <p:cNvPr id="177" name="直接连接符 176"/>
            <p:cNvCxnSpPr/>
            <p:nvPr/>
          </p:nvCxnSpPr>
          <p:spPr>
            <a:xfrm>
              <a:off x="1710190" y="5445125"/>
              <a:ext cx="8771621" cy="0"/>
            </a:xfrm>
            <a:prstGeom prst="line">
              <a:avLst/>
            </a:prstGeom>
            <a:noFill/>
            <a:ln w="19050" cap="flat" cmpd="sng" algn="ctr">
              <a:solidFill>
                <a:sysClr val="windowText" lastClr="000000">
                  <a:lumMod val="65000"/>
                  <a:lumOff val="35000"/>
                </a:sysClr>
              </a:solidFill>
              <a:prstDash val="sysDot"/>
            </a:ln>
            <a:effectLst/>
          </p:spPr>
        </p:cxnSp>
        <p:sp>
          <p:nvSpPr>
            <p:cNvPr id="178" name="文本框 90"/>
            <p:cNvSpPr txBox="1"/>
            <p:nvPr/>
          </p:nvSpPr>
          <p:spPr>
            <a:xfrm>
              <a:off x="1874403" y="5531120"/>
              <a:ext cx="8443194" cy="196977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替换你的文字替换你的文字替换你的文字替换你的文字替换你的文字替换你的文字替换你的</a:t>
              </a: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替换你的文字替换你的文字替换你的文字替换你的文字替换你的文字替换你的文字替换你的</a:t>
              </a: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替换你的文字替换你的文字替换你的文字替换你的文字替换你的文字替换你的文字替换你的</a:t>
              </a:r>
            </a:p>
            <a:p>
              <a:pPr marL="0" marR="0" lvl="0" indent="0" algn="just" defTabSz="914400" eaLnBrk="1" fontAlgn="auto" latinLnBrk="0" hangingPunct="1">
                <a:lnSpc>
                  <a:spcPct val="15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grpSp>
      <p:grpSp>
        <p:nvGrpSpPr>
          <p:cNvPr id="179" name="组合 178"/>
          <p:cNvGrpSpPr/>
          <p:nvPr/>
        </p:nvGrpSpPr>
        <p:grpSpPr>
          <a:xfrm>
            <a:off x="1725824" y="3833339"/>
            <a:ext cx="6521147" cy="369332"/>
            <a:chOff x="2094548" y="5327134"/>
            <a:chExt cx="7446410" cy="492443"/>
          </a:xfrm>
        </p:grpSpPr>
        <p:grpSp>
          <p:nvGrpSpPr>
            <p:cNvPr id="180" name="组合 179"/>
            <p:cNvGrpSpPr/>
            <p:nvPr/>
          </p:nvGrpSpPr>
          <p:grpSpPr>
            <a:xfrm>
              <a:off x="7631748" y="5327134"/>
              <a:ext cx="1909210" cy="492443"/>
              <a:chOff x="2080894" y="4828841"/>
              <a:chExt cx="1909210" cy="492443"/>
            </a:xfrm>
          </p:grpSpPr>
          <p:sp>
            <p:nvSpPr>
              <p:cNvPr id="190" name="圆角矩形 189"/>
              <p:cNvSpPr/>
              <p:nvPr/>
            </p:nvSpPr>
            <p:spPr>
              <a:xfrm>
                <a:off x="2080894" y="4880791"/>
                <a:ext cx="265433" cy="265433"/>
              </a:xfrm>
              <a:prstGeom prst="roundRect">
                <a:avLst/>
              </a:prstGeom>
              <a:solidFill>
                <a:sysClr val="window" lastClr="FFFFFF">
                  <a:lumMod val="50000"/>
                </a:sysClr>
              </a:solidFill>
              <a:ln w="190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91" name="文本框 103"/>
              <p:cNvSpPr txBox="1"/>
              <p:nvPr/>
            </p:nvSpPr>
            <p:spPr>
              <a:xfrm>
                <a:off x="2346327" y="4828841"/>
                <a:ext cx="1643777" cy="49244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rPr>
                  <a:t>TEXT HERE</a:t>
                </a:r>
                <a:endParaRPr kumimoji="0" lang="zh-CN" altLang="en-US"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endParaRPr>
              </a:p>
            </p:txBody>
          </p:sp>
        </p:grpSp>
        <p:grpSp>
          <p:nvGrpSpPr>
            <p:cNvPr id="181" name="组合 180"/>
            <p:cNvGrpSpPr/>
            <p:nvPr/>
          </p:nvGrpSpPr>
          <p:grpSpPr>
            <a:xfrm>
              <a:off x="5786015" y="5327134"/>
              <a:ext cx="1753111" cy="451405"/>
              <a:chOff x="2080894" y="4828841"/>
              <a:chExt cx="1753111" cy="451405"/>
            </a:xfrm>
          </p:grpSpPr>
          <p:sp>
            <p:nvSpPr>
              <p:cNvPr id="188" name="圆角矩形 187"/>
              <p:cNvSpPr/>
              <p:nvPr/>
            </p:nvSpPr>
            <p:spPr>
              <a:xfrm>
                <a:off x="2080894" y="4880791"/>
                <a:ext cx="265433" cy="265433"/>
              </a:xfrm>
              <a:prstGeom prst="roundRect">
                <a:avLst/>
              </a:prstGeom>
              <a:solidFill>
                <a:srgbClr val="C00000"/>
              </a:solidFill>
              <a:ln w="190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89" name="文本框 101"/>
              <p:cNvSpPr txBox="1"/>
              <p:nvPr/>
            </p:nvSpPr>
            <p:spPr>
              <a:xfrm>
                <a:off x="2346327" y="4828841"/>
                <a:ext cx="1487678" cy="45140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rPr>
                  <a:t>TEXT HERE</a:t>
                </a:r>
                <a:endPar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endParaRPr>
              </a:p>
            </p:txBody>
          </p:sp>
        </p:grpSp>
        <p:grpSp>
          <p:nvGrpSpPr>
            <p:cNvPr id="182" name="组合 181"/>
            <p:cNvGrpSpPr/>
            <p:nvPr/>
          </p:nvGrpSpPr>
          <p:grpSpPr>
            <a:xfrm>
              <a:off x="3940281" y="5327134"/>
              <a:ext cx="2010989" cy="492443"/>
              <a:chOff x="2080894" y="4828841"/>
              <a:chExt cx="2010989" cy="492443"/>
            </a:xfrm>
          </p:grpSpPr>
          <p:sp>
            <p:nvSpPr>
              <p:cNvPr id="186" name="圆角矩形 185"/>
              <p:cNvSpPr/>
              <p:nvPr/>
            </p:nvSpPr>
            <p:spPr>
              <a:xfrm>
                <a:off x="2080894" y="4880791"/>
                <a:ext cx="265433" cy="265433"/>
              </a:xfrm>
              <a:prstGeom prst="roundRect">
                <a:avLst/>
              </a:prstGeom>
              <a:solidFill>
                <a:srgbClr val="C00000"/>
              </a:solidFill>
              <a:ln w="190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87" name="文本框 99"/>
              <p:cNvSpPr txBox="1"/>
              <p:nvPr/>
            </p:nvSpPr>
            <p:spPr>
              <a:xfrm>
                <a:off x="2346327" y="4828841"/>
                <a:ext cx="1745556" cy="49244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rPr>
                  <a:t>TEXT HERE</a:t>
                </a:r>
                <a:endParaRPr kumimoji="0" lang="zh-CN" altLang="en-US"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endParaRPr>
              </a:p>
            </p:txBody>
          </p:sp>
        </p:grpSp>
        <p:grpSp>
          <p:nvGrpSpPr>
            <p:cNvPr id="183" name="组合 182"/>
            <p:cNvGrpSpPr/>
            <p:nvPr/>
          </p:nvGrpSpPr>
          <p:grpSpPr>
            <a:xfrm>
              <a:off x="2094548" y="5327134"/>
              <a:ext cx="1845734" cy="492443"/>
              <a:chOff x="2080894" y="4828841"/>
              <a:chExt cx="1845734" cy="492443"/>
            </a:xfrm>
          </p:grpSpPr>
          <p:sp>
            <p:nvSpPr>
              <p:cNvPr id="184" name="圆角矩形 183"/>
              <p:cNvSpPr/>
              <p:nvPr/>
            </p:nvSpPr>
            <p:spPr>
              <a:xfrm>
                <a:off x="2080894" y="4880791"/>
                <a:ext cx="265433" cy="265433"/>
              </a:xfrm>
              <a:prstGeom prst="roundRect">
                <a:avLst/>
              </a:prstGeom>
              <a:solidFill>
                <a:sysClr val="windowText" lastClr="000000"/>
              </a:solidFill>
              <a:ln w="190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85" name="文本框 97"/>
              <p:cNvSpPr txBox="1"/>
              <p:nvPr/>
            </p:nvSpPr>
            <p:spPr>
              <a:xfrm>
                <a:off x="2346327" y="4828841"/>
                <a:ext cx="1580301" cy="49244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rPr>
                  <a:t>TEXT HERE</a:t>
                </a:r>
                <a:endParaRPr kumimoji="0" lang="zh-CN" altLang="en-US"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endParaRPr>
              </a:p>
            </p:txBody>
          </p:sp>
        </p:gr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28"/>
                                        </p:tgtEl>
                                        <p:attrNameLst>
                                          <p:attrName>style.visibility</p:attrName>
                                        </p:attrNameLst>
                                      </p:cBhvr>
                                      <p:to>
                                        <p:strVal val="visible"/>
                                      </p:to>
                                    </p:set>
                                    <p:animEffect transition="in" filter="wheel(1)">
                                      <p:cBhvr>
                                        <p:cTn id="7" dur="1000"/>
                                        <p:tgtEl>
                                          <p:spTgt spid="128"/>
                                        </p:tgtEl>
                                      </p:cBhvr>
                                    </p:animEffect>
                                  </p:childTnLst>
                                </p:cTn>
                              </p:par>
                              <p:par>
                                <p:cTn id="8" presetID="21" presetClass="entr" presetSubtype="1" fill="hold" nodeType="withEffect">
                                  <p:stCondLst>
                                    <p:cond delay="0"/>
                                  </p:stCondLst>
                                  <p:childTnLst>
                                    <p:set>
                                      <p:cBhvr>
                                        <p:cTn id="9" dur="1" fill="hold">
                                          <p:stCondLst>
                                            <p:cond delay="0"/>
                                          </p:stCondLst>
                                        </p:cTn>
                                        <p:tgtEl>
                                          <p:spTgt spid="133"/>
                                        </p:tgtEl>
                                        <p:attrNameLst>
                                          <p:attrName>style.visibility</p:attrName>
                                        </p:attrNameLst>
                                      </p:cBhvr>
                                      <p:to>
                                        <p:strVal val="visible"/>
                                      </p:to>
                                    </p:set>
                                    <p:animEffect transition="in" filter="wheel(1)">
                                      <p:cBhvr>
                                        <p:cTn id="10" dur="1000"/>
                                        <p:tgtEl>
                                          <p:spTgt spid="133"/>
                                        </p:tgtEl>
                                      </p:cBhvr>
                                    </p:animEffect>
                                  </p:childTnLst>
                                </p:cTn>
                              </p:par>
                            </p:childTnLst>
                          </p:cTn>
                        </p:par>
                        <p:par>
                          <p:cTn id="11" fill="hold">
                            <p:stCondLst>
                              <p:cond delay="1000"/>
                            </p:stCondLst>
                            <p:childTnLst>
                              <p:par>
                                <p:cTn id="12" presetID="16" presetClass="entr" presetSubtype="21" fill="hold" grpId="0" nodeType="afterEffect">
                                  <p:stCondLst>
                                    <p:cond delay="0"/>
                                  </p:stCondLst>
                                  <p:childTnLst>
                                    <p:set>
                                      <p:cBhvr>
                                        <p:cTn id="13" dur="1" fill="hold">
                                          <p:stCondLst>
                                            <p:cond delay="0"/>
                                          </p:stCondLst>
                                        </p:cTn>
                                        <p:tgtEl>
                                          <p:spTgt spid="132"/>
                                        </p:tgtEl>
                                        <p:attrNameLst>
                                          <p:attrName>style.visibility</p:attrName>
                                        </p:attrNameLst>
                                      </p:cBhvr>
                                      <p:to>
                                        <p:strVal val="visible"/>
                                      </p:to>
                                    </p:set>
                                    <p:animEffect transition="in" filter="barn(inVertical)">
                                      <p:cBhvr>
                                        <p:cTn id="14" dur="500"/>
                                        <p:tgtEl>
                                          <p:spTgt spid="132"/>
                                        </p:tgtEl>
                                      </p:cBhvr>
                                    </p:animEffect>
                                  </p:childTnLst>
                                </p:cTn>
                              </p:par>
                              <p:par>
                                <p:cTn id="15" presetID="16" presetClass="entr" presetSubtype="21" fill="hold" nodeType="withEffect">
                                  <p:stCondLst>
                                    <p:cond delay="0"/>
                                  </p:stCondLst>
                                  <p:childTnLst>
                                    <p:set>
                                      <p:cBhvr>
                                        <p:cTn id="16" dur="1" fill="hold">
                                          <p:stCondLst>
                                            <p:cond delay="0"/>
                                          </p:stCondLst>
                                        </p:cTn>
                                        <p:tgtEl>
                                          <p:spTgt spid="164"/>
                                        </p:tgtEl>
                                        <p:attrNameLst>
                                          <p:attrName>style.visibility</p:attrName>
                                        </p:attrNameLst>
                                      </p:cBhvr>
                                      <p:to>
                                        <p:strVal val="visible"/>
                                      </p:to>
                                    </p:set>
                                    <p:animEffect transition="in" filter="barn(inVertical)">
                                      <p:cBhvr>
                                        <p:cTn id="17" dur="500"/>
                                        <p:tgtEl>
                                          <p:spTgt spid="164"/>
                                        </p:tgtEl>
                                      </p:cBhvr>
                                    </p:animEffect>
                                  </p:childTnLst>
                                </p:cTn>
                              </p:par>
                            </p:childTnLst>
                          </p:cTn>
                        </p:par>
                        <p:par>
                          <p:cTn id="18" fill="hold">
                            <p:stCondLst>
                              <p:cond delay="1500"/>
                            </p:stCondLst>
                            <p:childTnLst>
                              <p:par>
                                <p:cTn id="19" presetID="21" presetClass="entr" presetSubtype="1" fill="hold" nodeType="afterEffect">
                                  <p:stCondLst>
                                    <p:cond delay="0"/>
                                  </p:stCondLst>
                                  <p:childTnLst>
                                    <p:set>
                                      <p:cBhvr>
                                        <p:cTn id="20" dur="1" fill="hold">
                                          <p:stCondLst>
                                            <p:cond delay="0"/>
                                          </p:stCondLst>
                                        </p:cTn>
                                        <p:tgtEl>
                                          <p:spTgt spid="136"/>
                                        </p:tgtEl>
                                        <p:attrNameLst>
                                          <p:attrName>style.visibility</p:attrName>
                                        </p:attrNameLst>
                                      </p:cBhvr>
                                      <p:to>
                                        <p:strVal val="visible"/>
                                      </p:to>
                                    </p:set>
                                    <p:animEffect transition="in" filter="wheel(1)">
                                      <p:cBhvr>
                                        <p:cTn id="21" dur="1000"/>
                                        <p:tgtEl>
                                          <p:spTgt spid="136"/>
                                        </p:tgtEl>
                                      </p:cBhvr>
                                    </p:animEffect>
                                  </p:childTnLst>
                                </p:cTn>
                              </p:par>
                              <p:par>
                                <p:cTn id="22" presetID="21" presetClass="entr" presetSubtype="1" fill="hold" grpId="0" nodeType="withEffect">
                                  <p:stCondLst>
                                    <p:cond delay="0"/>
                                  </p:stCondLst>
                                  <p:childTnLst>
                                    <p:set>
                                      <p:cBhvr>
                                        <p:cTn id="23" dur="1" fill="hold">
                                          <p:stCondLst>
                                            <p:cond delay="0"/>
                                          </p:stCondLst>
                                        </p:cTn>
                                        <p:tgtEl>
                                          <p:spTgt spid="129"/>
                                        </p:tgtEl>
                                        <p:attrNameLst>
                                          <p:attrName>style.visibility</p:attrName>
                                        </p:attrNameLst>
                                      </p:cBhvr>
                                      <p:to>
                                        <p:strVal val="visible"/>
                                      </p:to>
                                    </p:set>
                                    <p:animEffect transition="in" filter="wheel(1)">
                                      <p:cBhvr>
                                        <p:cTn id="24" dur="1000"/>
                                        <p:tgtEl>
                                          <p:spTgt spid="129"/>
                                        </p:tgtEl>
                                      </p:cBhvr>
                                    </p:animEffect>
                                  </p:childTnLst>
                                </p:cTn>
                              </p:par>
                            </p:childTnLst>
                          </p:cTn>
                        </p:par>
                        <p:par>
                          <p:cTn id="25" fill="hold">
                            <p:stCondLst>
                              <p:cond delay="2500"/>
                            </p:stCondLst>
                            <p:childTnLst>
                              <p:par>
                                <p:cTn id="26" presetID="16" presetClass="entr" presetSubtype="21" fill="hold" nodeType="afterEffect">
                                  <p:stCondLst>
                                    <p:cond delay="0"/>
                                  </p:stCondLst>
                                  <p:childTnLst>
                                    <p:set>
                                      <p:cBhvr>
                                        <p:cTn id="27" dur="1" fill="hold">
                                          <p:stCondLst>
                                            <p:cond delay="0"/>
                                          </p:stCondLst>
                                        </p:cTn>
                                        <p:tgtEl>
                                          <p:spTgt spid="167"/>
                                        </p:tgtEl>
                                        <p:attrNameLst>
                                          <p:attrName>style.visibility</p:attrName>
                                        </p:attrNameLst>
                                      </p:cBhvr>
                                      <p:to>
                                        <p:strVal val="visible"/>
                                      </p:to>
                                    </p:set>
                                    <p:animEffect transition="in" filter="barn(inVertical)">
                                      <p:cBhvr>
                                        <p:cTn id="28" dur="500"/>
                                        <p:tgtEl>
                                          <p:spTgt spid="167"/>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161"/>
                                        </p:tgtEl>
                                        <p:attrNameLst>
                                          <p:attrName>style.visibility</p:attrName>
                                        </p:attrNameLst>
                                      </p:cBhvr>
                                      <p:to>
                                        <p:strVal val="visible"/>
                                      </p:to>
                                    </p:set>
                                    <p:animEffect transition="in" filter="barn(inVertical)">
                                      <p:cBhvr>
                                        <p:cTn id="31" dur="500"/>
                                        <p:tgtEl>
                                          <p:spTgt spid="161"/>
                                        </p:tgtEl>
                                      </p:cBhvr>
                                    </p:animEffect>
                                  </p:childTnLst>
                                </p:cTn>
                              </p:par>
                            </p:childTnLst>
                          </p:cTn>
                        </p:par>
                        <p:par>
                          <p:cTn id="32" fill="hold">
                            <p:stCondLst>
                              <p:cond delay="3000"/>
                            </p:stCondLst>
                            <p:childTnLst>
                              <p:par>
                                <p:cTn id="33" presetID="21" presetClass="entr" presetSubtype="1" fill="hold" grpId="0" nodeType="afterEffect">
                                  <p:stCondLst>
                                    <p:cond delay="0"/>
                                  </p:stCondLst>
                                  <p:childTnLst>
                                    <p:set>
                                      <p:cBhvr>
                                        <p:cTn id="34" dur="1" fill="hold">
                                          <p:stCondLst>
                                            <p:cond delay="0"/>
                                          </p:stCondLst>
                                        </p:cTn>
                                        <p:tgtEl>
                                          <p:spTgt spid="130"/>
                                        </p:tgtEl>
                                        <p:attrNameLst>
                                          <p:attrName>style.visibility</p:attrName>
                                        </p:attrNameLst>
                                      </p:cBhvr>
                                      <p:to>
                                        <p:strVal val="visible"/>
                                      </p:to>
                                    </p:set>
                                    <p:animEffect transition="in" filter="wheel(1)">
                                      <p:cBhvr>
                                        <p:cTn id="35" dur="1000"/>
                                        <p:tgtEl>
                                          <p:spTgt spid="130"/>
                                        </p:tgtEl>
                                      </p:cBhvr>
                                    </p:animEffect>
                                  </p:childTnLst>
                                </p:cTn>
                              </p:par>
                              <p:par>
                                <p:cTn id="36" presetID="21" presetClass="entr" presetSubtype="1" fill="hold" nodeType="withEffect">
                                  <p:stCondLst>
                                    <p:cond delay="0"/>
                                  </p:stCondLst>
                                  <p:childTnLst>
                                    <p:set>
                                      <p:cBhvr>
                                        <p:cTn id="37" dur="1" fill="hold">
                                          <p:stCondLst>
                                            <p:cond delay="0"/>
                                          </p:stCondLst>
                                        </p:cTn>
                                        <p:tgtEl>
                                          <p:spTgt spid="139"/>
                                        </p:tgtEl>
                                        <p:attrNameLst>
                                          <p:attrName>style.visibility</p:attrName>
                                        </p:attrNameLst>
                                      </p:cBhvr>
                                      <p:to>
                                        <p:strVal val="visible"/>
                                      </p:to>
                                    </p:set>
                                    <p:animEffect transition="in" filter="wheel(1)">
                                      <p:cBhvr>
                                        <p:cTn id="38" dur="1000"/>
                                        <p:tgtEl>
                                          <p:spTgt spid="139"/>
                                        </p:tgtEl>
                                      </p:cBhvr>
                                    </p:animEffect>
                                  </p:childTnLst>
                                </p:cTn>
                              </p:par>
                            </p:childTnLst>
                          </p:cTn>
                        </p:par>
                        <p:par>
                          <p:cTn id="39" fill="hold">
                            <p:stCondLst>
                              <p:cond delay="4000"/>
                            </p:stCondLst>
                            <p:childTnLst>
                              <p:par>
                                <p:cTn id="40" presetID="16" presetClass="entr" presetSubtype="21" fill="hold" grpId="0" nodeType="afterEffect">
                                  <p:stCondLst>
                                    <p:cond delay="0"/>
                                  </p:stCondLst>
                                  <p:childTnLst>
                                    <p:set>
                                      <p:cBhvr>
                                        <p:cTn id="41" dur="1" fill="hold">
                                          <p:stCondLst>
                                            <p:cond delay="0"/>
                                          </p:stCondLst>
                                        </p:cTn>
                                        <p:tgtEl>
                                          <p:spTgt spid="162"/>
                                        </p:tgtEl>
                                        <p:attrNameLst>
                                          <p:attrName>style.visibility</p:attrName>
                                        </p:attrNameLst>
                                      </p:cBhvr>
                                      <p:to>
                                        <p:strVal val="visible"/>
                                      </p:to>
                                    </p:set>
                                    <p:animEffect transition="in" filter="barn(inVertical)">
                                      <p:cBhvr>
                                        <p:cTn id="42" dur="500"/>
                                        <p:tgtEl>
                                          <p:spTgt spid="162"/>
                                        </p:tgtEl>
                                      </p:cBhvr>
                                    </p:animEffect>
                                  </p:childTnLst>
                                </p:cTn>
                              </p:par>
                              <p:par>
                                <p:cTn id="43" presetID="16" presetClass="entr" presetSubtype="21" fill="hold" nodeType="withEffect">
                                  <p:stCondLst>
                                    <p:cond delay="0"/>
                                  </p:stCondLst>
                                  <p:childTnLst>
                                    <p:set>
                                      <p:cBhvr>
                                        <p:cTn id="44" dur="1" fill="hold">
                                          <p:stCondLst>
                                            <p:cond delay="0"/>
                                          </p:stCondLst>
                                        </p:cTn>
                                        <p:tgtEl>
                                          <p:spTgt spid="170"/>
                                        </p:tgtEl>
                                        <p:attrNameLst>
                                          <p:attrName>style.visibility</p:attrName>
                                        </p:attrNameLst>
                                      </p:cBhvr>
                                      <p:to>
                                        <p:strVal val="visible"/>
                                      </p:to>
                                    </p:set>
                                    <p:animEffect transition="in" filter="barn(inVertical)">
                                      <p:cBhvr>
                                        <p:cTn id="45" dur="500"/>
                                        <p:tgtEl>
                                          <p:spTgt spid="170"/>
                                        </p:tgtEl>
                                      </p:cBhvr>
                                    </p:animEffect>
                                  </p:childTnLst>
                                </p:cTn>
                              </p:par>
                            </p:childTnLst>
                          </p:cTn>
                        </p:par>
                        <p:par>
                          <p:cTn id="46" fill="hold">
                            <p:stCondLst>
                              <p:cond delay="4500"/>
                            </p:stCondLst>
                            <p:childTnLst>
                              <p:par>
                                <p:cTn id="47" presetID="21" presetClass="entr" presetSubtype="1" fill="hold" grpId="0" nodeType="afterEffect">
                                  <p:stCondLst>
                                    <p:cond delay="0"/>
                                  </p:stCondLst>
                                  <p:childTnLst>
                                    <p:set>
                                      <p:cBhvr>
                                        <p:cTn id="48" dur="1" fill="hold">
                                          <p:stCondLst>
                                            <p:cond delay="0"/>
                                          </p:stCondLst>
                                        </p:cTn>
                                        <p:tgtEl>
                                          <p:spTgt spid="131"/>
                                        </p:tgtEl>
                                        <p:attrNameLst>
                                          <p:attrName>style.visibility</p:attrName>
                                        </p:attrNameLst>
                                      </p:cBhvr>
                                      <p:to>
                                        <p:strVal val="visible"/>
                                      </p:to>
                                    </p:set>
                                    <p:animEffect transition="in" filter="wheel(1)">
                                      <p:cBhvr>
                                        <p:cTn id="49" dur="1000"/>
                                        <p:tgtEl>
                                          <p:spTgt spid="131"/>
                                        </p:tgtEl>
                                      </p:cBhvr>
                                    </p:animEffect>
                                  </p:childTnLst>
                                </p:cTn>
                              </p:par>
                              <p:par>
                                <p:cTn id="50" presetID="21" presetClass="entr" presetSubtype="1" fill="hold" nodeType="withEffect">
                                  <p:stCondLst>
                                    <p:cond delay="0"/>
                                  </p:stCondLst>
                                  <p:childTnLst>
                                    <p:set>
                                      <p:cBhvr>
                                        <p:cTn id="51" dur="1" fill="hold">
                                          <p:stCondLst>
                                            <p:cond delay="0"/>
                                          </p:stCondLst>
                                        </p:cTn>
                                        <p:tgtEl>
                                          <p:spTgt spid="145"/>
                                        </p:tgtEl>
                                        <p:attrNameLst>
                                          <p:attrName>style.visibility</p:attrName>
                                        </p:attrNameLst>
                                      </p:cBhvr>
                                      <p:to>
                                        <p:strVal val="visible"/>
                                      </p:to>
                                    </p:set>
                                    <p:animEffect transition="in" filter="wheel(1)">
                                      <p:cBhvr>
                                        <p:cTn id="52" dur="1000"/>
                                        <p:tgtEl>
                                          <p:spTgt spid="145"/>
                                        </p:tgtEl>
                                      </p:cBhvr>
                                    </p:animEffect>
                                  </p:childTnLst>
                                </p:cTn>
                              </p:par>
                            </p:childTnLst>
                          </p:cTn>
                        </p:par>
                        <p:par>
                          <p:cTn id="53" fill="hold">
                            <p:stCondLst>
                              <p:cond delay="5500"/>
                            </p:stCondLst>
                            <p:childTnLst>
                              <p:par>
                                <p:cTn id="54" presetID="16" presetClass="entr" presetSubtype="21" fill="hold" grpId="0" nodeType="afterEffect">
                                  <p:stCondLst>
                                    <p:cond delay="0"/>
                                  </p:stCondLst>
                                  <p:childTnLst>
                                    <p:set>
                                      <p:cBhvr>
                                        <p:cTn id="55" dur="1" fill="hold">
                                          <p:stCondLst>
                                            <p:cond delay="0"/>
                                          </p:stCondLst>
                                        </p:cTn>
                                        <p:tgtEl>
                                          <p:spTgt spid="163"/>
                                        </p:tgtEl>
                                        <p:attrNameLst>
                                          <p:attrName>style.visibility</p:attrName>
                                        </p:attrNameLst>
                                      </p:cBhvr>
                                      <p:to>
                                        <p:strVal val="visible"/>
                                      </p:to>
                                    </p:set>
                                    <p:animEffect transition="in" filter="barn(inVertical)">
                                      <p:cBhvr>
                                        <p:cTn id="56" dur="500"/>
                                        <p:tgtEl>
                                          <p:spTgt spid="163"/>
                                        </p:tgtEl>
                                      </p:cBhvr>
                                    </p:animEffect>
                                  </p:childTnLst>
                                </p:cTn>
                              </p:par>
                              <p:par>
                                <p:cTn id="57" presetID="16" presetClass="entr" presetSubtype="21" fill="hold" nodeType="withEffect">
                                  <p:stCondLst>
                                    <p:cond delay="0"/>
                                  </p:stCondLst>
                                  <p:childTnLst>
                                    <p:set>
                                      <p:cBhvr>
                                        <p:cTn id="58" dur="1" fill="hold">
                                          <p:stCondLst>
                                            <p:cond delay="0"/>
                                          </p:stCondLst>
                                        </p:cTn>
                                        <p:tgtEl>
                                          <p:spTgt spid="173"/>
                                        </p:tgtEl>
                                        <p:attrNameLst>
                                          <p:attrName>style.visibility</p:attrName>
                                        </p:attrNameLst>
                                      </p:cBhvr>
                                      <p:to>
                                        <p:strVal val="visible"/>
                                      </p:to>
                                    </p:set>
                                    <p:animEffect transition="in" filter="barn(inVertical)">
                                      <p:cBhvr>
                                        <p:cTn id="59" dur="500"/>
                                        <p:tgtEl>
                                          <p:spTgt spid="173"/>
                                        </p:tgtEl>
                                      </p:cBhvr>
                                    </p:animEffect>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179"/>
                                        </p:tgtEl>
                                        <p:attrNameLst>
                                          <p:attrName>style.visibility</p:attrName>
                                        </p:attrNameLst>
                                      </p:cBhvr>
                                      <p:to>
                                        <p:strVal val="visible"/>
                                      </p:to>
                                    </p:set>
                                    <p:animEffect transition="in" filter="wipe(left)">
                                      <p:cBhvr>
                                        <p:cTn id="63" dur="500"/>
                                        <p:tgtEl>
                                          <p:spTgt spid="179"/>
                                        </p:tgtEl>
                                      </p:cBhvr>
                                    </p:animEffect>
                                  </p:childTnLst>
                                </p:cTn>
                              </p:par>
                            </p:childTnLst>
                          </p:cTn>
                        </p:par>
                        <p:par>
                          <p:cTn id="64" fill="hold">
                            <p:stCondLst>
                              <p:cond delay="6500"/>
                            </p:stCondLst>
                            <p:childTnLst>
                              <p:par>
                                <p:cTn id="65" presetID="16" presetClass="entr" presetSubtype="21" fill="hold" nodeType="afterEffect">
                                  <p:stCondLst>
                                    <p:cond delay="0"/>
                                  </p:stCondLst>
                                  <p:childTnLst>
                                    <p:set>
                                      <p:cBhvr>
                                        <p:cTn id="66" dur="1" fill="hold">
                                          <p:stCondLst>
                                            <p:cond delay="0"/>
                                          </p:stCondLst>
                                        </p:cTn>
                                        <p:tgtEl>
                                          <p:spTgt spid="176"/>
                                        </p:tgtEl>
                                        <p:attrNameLst>
                                          <p:attrName>style.visibility</p:attrName>
                                        </p:attrNameLst>
                                      </p:cBhvr>
                                      <p:to>
                                        <p:strVal val="visible"/>
                                      </p:to>
                                    </p:set>
                                    <p:animEffect transition="in" filter="barn(inVertical)">
                                      <p:cBhvr>
                                        <p:cTn id="67" dur="500"/>
                                        <p:tgtEl>
                                          <p:spTgt spid="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8" grpId="0">
        <p:bldAsOne/>
      </p:bldGraphic>
      <p:bldGraphic spid="129" grpId="0">
        <p:bldAsOne/>
      </p:bldGraphic>
      <p:bldGraphic spid="130" grpId="0">
        <p:bldAsOne/>
      </p:bldGraphic>
      <p:bldGraphic spid="131" grpId="0">
        <p:bldAsOne/>
      </p:bldGraphic>
      <p:bldP spid="132" grpId="0"/>
      <p:bldP spid="161" grpId="0"/>
      <p:bldP spid="162" grpId="0"/>
      <p:bldP spid="16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 name="平行四边形 606"/>
          <p:cNvSpPr/>
          <p:nvPr/>
        </p:nvSpPr>
        <p:spPr>
          <a:xfrm flipH="1">
            <a:off x="5164689" y="2093887"/>
            <a:ext cx="374416" cy="214439"/>
          </a:xfrm>
          <a:prstGeom prst="parallelogram">
            <a:avLst>
              <a:gd name="adj" fmla="val 55395"/>
            </a:avLst>
          </a:prstGeom>
          <a:gradFill flip="none" rotWithShape="1">
            <a:gsLst>
              <a:gs pos="0">
                <a:sysClr val="window" lastClr="FFFFFF"/>
              </a:gs>
              <a:gs pos="100000">
                <a:sysClr val="window" lastClr="FFFFFF">
                  <a:lumMod val="85000"/>
                </a:sysClr>
              </a:gs>
            </a:gsLst>
            <a:lin ang="17400000" scaled="0"/>
            <a:tileRect/>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08" name="平行四边形 607"/>
          <p:cNvSpPr/>
          <p:nvPr/>
        </p:nvSpPr>
        <p:spPr>
          <a:xfrm flipH="1">
            <a:off x="4906567" y="1990635"/>
            <a:ext cx="379332" cy="214439"/>
          </a:xfrm>
          <a:prstGeom prst="parallelogram">
            <a:avLst>
              <a:gd name="adj" fmla="val 55395"/>
            </a:avLst>
          </a:prstGeom>
          <a:gradFill>
            <a:gsLst>
              <a:gs pos="0">
                <a:sysClr val="window" lastClr="FFFFFF"/>
              </a:gs>
              <a:gs pos="100000">
                <a:sysClr val="window" lastClr="FFFFFF">
                  <a:lumMod val="85000"/>
                </a:sysClr>
              </a:gs>
            </a:gsLst>
            <a:lin ang="174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09" name="平行四边形 608"/>
          <p:cNvSpPr/>
          <p:nvPr/>
        </p:nvSpPr>
        <p:spPr>
          <a:xfrm flipH="1">
            <a:off x="4648635" y="1889093"/>
            <a:ext cx="379331" cy="214439"/>
          </a:xfrm>
          <a:prstGeom prst="parallelogram">
            <a:avLst>
              <a:gd name="adj" fmla="val 55395"/>
            </a:avLst>
          </a:prstGeom>
          <a:gradFill>
            <a:gsLst>
              <a:gs pos="0">
                <a:sysClr val="window" lastClr="FFFFFF"/>
              </a:gs>
              <a:gs pos="100000">
                <a:sysClr val="window" lastClr="FFFFFF">
                  <a:lumMod val="85000"/>
                </a:sysClr>
              </a:gs>
            </a:gsLst>
            <a:lin ang="174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10" name="平行四边形 609"/>
          <p:cNvSpPr/>
          <p:nvPr/>
        </p:nvSpPr>
        <p:spPr>
          <a:xfrm flipH="1">
            <a:off x="4393915" y="1786975"/>
            <a:ext cx="374416" cy="214439"/>
          </a:xfrm>
          <a:prstGeom prst="parallelogram">
            <a:avLst>
              <a:gd name="adj" fmla="val 55395"/>
            </a:avLst>
          </a:prstGeom>
          <a:gradFill>
            <a:gsLst>
              <a:gs pos="0">
                <a:sysClr val="window" lastClr="FFFFFF"/>
              </a:gs>
              <a:gs pos="100000">
                <a:sysClr val="window" lastClr="FFFFFF">
                  <a:lumMod val="85000"/>
                </a:sysClr>
              </a:gs>
            </a:gsLst>
            <a:lin ang="174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11" name="平行四边形 610"/>
          <p:cNvSpPr/>
          <p:nvPr/>
        </p:nvSpPr>
        <p:spPr>
          <a:xfrm flipH="1">
            <a:off x="4137494" y="1683153"/>
            <a:ext cx="374416" cy="214439"/>
          </a:xfrm>
          <a:prstGeom prst="parallelogram">
            <a:avLst>
              <a:gd name="adj" fmla="val 55395"/>
            </a:avLst>
          </a:prstGeom>
          <a:gradFill>
            <a:gsLst>
              <a:gs pos="0">
                <a:sysClr val="window" lastClr="FFFFFF"/>
              </a:gs>
              <a:gs pos="100000">
                <a:sysClr val="window" lastClr="FFFFFF">
                  <a:lumMod val="85000"/>
                </a:sysClr>
              </a:gs>
            </a:gsLst>
            <a:lin ang="174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12" name="平行四边形 611"/>
          <p:cNvSpPr/>
          <p:nvPr/>
        </p:nvSpPr>
        <p:spPr>
          <a:xfrm flipH="1">
            <a:off x="3880316" y="1579341"/>
            <a:ext cx="374416" cy="214439"/>
          </a:xfrm>
          <a:prstGeom prst="parallelogram">
            <a:avLst>
              <a:gd name="adj" fmla="val 55395"/>
            </a:avLst>
          </a:prstGeom>
          <a:gradFill>
            <a:gsLst>
              <a:gs pos="0">
                <a:sysClr val="window" lastClr="FFFFFF"/>
              </a:gs>
              <a:gs pos="100000">
                <a:sysClr val="window" lastClr="FFFFFF">
                  <a:lumMod val="85000"/>
                </a:sysClr>
              </a:gs>
            </a:gsLst>
            <a:lin ang="174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13" name="平行四边形 612"/>
          <p:cNvSpPr/>
          <p:nvPr/>
        </p:nvSpPr>
        <p:spPr>
          <a:xfrm flipH="1">
            <a:off x="3621061" y="1479217"/>
            <a:ext cx="378394" cy="214439"/>
          </a:xfrm>
          <a:prstGeom prst="parallelogram">
            <a:avLst>
              <a:gd name="adj" fmla="val 55395"/>
            </a:avLst>
          </a:prstGeom>
          <a:gradFill>
            <a:gsLst>
              <a:gs pos="0">
                <a:sysClr val="window" lastClr="FFFFFF"/>
              </a:gs>
              <a:gs pos="100000">
                <a:sysClr val="window" lastClr="FFFFFF">
                  <a:lumMod val="85000"/>
                </a:sysClr>
              </a:gs>
            </a:gsLst>
            <a:lin ang="174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14" name="平行四边形 613"/>
          <p:cNvSpPr/>
          <p:nvPr/>
        </p:nvSpPr>
        <p:spPr>
          <a:xfrm flipH="1">
            <a:off x="3365387" y="1375530"/>
            <a:ext cx="374416" cy="214439"/>
          </a:xfrm>
          <a:prstGeom prst="parallelogram">
            <a:avLst>
              <a:gd name="adj" fmla="val 55395"/>
            </a:avLst>
          </a:prstGeom>
          <a:gradFill>
            <a:gsLst>
              <a:gs pos="0">
                <a:sysClr val="window" lastClr="FFFFFF"/>
              </a:gs>
              <a:gs pos="100000">
                <a:sysClr val="window" lastClr="FFFFFF">
                  <a:lumMod val="85000"/>
                </a:sysClr>
              </a:gs>
            </a:gsLst>
            <a:lin ang="174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15" name="任意多边形 614"/>
          <p:cNvSpPr/>
          <p:nvPr/>
        </p:nvSpPr>
        <p:spPr>
          <a:xfrm>
            <a:off x="3482456" y="1588424"/>
            <a:ext cx="2058356" cy="1839820"/>
          </a:xfrm>
          <a:custGeom>
            <a:avLst/>
            <a:gdLst>
              <a:gd name="connsiteX0" fmla="*/ 5745 w 2309807"/>
              <a:gd name="connsiteY0" fmla="*/ 1734172 h 2064573"/>
              <a:gd name="connsiteX1" fmla="*/ 139045 w 2309807"/>
              <a:gd name="connsiteY1" fmla="*/ 1974807 h 2064573"/>
              <a:gd name="connsiteX2" fmla="*/ 425892 w 2309807"/>
              <a:gd name="connsiteY2" fmla="*/ 1974807 h 2064573"/>
              <a:gd name="connsiteX3" fmla="*/ 292592 w 2309807"/>
              <a:gd name="connsiteY3" fmla="*/ 1734172 h 2064573"/>
              <a:gd name="connsiteX4" fmla="*/ 579879 w 2309807"/>
              <a:gd name="connsiteY4" fmla="*/ 1505363 h 2064573"/>
              <a:gd name="connsiteX5" fmla="*/ 712622 w 2309807"/>
              <a:gd name="connsiteY5" fmla="*/ 1744994 h 2064573"/>
              <a:gd name="connsiteX6" fmla="*/ 714974 w 2309807"/>
              <a:gd name="connsiteY6" fmla="*/ 1744994 h 2064573"/>
              <a:gd name="connsiteX7" fmla="*/ 714974 w 2309807"/>
              <a:gd name="connsiteY7" fmla="*/ 1857899 h 2064573"/>
              <a:gd name="connsiteX8" fmla="*/ 713646 w 2309807"/>
              <a:gd name="connsiteY8" fmla="*/ 1855502 h 2064573"/>
              <a:gd name="connsiteX9" fmla="*/ 713646 w 2309807"/>
              <a:gd name="connsiteY9" fmla="*/ 1748198 h 2064573"/>
              <a:gd name="connsiteX10" fmla="*/ 1508256 w 2309807"/>
              <a:gd name="connsiteY10" fmla="*/ 1386948 h 2064573"/>
              <a:gd name="connsiteX11" fmla="*/ 1580691 w 2309807"/>
              <a:gd name="connsiteY11" fmla="*/ 1513434 h 2064573"/>
              <a:gd name="connsiteX12" fmla="*/ 1578323 w 2309807"/>
              <a:gd name="connsiteY12" fmla="*/ 1513434 h 2064573"/>
              <a:gd name="connsiteX13" fmla="*/ 1867143 w 2309807"/>
              <a:gd name="connsiteY13" fmla="*/ 1285048 h 2064573"/>
              <a:gd name="connsiteX14" fmla="*/ 1869877 w 2309807"/>
              <a:gd name="connsiteY14" fmla="*/ 1285048 h 2064573"/>
              <a:gd name="connsiteX15" fmla="*/ 1869877 w 2309807"/>
              <a:gd name="connsiteY15" fmla="*/ 1397943 h 2064573"/>
              <a:gd name="connsiteX16" fmla="*/ 1869080 w 2309807"/>
              <a:gd name="connsiteY16" fmla="*/ 1397943 h 2064573"/>
              <a:gd name="connsiteX17" fmla="*/ 1869080 w 2309807"/>
              <a:gd name="connsiteY17" fmla="*/ 1288565 h 2064573"/>
              <a:gd name="connsiteX18" fmla="*/ 0 w 2309807"/>
              <a:gd name="connsiteY18" fmla="*/ 0 h 2064573"/>
              <a:gd name="connsiteX19" fmla="*/ 288726 w 2309807"/>
              <a:gd name="connsiteY19" fmla="*/ 0 h 2064573"/>
              <a:gd name="connsiteX20" fmla="*/ 288726 w 2309807"/>
              <a:gd name="connsiteY20" fmla="*/ 115490 h 2064573"/>
              <a:gd name="connsiteX21" fmla="*/ 577452 w 2309807"/>
              <a:gd name="connsiteY21" fmla="*/ 115490 h 2064573"/>
              <a:gd name="connsiteX22" fmla="*/ 577452 w 2309807"/>
              <a:gd name="connsiteY22" fmla="*/ 230981 h 2064573"/>
              <a:gd name="connsiteX23" fmla="*/ 866178 w 2309807"/>
              <a:gd name="connsiteY23" fmla="*/ 230981 h 2064573"/>
              <a:gd name="connsiteX24" fmla="*/ 866178 w 2309807"/>
              <a:gd name="connsiteY24" fmla="*/ 346471 h 2064573"/>
              <a:gd name="connsiteX25" fmla="*/ 1154904 w 2309807"/>
              <a:gd name="connsiteY25" fmla="*/ 346471 h 2064573"/>
              <a:gd name="connsiteX26" fmla="*/ 1154904 w 2309807"/>
              <a:gd name="connsiteY26" fmla="*/ 461962 h 2064573"/>
              <a:gd name="connsiteX27" fmla="*/ 1443630 w 2309807"/>
              <a:gd name="connsiteY27" fmla="*/ 461962 h 2064573"/>
              <a:gd name="connsiteX28" fmla="*/ 1443630 w 2309807"/>
              <a:gd name="connsiteY28" fmla="*/ 577452 h 2064573"/>
              <a:gd name="connsiteX29" fmla="*/ 1732355 w 2309807"/>
              <a:gd name="connsiteY29" fmla="*/ 577452 h 2064573"/>
              <a:gd name="connsiteX30" fmla="*/ 1732355 w 2309807"/>
              <a:gd name="connsiteY30" fmla="*/ 692942 h 2064573"/>
              <a:gd name="connsiteX31" fmla="*/ 2021081 w 2309807"/>
              <a:gd name="connsiteY31" fmla="*/ 692942 h 2064573"/>
              <a:gd name="connsiteX32" fmla="*/ 2021081 w 2309807"/>
              <a:gd name="connsiteY32" fmla="*/ 809075 h 2064573"/>
              <a:gd name="connsiteX33" fmla="*/ 2309807 w 2309807"/>
              <a:gd name="connsiteY33" fmla="*/ 809075 h 2064573"/>
              <a:gd name="connsiteX34" fmla="*/ 2309807 w 2309807"/>
              <a:gd name="connsiteY34" fmla="*/ 928060 h 2064573"/>
              <a:gd name="connsiteX35" fmla="*/ 2024849 w 2309807"/>
              <a:gd name="connsiteY35" fmla="*/ 928060 h 2064573"/>
              <a:gd name="connsiteX36" fmla="*/ 2158149 w 2309807"/>
              <a:gd name="connsiteY36" fmla="*/ 1168695 h 2064573"/>
              <a:gd name="connsiteX37" fmla="*/ 2158603 w 2309807"/>
              <a:gd name="connsiteY37" fmla="*/ 1168695 h 2064573"/>
              <a:gd name="connsiteX38" fmla="*/ 2158603 w 2309807"/>
              <a:gd name="connsiteY38" fmla="*/ 1282453 h 2064573"/>
              <a:gd name="connsiteX39" fmla="*/ 2158098 w 2309807"/>
              <a:gd name="connsiteY39" fmla="*/ 1282453 h 2064573"/>
              <a:gd name="connsiteX40" fmla="*/ 2158098 w 2309807"/>
              <a:gd name="connsiteY40" fmla="*/ 1171896 h 2064573"/>
              <a:gd name="connsiteX41" fmla="*/ 2023780 w 2309807"/>
              <a:gd name="connsiteY41" fmla="*/ 928060 h 2064573"/>
              <a:gd name="connsiteX42" fmla="*/ 2023780 w 2309807"/>
              <a:gd name="connsiteY42" fmla="*/ 1041212 h 2064573"/>
              <a:gd name="connsiteX43" fmla="*/ 2156669 w 2309807"/>
              <a:gd name="connsiteY43" fmla="*/ 1282453 h 2064573"/>
              <a:gd name="connsiteX44" fmla="*/ 2156654 w 2309807"/>
              <a:gd name="connsiteY44" fmla="*/ 1282453 h 2064573"/>
              <a:gd name="connsiteX45" fmla="*/ 2024791 w 2309807"/>
              <a:gd name="connsiteY45" fmla="*/ 1044413 h 2064573"/>
              <a:gd name="connsiteX46" fmla="*/ 1733479 w 2309807"/>
              <a:gd name="connsiteY46" fmla="*/ 1044413 h 2064573"/>
              <a:gd name="connsiteX47" fmla="*/ 1734761 w 2309807"/>
              <a:gd name="connsiteY47" fmla="*/ 1046727 h 2064573"/>
              <a:gd name="connsiteX48" fmla="*/ 1734761 w 2309807"/>
              <a:gd name="connsiteY48" fmla="*/ 1155478 h 2064573"/>
              <a:gd name="connsiteX49" fmla="*/ 1868325 w 2309807"/>
              <a:gd name="connsiteY49" fmla="*/ 1397943 h 2064573"/>
              <a:gd name="connsiteX50" fmla="*/ 1581151 w 2309807"/>
              <a:gd name="connsiteY50" fmla="*/ 1397943 h 2064573"/>
              <a:gd name="connsiteX51" fmla="*/ 1581151 w 2309807"/>
              <a:gd name="connsiteY51" fmla="*/ 1513434 h 2064573"/>
              <a:gd name="connsiteX52" fmla="*/ 1580958 w 2309807"/>
              <a:gd name="connsiteY52" fmla="*/ 1513434 h 2064573"/>
              <a:gd name="connsiteX53" fmla="*/ 1580958 w 2309807"/>
              <a:gd name="connsiteY53" fmla="*/ 1397403 h 2064573"/>
              <a:gd name="connsiteX54" fmla="*/ 1867165 w 2309807"/>
              <a:gd name="connsiteY54" fmla="*/ 1397403 h 2064573"/>
              <a:gd name="connsiteX55" fmla="*/ 1733865 w 2309807"/>
              <a:gd name="connsiteY55" fmla="*/ 1156768 h 2064573"/>
              <a:gd name="connsiteX56" fmla="*/ 1447016 w 2309807"/>
              <a:gd name="connsiteY56" fmla="*/ 1156768 h 2064573"/>
              <a:gd name="connsiteX57" fmla="*/ 1514070 w 2309807"/>
              <a:gd name="connsiteY57" fmla="*/ 1277814 h 2064573"/>
              <a:gd name="connsiteX58" fmla="*/ 1443292 w 2309807"/>
              <a:gd name="connsiteY58" fmla="*/ 1154223 h 2064573"/>
              <a:gd name="connsiteX59" fmla="*/ 1443292 w 2309807"/>
              <a:gd name="connsiteY59" fmla="*/ 1273263 h 2064573"/>
              <a:gd name="connsiteX60" fmla="*/ 1158422 w 2309807"/>
              <a:gd name="connsiteY60" fmla="*/ 1273263 h 2064573"/>
              <a:gd name="connsiteX61" fmla="*/ 1291721 w 2309807"/>
              <a:gd name="connsiteY61" fmla="*/ 1513897 h 2064573"/>
              <a:gd name="connsiteX62" fmla="*/ 1292426 w 2309807"/>
              <a:gd name="connsiteY62" fmla="*/ 1513897 h 2064573"/>
              <a:gd name="connsiteX63" fmla="*/ 1292426 w 2309807"/>
              <a:gd name="connsiteY63" fmla="*/ 1516528 h 2064573"/>
              <a:gd name="connsiteX64" fmla="*/ 1158421 w 2309807"/>
              <a:gd name="connsiteY64" fmla="*/ 1273262 h 2064573"/>
              <a:gd name="connsiteX65" fmla="*/ 1158421 w 2309807"/>
              <a:gd name="connsiteY65" fmla="*/ 1386570 h 2064573"/>
              <a:gd name="connsiteX66" fmla="*/ 1291924 w 2309807"/>
              <a:gd name="connsiteY66" fmla="*/ 1628924 h 2064573"/>
              <a:gd name="connsiteX67" fmla="*/ 1290004 w 2309807"/>
              <a:gd name="connsiteY67" fmla="*/ 1628924 h 2064573"/>
              <a:gd name="connsiteX68" fmla="*/ 1157523 w 2309807"/>
              <a:gd name="connsiteY68" fmla="*/ 1389768 h 2064573"/>
              <a:gd name="connsiteX69" fmla="*/ 870676 w 2309807"/>
              <a:gd name="connsiteY69" fmla="*/ 1389768 h 2064573"/>
              <a:gd name="connsiteX70" fmla="*/ 1003700 w 2309807"/>
              <a:gd name="connsiteY70" fmla="*/ 1629905 h 2064573"/>
              <a:gd name="connsiteX71" fmla="*/ 1003700 w 2309807"/>
              <a:gd name="connsiteY71" fmla="*/ 1742658 h 2064573"/>
              <a:gd name="connsiteX72" fmla="*/ 1001384 w 2309807"/>
              <a:gd name="connsiteY72" fmla="*/ 1738477 h 2064573"/>
              <a:gd name="connsiteX73" fmla="*/ 1001384 w 2309807"/>
              <a:gd name="connsiteY73" fmla="*/ 1627054 h 2064573"/>
              <a:gd name="connsiteX74" fmla="*/ 870674 w 2309807"/>
              <a:gd name="connsiteY74" fmla="*/ 1389768 h 2064573"/>
              <a:gd name="connsiteX75" fmla="*/ 870674 w 2309807"/>
              <a:gd name="connsiteY75" fmla="*/ 1504360 h 2064573"/>
              <a:gd name="connsiteX76" fmla="*/ 579326 w 2309807"/>
              <a:gd name="connsiteY76" fmla="*/ 1504360 h 2064573"/>
              <a:gd name="connsiteX77" fmla="*/ 579325 w 2309807"/>
              <a:gd name="connsiteY77" fmla="*/ 1504358 h 2064573"/>
              <a:gd name="connsiteX78" fmla="*/ 579325 w 2309807"/>
              <a:gd name="connsiteY78" fmla="*/ 1504360 h 2064573"/>
              <a:gd name="connsiteX79" fmla="*/ 579323 w 2309807"/>
              <a:gd name="connsiteY79" fmla="*/ 1504360 h 2064573"/>
              <a:gd name="connsiteX80" fmla="*/ 579325 w 2309807"/>
              <a:gd name="connsiteY80" fmla="*/ 1504363 h 2064573"/>
              <a:gd name="connsiteX81" fmla="*/ 579325 w 2309807"/>
              <a:gd name="connsiteY81" fmla="*/ 1615103 h 2064573"/>
              <a:gd name="connsiteX82" fmla="*/ 581090 w 2309807"/>
              <a:gd name="connsiteY82" fmla="*/ 1618307 h 2064573"/>
              <a:gd name="connsiteX83" fmla="*/ 289880 w 2309807"/>
              <a:gd name="connsiteY83" fmla="*/ 1618307 h 2064573"/>
              <a:gd name="connsiteX84" fmla="*/ 291582 w 2309807"/>
              <a:gd name="connsiteY84" fmla="*/ 1621378 h 2064573"/>
              <a:gd name="connsiteX85" fmla="*/ 291582 w 2309807"/>
              <a:gd name="connsiteY85" fmla="*/ 1730973 h 2064573"/>
              <a:gd name="connsiteX86" fmla="*/ 425900 w 2309807"/>
              <a:gd name="connsiteY86" fmla="*/ 1974808 h 2064573"/>
              <a:gd name="connsiteX87" fmla="*/ 425900 w 2309807"/>
              <a:gd name="connsiteY87" fmla="*/ 1864057 h 2064573"/>
              <a:gd name="connsiteX88" fmla="*/ 405651 w 2309807"/>
              <a:gd name="connsiteY88" fmla="*/ 1827298 h 2064573"/>
              <a:gd name="connsiteX89" fmla="*/ 423180 w 2309807"/>
              <a:gd name="connsiteY89" fmla="*/ 1858942 h 2064573"/>
              <a:gd name="connsiteX90" fmla="*/ 713645 w 2309807"/>
              <a:gd name="connsiteY90" fmla="*/ 1858942 h 2064573"/>
              <a:gd name="connsiteX91" fmla="*/ 713646 w 2309807"/>
              <a:gd name="connsiteY91" fmla="*/ 1858943 h 2064573"/>
              <a:gd name="connsiteX92" fmla="*/ 713646 w 2309807"/>
              <a:gd name="connsiteY92" fmla="*/ 1858942 h 2064573"/>
              <a:gd name="connsiteX93" fmla="*/ 714974 w 2309807"/>
              <a:gd name="connsiteY93" fmla="*/ 1858942 h 2064573"/>
              <a:gd name="connsiteX94" fmla="*/ 714974 w 2309807"/>
              <a:gd name="connsiteY94" fmla="*/ 1859905 h 2064573"/>
              <a:gd name="connsiteX95" fmla="*/ 426248 w 2309807"/>
              <a:gd name="connsiteY95" fmla="*/ 1859905 h 2064573"/>
              <a:gd name="connsiteX96" fmla="*/ 426248 w 2309807"/>
              <a:gd name="connsiteY96" fmla="*/ 1976038 h 2064573"/>
              <a:gd name="connsiteX97" fmla="*/ 137522 w 2309807"/>
              <a:gd name="connsiteY97" fmla="*/ 1976038 h 2064573"/>
              <a:gd name="connsiteX98" fmla="*/ 137522 w 2309807"/>
              <a:gd name="connsiteY98" fmla="*/ 1976590 h 2064573"/>
              <a:gd name="connsiteX99" fmla="*/ 5732 w 2309807"/>
              <a:gd name="connsiteY99" fmla="*/ 1734174 h 2064573"/>
              <a:gd name="connsiteX100" fmla="*/ 5732 w 2309807"/>
              <a:gd name="connsiteY100" fmla="*/ 2064573 h 2064573"/>
              <a:gd name="connsiteX101" fmla="*/ 0 w 2309807"/>
              <a:gd name="connsiteY101" fmla="*/ 2064573 h 2064573"/>
              <a:gd name="connsiteX102" fmla="*/ 0 w 2309807"/>
              <a:gd name="connsiteY102" fmla="*/ 1149129 h 2064573"/>
              <a:gd name="connsiteX103" fmla="*/ 0 w 2309807"/>
              <a:gd name="connsiteY103" fmla="*/ 1149128 h 2064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2309807" h="2064573">
                <a:moveTo>
                  <a:pt x="5745" y="1734172"/>
                </a:moveTo>
                <a:lnTo>
                  <a:pt x="139045" y="1974807"/>
                </a:lnTo>
                <a:lnTo>
                  <a:pt x="425892" y="1974807"/>
                </a:lnTo>
                <a:lnTo>
                  <a:pt x="292592" y="1734172"/>
                </a:lnTo>
                <a:close/>
                <a:moveTo>
                  <a:pt x="579879" y="1505363"/>
                </a:moveTo>
                <a:lnTo>
                  <a:pt x="712622" y="1744994"/>
                </a:lnTo>
                <a:lnTo>
                  <a:pt x="714974" y="1744994"/>
                </a:lnTo>
                <a:lnTo>
                  <a:pt x="714974" y="1857899"/>
                </a:lnTo>
                <a:lnTo>
                  <a:pt x="713646" y="1855502"/>
                </a:lnTo>
                <a:lnTo>
                  <a:pt x="713646" y="1748198"/>
                </a:lnTo>
                <a:close/>
                <a:moveTo>
                  <a:pt x="1508256" y="1386948"/>
                </a:moveTo>
                <a:lnTo>
                  <a:pt x="1580691" y="1513434"/>
                </a:lnTo>
                <a:lnTo>
                  <a:pt x="1578323" y="1513434"/>
                </a:lnTo>
                <a:close/>
                <a:moveTo>
                  <a:pt x="1867143" y="1285048"/>
                </a:moveTo>
                <a:lnTo>
                  <a:pt x="1869877" y="1285048"/>
                </a:lnTo>
                <a:lnTo>
                  <a:pt x="1869877" y="1397943"/>
                </a:lnTo>
                <a:lnTo>
                  <a:pt x="1869080" y="1397943"/>
                </a:lnTo>
                <a:lnTo>
                  <a:pt x="1869080" y="1288565"/>
                </a:lnTo>
                <a:close/>
                <a:moveTo>
                  <a:pt x="0" y="0"/>
                </a:moveTo>
                <a:lnTo>
                  <a:pt x="288726" y="0"/>
                </a:lnTo>
                <a:lnTo>
                  <a:pt x="288726" y="115490"/>
                </a:lnTo>
                <a:lnTo>
                  <a:pt x="577452" y="115490"/>
                </a:lnTo>
                <a:lnTo>
                  <a:pt x="577452" y="230981"/>
                </a:lnTo>
                <a:lnTo>
                  <a:pt x="866178" y="230981"/>
                </a:lnTo>
                <a:lnTo>
                  <a:pt x="866178" y="346471"/>
                </a:lnTo>
                <a:lnTo>
                  <a:pt x="1154904" y="346471"/>
                </a:lnTo>
                <a:lnTo>
                  <a:pt x="1154904" y="461962"/>
                </a:lnTo>
                <a:lnTo>
                  <a:pt x="1443630" y="461962"/>
                </a:lnTo>
                <a:lnTo>
                  <a:pt x="1443630" y="577452"/>
                </a:lnTo>
                <a:lnTo>
                  <a:pt x="1732355" y="577452"/>
                </a:lnTo>
                <a:lnTo>
                  <a:pt x="1732355" y="692942"/>
                </a:lnTo>
                <a:lnTo>
                  <a:pt x="2021081" y="692942"/>
                </a:lnTo>
                <a:lnTo>
                  <a:pt x="2021081" y="809075"/>
                </a:lnTo>
                <a:lnTo>
                  <a:pt x="2309807" y="809075"/>
                </a:lnTo>
                <a:lnTo>
                  <a:pt x="2309807" y="928060"/>
                </a:lnTo>
                <a:lnTo>
                  <a:pt x="2024849" y="928060"/>
                </a:lnTo>
                <a:lnTo>
                  <a:pt x="2158149" y="1168695"/>
                </a:lnTo>
                <a:lnTo>
                  <a:pt x="2158603" y="1168695"/>
                </a:lnTo>
                <a:lnTo>
                  <a:pt x="2158603" y="1282453"/>
                </a:lnTo>
                <a:lnTo>
                  <a:pt x="2158098" y="1282453"/>
                </a:lnTo>
                <a:lnTo>
                  <a:pt x="2158098" y="1171896"/>
                </a:lnTo>
                <a:lnTo>
                  <a:pt x="2023780" y="928060"/>
                </a:lnTo>
                <a:lnTo>
                  <a:pt x="2023780" y="1041212"/>
                </a:lnTo>
                <a:lnTo>
                  <a:pt x="2156669" y="1282453"/>
                </a:lnTo>
                <a:lnTo>
                  <a:pt x="2156654" y="1282453"/>
                </a:lnTo>
                <a:lnTo>
                  <a:pt x="2024791" y="1044413"/>
                </a:lnTo>
                <a:lnTo>
                  <a:pt x="1733479" y="1044413"/>
                </a:lnTo>
                <a:lnTo>
                  <a:pt x="1734761" y="1046727"/>
                </a:lnTo>
                <a:lnTo>
                  <a:pt x="1734761" y="1155478"/>
                </a:lnTo>
                <a:lnTo>
                  <a:pt x="1868325" y="1397943"/>
                </a:lnTo>
                <a:lnTo>
                  <a:pt x="1581151" y="1397943"/>
                </a:lnTo>
                <a:lnTo>
                  <a:pt x="1581151" y="1513434"/>
                </a:lnTo>
                <a:lnTo>
                  <a:pt x="1580958" y="1513434"/>
                </a:lnTo>
                <a:lnTo>
                  <a:pt x="1580958" y="1397403"/>
                </a:lnTo>
                <a:lnTo>
                  <a:pt x="1867165" y="1397403"/>
                </a:lnTo>
                <a:lnTo>
                  <a:pt x="1733865" y="1156768"/>
                </a:lnTo>
                <a:lnTo>
                  <a:pt x="1447016" y="1156768"/>
                </a:lnTo>
                <a:lnTo>
                  <a:pt x="1514070" y="1277814"/>
                </a:lnTo>
                <a:lnTo>
                  <a:pt x="1443292" y="1154223"/>
                </a:lnTo>
                <a:lnTo>
                  <a:pt x="1443292" y="1273263"/>
                </a:lnTo>
                <a:lnTo>
                  <a:pt x="1158422" y="1273263"/>
                </a:lnTo>
                <a:lnTo>
                  <a:pt x="1291721" y="1513897"/>
                </a:lnTo>
                <a:lnTo>
                  <a:pt x="1292426" y="1513897"/>
                </a:lnTo>
                <a:lnTo>
                  <a:pt x="1292426" y="1516528"/>
                </a:lnTo>
                <a:lnTo>
                  <a:pt x="1158421" y="1273262"/>
                </a:lnTo>
                <a:lnTo>
                  <a:pt x="1158421" y="1386570"/>
                </a:lnTo>
                <a:lnTo>
                  <a:pt x="1291924" y="1628924"/>
                </a:lnTo>
                <a:lnTo>
                  <a:pt x="1290004" y="1628924"/>
                </a:lnTo>
                <a:lnTo>
                  <a:pt x="1157523" y="1389768"/>
                </a:lnTo>
                <a:lnTo>
                  <a:pt x="870676" y="1389768"/>
                </a:lnTo>
                <a:lnTo>
                  <a:pt x="1003700" y="1629905"/>
                </a:lnTo>
                <a:lnTo>
                  <a:pt x="1003700" y="1742658"/>
                </a:lnTo>
                <a:lnTo>
                  <a:pt x="1001384" y="1738477"/>
                </a:lnTo>
                <a:lnTo>
                  <a:pt x="1001384" y="1627054"/>
                </a:lnTo>
                <a:lnTo>
                  <a:pt x="870674" y="1389768"/>
                </a:lnTo>
                <a:lnTo>
                  <a:pt x="870674" y="1504360"/>
                </a:lnTo>
                <a:lnTo>
                  <a:pt x="579326" y="1504360"/>
                </a:lnTo>
                <a:lnTo>
                  <a:pt x="579325" y="1504358"/>
                </a:lnTo>
                <a:lnTo>
                  <a:pt x="579325" y="1504360"/>
                </a:lnTo>
                <a:lnTo>
                  <a:pt x="579323" y="1504360"/>
                </a:lnTo>
                <a:lnTo>
                  <a:pt x="579325" y="1504363"/>
                </a:lnTo>
                <a:lnTo>
                  <a:pt x="579325" y="1615103"/>
                </a:lnTo>
                <a:lnTo>
                  <a:pt x="581090" y="1618307"/>
                </a:lnTo>
                <a:lnTo>
                  <a:pt x="289880" y="1618307"/>
                </a:lnTo>
                <a:lnTo>
                  <a:pt x="291582" y="1621378"/>
                </a:lnTo>
                <a:lnTo>
                  <a:pt x="291582" y="1730973"/>
                </a:lnTo>
                <a:lnTo>
                  <a:pt x="425900" y="1974808"/>
                </a:lnTo>
                <a:lnTo>
                  <a:pt x="425900" y="1864057"/>
                </a:lnTo>
                <a:lnTo>
                  <a:pt x="405651" y="1827298"/>
                </a:lnTo>
                <a:lnTo>
                  <a:pt x="423180" y="1858942"/>
                </a:lnTo>
                <a:lnTo>
                  <a:pt x="713645" y="1858942"/>
                </a:lnTo>
                <a:lnTo>
                  <a:pt x="713646" y="1858943"/>
                </a:lnTo>
                <a:lnTo>
                  <a:pt x="713646" y="1858942"/>
                </a:lnTo>
                <a:lnTo>
                  <a:pt x="714974" y="1858942"/>
                </a:lnTo>
                <a:lnTo>
                  <a:pt x="714974" y="1859905"/>
                </a:lnTo>
                <a:lnTo>
                  <a:pt x="426248" y="1859905"/>
                </a:lnTo>
                <a:lnTo>
                  <a:pt x="426248" y="1976038"/>
                </a:lnTo>
                <a:lnTo>
                  <a:pt x="137522" y="1976038"/>
                </a:lnTo>
                <a:lnTo>
                  <a:pt x="137522" y="1976590"/>
                </a:lnTo>
                <a:lnTo>
                  <a:pt x="5732" y="1734174"/>
                </a:lnTo>
                <a:lnTo>
                  <a:pt x="5732" y="2064573"/>
                </a:lnTo>
                <a:lnTo>
                  <a:pt x="0" y="2064573"/>
                </a:lnTo>
                <a:lnTo>
                  <a:pt x="0" y="1149129"/>
                </a:lnTo>
                <a:lnTo>
                  <a:pt x="0" y="1149128"/>
                </a:lnTo>
                <a:close/>
              </a:path>
            </a:pathLst>
          </a:custGeom>
          <a:solidFill>
            <a:sysClr val="window" lastClr="FFFFFF">
              <a:lumMod val="50000"/>
            </a:sys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16" name="平行四边形 615"/>
          <p:cNvSpPr/>
          <p:nvPr/>
        </p:nvSpPr>
        <p:spPr>
          <a:xfrm rot="16200000" flipH="1" flipV="1">
            <a:off x="1576575" y="3168202"/>
            <a:ext cx="3696877" cy="119155"/>
          </a:xfrm>
          <a:prstGeom prst="parallelogram">
            <a:avLst>
              <a:gd name="adj" fmla="val 183941"/>
            </a:avLst>
          </a:prstGeom>
          <a:solidFill>
            <a:sysClr val="window" lastClr="FFFFFF">
              <a:lumMod val="50000"/>
            </a:sys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17" name="平行四边形 616"/>
          <p:cNvSpPr/>
          <p:nvPr/>
        </p:nvSpPr>
        <p:spPr>
          <a:xfrm flipH="1">
            <a:off x="3481882" y="3135095"/>
            <a:ext cx="374416" cy="214439"/>
          </a:xfrm>
          <a:prstGeom prst="parallelogram">
            <a:avLst>
              <a:gd name="adj" fmla="val 55395"/>
            </a:avLst>
          </a:prstGeom>
          <a:gradFill flip="none" rotWithShape="1">
            <a:gsLst>
              <a:gs pos="0">
                <a:sysClr val="window" lastClr="FFFFFF"/>
              </a:gs>
              <a:gs pos="100000">
                <a:sysClr val="window" lastClr="FFFFFF">
                  <a:lumMod val="85000"/>
                </a:sysClr>
              </a:gs>
            </a:gsLst>
            <a:lin ang="6600000" scaled="0"/>
            <a:tileRect/>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18" name="平行四边形 617"/>
          <p:cNvSpPr/>
          <p:nvPr/>
        </p:nvSpPr>
        <p:spPr>
          <a:xfrm rot="5400000">
            <a:off x="3638455" y="3131693"/>
            <a:ext cx="315984" cy="119699"/>
          </a:xfrm>
          <a:prstGeom prst="parallelogram">
            <a:avLst>
              <a:gd name="adj" fmla="val 181535"/>
            </a:avLst>
          </a:prstGeom>
          <a:gradFill flip="none" rotWithShape="1">
            <a:gsLst>
              <a:gs pos="0">
                <a:sysClr val="window" lastClr="FFFFFF">
                  <a:lumMod val="50000"/>
                  <a:alpha val="82000"/>
                </a:sysClr>
              </a:gs>
              <a:gs pos="100000">
                <a:sysClr val="window" lastClr="FFFFFF">
                  <a:lumMod val="85000"/>
                </a:sysClr>
              </a:gs>
            </a:gsLst>
            <a:lin ang="16200000" scaled="0"/>
            <a:tileRect/>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19" name="平行四边形 618"/>
          <p:cNvSpPr/>
          <p:nvPr/>
        </p:nvSpPr>
        <p:spPr>
          <a:xfrm flipH="1">
            <a:off x="3735084" y="3031844"/>
            <a:ext cx="379332" cy="214439"/>
          </a:xfrm>
          <a:prstGeom prst="parallelogram">
            <a:avLst>
              <a:gd name="adj" fmla="val 55395"/>
            </a:avLst>
          </a:prstGeom>
          <a:gradFill>
            <a:gsLst>
              <a:gs pos="0">
                <a:sysClr val="window" lastClr="FFFFFF"/>
              </a:gs>
              <a:gs pos="100000">
                <a:sysClr val="window" lastClr="FFFFFF">
                  <a:lumMod val="85000"/>
                </a:sysClr>
              </a:gs>
            </a:gsLst>
            <a:lin ang="66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20" name="平行四边形 619"/>
          <p:cNvSpPr/>
          <p:nvPr/>
        </p:nvSpPr>
        <p:spPr>
          <a:xfrm rot="5400000">
            <a:off x="3894875" y="3028442"/>
            <a:ext cx="315984" cy="119699"/>
          </a:xfrm>
          <a:prstGeom prst="parallelogram">
            <a:avLst>
              <a:gd name="adj" fmla="val 181535"/>
            </a:avLst>
          </a:prstGeom>
          <a:gradFill>
            <a:gsLst>
              <a:gs pos="0">
                <a:sysClr val="window" lastClr="FFFFFF">
                  <a:lumMod val="50000"/>
                  <a:alpha val="82000"/>
                </a:sysClr>
              </a:gs>
              <a:gs pos="100000">
                <a:sysClr val="window" lastClr="FFFFFF">
                  <a:lumMod val="85000"/>
                </a:sysClr>
              </a:gs>
            </a:gsLst>
            <a:lin ang="162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21" name="平行四边形 620"/>
          <p:cNvSpPr/>
          <p:nvPr/>
        </p:nvSpPr>
        <p:spPr>
          <a:xfrm flipH="1">
            <a:off x="3993018" y="2930301"/>
            <a:ext cx="379331" cy="214439"/>
          </a:xfrm>
          <a:prstGeom prst="parallelogram">
            <a:avLst>
              <a:gd name="adj" fmla="val 55395"/>
            </a:avLst>
          </a:prstGeom>
          <a:gradFill>
            <a:gsLst>
              <a:gs pos="0">
                <a:sysClr val="window" lastClr="FFFFFF"/>
              </a:gs>
              <a:gs pos="100000">
                <a:sysClr val="window" lastClr="FFFFFF">
                  <a:lumMod val="85000"/>
                </a:sysClr>
              </a:gs>
            </a:gsLst>
            <a:lin ang="66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22" name="平行四边形 621"/>
          <p:cNvSpPr/>
          <p:nvPr/>
        </p:nvSpPr>
        <p:spPr>
          <a:xfrm rot="5400000">
            <a:off x="4152615" y="2928222"/>
            <a:ext cx="316557" cy="116481"/>
          </a:xfrm>
          <a:prstGeom prst="parallelogram">
            <a:avLst>
              <a:gd name="adj" fmla="val 181535"/>
            </a:avLst>
          </a:prstGeom>
          <a:gradFill>
            <a:gsLst>
              <a:gs pos="0">
                <a:sysClr val="window" lastClr="FFFFFF">
                  <a:lumMod val="50000"/>
                  <a:alpha val="82000"/>
                </a:sysClr>
              </a:gs>
              <a:gs pos="100000">
                <a:sysClr val="window" lastClr="FFFFFF">
                  <a:lumMod val="85000"/>
                </a:sysClr>
              </a:gs>
            </a:gsLst>
            <a:lin ang="162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23" name="平行四边形 622"/>
          <p:cNvSpPr/>
          <p:nvPr/>
        </p:nvSpPr>
        <p:spPr>
          <a:xfrm flipH="1">
            <a:off x="4252654" y="2828183"/>
            <a:ext cx="374416" cy="214439"/>
          </a:xfrm>
          <a:prstGeom prst="parallelogram">
            <a:avLst>
              <a:gd name="adj" fmla="val 55395"/>
            </a:avLst>
          </a:prstGeom>
          <a:gradFill>
            <a:gsLst>
              <a:gs pos="0">
                <a:sysClr val="window" lastClr="FFFFFF"/>
              </a:gs>
              <a:gs pos="100000">
                <a:sysClr val="window" lastClr="FFFFFF">
                  <a:lumMod val="85000"/>
                </a:sysClr>
              </a:gs>
            </a:gsLst>
            <a:lin ang="66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24" name="平行四边形 623"/>
          <p:cNvSpPr/>
          <p:nvPr/>
        </p:nvSpPr>
        <p:spPr>
          <a:xfrm rot="5400000">
            <a:off x="4409789" y="2823643"/>
            <a:ext cx="318263" cy="119699"/>
          </a:xfrm>
          <a:prstGeom prst="parallelogram">
            <a:avLst>
              <a:gd name="adj" fmla="val 181535"/>
            </a:avLst>
          </a:prstGeom>
          <a:gradFill>
            <a:gsLst>
              <a:gs pos="0">
                <a:sysClr val="window" lastClr="FFFFFF">
                  <a:lumMod val="50000"/>
                  <a:alpha val="82000"/>
                </a:sysClr>
              </a:gs>
              <a:gs pos="100000">
                <a:sysClr val="window" lastClr="FFFFFF">
                  <a:lumMod val="85000"/>
                </a:sysClr>
              </a:gs>
            </a:gsLst>
            <a:lin ang="162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25" name="平行四边形 624"/>
          <p:cNvSpPr/>
          <p:nvPr/>
        </p:nvSpPr>
        <p:spPr>
          <a:xfrm flipH="1">
            <a:off x="4509076" y="2724361"/>
            <a:ext cx="374416" cy="214439"/>
          </a:xfrm>
          <a:prstGeom prst="parallelogram">
            <a:avLst>
              <a:gd name="adj" fmla="val 55395"/>
            </a:avLst>
          </a:prstGeom>
          <a:gradFill>
            <a:gsLst>
              <a:gs pos="0">
                <a:sysClr val="window" lastClr="FFFFFF"/>
              </a:gs>
              <a:gs pos="100000">
                <a:sysClr val="window" lastClr="FFFFFF">
                  <a:lumMod val="85000"/>
                </a:sysClr>
              </a:gs>
            </a:gsLst>
            <a:lin ang="66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26" name="平行四边形 625"/>
          <p:cNvSpPr/>
          <p:nvPr/>
        </p:nvSpPr>
        <p:spPr>
          <a:xfrm rot="5400000">
            <a:off x="4664515" y="2719826"/>
            <a:ext cx="318251" cy="119699"/>
          </a:xfrm>
          <a:prstGeom prst="parallelogram">
            <a:avLst>
              <a:gd name="adj" fmla="val 181535"/>
            </a:avLst>
          </a:prstGeom>
          <a:gradFill>
            <a:gsLst>
              <a:gs pos="0">
                <a:sysClr val="window" lastClr="FFFFFF">
                  <a:lumMod val="50000"/>
                  <a:alpha val="82000"/>
                </a:sysClr>
              </a:gs>
              <a:gs pos="100000">
                <a:sysClr val="window" lastClr="FFFFFF">
                  <a:lumMod val="85000"/>
                </a:sysClr>
              </a:gs>
            </a:gsLst>
            <a:lin ang="162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27" name="平行四边形 626"/>
          <p:cNvSpPr/>
          <p:nvPr/>
        </p:nvSpPr>
        <p:spPr>
          <a:xfrm flipH="1">
            <a:off x="4766252" y="2620548"/>
            <a:ext cx="374416" cy="214439"/>
          </a:xfrm>
          <a:prstGeom prst="parallelogram">
            <a:avLst>
              <a:gd name="adj" fmla="val 55395"/>
            </a:avLst>
          </a:prstGeom>
          <a:gradFill>
            <a:gsLst>
              <a:gs pos="0">
                <a:sysClr val="window" lastClr="FFFFFF"/>
              </a:gs>
              <a:gs pos="100000">
                <a:sysClr val="window" lastClr="FFFFFF">
                  <a:lumMod val="85000"/>
                </a:sysClr>
              </a:gs>
            </a:gsLst>
            <a:lin ang="66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28" name="平行四边形 627"/>
          <p:cNvSpPr/>
          <p:nvPr/>
        </p:nvSpPr>
        <p:spPr>
          <a:xfrm rot="5400000">
            <a:off x="4924528" y="2618849"/>
            <a:ext cx="315984" cy="119699"/>
          </a:xfrm>
          <a:prstGeom prst="parallelogram">
            <a:avLst>
              <a:gd name="adj" fmla="val 181535"/>
            </a:avLst>
          </a:prstGeom>
          <a:gradFill>
            <a:gsLst>
              <a:gs pos="0">
                <a:sysClr val="window" lastClr="FFFFFF">
                  <a:lumMod val="50000"/>
                  <a:alpha val="82000"/>
                </a:sysClr>
              </a:gs>
              <a:gs pos="100000">
                <a:sysClr val="window" lastClr="FFFFFF">
                  <a:lumMod val="85000"/>
                </a:sysClr>
              </a:gs>
            </a:gsLst>
            <a:lin ang="162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29" name="平行四边形 628"/>
          <p:cNvSpPr/>
          <p:nvPr/>
        </p:nvSpPr>
        <p:spPr>
          <a:xfrm flipH="1">
            <a:off x="5021530" y="2520425"/>
            <a:ext cx="378394" cy="214439"/>
          </a:xfrm>
          <a:prstGeom prst="parallelogram">
            <a:avLst>
              <a:gd name="adj" fmla="val 55395"/>
            </a:avLst>
          </a:prstGeom>
          <a:gradFill>
            <a:gsLst>
              <a:gs pos="0">
                <a:sysClr val="window" lastClr="FFFFFF"/>
              </a:gs>
              <a:gs pos="100000">
                <a:sysClr val="window" lastClr="FFFFFF">
                  <a:lumMod val="85000"/>
                </a:sysClr>
              </a:gs>
            </a:gsLst>
            <a:lin ang="66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30" name="平行四边形 629"/>
          <p:cNvSpPr/>
          <p:nvPr/>
        </p:nvSpPr>
        <p:spPr>
          <a:xfrm rot="5400000">
            <a:off x="5181012" y="2515951"/>
            <a:ext cx="318126" cy="119699"/>
          </a:xfrm>
          <a:prstGeom prst="parallelogram">
            <a:avLst>
              <a:gd name="adj" fmla="val 181535"/>
            </a:avLst>
          </a:prstGeom>
          <a:gradFill>
            <a:gsLst>
              <a:gs pos="0">
                <a:sysClr val="window" lastClr="FFFFFF">
                  <a:lumMod val="50000"/>
                  <a:alpha val="82000"/>
                </a:sysClr>
              </a:gs>
              <a:gs pos="100000">
                <a:sysClr val="window" lastClr="FFFFFF">
                  <a:lumMod val="85000"/>
                </a:sysClr>
              </a:gs>
            </a:gsLst>
            <a:lin ang="162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31" name="平行四边形 630"/>
          <p:cNvSpPr/>
          <p:nvPr/>
        </p:nvSpPr>
        <p:spPr>
          <a:xfrm flipH="1">
            <a:off x="5281182" y="2416738"/>
            <a:ext cx="374416" cy="214439"/>
          </a:xfrm>
          <a:prstGeom prst="parallelogram">
            <a:avLst>
              <a:gd name="adj" fmla="val 55395"/>
            </a:avLst>
          </a:prstGeom>
          <a:gradFill>
            <a:gsLst>
              <a:gs pos="0">
                <a:sysClr val="window" lastClr="FFFFFF"/>
              </a:gs>
              <a:gs pos="100000">
                <a:sysClr val="window" lastClr="FFFFFF">
                  <a:lumMod val="85000"/>
                </a:sysClr>
              </a:gs>
            </a:gsLst>
            <a:lin ang="66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32" name="任意多边形 631"/>
          <p:cNvSpPr/>
          <p:nvPr/>
        </p:nvSpPr>
        <p:spPr>
          <a:xfrm flipH="1">
            <a:off x="3599313" y="2629632"/>
            <a:ext cx="2058356" cy="1660062"/>
          </a:xfrm>
          <a:custGeom>
            <a:avLst/>
            <a:gdLst>
              <a:gd name="connsiteX0" fmla="*/ 440516 w 2309807"/>
              <a:gd name="connsiteY0" fmla="*/ 1861894 h 1862856"/>
              <a:gd name="connsiteX1" fmla="*/ 216019 w 2309807"/>
              <a:gd name="connsiteY1" fmla="*/ 1861894 h 1862856"/>
              <a:gd name="connsiteX2" fmla="*/ 215486 w 2309807"/>
              <a:gd name="connsiteY2" fmla="*/ 1862856 h 1862856"/>
              <a:gd name="connsiteX3" fmla="*/ 440516 w 2309807"/>
              <a:gd name="connsiteY3" fmla="*/ 1862856 h 1862856"/>
              <a:gd name="connsiteX4" fmla="*/ 1017967 w 2309807"/>
              <a:gd name="connsiteY4" fmla="*/ 1631189 h 1862856"/>
              <a:gd name="connsiteX5" fmla="*/ 1017586 w 2309807"/>
              <a:gd name="connsiteY5" fmla="*/ 1631876 h 1862856"/>
              <a:gd name="connsiteX6" fmla="*/ 1017967 w 2309807"/>
              <a:gd name="connsiteY6" fmla="*/ 1631876 h 1862856"/>
              <a:gd name="connsiteX7" fmla="*/ 1306693 w 2309807"/>
              <a:gd name="connsiteY7" fmla="*/ 1512912 h 1862856"/>
              <a:gd name="connsiteX8" fmla="*/ 1304769 w 2309807"/>
              <a:gd name="connsiteY8" fmla="*/ 1516385 h 1862856"/>
              <a:gd name="connsiteX9" fmla="*/ 1306693 w 2309807"/>
              <a:gd name="connsiteY9" fmla="*/ 1516385 h 1862856"/>
              <a:gd name="connsiteX10" fmla="*/ 1595419 w 2309807"/>
              <a:gd name="connsiteY10" fmla="*/ 1396182 h 1862856"/>
              <a:gd name="connsiteX11" fmla="*/ 1593107 w 2309807"/>
              <a:gd name="connsiteY11" fmla="*/ 1400356 h 1862856"/>
              <a:gd name="connsiteX12" fmla="*/ 1369044 w 2309807"/>
              <a:gd name="connsiteY12" fmla="*/ 1400356 h 1862856"/>
              <a:gd name="connsiteX13" fmla="*/ 1368745 w 2309807"/>
              <a:gd name="connsiteY13" fmla="*/ 1400895 h 1862856"/>
              <a:gd name="connsiteX14" fmla="*/ 1595419 w 2309807"/>
              <a:gd name="connsiteY14" fmla="*/ 1400895 h 1862856"/>
              <a:gd name="connsiteX15" fmla="*/ 288726 w 2309807"/>
              <a:gd name="connsiteY15" fmla="*/ 0 h 1862856"/>
              <a:gd name="connsiteX16" fmla="*/ 0 w 2309807"/>
              <a:gd name="connsiteY16" fmla="*/ 0 h 1862856"/>
              <a:gd name="connsiteX17" fmla="*/ 0 w 2309807"/>
              <a:gd name="connsiteY17" fmla="*/ 1149129 h 1862856"/>
              <a:gd name="connsiteX18" fmla="*/ 2325 w 2309807"/>
              <a:gd name="connsiteY18" fmla="*/ 1149129 h 1862856"/>
              <a:gd name="connsiteX19" fmla="*/ 2325 w 2309807"/>
              <a:gd name="connsiteY19" fmla="*/ 1737124 h 1862856"/>
              <a:gd name="connsiteX20" fmla="*/ 218232 w 2309807"/>
              <a:gd name="connsiteY20" fmla="*/ 1737124 h 1862856"/>
              <a:gd name="connsiteX21" fmla="*/ 282415 w 2309807"/>
              <a:gd name="connsiteY21" fmla="*/ 1621259 h 1862856"/>
              <a:gd name="connsiteX22" fmla="*/ 508738 w 2309807"/>
              <a:gd name="connsiteY22" fmla="*/ 1621259 h 1862856"/>
              <a:gd name="connsiteX23" fmla="*/ 571859 w 2309807"/>
              <a:gd name="connsiteY23" fmla="*/ 1507312 h 1862856"/>
              <a:gd name="connsiteX24" fmla="*/ 799734 w 2309807"/>
              <a:gd name="connsiteY24" fmla="*/ 1507312 h 1862856"/>
              <a:gd name="connsiteX25" fmla="*/ 863212 w 2309807"/>
              <a:gd name="connsiteY25" fmla="*/ 1392720 h 1862856"/>
              <a:gd name="connsiteX26" fmla="*/ 1086418 w 2309807"/>
              <a:gd name="connsiteY26" fmla="*/ 1392720 h 1862856"/>
              <a:gd name="connsiteX27" fmla="*/ 1150957 w 2309807"/>
              <a:gd name="connsiteY27" fmla="*/ 1276214 h 1862856"/>
              <a:gd name="connsiteX28" fmla="*/ 1375021 w 2309807"/>
              <a:gd name="connsiteY28" fmla="*/ 1276214 h 1862856"/>
              <a:gd name="connsiteX29" fmla="*/ 1439552 w 2309807"/>
              <a:gd name="connsiteY29" fmla="*/ 1159721 h 1862856"/>
              <a:gd name="connsiteX30" fmla="*/ 1663775 w 2309807"/>
              <a:gd name="connsiteY30" fmla="*/ 1159721 h 1862856"/>
              <a:gd name="connsiteX31" fmla="*/ 1726015 w 2309807"/>
              <a:gd name="connsiteY31" fmla="*/ 1047365 h 1862856"/>
              <a:gd name="connsiteX32" fmla="*/ 1952931 w 2309807"/>
              <a:gd name="connsiteY32" fmla="*/ 1047365 h 1862856"/>
              <a:gd name="connsiteX33" fmla="*/ 2017385 w 2309807"/>
              <a:gd name="connsiteY33" fmla="*/ 931012 h 1862856"/>
              <a:gd name="connsiteX34" fmla="*/ 2304240 w 2309807"/>
              <a:gd name="connsiteY34" fmla="*/ 931012 h 1862856"/>
              <a:gd name="connsiteX35" fmla="*/ 2299103 w 2309807"/>
              <a:gd name="connsiteY35" fmla="*/ 940286 h 1862856"/>
              <a:gd name="connsiteX36" fmla="*/ 2309807 w 2309807"/>
              <a:gd name="connsiteY36" fmla="*/ 940286 h 1862856"/>
              <a:gd name="connsiteX37" fmla="*/ 2309807 w 2309807"/>
              <a:gd name="connsiteY37" fmla="*/ 809075 h 1862856"/>
              <a:gd name="connsiteX38" fmla="*/ 2021081 w 2309807"/>
              <a:gd name="connsiteY38" fmla="*/ 809075 h 1862856"/>
              <a:gd name="connsiteX39" fmla="*/ 2021081 w 2309807"/>
              <a:gd name="connsiteY39" fmla="*/ 692942 h 1862856"/>
              <a:gd name="connsiteX40" fmla="*/ 1732355 w 2309807"/>
              <a:gd name="connsiteY40" fmla="*/ 692942 h 1862856"/>
              <a:gd name="connsiteX41" fmla="*/ 1732355 w 2309807"/>
              <a:gd name="connsiteY41" fmla="*/ 577452 h 1862856"/>
              <a:gd name="connsiteX42" fmla="*/ 1443630 w 2309807"/>
              <a:gd name="connsiteY42" fmla="*/ 577452 h 1862856"/>
              <a:gd name="connsiteX43" fmla="*/ 1443630 w 2309807"/>
              <a:gd name="connsiteY43" fmla="*/ 461961 h 1862856"/>
              <a:gd name="connsiteX44" fmla="*/ 1154904 w 2309807"/>
              <a:gd name="connsiteY44" fmla="*/ 461961 h 1862856"/>
              <a:gd name="connsiteX45" fmla="*/ 1154904 w 2309807"/>
              <a:gd name="connsiteY45" fmla="*/ 346471 h 1862856"/>
              <a:gd name="connsiteX46" fmla="*/ 866178 w 2309807"/>
              <a:gd name="connsiteY46" fmla="*/ 346471 h 1862856"/>
              <a:gd name="connsiteX47" fmla="*/ 866178 w 2309807"/>
              <a:gd name="connsiteY47" fmla="*/ 230981 h 1862856"/>
              <a:gd name="connsiteX48" fmla="*/ 577452 w 2309807"/>
              <a:gd name="connsiteY48" fmla="*/ 230981 h 1862856"/>
              <a:gd name="connsiteX49" fmla="*/ 577452 w 2309807"/>
              <a:gd name="connsiteY49" fmla="*/ 115490 h 1862856"/>
              <a:gd name="connsiteX50" fmla="*/ 288726 w 2309807"/>
              <a:gd name="connsiteY50" fmla="*/ 115490 h 1862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09807" h="1862856">
                <a:moveTo>
                  <a:pt x="440516" y="1861894"/>
                </a:moveTo>
                <a:lnTo>
                  <a:pt x="216019" y="1861894"/>
                </a:lnTo>
                <a:lnTo>
                  <a:pt x="215486" y="1862856"/>
                </a:lnTo>
                <a:lnTo>
                  <a:pt x="440516" y="1862856"/>
                </a:lnTo>
                <a:close/>
                <a:moveTo>
                  <a:pt x="1017967" y="1631189"/>
                </a:moveTo>
                <a:lnTo>
                  <a:pt x="1017586" y="1631876"/>
                </a:lnTo>
                <a:lnTo>
                  <a:pt x="1017967" y="1631876"/>
                </a:lnTo>
                <a:close/>
                <a:moveTo>
                  <a:pt x="1306693" y="1512912"/>
                </a:moveTo>
                <a:lnTo>
                  <a:pt x="1304769" y="1516385"/>
                </a:lnTo>
                <a:lnTo>
                  <a:pt x="1306693" y="1516385"/>
                </a:lnTo>
                <a:close/>
                <a:moveTo>
                  <a:pt x="1595419" y="1396182"/>
                </a:moveTo>
                <a:lnTo>
                  <a:pt x="1593107" y="1400356"/>
                </a:lnTo>
                <a:lnTo>
                  <a:pt x="1369044" y="1400356"/>
                </a:lnTo>
                <a:lnTo>
                  <a:pt x="1368745" y="1400895"/>
                </a:lnTo>
                <a:lnTo>
                  <a:pt x="1595419" y="1400895"/>
                </a:lnTo>
                <a:close/>
                <a:moveTo>
                  <a:pt x="288726" y="0"/>
                </a:moveTo>
                <a:lnTo>
                  <a:pt x="0" y="0"/>
                </a:lnTo>
                <a:lnTo>
                  <a:pt x="0" y="1149129"/>
                </a:lnTo>
                <a:lnTo>
                  <a:pt x="2325" y="1149129"/>
                </a:lnTo>
                <a:lnTo>
                  <a:pt x="2325" y="1737124"/>
                </a:lnTo>
                <a:lnTo>
                  <a:pt x="218232" y="1737124"/>
                </a:lnTo>
                <a:lnTo>
                  <a:pt x="282415" y="1621259"/>
                </a:lnTo>
                <a:lnTo>
                  <a:pt x="508738" y="1621259"/>
                </a:lnTo>
                <a:lnTo>
                  <a:pt x="571859" y="1507312"/>
                </a:lnTo>
                <a:lnTo>
                  <a:pt x="799734" y="1507312"/>
                </a:lnTo>
                <a:lnTo>
                  <a:pt x="863212" y="1392720"/>
                </a:lnTo>
                <a:lnTo>
                  <a:pt x="1086418" y="1392720"/>
                </a:lnTo>
                <a:lnTo>
                  <a:pt x="1150957" y="1276214"/>
                </a:lnTo>
                <a:lnTo>
                  <a:pt x="1375021" y="1276214"/>
                </a:lnTo>
                <a:lnTo>
                  <a:pt x="1439552" y="1159721"/>
                </a:lnTo>
                <a:lnTo>
                  <a:pt x="1663775" y="1159721"/>
                </a:lnTo>
                <a:lnTo>
                  <a:pt x="1726015" y="1047365"/>
                </a:lnTo>
                <a:lnTo>
                  <a:pt x="1952931" y="1047365"/>
                </a:lnTo>
                <a:lnTo>
                  <a:pt x="2017385" y="931012"/>
                </a:lnTo>
                <a:lnTo>
                  <a:pt x="2304240" y="931012"/>
                </a:lnTo>
                <a:lnTo>
                  <a:pt x="2299103" y="940286"/>
                </a:lnTo>
                <a:lnTo>
                  <a:pt x="2309807" y="940286"/>
                </a:lnTo>
                <a:lnTo>
                  <a:pt x="2309807" y="809075"/>
                </a:lnTo>
                <a:lnTo>
                  <a:pt x="2021081" y="809075"/>
                </a:lnTo>
                <a:lnTo>
                  <a:pt x="2021081" y="692942"/>
                </a:lnTo>
                <a:lnTo>
                  <a:pt x="1732355" y="692942"/>
                </a:lnTo>
                <a:lnTo>
                  <a:pt x="1732355" y="577452"/>
                </a:lnTo>
                <a:lnTo>
                  <a:pt x="1443630" y="577452"/>
                </a:lnTo>
                <a:lnTo>
                  <a:pt x="1443630" y="461961"/>
                </a:lnTo>
                <a:lnTo>
                  <a:pt x="1154904" y="461961"/>
                </a:lnTo>
                <a:lnTo>
                  <a:pt x="1154904" y="346471"/>
                </a:lnTo>
                <a:lnTo>
                  <a:pt x="866178" y="346471"/>
                </a:lnTo>
                <a:lnTo>
                  <a:pt x="866178" y="230981"/>
                </a:lnTo>
                <a:lnTo>
                  <a:pt x="577452" y="230981"/>
                </a:lnTo>
                <a:lnTo>
                  <a:pt x="577452" y="115490"/>
                </a:lnTo>
                <a:lnTo>
                  <a:pt x="288726" y="115490"/>
                </a:lnTo>
                <a:close/>
              </a:path>
            </a:pathLst>
          </a:custGeom>
          <a:solidFill>
            <a:srgbClr val="C0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33" name="平行四边形 632"/>
          <p:cNvSpPr/>
          <p:nvPr/>
        </p:nvSpPr>
        <p:spPr>
          <a:xfrm rot="16200000" flipH="1" flipV="1">
            <a:off x="2459100" y="4157874"/>
            <a:ext cx="2164713" cy="119155"/>
          </a:xfrm>
          <a:prstGeom prst="parallelogram">
            <a:avLst>
              <a:gd name="adj" fmla="val 183941"/>
            </a:avLst>
          </a:prstGeom>
          <a:solidFill>
            <a:srgbClr val="C0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34" name="任意多边形 633"/>
          <p:cNvSpPr/>
          <p:nvPr/>
        </p:nvSpPr>
        <p:spPr>
          <a:xfrm rot="5400000">
            <a:off x="3686580" y="3181329"/>
            <a:ext cx="216709" cy="119699"/>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35" name="任意多边形 634"/>
          <p:cNvSpPr/>
          <p:nvPr/>
        </p:nvSpPr>
        <p:spPr>
          <a:xfrm rot="5400000">
            <a:off x="3945838" y="3078079"/>
            <a:ext cx="216709" cy="119699"/>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36" name="任意多边形 635"/>
          <p:cNvSpPr/>
          <p:nvPr/>
        </p:nvSpPr>
        <p:spPr>
          <a:xfrm rot="5400000">
            <a:off x="4203772" y="2976535"/>
            <a:ext cx="216709" cy="119699"/>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37" name="任意多边形 636"/>
          <p:cNvSpPr/>
          <p:nvPr/>
        </p:nvSpPr>
        <p:spPr>
          <a:xfrm rot="5400000">
            <a:off x="4458581" y="2872714"/>
            <a:ext cx="216709" cy="119699"/>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38" name="任意多边形 637"/>
          <p:cNvSpPr/>
          <p:nvPr/>
        </p:nvSpPr>
        <p:spPr>
          <a:xfrm rot="5400000">
            <a:off x="4715285" y="2770597"/>
            <a:ext cx="216709" cy="119699"/>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39" name="任意多边形 638"/>
          <p:cNvSpPr/>
          <p:nvPr/>
        </p:nvSpPr>
        <p:spPr>
          <a:xfrm rot="5400000">
            <a:off x="4972464" y="2666784"/>
            <a:ext cx="216709" cy="119699"/>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40" name="任意多边形 639"/>
          <p:cNvSpPr/>
          <p:nvPr/>
        </p:nvSpPr>
        <p:spPr>
          <a:xfrm rot="5400000">
            <a:off x="5231721" y="2566660"/>
            <a:ext cx="216709" cy="119699"/>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41" name="平行四边形 640"/>
          <p:cNvSpPr/>
          <p:nvPr/>
        </p:nvSpPr>
        <p:spPr>
          <a:xfrm flipH="1">
            <a:off x="5400684" y="4177649"/>
            <a:ext cx="374416" cy="214439"/>
          </a:xfrm>
          <a:prstGeom prst="parallelogram">
            <a:avLst>
              <a:gd name="adj" fmla="val 55395"/>
            </a:avLst>
          </a:prstGeom>
          <a:gradFill flip="none" rotWithShape="1">
            <a:gsLst>
              <a:gs pos="0">
                <a:sysClr val="window" lastClr="FFFFFF"/>
              </a:gs>
              <a:gs pos="100000">
                <a:sysClr val="window" lastClr="FFFFFF">
                  <a:lumMod val="85000"/>
                </a:sysClr>
              </a:gs>
            </a:gsLst>
            <a:lin ang="17400000" scaled="0"/>
            <a:tileRect/>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42" name="平行四边形 641"/>
          <p:cNvSpPr/>
          <p:nvPr/>
        </p:nvSpPr>
        <p:spPr>
          <a:xfrm flipH="1">
            <a:off x="5142565" y="4074397"/>
            <a:ext cx="379332" cy="214439"/>
          </a:xfrm>
          <a:prstGeom prst="parallelogram">
            <a:avLst>
              <a:gd name="adj" fmla="val 55395"/>
            </a:avLst>
          </a:prstGeom>
          <a:gradFill>
            <a:gsLst>
              <a:gs pos="0">
                <a:sysClr val="window" lastClr="FFFFFF"/>
              </a:gs>
              <a:gs pos="100000">
                <a:sysClr val="window" lastClr="FFFFFF">
                  <a:lumMod val="85000"/>
                </a:sysClr>
              </a:gs>
            </a:gsLst>
            <a:lin ang="174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43" name="平行四边形 642"/>
          <p:cNvSpPr/>
          <p:nvPr/>
        </p:nvSpPr>
        <p:spPr>
          <a:xfrm flipH="1">
            <a:off x="4884631" y="3972855"/>
            <a:ext cx="379331" cy="214439"/>
          </a:xfrm>
          <a:prstGeom prst="parallelogram">
            <a:avLst>
              <a:gd name="adj" fmla="val 55395"/>
            </a:avLst>
          </a:prstGeom>
          <a:gradFill>
            <a:gsLst>
              <a:gs pos="0">
                <a:sysClr val="window" lastClr="FFFFFF"/>
              </a:gs>
              <a:gs pos="100000">
                <a:sysClr val="window" lastClr="FFFFFF">
                  <a:lumMod val="85000"/>
                </a:sysClr>
              </a:gs>
            </a:gsLst>
            <a:lin ang="174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44" name="平行四边形 643"/>
          <p:cNvSpPr/>
          <p:nvPr/>
        </p:nvSpPr>
        <p:spPr>
          <a:xfrm flipH="1">
            <a:off x="4629911" y="3870737"/>
            <a:ext cx="374416" cy="214439"/>
          </a:xfrm>
          <a:prstGeom prst="parallelogram">
            <a:avLst>
              <a:gd name="adj" fmla="val 55395"/>
            </a:avLst>
          </a:prstGeom>
          <a:gradFill>
            <a:gsLst>
              <a:gs pos="0">
                <a:sysClr val="window" lastClr="FFFFFF"/>
              </a:gs>
              <a:gs pos="100000">
                <a:sysClr val="window" lastClr="FFFFFF">
                  <a:lumMod val="85000"/>
                </a:sysClr>
              </a:gs>
            </a:gsLst>
            <a:lin ang="174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45" name="平行四边形 644"/>
          <p:cNvSpPr/>
          <p:nvPr/>
        </p:nvSpPr>
        <p:spPr>
          <a:xfrm flipH="1">
            <a:off x="4373491" y="3766915"/>
            <a:ext cx="374416" cy="214439"/>
          </a:xfrm>
          <a:prstGeom prst="parallelogram">
            <a:avLst>
              <a:gd name="adj" fmla="val 55395"/>
            </a:avLst>
          </a:prstGeom>
          <a:gradFill>
            <a:gsLst>
              <a:gs pos="0">
                <a:sysClr val="window" lastClr="FFFFFF"/>
              </a:gs>
              <a:gs pos="100000">
                <a:sysClr val="window" lastClr="FFFFFF">
                  <a:lumMod val="85000"/>
                </a:sysClr>
              </a:gs>
            </a:gsLst>
            <a:lin ang="174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46" name="平行四边形 645"/>
          <p:cNvSpPr/>
          <p:nvPr/>
        </p:nvSpPr>
        <p:spPr>
          <a:xfrm flipH="1">
            <a:off x="4116312" y="3663103"/>
            <a:ext cx="374416" cy="214439"/>
          </a:xfrm>
          <a:prstGeom prst="parallelogram">
            <a:avLst>
              <a:gd name="adj" fmla="val 55395"/>
            </a:avLst>
          </a:prstGeom>
          <a:gradFill>
            <a:gsLst>
              <a:gs pos="0">
                <a:sysClr val="window" lastClr="FFFFFF"/>
              </a:gs>
              <a:gs pos="100000">
                <a:sysClr val="window" lastClr="FFFFFF">
                  <a:lumMod val="85000"/>
                </a:sysClr>
              </a:gs>
            </a:gsLst>
            <a:lin ang="174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47" name="平行四边形 646"/>
          <p:cNvSpPr/>
          <p:nvPr/>
        </p:nvSpPr>
        <p:spPr>
          <a:xfrm flipH="1">
            <a:off x="3857057" y="3562979"/>
            <a:ext cx="378394" cy="214439"/>
          </a:xfrm>
          <a:prstGeom prst="parallelogram">
            <a:avLst>
              <a:gd name="adj" fmla="val 55395"/>
            </a:avLst>
          </a:prstGeom>
          <a:gradFill>
            <a:gsLst>
              <a:gs pos="0">
                <a:sysClr val="window" lastClr="FFFFFF"/>
              </a:gs>
              <a:gs pos="100000">
                <a:sysClr val="window" lastClr="FFFFFF">
                  <a:lumMod val="85000"/>
                </a:sysClr>
              </a:gs>
            </a:gsLst>
            <a:lin ang="174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48" name="平行四边形 647"/>
          <p:cNvSpPr/>
          <p:nvPr/>
        </p:nvSpPr>
        <p:spPr>
          <a:xfrm flipH="1">
            <a:off x="3601384" y="3459292"/>
            <a:ext cx="374416" cy="214439"/>
          </a:xfrm>
          <a:prstGeom prst="parallelogram">
            <a:avLst>
              <a:gd name="adj" fmla="val 55395"/>
            </a:avLst>
          </a:prstGeom>
          <a:gradFill>
            <a:gsLst>
              <a:gs pos="0">
                <a:sysClr val="window" lastClr="FFFFFF"/>
              </a:gs>
              <a:gs pos="100000">
                <a:sysClr val="window" lastClr="FFFFFF">
                  <a:lumMod val="85000"/>
                </a:sysClr>
              </a:gs>
            </a:gsLst>
            <a:lin ang="174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49" name="任意多边形 648"/>
          <p:cNvSpPr/>
          <p:nvPr/>
        </p:nvSpPr>
        <p:spPr>
          <a:xfrm>
            <a:off x="3718451" y="3672186"/>
            <a:ext cx="2058356" cy="1546468"/>
          </a:xfrm>
          <a:custGeom>
            <a:avLst/>
            <a:gdLst>
              <a:gd name="connsiteX0" fmla="*/ 575875 w 2309807"/>
              <a:gd name="connsiteY0" fmla="*/ 1500534 h 1735385"/>
              <a:gd name="connsiteX1" fmla="*/ 705971 w 2309807"/>
              <a:gd name="connsiteY1" fmla="*/ 1735385 h 1735385"/>
              <a:gd name="connsiteX2" fmla="*/ 705245 w 2309807"/>
              <a:gd name="connsiteY2" fmla="*/ 1735385 h 1735385"/>
              <a:gd name="connsiteX3" fmla="*/ 1504249 w 2309807"/>
              <a:gd name="connsiteY3" fmla="*/ 1382113 h 1735385"/>
              <a:gd name="connsiteX4" fmla="*/ 1576684 w 2309807"/>
              <a:gd name="connsiteY4" fmla="*/ 1508598 h 1735385"/>
              <a:gd name="connsiteX5" fmla="*/ 1574315 w 2309807"/>
              <a:gd name="connsiteY5" fmla="*/ 1508598 h 1735385"/>
              <a:gd name="connsiteX6" fmla="*/ 1863136 w 2309807"/>
              <a:gd name="connsiteY6" fmla="*/ 1280213 h 1735385"/>
              <a:gd name="connsiteX7" fmla="*/ 1865870 w 2309807"/>
              <a:gd name="connsiteY7" fmla="*/ 1280213 h 1735385"/>
              <a:gd name="connsiteX8" fmla="*/ 1865870 w 2309807"/>
              <a:gd name="connsiteY8" fmla="*/ 1393108 h 1735385"/>
              <a:gd name="connsiteX9" fmla="*/ 1865073 w 2309807"/>
              <a:gd name="connsiteY9" fmla="*/ 1393108 h 1735385"/>
              <a:gd name="connsiteX10" fmla="*/ 1865073 w 2309807"/>
              <a:gd name="connsiteY10" fmla="*/ 1283730 h 1735385"/>
              <a:gd name="connsiteX11" fmla="*/ 0 w 2309807"/>
              <a:gd name="connsiteY11" fmla="*/ 0 h 1735385"/>
              <a:gd name="connsiteX12" fmla="*/ 288726 w 2309807"/>
              <a:gd name="connsiteY12" fmla="*/ 0 h 1735385"/>
              <a:gd name="connsiteX13" fmla="*/ 288726 w 2309807"/>
              <a:gd name="connsiteY13" fmla="*/ 115490 h 1735385"/>
              <a:gd name="connsiteX14" fmla="*/ 577452 w 2309807"/>
              <a:gd name="connsiteY14" fmla="*/ 115490 h 1735385"/>
              <a:gd name="connsiteX15" fmla="*/ 577452 w 2309807"/>
              <a:gd name="connsiteY15" fmla="*/ 230981 h 1735385"/>
              <a:gd name="connsiteX16" fmla="*/ 866178 w 2309807"/>
              <a:gd name="connsiteY16" fmla="*/ 230981 h 1735385"/>
              <a:gd name="connsiteX17" fmla="*/ 866178 w 2309807"/>
              <a:gd name="connsiteY17" fmla="*/ 346471 h 1735385"/>
              <a:gd name="connsiteX18" fmla="*/ 1154904 w 2309807"/>
              <a:gd name="connsiteY18" fmla="*/ 346471 h 1735385"/>
              <a:gd name="connsiteX19" fmla="*/ 1154904 w 2309807"/>
              <a:gd name="connsiteY19" fmla="*/ 461962 h 1735385"/>
              <a:gd name="connsiteX20" fmla="*/ 1443630 w 2309807"/>
              <a:gd name="connsiteY20" fmla="*/ 461962 h 1735385"/>
              <a:gd name="connsiteX21" fmla="*/ 1443630 w 2309807"/>
              <a:gd name="connsiteY21" fmla="*/ 577452 h 1735385"/>
              <a:gd name="connsiteX22" fmla="*/ 1732355 w 2309807"/>
              <a:gd name="connsiteY22" fmla="*/ 577452 h 1735385"/>
              <a:gd name="connsiteX23" fmla="*/ 1732355 w 2309807"/>
              <a:gd name="connsiteY23" fmla="*/ 692942 h 1735385"/>
              <a:gd name="connsiteX24" fmla="*/ 2021081 w 2309807"/>
              <a:gd name="connsiteY24" fmla="*/ 692942 h 1735385"/>
              <a:gd name="connsiteX25" fmla="*/ 2021081 w 2309807"/>
              <a:gd name="connsiteY25" fmla="*/ 809075 h 1735385"/>
              <a:gd name="connsiteX26" fmla="*/ 2309807 w 2309807"/>
              <a:gd name="connsiteY26" fmla="*/ 809075 h 1735385"/>
              <a:gd name="connsiteX27" fmla="*/ 2309807 w 2309807"/>
              <a:gd name="connsiteY27" fmla="*/ 927033 h 1735385"/>
              <a:gd name="connsiteX28" fmla="*/ 2307697 w 2309807"/>
              <a:gd name="connsiteY28" fmla="*/ 923224 h 1735385"/>
              <a:gd name="connsiteX29" fmla="*/ 2020842 w 2309807"/>
              <a:gd name="connsiteY29" fmla="*/ 923224 h 1735385"/>
              <a:gd name="connsiteX30" fmla="*/ 2154142 w 2309807"/>
              <a:gd name="connsiteY30" fmla="*/ 1163859 h 1735385"/>
              <a:gd name="connsiteX31" fmla="*/ 2154596 w 2309807"/>
              <a:gd name="connsiteY31" fmla="*/ 1163859 h 1735385"/>
              <a:gd name="connsiteX32" fmla="*/ 2154596 w 2309807"/>
              <a:gd name="connsiteY32" fmla="*/ 1277618 h 1735385"/>
              <a:gd name="connsiteX33" fmla="*/ 2154091 w 2309807"/>
              <a:gd name="connsiteY33" fmla="*/ 1277618 h 1735385"/>
              <a:gd name="connsiteX34" fmla="*/ 2154091 w 2309807"/>
              <a:gd name="connsiteY34" fmla="*/ 1167061 h 1735385"/>
              <a:gd name="connsiteX35" fmla="*/ 2019773 w 2309807"/>
              <a:gd name="connsiteY35" fmla="*/ 923225 h 1735385"/>
              <a:gd name="connsiteX36" fmla="*/ 2019773 w 2309807"/>
              <a:gd name="connsiteY36" fmla="*/ 1036377 h 1735385"/>
              <a:gd name="connsiteX37" fmla="*/ 2152662 w 2309807"/>
              <a:gd name="connsiteY37" fmla="*/ 1277618 h 1735385"/>
              <a:gd name="connsiteX38" fmla="*/ 2152646 w 2309807"/>
              <a:gd name="connsiteY38" fmla="*/ 1277618 h 1735385"/>
              <a:gd name="connsiteX39" fmla="*/ 2020784 w 2309807"/>
              <a:gd name="connsiteY39" fmla="*/ 1039578 h 1735385"/>
              <a:gd name="connsiteX40" fmla="*/ 1729472 w 2309807"/>
              <a:gd name="connsiteY40" fmla="*/ 1039578 h 1735385"/>
              <a:gd name="connsiteX41" fmla="*/ 1730754 w 2309807"/>
              <a:gd name="connsiteY41" fmla="*/ 1041892 h 1735385"/>
              <a:gd name="connsiteX42" fmla="*/ 1730754 w 2309807"/>
              <a:gd name="connsiteY42" fmla="*/ 1150643 h 1735385"/>
              <a:gd name="connsiteX43" fmla="*/ 1864318 w 2309807"/>
              <a:gd name="connsiteY43" fmla="*/ 1393108 h 1735385"/>
              <a:gd name="connsiteX44" fmla="*/ 1577144 w 2309807"/>
              <a:gd name="connsiteY44" fmla="*/ 1393108 h 1735385"/>
              <a:gd name="connsiteX45" fmla="*/ 1577144 w 2309807"/>
              <a:gd name="connsiteY45" fmla="*/ 1508598 h 1735385"/>
              <a:gd name="connsiteX46" fmla="*/ 1576951 w 2309807"/>
              <a:gd name="connsiteY46" fmla="*/ 1508598 h 1735385"/>
              <a:gd name="connsiteX47" fmla="*/ 1576951 w 2309807"/>
              <a:gd name="connsiteY47" fmla="*/ 1392568 h 1735385"/>
              <a:gd name="connsiteX48" fmla="*/ 1863158 w 2309807"/>
              <a:gd name="connsiteY48" fmla="*/ 1392568 h 1735385"/>
              <a:gd name="connsiteX49" fmla="*/ 1729858 w 2309807"/>
              <a:gd name="connsiteY49" fmla="*/ 1151933 h 1735385"/>
              <a:gd name="connsiteX50" fmla="*/ 1443009 w 2309807"/>
              <a:gd name="connsiteY50" fmla="*/ 1151933 h 1735385"/>
              <a:gd name="connsiteX51" fmla="*/ 1510063 w 2309807"/>
              <a:gd name="connsiteY51" fmla="*/ 1272980 h 1735385"/>
              <a:gd name="connsiteX52" fmla="*/ 1439285 w 2309807"/>
              <a:gd name="connsiteY52" fmla="*/ 1149388 h 1735385"/>
              <a:gd name="connsiteX53" fmla="*/ 1439285 w 2309807"/>
              <a:gd name="connsiteY53" fmla="*/ 1268428 h 1735385"/>
              <a:gd name="connsiteX54" fmla="*/ 1154415 w 2309807"/>
              <a:gd name="connsiteY54" fmla="*/ 1268428 h 1735385"/>
              <a:gd name="connsiteX55" fmla="*/ 1287714 w 2309807"/>
              <a:gd name="connsiteY55" fmla="*/ 1509062 h 1735385"/>
              <a:gd name="connsiteX56" fmla="*/ 1288419 w 2309807"/>
              <a:gd name="connsiteY56" fmla="*/ 1509062 h 1735385"/>
              <a:gd name="connsiteX57" fmla="*/ 1288419 w 2309807"/>
              <a:gd name="connsiteY57" fmla="*/ 1511693 h 1735385"/>
              <a:gd name="connsiteX58" fmla="*/ 1154414 w 2309807"/>
              <a:gd name="connsiteY58" fmla="*/ 1268427 h 1735385"/>
              <a:gd name="connsiteX59" fmla="*/ 1154414 w 2309807"/>
              <a:gd name="connsiteY59" fmla="*/ 1381735 h 1735385"/>
              <a:gd name="connsiteX60" fmla="*/ 1287917 w 2309807"/>
              <a:gd name="connsiteY60" fmla="*/ 1624089 h 1735385"/>
              <a:gd name="connsiteX61" fmla="*/ 1285997 w 2309807"/>
              <a:gd name="connsiteY61" fmla="*/ 1624089 h 1735385"/>
              <a:gd name="connsiteX62" fmla="*/ 1153516 w 2309807"/>
              <a:gd name="connsiteY62" fmla="*/ 1384933 h 1735385"/>
              <a:gd name="connsiteX63" fmla="*/ 866669 w 2309807"/>
              <a:gd name="connsiteY63" fmla="*/ 1384933 h 1735385"/>
              <a:gd name="connsiteX64" fmla="*/ 999693 w 2309807"/>
              <a:gd name="connsiteY64" fmla="*/ 1625070 h 1735385"/>
              <a:gd name="connsiteX65" fmla="*/ 999693 w 2309807"/>
              <a:gd name="connsiteY65" fmla="*/ 1735385 h 1735385"/>
              <a:gd name="connsiteX66" fmla="*/ 998343 w 2309807"/>
              <a:gd name="connsiteY66" fmla="*/ 1735385 h 1735385"/>
              <a:gd name="connsiteX67" fmla="*/ 997377 w 2309807"/>
              <a:gd name="connsiteY67" fmla="*/ 1733642 h 1735385"/>
              <a:gd name="connsiteX68" fmla="*/ 997377 w 2309807"/>
              <a:gd name="connsiteY68" fmla="*/ 1622219 h 1735385"/>
              <a:gd name="connsiteX69" fmla="*/ 866667 w 2309807"/>
              <a:gd name="connsiteY69" fmla="*/ 1384933 h 1735385"/>
              <a:gd name="connsiteX70" fmla="*/ 866667 w 2309807"/>
              <a:gd name="connsiteY70" fmla="*/ 1499525 h 1735385"/>
              <a:gd name="connsiteX71" fmla="*/ 575319 w 2309807"/>
              <a:gd name="connsiteY71" fmla="*/ 1499525 h 1735385"/>
              <a:gd name="connsiteX72" fmla="*/ 575318 w 2309807"/>
              <a:gd name="connsiteY72" fmla="*/ 1499523 h 1735385"/>
              <a:gd name="connsiteX73" fmla="*/ 575318 w 2309807"/>
              <a:gd name="connsiteY73" fmla="*/ 1499525 h 1735385"/>
              <a:gd name="connsiteX74" fmla="*/ 575316 w 2309807"/>
              <a:gd name="connsiteY74" fmla="*/ 1499525 h 1735385"/>
              <a:gd name="connsiteX75" fmla="*/ 575318 w 2309807"/>
              <a:gd name="connsiteY75" fmla="*/ 1499528 h 1735385"/>
              <a:gd name="connsiteX76" fmla="*/ 575318 w 2309807"/>
              <a:gd name="connsiteY76" fmla="*/ 1610268 h 1735385"/>
              <a:gd name="connsiteX77" fmla="*/ 577083 w 2309807"/>
              <a:gd name="connsiteY77" fmla="*/ 1613472 h 1735385"/>
              <a:gd name="connsiteX78" fmla="*/ 285873 w 2309807"/>
              <a:gd name="connsiteY78" fmla="*/ 1613472 h 1735385"/>
              <a:gd name="connsiteX79" fmla="*/ 287575 w 2309807"/>
              <a:gd name="connsiteY79" fmla="*/ 1616543 h 1735385"/>
              <a:gd name="connsiteX80" fmla="*/ 287575 w 2309807"/>
              <a:gd name="connsiteY80" fmla="*/ 1726138 h 1735385"/>
              <a:gd name="connsiteX81" fmla="*/ 292669 w 2309807"/>
              <a:gd name="connsiteY81" fmla="*/ 1735385 h 1735385"/>
              <a:gd name="connsiteX82" fmla="*/ 291936 w 2309807"/>
              <a:gd name="connsiteY82" fmla="*/ 1735385 h 1735385"/>
              <a:gd name="connsiteX83" fmla="*/ 288585 w 2309807"/>
              <a:gd name="connsiteY83" fmla="*/ 1729337 h 1735385"/>
              <a:gd name="connsiteX84" fmla="*/ 1738 w 2309807"/>
              <a:gd name="connsiteY84" fmla="*/ 1729337 h 1735385"/>
              <a:gd name="connsiteX85" fmla="*/ 5089 w 2309807"/>
              <a:gd name="connsiteY85" fmla="*/ 1735385 h 1735385"/>
              <a:gd name="connsiteX86" fmla="*/ 0 w 2309807"/>
              <a:gd name="connsiteY86" fmla="*/ 1735385 h 1735385"/>
              <a:gd name="connsiteX87" fmla="*/ 0 w 2309807"/>
              <a:gd name="connsiteY87" fmla="*/ 1149129 h 1735385"/>
              <a:gd name="connsiteX88" fmla="*/ 0 w 2309807"/>
              <a:gd name="connsiteY88" fmla="*/ 1149128 h 1735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309807" h="1735385">
                <a:moveTo>
                  <a:pt x="575875" y="1500534"/>
                </a:moveTo>
                <a:lnTo>
                  <a:pt x="705971" y="1735385"/>
                </a:lnTo>
                <a:lnTo>
                  <a:pt x="705245" y="1735385"/>
                </a:lnTo>
                <a:close/>
                <a:moveTo>
                  <a:pt x="1504249" y="1382113"/>
                </a:moveTo>
                <a:lnTo>
                  <a:pt x="1576684" y="1508598"/>
                </a:lnTo>
                <a:lnTo>
                  <a:pt x="1574315" y="1508598"/>
                </a:lnTo>
                <a:close/>
                <a:moveTo>
                  <a:pt x="1863136" y="1280213"/>
                </a:moveTo>
                <a:lnTo>
                  <a:pt x="1865870" y="1280213"/>
                </a:lnTo>
                <a:lnTo>
                  <a:pt x="1865870" y="1393108"/>
                </a:lnTo>
                <a:lnTo>
                  <a:pt x="1865073" y="1393108"/>
                </a:lnTo>
                <a:lnTo>
                  <a:pt x="1865073" y="1283730"/>
                </a:lnTo>
                <a:close/>
                <a:moveTo>
                  <a:pt x="0" y="0"/>
                </a:moveTo>
                <a:lnTo>
                  <a:pt x="288726" y="0"/>
                </a:lnTo>
                <a:lnTo>
                  <a:pt x="288726" y="115490"/>
                </a:lnTo>
                <a:lnTo>
                  <a:pt x="577452" y="115490"/>
                </a:lnTo>
                <a:lnTo>
                  <a:pt x="577452" y="230981"/>
                </a:lnTo>
                <a:lnTo>
                  <a:pt x="866178" y="230981"/>
                </a:lnTo>
                <a:lnTo>
                  <a:pt x="866178" y="346471"/>
                </a:lnTo>
                <a:lnTo>
                  <a:pt x="1154904" y="346471"/>
                </a:lnTo>
                <a:lnTo>
                  <a:pt x="1154904" y="461962"/>
                </a:lnTo>
                <a:lnTo>
                  <a:pt x="1443630" y="461962"/>
                </a:lnTo>
                <a:lnTo>
                  <a:pt x="1443630" y="577452"/>
                </a:lnTo>
                <a:lnTo>
                  <a:pt x="1732355" y="577452"/>
                </a:lnTo>
                <a:lnTo>
                  <a:pt x="1732355" y="692942"/>
                </a:lnTo>
                <a:lnTo>
                  <a:pt x="2021081" y="692942"/>
                </a:lnTo>
                <a:lnTo>
                  <a:pt x="2021081" y="809075"/>
                </a:lnTo>
                <a:lnTo>
                  <a:pt x="2309807" y="809075"/>
                </a:lnTo>
                <a:lnTo>
                  <a:pt x="2309807" y="927033"/>
                </a:lnTo>
                <a:lnTo>
                  <a:pt x="2307697" y="923224"/>
                </a:lnTo>
                <a:lnTo>
                  <a:pt x="2020842" y="923224"/>
                </a:lnTo>
                <a:lnTo>
                  <a:pt x="2154142" y="1163859"/>
                </a:lnTo>
                <a:lnTo>
                  <a:pt x="2154596" y="1163859"/>
                </a:lnTo>
                <a:lnTo>
                  <a:pt x="2154596" y="1277618"/>
                </a:lnTo>
                <a:lnTo>
                  <a:pt x="2154091" y="1277618"/>
                </a:lnTo>
                <a:lnTo>
                  <a:pt x="2154091" y="1167061"/>
                </a:lnTo>
                <a:lnTo>
                  <a:pt x="2019773" y="923225"/>
                </a:lnTo>
                <a:lnTo>
                  <a:pt x="2019773" y="1036377"/>
                </a:lnTo>
                <a:lnTo>
                  <a:pt x="2152662" y="1277618"/>
                </a:lnTo>
                <a:lnTo>
                  <a:pt x="2152646" y="1277618"/>
                </a:lnTo>
                <a:lnTo>
                  <a:pt x="2020784" y="1039578"/>
                </a:lnTo>
                <a:lnTo>
                  <a:pt x="1729472" y="1039578"/>
                </a:lnTo>
                <a:lnTo>
                  <a:pt x="1730754" y="1041892"/>
                </a:lnTo>
                <a:lnTo>
                  <a:pt x="1730754" y="1150643"/>
                </a:lnTo>
                <a:lnTo>
                  <a:pt x="1864318" y="1393108"/>
                </a:lnTo>
                <a:lnTo>
                  <a:pt x="1577144" y="1393108"/>
                </a:lnTo>
                <a:lnTo>
                  <a:pt x="1577144" y="1508598"/>
                </a:lnTo>
                <a:lnTo>
                  <a:pt x="1576951" y="1508598"/>
                </a:lnTo>
                <a:lnTo>
                  <a:pt x="1576951" y="1392568"/>
                </a:lnTo>
                <a:lnTo>
                  <a:pt x="1863158" y="1392568"/>
                </a:lnTo>
                <a:lnTo>
                  <a:pt x="1729858" y="1151933"/>
                </a:lnTo>
                <a:lnTo>
                  <a:pt x="1443009" y="1151933"/>
                </a:lnTo>
                <a:lnTo>
                  <a:pt x="1510063" y="1272980"/>
                </a:lnTo>
                <a:lnTo>
                  <a:pt x="1439285" y="1149388"/>
                </a:lnTo>
                <a:lnTo>
                  <a:pt x="1439285" y="1268428"/>
                </a:lnTo>
                <a:lnTo>
                  <a:pt x="1154415" y="1268428"/>
                </a:lnTo>
                <a:lnTo>
                  <a:pt x="1287714" y="1509062"/>
                </a:lnTo>
                <a:lnTo>
                  <a:pt x="1288419" y="1509062"/>
                </a:lnTo>
                <a:lnTo>
                  <a:pt x="1288419" y="1511693"/>
                </a:lnTo>
                <a:lnTo>
                  <a:pt x="1154414" y="1268427"/>
                </a:lnTo>
                <a:lnTo>
                  <a:pt x="1154414" y="1381735"/>
                </a:lnTo>
                <a:lnTo>
                  <a:pt x="1287917" y="1624089"/>
                </a:lnTo>
                <a:lnTo>
                  <a:pt x="1285997" y="1624089"/>
                </a:lnTo>
                <a:lnTo>
                  <a:pt x="1153516" y="1384933"/>
                </a:lnTo>
                <a:lnTo>
                  <a:pt x="866669" y="1384933"/>
                </a:lnTo>
                <a:lnTo>
                  <a:pt x="999693" y="1625070"/>
                </a:lnTo>
                <a:lnTo>
                  <a:pt x="999693" y="1735385"/>
                </a:lnTo>
                <a:lnTo>
                  <a:pt x="998343" y="1735385"/>
                </a:lnTo>
                <a:lnTo>
                  <a:pt x="997377" y="1733642"/>
                </a:lnTo>
                <a:lnTo>
                  <a:pt x="997377" y="1622219"/>
                </a:lnTo>
                <a:lnTo>
                  <a:pt x="866667" y="1384933"/>
                </a:lnTo>
                <a:lnTo>
                  <a:pt x="866667" y="1499525"/>
                </a:lnTo>
                <a:lnTo>
                  <a:pt x="575319" y="1499525"/>
                </a:lnTo>
                <a:lnTo>
                  <a:pt x="575318" y="1499523"/>
                </a:lnTo>
                <a:lnTo>
                  <a:pt x="575318" y="1499525"/>
                </a:lnTo>
                <a:lnTo>
                  <a:pt x="575316" y="1499525"/>
                </a:lnTo>
                <a:lnTo>
                  <a:pt x="575318" y="1499528"/>
                </a:lnTo>
                <a:lnTo>
                  <a:pt x="575318" y="1610268"/>
                </a:lnTo>
                <a:lnTo>
                  <a:pt x="577083" y="1613472"/>
                </a:lnTo>
                <a:lnTo>
                  <a:pt x="285873" y="1613472"/>
                </a:lnTo>
                <a:lnTo>
                  <a:pt x="287575" y="1616543"/>
                </a:lnTo>
                <a:lnTo>
                  <a:pt x="287575" y="1726138"/>
                </a:lnTo>
                <a:lnTo>
                  <a:pt x="292669" y="1735385"/>
                </a:lnTo>
                <a:lnTo>
                  <a:pt x="291936" y="1735385"/>
                </a:lnTo>
                <a:lnTo>
                  <a:pt x="288585" y="1729337"/>
                </a:lnTo>
                <a:lnTo>
                  <a:pt x="1738" y="1729337"/>
                </a:lnTo>
                <a:lnTo>
                  <a:pt x="5089" y="1735385"/>
                </a:lnTo>
                <a:lnTo>
                  <a:pt x="0" y="1735385"/>
                </a:lnTo>
                <a:lnTo>
                  <a:pt x="0" y="1149129"/>
                </a:lnTo>
                <a:lnTo>
                  <a:pt x="0" y="1149128"/>
                </a:lnTo>
                <a:close/>
              </a:path>
            </a:pathLst>
          </a:custGeom>
          <a:solidFill>
            <a:sysClr val="window" lastClr="FFFFFF">
              <a:lumMod val="50000"/>
            </a:sys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50" name="平行四边形 649"/>
          <p:cNvSpPr/>
          <p:nvPr/>
        </p:nvSpPr>
        <p:spPr>
          <a:xfrm rot="16200000" flipH="1" flipV="1">
            <a:off x="2636560" y="4427979"/>
            <a:ext cx="2048903" cy="119155"/>
          </a:xfrm>
          <a:prstGeom prst="parallelogram">
            <a:avLst>
              <a:gd name="adj" fmla="val 183941"/>
            </a:avLst>
          </a:prstGeom>
          <a:solidFill>
            <a:sysClr val="windowText" lastClr="000000">
              <a:lumMod val="65000"/>
              <a:lumOff val="35000"/>
            </a:sys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nvGrpSpPr>
          <p:cNvPr id="651" name="组合 650"/>
          <p:cNvGrpSpPr/>
          <p:nvPr/>
        </p:nvGrpSpPr>
        <p:grpSpPr>
          <a:xfrm>
            <a:off x="3723269" y="4496328"/>
            <a:ext cx="2175796" cy="1236928"/>
            <a:chOff x="4815705" y="4823399"/>
            <a:chExt cx="3044341" cy="1730678"/>
          </a:xfrm>
        </p:grpSpPr>
        <p:grpSp>
          <p:nvGrpSpPr>
            <p:cNvPr id="652" name="组合 651"/>
            <p:cNvGrpSpPr/>
            <p:nvPr/>
          </p:nvGrpSpPr>
          <p:grpSpPr>
            <a:xfrm>
              <a:off x="4815714" y="5686428"/>
              <a:ext cx="523877" cy="442117"/>
              <a:chOff x="4815657" y="5686426"/>
              <a:chExt cx="523896" cy="442117"/>
            </a:xfrm>
          </p:grpSpPr>
          <p:sp>
            <p:nvSpPr>
              <p:cNvPr id="674" name="平行四边形 673"/>
              <p:cNvSpPr/>
              <p:nvPr/>
            </p:nvSpPr>
            <p:spPr>
              <a:xfrm flipH="1">
                <a:off x="4815657" y="5828505"/>
                <a:ext cx="523872" cy="300038"/>
              </a:xfrm>
              <a:prstGeom prst="parallelogram">
                <a:avLst>
                  <a:gd name="adj" fmla="val 55395"/>
                </a:avLst>
              </a:prstGeom>
              <a:gradFill flip="none" rotWithShape="1">
                <a:gsLst>
                  <a:gs pos="0">
                    <a:sysClr val="window" lastClr="FFFFFF"/>
                  </a:gs>
                  <a:gs pos="100000">
                    <a:sysClr val="window" lastClr="FFFFFF">
                      <a:lumMod val="85000"/>
                    </a:sysClr>
                  </a:gs>
                </a:gsLst>
                <a:lin ang="6600000" scaled="0"/>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75" name="平行四边形 674"/>
              <p:cNvSpPr/>
              <p:nvPr/>
            </p:nvSpPr>
            <p:spPr>
              <a:xfrm rot="5400000">
                <a:off x="5034755" y="5823746"/>
                <a:ext cx="442117" cy="167478"/>
              </a:xfrm>
              <a:prstGeom prst="parallelogram">
                <a:avLst>
                  <a:gd name="adj" fmla="val 181535"/>
                </a:avLst>
              </a:prstGeom>
              <a:gradFill flip="none" rotWithShape="1">
                <a:gsLst>
                  <a:gs pos="0">
                    <a:sysClr val="window" lastClr="FFFFFF">
                      <a:lumMod val="50000"/>
                    </a:sysClr>
                  </a:gs>
                  <a:gs pos="100000">
                    <a:sysClr val="window" lastClr="FFFFFF">
                      <a:lumMod val="85000"/>
                    </a:sysClr>
                  </a:gs>
                </a:gsLst>
                <a:lin ang="16200000" scaled="0"/>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653" name="组合 652"/>
            <p:cNvGrpSpPr/>
            <p:nvPr/>
          </p:nvGrpSpPr>
          <p:grpSpPr>
            <a:xfrm>
              <a:off x="5169992" y="5541960"/>
              <a:ext cx="530756" cy="442117"/>
              <a:chOff x="4811176" y="5686427"/>
              <a:chExt cx="530752" cy="442117"/>
            </a:xfrm>
          </p:grpSpPr>
          <p:sp>
            <p:nvSpPr>
              <p:cNvPr id="672" name="平行四边形 671"/>
              <p:cNvSpPr/>
              <p:nvPr/>
            </p:nvSpPr>
            <p:spPr>
              <a:xfrm flipH="1">
                <a:off x="4811176" y="5828505"/>
                <a:ext cx="530752" cy="300038"/>
              </a:xfrm>
              <a:prstGeom prst="parallelogram">
                <a:avLst>
                  <a:gd name="adj" fmla="val 55395"/>
                </a:avLst>
              </a:prstGeom>
              <a:gradFill>
                <a:gsLst>
                  <a:gs pos="0">
                    <a:sysClr val="window" lastClr="FFFFFF"/>
                  </a:gs>
                  <a:gs pos="100000">
                    <a:sysClr val="window" lastClr="FFFFFF">
                      <a:lumMod val="85000"/>
                    </a:sysClr>
                  </a:gs>
                </a:gsLst>
                <a:lin ang="66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73" name="平行四边形 672"/>
              <p:cNvSpPr/>
              <p:nvPr/>
            </p:nvSpPr>
            <p:spPr>
              <a:xfrm rot="5400000">
                <a:off x="5034755" y="5823746"/>
                <a:ext cx="442117" cy="167479"/>
              </a:xfrm>
              <a:prstGeom prst="parallelogram">
                <a:avLst>
                  <a:gd name="adj" fmla="val 181535"/>
                </a:avLst>
              </a:prstGeom>
              <a:gradFill>
                <a:gsLst>
                  <a:gs pos="0">
                    <a:sysClr val="window" lastClr="FFFFFF">
                      <a:lumMod val="50000"/>
                    </a:sysClr>
                  </a:gs>
                  <a:gs pos="100000">
                    <a:sysClr val="window" lastClr="FFFFFF">
                      <a:lumMod val="85000"/>
                    </a:sysClr>
                  </a:gs>
                </a:gsLst>
                <a:lin ang="162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654" name="组合 653"/>
            <p:cNvGrpSpPr/>
            <p:nvPr/>
          </p:nvGrpSpPr>
          <p:grpSpPr>
            <a:xfrm>
              <a:off x="5530889" y="5399083"/>
              <a:ext cx="530755" cy="442919"/>
              <a:chOff x="4813300" y="5685625"/>
              <a:chExt cx="530751" cy="442919"/>
            </a:xfrm>
          </p:grpSpPr>
          <p:sp>
            <p:nvSpPr>
              <p:cNvPr id="670" name="平行四边形 669"/>
              <p:cNvSpPr/>
              <p:nvPr/>
            </p:nvSpPr>
            <p:spPr>
              <a:xfrm flipH="1">
                <a:off x="4813300" y="5828505"/>
                <a:ext cx="530751" cy="300037"/>
              </a:xfrm>
              <a:prstGeom prst="parallelogram">
                <a:avLst>
                  <a:gd name="adj" fmla="val 55395"/>
                </a:avLst>
              </a:prstGeom>
              <a:gradFill>
                <a:gsLst>
                  <a:gs pos="0">
                    <a:sysClr val="window" lastClr="FFFFFF"/>
                  </a:gs>
                  <a:gs pos="100000">
                    <a:sysClr val="window" lastClr="FFFFFF">
                      <a:lumMod val="85000"/>
                    </a:sysClr>
                  </a:gs>
                </a:gsLst>
                <a:lin ang="66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71" name="平行四边形 670"/>
              <p:cNvSpPr/>
              <p:nvPr/>
            </p:nvSpPr>
            <p:spPr>
              <a:xfrm rot="5400000">
                <a:off x="5036601" y="5825596"/>
                <a:ext cx="442919" cy="162978"/>
              </a:xfrm>
              <a:prstGeom prst="parallelogram">
                <a:avLst>
                  <a:gd name="adj" fmla="val 181535"/>
                </a:avLst>
              </a:prstGeom>
              <a:gradFill>
                <a:gsLst>
                  <a:gs pos="0">
                    <a:sysClr val="window" lastClr="FFFFFF">
                      <a:lumMod val="50000"/>
                    </a:sysClr>
                  </a:gs>
                  <a:gs pos="100000">
                    <a:sysClr val="window" lastClr="FFFFFF">
                      <a:lumMod val="85000"/>
                    </a:sysClr>
                  </a:gs>
                </a:gsLst>
                <a:lin ang="162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655" name="组合 654"/>
            <p:cNvGrpSpPr/>
            <p:nvPr/>
          </p:nvGrpSpPr>
          <p:grpSpPr>
            <a:xfrm>
              <a:off x="5894168" y="5253817"/>
              <a:ext cx="526256" cy="445305"/>
              <a:chOff x="4813276" y="5683238"/>
              <a:chExt cx="526276" cy="445305"/>
            </a:xfrm>
          </p:grpSpPr>
          <p:sp>
            <p:nvSpPr>
              <p:cNvPr id="668" name="平行四边形 667"/>
              <p:cNvSpPr/>
              <p:nvPr/>
            </p:nvSpPr>
            <p:spPr>
              <a:xfrm flipH="1">
                <a:off x="4813276" y="5828506"/>
                <a:ext cx="523872" cy="300037"/>
              </a:xfrm>
              <a:prstGeom prst="parallelogram">
                <a:avLst>
                  <a:gd name="adj" fmla="val 55395"/>
                </a:avLst>
              </a:prstGeom>
              <a:gradFill>
                <a:gsLst>
                  <a:gs pos="0">
                    <a:sysClr val="window" lastClr="FFFFFF"/>
                  </a:gs>
                  <a:gs pos="100000">
                    <a:sysClr val="window" lastClr="FFFFFF">
                      <a:lumMod val="85000"/>
                    </a:sysClr>
                  </a:gs>
                </a:gsLst>
                <a:lin ang="66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69" name="平行四边形 668"/>
              <p:cNvSpPr/>
              <p:nvPr/>
            </p:nvSpPr>
            <p:spPr>
              <a:xfrm rot="5400000">
                <a:off x="5033160" y="5822152"/>
                <a:ext cx="445305" cy="167478"/>
              </a:xfrm>
              <a:prstGeom prst="parallelogram">
                <a:avLst>
                  <a:gd name="adj" fmla="val 181535"/>
                </a:avLst>
              </a:prstGeom>
              <a:gradFill>
                <a:gsLst>
                  <a:gs pos="0">
                    <a:sysClr val="window" lastClr="FFFFFF">
                      <a:lumMod val="50000"/>
                    </a:sysClr>
                  </a:gs>
                  <a:gs pos="100000">
                    <a:sysClr val="window" lastClr="FFFFFF">
                      <a:lumMod val="85000"/>
                    </a:sysClr>
                  </a:gs>
                </a:gsLst>
                <a:lin ang="162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656" name="组合 655"/>
            <p:cNvGrpSpPr/>
            <p:nvPr/>
          </p:nvGrpSpPr>
          <p:grpSpPr>
            <a:xfrm>
              <a:off x="6252948" y="5105393"/>
              <a:ext cx="526847" cy="448465"/>
              <a:chOff x="4815689" y="5680080"/>
              <a:chExt cx="526833" cy="448465"/>
            </a:xfrm>
          </p:grpSpPr>
          <p:sp>
            <p:nvSpPr>
              <p:cNvPr id="666" name="平行四边形 665"/>
              <p:cNvSpPr/>
              <p:nvPr/>
            </p:nvSpPr>
            <p:spPr>
              <a:xfrm flipH="1">
                <a:off x="4815689" y="5828505"/>
                <a:ext cx="523876" cy="300036"/>
              </a:xfrm>
              <a:prstGeom prst="parallelogram">
                <a:avLst>
                  <a:gd name="adj" fmla="val 55395"/>
                </a:avLst>
              </a:prstGeom>
              <a:gradFill>
                <a:gsLst>
                  <a:gs pos="0">
                    <a:sysClr val="window" lastClr="FFFFFF"/>
                  </a:gs>
                  <a:gs pos="100000">
                    <a:sysClr val="window" lastClr="FFFFFF">
                      <a:lumMod val="85000"/>
                    </a:sysClr>
                  </a:gs>
                </a:gsLst>
                <a:lin ang="66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67" name="平行四边形 666"/>
              <p:cNvSpPr/>
              <p:nvPr/>
            </p:nvSpPr>
            <p:spPr>
              <a:xfrm rot="5400000">
                <a:off x="5032464" y="5818487"/>
                <a:ext cx="448465" cy="171651"/>
              </a:xfrm>
              <a:prstGeom prst="parallelogram">
                <a:avLst>
                  <a:gd name="adj" fmla="val 174617"/>
                </a:avLst>
              </a:prstGeom>
              <a:gradFill>
                <a:gsLst>
                  <a:gs pos="0">
                    <a:sysClr val="window" lastClr="FFFFFF">
                      <a:lumMod val="50000"/>
                    </a:sysClr>
                  </a:gs>
                  <a:gs pos="100000">
                    <a:sysClr val="window" lastClr="FFFFFF">
                      <a:lumMod val="85000"/>
                    </a:sysClr>
                  </a:gs>
                </a:gsLst>
                <a:lin ang="162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657" name="组合 656"/>
            <p:cNvGrpSpPr/>
            <p:nvPr/>
          </p:nvGrpSpPr>
          <p:grpSpPr>
            <a:xfrm>
              <a:off x="6612787" y="4968869"/>
              <a:ext cx="526258" cy="442117"/>
              <a:chOff x="4815673" y="5686427"/>
              <a:chExt cx="526261" cy="442117"/>
            </a:xfrm>
          </p:grpSpPr>
          <p:sp>
            <p:nvSpPr>
              <p:cNvPr id="664" name="平行四边形 663"/>
              <p:cNvSpPr/>
              <p:nvPr/>
            </p:nvSpPr>
            <p:spPr>
              <a:xfrm flipH="1">
                <a:off x="4815673" y="5826124"/>
                <a:ext cx="523873" cy="300038"/>
              </a:xfrm>
              <a:prstGeom prst="parallelogram">
                <a:avLst>
                  <a:gd name="adj" fmla="val 55395"/>
                </a:avLst>
              </a:prstGeom>
              <a:gradFill>
                <a:gsLst>
                  <a:gs pos="0">
                    <a:sysClr val="window" lastClr="FFFFFF"/>
                  </a:gs>
                  <a:gs pos="100000">
                    <a:sysClr val="window" lastClr="FFFFFF">
                      <a:lumMod val="85000"/>
                    </a:sysClr>
                  </a:gs>
                </a:gsLst>
                <a:lin ang="66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65" name="平行四边形 664"/>
              <p:cNvSpPr/>
              <p:nvPr/>
            </p:nvSpPr>
            <p:spPr>
              <a:xfrm rot="5400000">
                <a:off x="5037136" y="5823746"/>
                <a:ext cx="442117" cy="167479"/>
              </a:xfrm>
              <a:prstGeom prst="parallelogram">
                <a:avLst>
                  <a:gd name="adj" fmla="val 181535"/>
                </a:avLst>
              </a:prstGeom>
              <a:gradFill>
                <a:gsLst>
                  <a:gs pos="0">
                    <a:sysClr val="window" lastClr="FFFFFF">
                      <a:lumMod val="50000"/>
                    </a:sysClr>
                  </a:gs>
                  <a:gs pos="100000">
                    <a:sysClr val="window" lastClr="FFFFFF">
                      <a:lumMod val="85000"/>
                    </a:sysClr>
                  </a:gs>
                </a:gsLst>
                <a:lin ang="162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658" name="组合 657"/>
            <p:cNvGrpSpPr/>
            <p:nvPr/>
          </p:nvGrpSpPr>
          <p:grpSpPr>
            <a:xfrm>
              <a:off x="6969968" y="4823399"/>
              <a:ext cx="529443" cy="445113"/>
              <a:chOff x="4810093" y="5683431"/>
              <a:chExt cx="529459" cy="445113"/>
            </a:xfrm>
          </p:grpSpPr>
          <p:sp>
            <p:nvSpPr>
              <p:cNvPr id="662" name="平行四边形 661"/>
              <p:cNvSpPr/>
              <p:nvPr/>
            </p:nvSpPr>
            <p:spPr>
              <a:xfrm flipH="1">
                <a:off x="4810093" y="5828507"/>
                <a:ext cx="529438" cy="300037"/>
              </a:xfrm>
              <a:prstGeom prst="parallelogram">
                <a:avLst>
                  <a:gd name="adj" fmla="val 55395"/>
                </a:avLst>
              </a:prstGeom>
              <a:gradFill>
                <a:gsLst>
                  <a:gs pos="0">
                    <a:sysClr val="window" lastClr="FFFFFF"/>
                  </a:gs>
                  <a:gs pos="100000">
                    <a:sysClr val="window" lastClr="FFFFFF">
                      <a:lumMod val="85000"/>
                    </a:sysClr>
                  </a:gs>
                </a:gsLst>
                <a:lin ang="66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63" name="平行四边形 662"/>
              <p:cNvSpPr/>
              <p:nvPr/>
            </p:nvSpPr>
            <p:spPr>
              <a:xfrm rot="5400000">
                <a:off x="5033256" y="5822248"/>
                <a:ext cx="445113" cy="167479"/>
              </a:xfrm>
              <a:prstGeom prst="parallelogram">
                <a:avLst>
                  <a:gd name="adj" fmla="val 181535"/>
                </a:avLst>
              </a:prstGeom>
              <a:gradFill>
                <a:gsLst>
                  <a:gs pos="0">
                    <a:sysClr val="window" lastClr="FFFFFF">
                      <a:lumMod val="50000"/>
                    </a:sysClr>
                  </a:gs>
                  <a:gs pos="100000">
                    <a:sysClr val="window" lastClr="FFFFFF">
                      <a:lumMod val="85000"/>
                    </a:sysClr>
                  </a:gs>
                </a:gsLst>
                <a:lin ang="162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sp>
          <p:nvSpPr>
            <p:cNvPr id="659" name="平行四边形 658"/>
            <p:cNvSpPr/>
            <p:nvPr/>
          </p:nvSpPr>
          <p:spPr>
            <a:xfrm flipH="1">
              <a:off x="7333267" y="4823399"/>
              <a:ext cx="523877" cy="300038"/>
            </a:xfrm>
            <a:prstGeom prst="parallelogram">
              <a:avLst>
                <a:gd name="adj" fmla="val 55395"/>
              </a:avLst>
            </a:prstGeom>
            <a:gradFill>
              <a:gsLst>
                <a:gs pos="0">
                  <a:sysClr val="window" lastClr="FFFFFF"/>
                </a:gs>
                <a:gs pos="100000">
                  <a:sysClr val="window" lastClr="FFFFFF">
                    <a:lumMod val="85000"/>
                  </a:sysClr>
                </a:gs>
              </a:gsLst>
              <a:lin ang="66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60" name="任意多边形 659"/>
            <p:cNvSpPr/>
            <p:nvPr/>
          </p:nvSpPr>
          <p:spPr>
            <a:xfrm flipH="1">
              <a:off x="4980024" y="5121277"/>
              <a:ext cx="2880022" cy="1432800"/>
            </a:xfrm>
            <a:custGeom>
              <a:avLst/>
              <a:gdLst>
                <a:gd name="connsiteX0" fmla="*/ 360000 w 2880000"/>
                <a:gd name="connsiteY0" fmla="*/ 0 h 1432800"/>
                <a:gd name="connsiteX1" fmla="*/ 0 w 2880000"/>
                <a:gd name="connsiteY1" fmla="*/ 0 h 1432800"/>
                <a:gd name="connsiteX2" fmla="*/ 0 w 2880000"/>
                <a:gd name="connsiteY2" fmla="*/ 1432800 h 1432800"/>
                <a:gd name="connsiteX3" fmla="*/ 2880000 w 2880000"/>
                <a:gd name="connsiteY3" fmla="*/ 1432800 h 1432800"/>
                <a:gd name="connsiteX4" fmla="*/ 2880000 w 2880000"/>
                <a:gd name="connsiteY4" fmla="*/ 1008801 h 1432800"/>
                <a:gd name="connsiteX5" fmla="*/ 2520000 w 2880000"/>
                <a:gd name="connsiteY5" fmla="*/ 1008801 h 1432800"/>
                <a:gd name="connsiteX6" fmla="*/ 2520000 w 2880000"/>
                <a:gd name="connsiteY6" fmla="*/ 864000 h 1432800"/>
                <a:gd name="connsiteX7" fmla="*/ 2160000 w 2880000"/>
                <a:gd name="connsiteY7" fmla="*/ 864000 h 1432800"/>
                <a:gd name="connsiteX8" fmla="*/ 2160000 w 2880000"/>
                <a:gd name="connsiteY8" fmla="*/ 720000 h 1432800"/>
                <a:gd name="connsiteX9" fmla="*/ 1800000 w 2880000"/>
                <a:gd name="connsiteY9" fmla="*/ 720000 h 1432800"/>
                <a:gd name="connsiteX10" fmla="*/ 1800000 w 2880000"/>
                <a:gd name="connsiteY10" fmla="*/ 576000 h 1432800"/>
                <a:gd name="connsiteX11" fmla="*/ 1440000 w 2880000"/>
                <a:gd name="connsiteY11" fmla="*/ 576000 h 1432800"/>
                <a:gd name="connsiteX12" fmla="*/ 1440000 w 2880000"/>
                <a:gd name="connsiteY12" fmla="*/ 432000 h 1432800"/>
                <a:gd name="connsiteX13" fmla="*/ 1080000 w 2880000"/>
                <a:gd name="connsiteY13" fmla="*/ 432000 h 1432800"/>
                <a:gd name="connsiteX14" fmla="*/ 1080000 w 2880000"/>
                <a:gd name="connsiteY14" fmla="*/ 288000 h 1432800"/>
                <a:gd name="connsiteX15" fmla="*/ 720000 w 2880000"/>
                <a:gd name="connsiteY15" fmla="*/ 288000 h 1432800"/>
                <a:gd name="connsiteX16" fmla="*/ 720000 w 2880000"/>
                <a:gd name="connsiteY16" fmla="*/ 144000 h 1432800"/>
                <a:gd name="connsiteX17" fmla="*/ 360000 w 2880000"/>
                <a:gd name="connsiteY17" fmla="*/ 144000 h 143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80000" h="1432800">
                  <a:moveTo>
                    <a:pt x="360000" y="0"/>
                  </a:moveTo>
                  <a:lnTo>
                    <a:pt x="0" y="0"/>
                  </a:lnTo>
                  <a:lnTo>
                    <a:pt x="0" y="1432800"/>
                  </a:lnTo>
                  <a:lnTo>
                    <a:pt x="2880000" y="1432800"/>
                  </a:lnTo>
                  <a:lnTo>
                    <a:pt x="2880000" y="1008801"/>
                  </a:lnTo>
                  <a:lnTo>
                    <a:pt x="2520000" y="1008801"/>
                  </a:lnTo>
                  <a:lnTo>
                    <a:pt x="2520000" y="864000"/>
                  </a:lnTo>
                  <a:lnTo>
                    <a:pt x="2160000" y="864000"/>
                  </a:lnTo>
                  <a:lnTo>
                    <a:pt x="2160000" y="720000"/>
                  </a:lnTo>
                  <a:lnTo>
                    <a:pt x="1800000" y="720000"/>
                  </a:lnTo>
                  <a:lnTo>
                    <a:pt x="1800000" y="576000"/>
                  </a:lnTo>
                  <a:lnTo>
                    <a:pt x="1440000" y="576000"/>
                  </a:lnTo>
                  <a:lnTo>
                    <a:pt x="1440000" y="432000"/>
                  </a:lnTo>
                  <a:lnTo>
                    <a:pt x="1080000" y="432000"/>
                  </a:lnTo>
                  <a:lnTo>
                    <a:pt x="1080000" y="288000"/>
                  </a:lnTo>
                  <a:lnTo>
                    <a:pt x="720000" y="288000"/>
                  </a:lnTo>
                  <a:lnTo>
                    <a:pt x="720000" y="144000"/>
                  </a:lnTo>
                  <a:lnTo>
                    <a:pt x="360000" y="144000"/>
                  </a:ln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61" name="平行四边形 660"/>
            <p:cNvSpPr/>
            <p:nvPr/>
          </p:nvSpPr>
          <p:spPr>
            <a:xfrm rot="16200000" flipH="1" flipV="1">
              <a:off x="4536280" y="6107932"/>
              <a:ext cx="725570" cy="166720"/>
            </a:xfrm>
            <a:prstGeom prst="parallelogram">
              <a:avLst>
                <a:gd name="adj" fmla="val 183941"/>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sp>
        <p:nvSpPr>
          <p:cNvPr id="676" name="任意多边形 675"/>
          <p:cNvSpPr/>
          <p:nvPr/>
        </p:nvSpPr>
        <p:spPr>
          <a:xfrm rot="5400000">
            <a:off x="3927976" y="5260921"/>
            <a:ext cx="216709" cy="119699"/>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77" name="任意多边形 676"/>
          <p:cNvSpPr/>
          <p:nvPr/>
        </p:nvSpPr>
        <p:spPr>
          <a:xfrm rot="5400000">
            <a:off x="4187234" y="5157670"/>
            <a:ext cx="216709" cy="119699"/>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78" name="任意多边形 677"/>
          <p:cNvSpPr/>
          <p:nvPr/>
        </p:nvSpPr>
        <p:spPr>
          <a:xfrm rot="5400000">
            <a:off x="4445168" y="5056127"/>
            <a:ext cx="216709" cy="119699"/>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79" name="任意多边形 678"/>
          <p:cNvSpPr/>
          <p:nvPr/>
        </p:nvSpPr>
        <p:spPr>
          <a:xfrm rot="5400000">
            <a:off x="4699976" y="4952306"/>
            <a:ext cx="216709" cy="119699"/>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80" name="任意多边形 679"/>
          <p:cNvSpPr/>
          <p:nvPr/>
        </p:nvSpPr>
        <p:spPr>
          <a:xfrm rot="5400000">
            <a:off x="4956681" y="4850188"/>
            <a:ext cx="216709" cy="119699"/>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81" name="任意多边形 680"/>
          <p:cNvSpPr/>
          <p:nvPr/>
        </p:nvSpPr>
        <p:spPr>
          <a:xfrm rot="5400000">
            <a:off x="5213860" y="4746375"/>
            <a:ext cx="216709" cy="119699"/>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82" name="任意多边形 681"/>
          <p:cNvSpPr/>
          <p:nvPr/>
        </p:nvSpPr>
        <p:spPr>
          <a:xfrm rot="5400000">
            <a:off x="5473116" y="4646252"/>
            <a:ext cx="216709" cy="119699"/>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83" name="AutoShape 34"/>
          <p:cNvSpPr>
            <a:spLocks noChangeAspect="1" noChangeArrowheads="1" noTextEdit="1"/>
          </p:cNvSpPr>
          <p:nvPr/>
        </p:nvSpPr>
        <p:spPr bwMode="auto">
          <a:xfrm>
            <a:off x="4531489" y="3419862"/>
            <a:ext cx="200885" cy="189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nvGrpSpPr>
          <p:cNvPr id="684" name="组合 683"/>
          <p:cNvGrpSpPr/>
          <p:nvPr/>
        </p:nvGrpSpPr>
        <p:grpSpPr>
          <a:xfrm>
            <a:off x="4581627" y="5122813"/>
            <a:ext cx="928001" cy="607250"/>
            <a:chOff x="6039549" y="5233623"/>
            <a:chExt cx="1041366" cy="681432"/>
          </a:xfrm>
        </p:grpSpPr>
        <p:sp>
          <p:nvSpPr>
            <p:cNvPr id="685" name="文本框 1024"/>
            <p:cNvSpPr txBox="1"/>
            <p:nvPr/>
          </p:nvSpPr>
          <p:spPr>
            <a:xfrm>
              <a:off x="6127310" y="5233623"/>
              <a:ext cx="901541" cy="553997"/>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rPr>
                <a:t>01</a:t>
              </a:r>
              <a:endParaRPr lang="zh-CN" altLang="en-US" sz="2100" dirty="0">
                <a:solidFill>
                  <a:prstClr val="white"/>
                </a:solidFill>
                <a:latin typeface="Impact" panose="020B0806030902050204" pitchFamily="34" charset="0"/>
              </a:endParaRPr>
            </a:p>
          </p:txBody>
        </p:sp>
        <p:sp>
          <p:nvSpPr>
            <p:cNvPr id="686" name="文本框 1025"/>
            <p:cNvSpPr txBox="1"/>
            <p:nvPr/>
          </p:nvSpPr>
          <p:spPr>
            <a:xfrm>
              <a:off x="6039549" y="5566242"/>
              <a:ext cx="1041366" cy="348813"/>
            </a:xfrm>
            <a:prstGeom prst="rect">
              <a:avLst/>
            </a:prstGeom>
            <a:noFill/>
          </p:spPr>
          <p:txBody>
            <a:bodyPr wrap="square" rtlCol="0">
              <a:spAutoFit/>
            </a:bodyPr>
            <a:lstStyle/>
            <a:p>
              <a:pPr algn="ctr"/>
              <a:r>
                <a:rPr lang="en-US" altLang="zh-CN" sz="1100" dirty="0">
                  <a:solidFill>
                    <a:prstClr val="white"/>
                  </a:solidFill>
                  <a:latin typeface="LiHei Pro" panose="020B0500000000000000" pitchFamily="34" charset="-122"/>
                  <a:ea typeface="LiHei Pro" panose="020B0500000000000000" pitchFamily="34" charset="-122"/>
                </a:rPr>
                <a:t>STEP</a:t>
              </a:r>
              <a:endParaRPr lang="zh-CN" altLang="en-US" sz="1100" dirty="0">
                <a:solidFill>
                  <a:prstClr val="white"/>
                </a:solidFill>
                <a:latin typeface="LiHei Pro" panose="020B0500000000000000" pitchFamily="34" charset="-122"/>
                <a:ea typeface="LiHei Pro" panose="020B0500000000000000" pitchFamily="34" charset="-122"/>
              </a:endParaRPr>
            </a:p>
          </p:txBody>
        </p:sp>
      </p:grpSp>
      <p:grpSp>
        <p:nvGrpSpPr>
          <p:cNvPr id="687" name="组合 686"/>
          <p:cNvGrpSpPr/>
          <p:nvPr/>
        </p:nvGrpSpPr>
        <p:grpSpPr>
          <a:xfrm>
            <a:off x="3661996" y="4201474"/>
            <a:ext cx="843512" cy="607250"/>
            <a:chOff x="6082295" y="5233623"/>
            <a:chExt cx="946556" cy="681432"/>
          </a:xfrm>
        </p:grpSpPr>
        <p:sp>
          <p:nvSpPr>
            <p:cNvPr id="688" name="文本框 349"/>
            <p:cNvSpPr txBox="1"/>
            <p:nvPr/>
          </p:nvSpPr>
          <p:spPr>
            <a:xfrm>
              <a:off x="6127310" y="5233623"/>
              <a:ext cx="901541" cy="553997"/>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rPr>
                <a:t>02</a:t>
              </a:r>
              <a:endParaRPr lang="zh-CN" altLang="en-US" sz="2100" dirty="0">
                <a:solidFill>
                  <a:prstClr val="white"/>
                </a:solidFill>
                <a:latin typeface="Impact" panose="020B0806030902050204" pitchFamily="34" charset="0"/>
              </a:endParaRPr>
            </a:p>
          </p:txBody>
        </p:sp>
        <p:sp>
          <p:nvSpPr>
            <p:cNvPr id="689" name="文本框 350"/>
            <p:cNvSpPr txBox="1"/>
            <p:nvPr/>
          </p:nvSpPr>
          <p:spPr>
            <a:xfrm>
              <a:off x="6082295" y="5566242"/>
              <a:ext cx="795605" cy="348813"/>
            </a:xfrm>
            <a:prstGeom prst="rect">
              <a:avLst/>
            </a:prstGeom>
            <a:noFill/>
          </p:spPr>
          <p:txBody>
            <a:bodyPr wrap="square" rtlCol="0">
              <a:spAutoFit/>
            </a:bodyPr>
            <a:lstStyle/>
            <a:p>
              <a:pPr algn="ctr"/>
              <a:r>
                <a:rPr lang="en-US" altLang="zh-CN" sz="1100" dirty="0">
                  <a:solidFill>
                    <a:prstClr val="white"/>
                  </a:solidFill>
                  <a:latin typeface="LiHei Pro" panose="020B0500000000000000" pitchFamily="34" charset="-122"/>
                  <a:ea typeface="LiHei Pro" panose="020B0500000000000000" pitchFamily="34" charset="-122"/>
                </a:rPr>
                <a:t>STEP</a:t>
              </a:r>
              <a:endParaRPr lang="zh-CN" altLang="en-US" sz="1100" dirty="0">
                <a:solidFill>
                  <a:prstClr val="white"/>
                </a:solidFill>
                <a:latin typeface="LiHei Pro" panose="020B0500000000000000" pitchFamily="34" charset="-122"/>
                <a:ea typeface="LiHei Pro" panose="020B0500000000000000" pitchFamily="34" charset="-122"/>
              </a:endParaRPr>
            </a:p>
          </p:txBody>
        </p:sp>
      </p:grpSp>
      <p:grpSp>
        <p:nvGrpSpPr>
          <p:cNvPr id="690" name="组合 689"/>
          <p:cNvGrpSpPr/>
          <p:nvPr/>
        </p:nvGrpSpPr>
        <p:grpSpPr>
          <a:xfrm>
            <a:off x="3429348" y="2086076"/>
            <a:ext cx="803398" cy="808382"/>
            <a:chOff x="6127310" y="5233623"/>
            <a:chExt cx="901541" cy="907135"/>
          </a:xfrm>
        </p:grpSpPr>
        <p:sp>
          <p:nvSpPr>
            <p:cNvPr id="691" name="文本框 352"/>
            <p:cNvSpPr txBox="1"/>
            <p:nvPr/>
          </p:nvSpPr>
          <p:spPr>
            <a:xfrm>
              <a:off x="6127310" y="5233623"/>
              <a:ext cx="901541" cy="553997"/>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rPr>
                <a:t>04</a:t>
              </a:r>
              <a:endParaRPr lang="zh-CN" altLang="en-US" sz="2100" dirty="0">
                <a:solidFill>
                  <a:prstClr val="white"/>
                </a:solidFill>
                <a:latin typeface="Impact" panose="020B0806030902050204" pitchFamily="34" charset="0"/>
              </a:endParaRPr>
            </a:p>
          </p:txBody>
        </p:sp>
        <p:sp>
          <p:nvSpPr>
            <p:cNvPr id="692" name="文本框 353"/>
            <p:cNvSpPr txBox="1"/>
            <p:nvPr/>
          </p:nvSpPr>
          <p:spPr>
            <a:xfrm>
              <a:off x="6299898" y="5566242"/>
              <a:ext cx="578002" cy="574516"/>
            </a:xfrm>
            <a:prstGeom prst="rect">
              <a:avLst/>
            </a:prstGeom>
            <a:noFill/>
          </p:spPr>
          <p:txBody>
            <a:bodyPr wrap="square" rtlCol="0">
              <a:spAutoFit/>
            </a:bodyPr>
            <a:lstStyle/>
            <a:p>
              <a:pPr algn="ctr"/>
              <a:r>
                <a:rPr lang="en-US" altLang="zh-CN" sz="1100" dirty="0">
                  <a:solidFill>
                    <a:prstClr val="white"/>
                  </a:solidFill>
                  <a:latin typeface="LiHei Pro" panose="020B0500000000000000" pitchFamily="34" charset="-122"/>
                  <a:ea typeface="LiHei Pro" panose="020B0500000000000000" pitchFamily="34" charset="-122"/>
                </a:rPr>
                <a:t>STEP</a:t>
              </a:r>
              <a:endParaRPr lang="zh-CN" altLang="en-US" sz="1100" dirty="0">
                <a:solidFill>
                  <a:prstClr val="white"/>
                </a:solidFill>
                <a:latin typeface="LiHei Pro" panose="020B0500000000000000" pitchFamily="34" charset="-122"/>
                <a:ea typeface="LiHei Pro" panose="020B0500000000000000" pitchFamily="34" charset="-122"/>
              </a:endParaRPr>
            </a:p>
          </p:txBody>
        </p:sp>
      </p:grpSp>
      <p:grpSp>
        <p:nvGrpSpPr>
          <p:cNvPr id="693" name="组合 692"/>
          <p:cNvGrpSpPr/>
          <p:nvPr/>
        </p:nvGrpSpPr>
        <p:grpSpPr>
          <a:xfrm>
            <a:off x="4291607" y="3103673"/>
            <a:ext cx="803398" cy="808382"/>
            <a:chOff x="6127310" y="5233623"/>
            <a:chExt cx="901541" cy="907135"/>
          </a:xfrm>
        </p:grpSpPr>
        <p:sp>
          <p:nvSpPr>
            <p:cNvPr id="694" name="文本框 355"/>
            <p:cNvSpPr txBox="1"/>
            <p:nvPr/>
          </p:nvSpPr>
          <p:spPr>
            <a:xfrm>
              <a:off x="6127310" y="5233623"/>
              <a:ext cx="901541" cy="553997"/>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rPr>
                <a:t>03</a:t>
              </a:r>
              <a:endParaRPr lang="zh-CN" altLang="en-US" sz="2100" dirty="0">
                <a:solidFill>
                  <a:prstClr val="white"/>
                </a:solidFill>
                <a:latin typeface="Impact" panose="020B0806030902050204" pitchFamily="34" charset="0"/>
              </a:endParaRPr>
            </a:p>
          </p:txBody>
        </p:sp>
        <p:sp>
          <p:nvSpPr>
            <p:cNvPr id="695" name="文本框 356"/>
            <p:cNvSpPr txBox="1"/>
            <p:nvPr/>
          </p:nvSpPr>
          <p:spPr>
            <a:xfrm>
              <a:off x="6299898" y="5566242"/>
              <a:ext cx="578002" cy="574516"/>
            </a:xfrm>
            <a:prstGeom prst="rect">
              <a:avLst/>
            </a:prstGeom>
            <a:noFill/>
          </p:spPr>
          <p:txBody>
            <a:bodyPr wrap="square" rtlCol="0">
              <a:spAutoFit/>
            </a:bodyPr>
            <a:lstStyle/>
            <a:p>
              <a:pPr algn="ctr"/>
              <a:r>
                <a:rPr lang="en-US" altLang="zh-CN" sz="1100" dirty="0">
                  <a:solidFill>
                    <a:prstClr val="white"/>
                  </a:solidFill>
                  <a:latin typeface="LiHei Pro" panose="020B0500000000000000" pitchFamily="34" charset="-122"/>
                  <a:ea typeface="LiHei Pro" panose="020B0500000000000000" pitchFamily="34" charset="-122"/>
                </a:rPr>
                <a:t>STEP</a:t>
              </a:r>
              <a:endParaRPr lang="zh-CN" altLang="en-US" sz="1100" dirty="0">
                <a:solidFill>
                  <a:prstClr val="white"/>
                </a:solidFill>
                <a:latin typeface="LiHei Pro" panose="020B0500000000000000" pitchFamily="34" charset="-122"/>
                <a:ea typeface="LiHei Pro" panose="020B0500000000000000" pitchFamily="34" charset="-122"/>
              </a:endParaRPr>
            </a:p>
          </p:txBody>
        </p:sp>
      </p:grpSp>
      <p:grpSp>
        <p:nvGrpSpPr>
          <p:cNvPr id="696" name="Group 243"/>
          <p:cNvGrpSpPr>
            <a:grpSpLocks noChangeAspect="1"/>
          </p:cNvGrpSpPr>
          <p:nvPr/>
        </p:nvGrpSpPr>
        <p:grpSpPr bwMode="auto">
          <a:xfrm>
            <a:off x="4372656" y="4318023"/>
            <a:ext cx="452875" cy="368702"/>
            <a:chOff x="5152" y="2874"/>
            <a:chExt cx="113" cy="92"/>
          </a:xfrm>
          <a:solidFill>
            <a:sysClr val="window" lastClr="FFFFFF"/>
          </a:solidFill>
        </p:grpSpPr>
        <p:sp>
          <p:nvSpPr>
            <p:cNvPr id="697" name="Freeform 244"/>
            <p:cNvSpPr>
              <a:spLocks noEditPoints="1"/>
            </p:cNvSpPr>
            <p:nvPr/>
          </p:nvSpPr>
          <p:spPr bwMode="auto">
            <a:xfrm>
              <a:off x="5168" y="2877"/>
              <a:ext cx="95" cy="58"/>
            </a:xfrm>
            <a:custGeom>
              <a:avLst/>
              <a:gdLst>
                <a:gd name="T0" fmla="*/ 1 w 38"/>
                <a:gd name="T1" fmla="*/ 23 h 23"/>
                <a:gd name="T2" fmla="*/ 1 w 38"/>
                <a:gd name="T3" fmla="*/ 23 h 23"/>
                <a:gd name="T4" fmla="*/ 0 w 38"/>
                <a:gd name="T5" fmla="*/ 23 h 23"/>
                <a:gd name="T6" fmla="*/ 0 w 38"/>
                <a:gd name="T7" fmla="*/ 22 h 23"/>
                <a:gd name="T8" fmla="*/ 0 w 38"/>
                <a:gd name="T9" fmla="*/ 20 h 23"/>
                <a:gd name="T10" fmla="*/ 0 w 38"/>
                <a:gd name="T11" fmla="*/ 20 h 23"/>
                <a:gd name="T12" fmla="*/ 9 w 38"/>
                <a:gd name="T13" fmla="*/ 10 h 23"/>
                <a:gd name="T14" fmla="*/ 13 w 38"/>
                <a:gd name="T15" fmla="*/ 10 h 23"/>
                <a:gd name="T16" fmla="*/ 19 w 38"/>
                <a:gd name="T17" fmla="*/ 13 h 23"/>
                <a:gd name="T18" fmla="*/ 22 w 38"/>
                <a:gd name="T19" fmla="*/ 14 h 23"/>
                <a:gd name="T20" fmla="*/ 31 w 38"/>
                <a:gd name="T21" fmla="*/ 4 h 23"/>
                <a:gd name="T22" fmla="*/ 29 w 38"/>
                <a:gd name="T23" fmla="*/ 4 h 23"/>
                <a:gd name="T24" fmla="*/ 28 w 38"/>
                <a:gd name="T25" fmla="*/ 4 h 23"/>
                <a:gd name="T26" fmla="*/ 27 w 38"/>
                <a:gd name="T27" fmla="*/ 3 h 23"/>
                <a:gd name="T28" fmla="*/ 27 w 38"/>
                <a:gd name="T29" fmla="*/ 2 h 23"/>
                <a:gd name="T30" fmla="*/ 27 w 38"/>
                <a:gd name="T31" fmla="*/ 2 h 23"/>
                <a:gd name="T32" fmla="*/ 38 w 38"/>
                <a:gd name="T33" fmla="*/ 0 h 23"/>
                <a:gd name="T34" fmla="*/ 38 w 38"/>
                <a:gd name="T35" fmla="*/ 0 h 23"/>
                <a:gd name="T36" fmla="*/ 38 w 38"/>
                <a:gd name="T37" fmla="*/ 0 h 23"/>
                <a:gd name="T38" fmla="*/ 37 w 38"/>
                <a:gd name="T39" fmla="*/ 10 h 23"/>
                <a:gd name="T40" fmla="*/ 36 w 38"/>
                <a:gd name="T41" fmla="*/ 11 h 23"/>
                <a:gd name="T42" fmla="*/ 36 w 38"/>
                <a:gd name="T43" fmla="*/ 11 h 23"/>
                <a:gd name="T44" fmla="*/ 34 w 38"/>
                <a:gd name="T45" fmla="*/ 9 h 23"/>
                <a:gd name="T46" fmla="*/ 34 w 38"/>
                <a:gd name="T47" fmla="*/ 9 h 23"/>
                <a:gd name="T48" fmla="*/ 34 w 38"/>
                <a:gd name="T49" fmla="*/ 6 h 23"/>
                <a:gd name="T50" fmla="*/ 25 w 38"/>
                <a:gd name="T51" fmla="*/ 17 h 23"/>
                <a:gd name="T52" fmla="*/ 23 w 38"/>
                <a:gd name="T53" fmla="*/ 18 h 23"/>
                <a:gd name="T54" fmla="*/ 20 w 38"/>
                <a:gd name="T55" fmla="*/ 18 h 23"/>
                <a:gd name="T56" fmla="*/ 11 w 38"/>
                <a:gd name="T57" fmla="*/ 13 h 23"/>
                <a:gd name="T58" fmla="*/ 1 w 38"/>
                <a:gd name="T59" fmla="*/ 23 h 23"/>
                <a:gd name="T60" fmla="*/ 1 w 38"/>
                <a:gd name="T61" fmla="*/ 23 h 23"/>
                <a:gd name="T62" fmla="*/ 1 w 38"/>
                <a:gd name="T63" fmla="*/ 20 h 23"/>
                <a:gd name="T64" fmla="*/ 1 w 38"/>
                <a:gd name="T65" fmla="*/ 21 h 23"/>
                <a:gd name="T66" fmla="*/ 1 w 38"/>
                <a:gd name="T67" fmla="*/ 22 h 23"/>
                <a:gd name="T68" fmla="*/ 11 w 38"/>
                <a:gd name="T69" fmla="*/ 12 h 23"/>
                <a:gd name="T70" fmla="*/ 11 w 38"/>
                <a:gd name="T71" fmla="*/ 12 h 23"/>
                <a:gd name="T72" fmla="*/ 21 w 38"/>
                <a:gd name="T73" fmla="*/ 17 h 23"/>
                <a:gd name="T74" fmla="*/ 23 w 38"/>
                <a:gd name="T75" fmla="*/ 17 h 23"/>
                <a:gd name="T76" fmla="*/ 24 w 38"/>
                <a:gd name="T77" fmla="*/ 16 h 23"/>
                <a:gd name="T78" fmla="*/ 34 w 38"/>
                <a:gd name="T79" fmla="*/ 5 h 23"/>
                <a:gd name="T80" fmla="*/ 35 w 38"/>
                <a:gd name="T81" fmla="*/ 4 h 23"/>
                <a:gd name="T82" fmla="*/ 35 w 38"/>
                <a:gd name="T83" fmla="*/ 5 h 23"/>
                <a:gd name="T84" fmla="*/ 35 w 38"/>
                <a:gd name="T85" fmla="*/ 9 h 23"/>
                <a:gd name="T86" fmla="*/ 36 w 38"/>
                <a:gd name="T87" fmla="*/ 9 h 23"/>
                <a:gd name="T88" fmla="*/ 37 w 38"/>
                <a:gd name="T89" fmla="*/ 1 h 23"/>
                <a:gd name="T90" fmla="*/ 28 w 38"/>
                <a:gd name="T91" fmla="*/ 3 h 23"/>
                <a:gd name="T92" fmla="*/ 29 w 38"/>
                <a:gd name="T93" fmla="*/ 3 h 23"/>
                <a:gd name="T94" fmla="*/ 33 w 38"/>
                <a:gd name="T95" fmla="*/ 3 h 23"/>
                <a:gd name="T96" fmla="*/ 33 w 38"/>
                <a:gd name="T97" fmla="*/ 4 h 23"/>
                <a:gd name="T98" fmla="*/ 33 w 38"/>
                <a:gd name="T99" fmla="*/ 4 h 23"/>
                <a:gd name="T100" fmla="*/ 23 w 38"/>
                <a:gd name="T101" fmla="*/ 15 h 23"/>
                <a:gd name="T102" fmla="*/ 22 w 38"/>
                <a:gd name="T103" fmla="*/ 16 h 23"/>
                <a:gd name="T104" fmla="*/ 18 w 38"/>
                <a:gd name="T105" fmla="*/ 14 h 23"/>
                <a:gd name="T106" fmla="*/ 12 w 38"/>
                <a:gd name="T107" fmla="*/ 10 h 23"/>
                <a:gd name="T108" fmla="*/ 10 w 38"/>
                <a:gd name="T109" fmla="*/ 11 h 23"/>
                <a:gd name="T110" fmla="*/ 1 w 38"/>
                <a:gd name="T111"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 h="23">
                  <a:moveTo>
                    <a:pt x="1" y="23"/>
                  </a:moveTo>
                  <a:cubicBezTo>
                    <a:pt x="1" y="23"/>
                    <a:pt x="1" y="23"/>
                    <a:pt x="1" y="23"/>
                  </a:cubicBezTo>
                  <a:cubicBezTo>
                    <a:pt x="0" y="23"/>
                    <a:pt x="0" y="23"/>
                    <a:pt x="0" y="23"/>
                  </a:cubicBezTo>
                  <a:cubicBezTo>
                    <a:pt x="0" y="22"/>
                    <a:pt x="0" y="22"/>
                    <a:pt x="0" y="22"/>
                  </a:cubicBezTo>
                  <a:cubicBezTo>
                    <a:pt x="0" y="21"/>
                    <a:pt x="0" y="21"/>
                    <a:pt x="0" y="20"/>
                  </a:cubicBezTo>
                  <a:cubicBezTo>
                    <a:pt x="0" y="20"/>
                    <a:pt x="0" y="20"/>
                    <a:pt x="0" y="20"/>
                  </a:cubicBezTo>
                  <a:cubicBezTo>
                    <a:pt x="9" y="10"/>
                    <a:pt x="9" y="10"/>
                    <a:pt x="9" y="10"/>
                  </a:cubicBezTo>
                  <a:cubicBezTo>
                    <a:pt x="10" y="9"/>
                    <a:pt x="12" y="9"/>
                    <a:pt x="13" y="10"/>
                  </a:cubicBezTo>
                  <a:cubicBezTo>
                    <a:pt x="14" y="11"/>
                    <a:pt x="17" y="12"/>
                    <a:pt x="19" y="13"/>
                  </a:cubicBezTo>
                  <a:cubicBezTo>
                    <a:pt x="20" y="13"/>
                    <a:pt x="22" y="14"/>
                    <a:pt x="22" y="14"/>
                  </a:cubicBezTo>
                  <a:cubicBezTo>
                    <a:pt x="25" y="11"/>
                    <a:pt x="30" y="6"/>
                    <a:pt x="31" y="4"/>
                  </a:cubicBezTo>
                  <a:cubicBezTo>
                    <a:pt x="29" y="4"/>
                    <a:pt x="29" y="4"/>
                    <a:pt x="29" y="4"/>
                  </a:cubicBezTo>
                  <a:cubicBezTo>
                    <a:pt x="29" y="4"/>
                    <a:pt x="28" y="4"/>
                    <a:pt x="28" y="4"/>
                  </a:cubicBezTo>
                  <a:cubicBezTo>
                    <a:pt x="28" y="4"/>
                    <a:pt x="27" y="3"/>
                    <a:pt x="27" y="3"/>
                  </a:cubicBezTo>
                  <a:cubicBezTo>
                    <a:pt x="27" y="3"/>
                    <a:pt x="26" y="2"/>
                    <a:pt x="27" y="2"/>
                  </a:cubicBezTo>
                  <a:cubicBezTo>
                    <a:pt x="27" y="2"/>
                    <a:pt x="27" y="2"/>
                    <a:pt x="27" y="2"/>
                  </a:cubicBezTo>
                  <a:cubicBezTo>
                    <a:pt x="31" y="1"/>
                    <a:pt x="38" y="0"/>
                    <a:pt x="38" y="0"/>
                  </a:cubicBezTo>
                  <a:cubicBezTo>
                    <a:pt x="38" y="0"/>
                    <a:pt x="38" y="0"/>
                    <a:pt x="38" y="0"/>
                  </a:cubicBezTo>
                  <a:cubicBezTo>
                    <a:pt x="38" y="0"/>
                    <a:pt x="38" y="0"/>
                    <a:pt x="38" y="0"/>
                  </a:cubicBezTo>
                  <a:cubicBezTo>
                    <a:pt x="38" y="1"/>
                    <a:pt x="37" y="8"/>
                    <a:pt x="37" y="10"/>
                  </a:cubicBezTo>
                  <a:cubicBezTo>
                    <a:pt x="37" y="10"/>
                    <a:pt x="36" y="10"/>
                    <a:pt x="36" y="11"/>
                  </a:cubicBezTo>
                  <a:cubicBezTo>
                    <a:pt x="36" y="11"/>
                    <a:pt x="36" y="11"/>
                    <a:pt x="36" y="11"/>
                  </a:cubicBezTo>
                  <a:cubicBezTo>
                    <a:pt x="35" y="10"/>
                    <a:pt x="34" y="9"/>
                    <a:pt x="34" y="9"/>
                  </a:cubicBezTo>
                  <a:cubicBezTo>
                    <a:pt x="34" y="9"/>
                    <a:pt x="34" y="9"/>
                    <a:pt x="34" y="9"/>
                  </a:cubicBezTo>
                  <a:cubicBezTo>
                    <a:pt x="34" y="6"/>
                    <a:pt x="34" y="6"/>
                    <a:pt x="34" y="6"/>
                  </a:cubicBezTo>
                  <a:cubicBezTo>
                    <a:pt x="32" y="9"/>
                    <a:pt x="28" y="14"/>
                    <a:pt x="25" y="17"/>
                  </a:cubicBezTo>
                  <a:cubicBezTo>
                    <a:pt x="24" y="18"/>
                    <a:pt x="24" y="18"/>
                    <a:pt x="23" y="18"/>
                  </a:cubicBezTo>
                  <a:cubicBezTo>
                    <a:pt x="22" y="19"/>
                    <a:pt x="21" y="18"/>
                    <a:pt x="20" y="18"/>
                  </a:cubicBezTo>
                  <a:cubicBezTo>
                    <a:pt x="11" y="13"/>
                    <a:pt x="11" y="13"/>
                    <a:pt x="11" y="13"/>
                  </a:cubicBezTo>
                  <a:cubicBezTo>
                    <a:pt x="1" y="23"/>
                    <a:pt x="1" y="23"/>
                    <a:pt x="1" y="23"/>
                  </a:cubicBezTo>
                  <a:cubicBezTo>
                    <a:pt x="1" y="23"/>
                    <a:pt x="1" y="23"/>
                    <a:pt x="1" y="23"/>
                  </a:cubicBezTo>
                  <a:close/>
                  <a:moveTo>
                    <a:pt x="1" y="20"/>
                  </a:moveTo>
                  <a:cubicBezTo>
                    <a:pt x="1" y="21"/>
                    <a:pt x="1" y="21"/>
                    <a:pt x="1" y="21"/>
                  </a:cubicBezTo>
                  <a:cubicBezTo>
                    <a:pt x="1" y="21"/>
                    <a:pt x="1" y="22"/>
                    <a:pt x="1" y="22"/>
                  </a:cubicBezTo>
                  <a:cubicBezTo>
                    <a:pt x="11" y="12"/>
                    <a:pt x="11" y="12"/>
                    <a:pt x="11" y="12"/>
                  </a:cubicBezTo>
                  <a:cubicBezTo>
                    <a:pt x="11" y="12"/>
                    <a:pt x="11" y="12"/>
                    <a:pt x="11" y="12"/>
                  </a:cubicBezTo>
                  <a:cubicBezTo>
                    <a:pt x="21" y="17"/>
                    <a:pt x="21" y="17"/>
                    <a:pt x="21" y="17"/>
                  </a:cubicBezTo>
                  <a:cubicBezTo>
                    <a:pt x="22" y="17"/>
                    <a:pt x="22" y="18"/>
                    <a:pt x="23" y="17"/>
                  </a:cubicBezTo>
                  <a:cubicBezTo>
                    <a:pt x="23" y="17"/>
                    <a:pt x="24" y="17"/>
                    <a:pt x="24" y="16"/>
                  </a:cubicBezTo>
                  <a:cubicBezTo>
                    <a:pt x="28" y="12"/>
                    <a:pt x="34" y="5"/>
                    <a:pt x="34" y="5"/>
                  </a:cubicBezTo>
                  <a:cubicBezTo>
                    <a:pt x="34" y="4"/>
                    <a:pt x="35" y="4"/>
                    <a:pt x="35" y="4"/>
                  </a:cubicBezTo>
                  <a:cubicBezTo>
                    <a:pt x="35" y="4"/>
                    <a:pt x="35" y="5"/>
                    <a:pt x="35" y="5"/>
                  </a:cubicBezTo>
                  <a:cubicBezTo>
                    <a:pt x="35" y="9"/>
                    <a:pt x="35" y="9"/>
                    <a:pt x="35" y="9"/>
                  </a:cubicBezTo>
                  <a:cubicBezTo>
                    <a:pt x="35" y="9"/>
                    <a:pt x="35" y="9"/>
                    <a:pt x="36" y="9"/>
                  </a:cubicBezTo>
                  <a:cubicBezTo>
                    <a:pt x="36" y="7"/>
                    <a:pt x="37" y="3"/>
                    <a:pt x="37" y="1"/>
                  </a:cubicBezTo>
                  <a:cubicBezTo>
                    <a:pt x="35" y="1"/>
                    <a:pt x="31" y="2"/>
                    <a:pt x="28" y="3"/>
                  </a:cubicBezTo>
                  <a:cubicBezTo>
                    <a:pt x="28" y="3"/>
                    <a:pt x="29" y="3"/>
                    <a:pt x="29" y="3"/>
                  </a:cubicBezTo>
                  <a:cubicBezTo>
                    <a:pt x="33" y="3"/>
                    <a:pt x="33" y="3"/>
                    <a:pt x="33" y="3"/>
                  </a:cubicBezTo>
                  <a:cubicBezTo>
                    <a:pt x="33" y="3"/>
                    <a:pt x="33" y="3"/>
                    <a:pt x="33" y="4"/>
                  </a:cubicBezTo>
                  <a:cubicBezTo>
                    <a:pt x="33" y="4"/>
                    <a:pt x="33" y="4"/>
                    <a:pt x="33" y="4"/>
                  </a:cubicBezTo>
                  <a:cubicBezTo>
                    <a:pt x="33" y="4"/>
                    <a:pt x="27" y="11"/>
                    <a:pt x="23" y="15"/>
                  </a:cubicBezTo>
                  <a:cubicBezTo>
                    <a:pt x="23" y="16"/>
                    <a:pt x="23" y="16"/>
                    <a:pt x="22" y="16"/>
                  </a:cubicBezTo>
                  <a:cubicBezTo>
                    <a:pt x="22" y="15"/>
                    <a:pt x="20" y="14"/>
                    <a:pt x="18" y="14"/>
                  </a:cubicBezTo>
                  <a:cubicBezTo>
                    <a:pt x="16" y="13"/>
                    <a:pt x="14" y="11"/>
                    <a:pt x="12" y="10"/>
                  </a:cubicBezTo>
                  <a:cubicBezTo>
                    <a:pt x="12" y="10"/>
                    <a:pt x="10" y="10"/>
                    <a:pt x="10" y="11"/>
                  </a:cubicBezTo>
                  <a:lnTo>
                    <a:pt x="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98" name="Freeform 245"/>
            <p:cNvSpPr>
              <a:spLocks noEditPoints="1"/>
            </p:cNvSpPr>
            <p:nvPr/>
          </p:nvSpPr>
          <p:spPr bwMode="auto">
            <a:xfrm>
              <a:off x="5173" y="2925"/>
              <a:ext cx="15" cy="28"/>
            </a:xfrm>
            <a:custGeom>
              <a:avLst/>
              <a:gdLst>
                <a:gd name="T0" fmla="*/ 6 w 6"/>
                <a:gd name="T1" fmla="*/ 11 h 11"/>
                <a:gd name="T2" fmla="*/ 1 w 6"/>
                <a:gd name="T3" fmla="*/ 11 h 11"/>
                <a:gd name="T4" fmla="*/ 0 w 6"/>
                <a:gd name="T5" fmla="*/ 11 h 11"/>
                <a:gd name="T6" fmla="*/ 0 w 6"/>
                <a:gd name="T7" fmla="*/ 8 h 11"/>
                <a:gd name="T8" fmla="*/ 0 w 6"/>
                <a:gd name="T9" fmla="*/ 6 h 11"/>
                <a:gd name="T10" fmla="*/ 0 w 6"/>
                <a:gd name="T11" fmla="*/ 5 h 11"/>
                <a:gd name="T12" fmla="*/ 4 w 6"/>
                <a:gd name="T13" fmla="*/ 2 h 11"/>
                <a:gd name="T14" fmla="*/ 5 w 6"/>
                <a:gd name="T15" fmla="*/ 1 h 11"/>
                <a:gd name="T16" fmla="*/ 6 w 6"/>
                <a:gd name="T17" fmla="*/ 0 h 11"/>
                <a:gd name="T18" fmla="*/ 6 w 6"/>
                <a:gd name="T19" fmla="*/ 1 h 11"/>
                <a:gd name="T20" fmla="*/ 6 w 6"/>
                <a:gd name="T21" fmla="*/ 11 h 11"/>
                <a:gd name="T22" fmla="*/ 6 w 6"/>
                <a:gd name="T23" fmla="*/ 11 h 11"/>
                <a:gd name="T24" fmla="*/ 1 w 6"/>
                <a:gd name="T25" fmla="*/ 10 h 11"/>
                <a:gd name="T26" fmla="*/ 5 w 6"/>
                <a:gd name="T27" fmla="*/ 10 h 11"/>
                <a:gd name="T28" fmla="*/ 5 w 6"/>
                <a:gd name="T29" fmla="*/ 2 h 11"/>
                <a:gd name="T30" fmla="*/ 5 w 6"/>
                <a:gd name="T31" fmla="*/ 2 h 11"/>
                <a:gd name="T32" fmla="*/ 1 w 6"/>
                <a:gd name="T33" fmla="*/ 6 h 11"/>
                <a:gd name="T34" fmla="*/ 1 w 6"/>
                <a:gd name="T35" fmla="*/ 8 h 11"/>
                <a:gd name="T36" fmla="*/ 1 w 6"/>
                <a:gd name="T37"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11">
                  <a:moveTo>
                    <a:pt x="6" y="11"/>
                  </a:moveTo>
                  <a:cubicBezTo>
                    <a:pt x="1" y="11"/>
                    <a:pt x="1" y="11"/>
                    <a:pt x="1" y="11"/>
                  </a:cubicBezTo>
                  <a:cubicBezTo>
                    <a:pt x="0" y="11"/>
                    <a:pt x="0" y="11"/>
                    <a:pt x="0" y="11"/>
                  </a:cubicBezTo>
                  <a:cubicBezTo>
                    <a:pt x="0" y="10"/>
                    <a:pt x="0" y="9"/>
                    <a:pt x="0" y="8"/>
                  </a:cubicBezTo>
                  <a:cubicBezTo>
                    <a:pt x="0" y="8"/>
                    <a:pt x="0" y="7"/>
                    <a:pt x="0" y="6"/>
                  </a:cubicBezTo>
                  <a:cubicBezTo>
                    <a:pt x="0" y="6"/>
                    <a:pt x="0" y="6"/>
                    <a:pt x="0" y="5"/>
                  </a:cubicBezTo>
                  <a:cubicBezTo>
                    <a:pt x="2" y="4"/>
                    <a:pt x="3" y="3"/>
                    <a:pt x="4" y="2"/>
                  </a:cubicBezTo>
                  <a:cubicBezTo>
                    <a:pt x="5" y="1"/>
                    <a:pt x="5" y="1"/>
                    <a:pt x="5" y="1"/>
                  </a:cubicBezTo>
                  <a:cubicBezTo>
                    <a:pt x="5" y="0"/>
                    <a:pt x="6" y="0"/>
                    <a:pt x="6" y="0"/>
                  </a:cubicBezTo>
                  <a:cubicBezTo>
                    <a:pt x="6" y="0"/>
                    <a:pt x="6" y="1"/>
                    <a:pt x="6" y="1"/>
                  </a:cubicBezTo>
                  <a:cubicBezTo>
                    <a:pt x="6" y="5"/>
                    <a:pt x="6" y="8"/>
                    <a:pt x="6" y="11"/>
                  </a:cubicBezTo>
                  <a:cubicBezTo>
                    <a:pt x="6" y="11"/>
                    <a:pt x="6" y="11"/>
                    <a:pt x="6" y="11"/>
                  </a:cubicBezTo>
                  <a:close/>
                  <a:moveTo>
                    <a:pt x="1" y="10"/>
                  </a:moveTo>
                  <a:cubicBezTo>
                    <a:pt x="5" y="10"/>
                    <a:pt x="5" y="10"/>
                    <a:pt x="5" y="10"/>
                  </a:cubicBezTo>
                  <a:cubicBezTo>
                    <a:pt x="5" y="8"/>
                    <a:pt x="5" y="5"/>
                    <a:pt x="5" y="2"/>
                  </a:cubicBezTo>
                  <a:cubicBezTo>
                    <a:pt x="5" y="2"/>
                    <a:pt x="5" y="2"/>
                    <a:pt x="5" y="2"/>
                  </a:cubicBezTo>
                  <a:cubicBezTo>
                    <a:pt x="4" y="4"/>
                    <a:pt x="2" y="5"/>
                    <a:pt x="1" y="6"/>
                  </a:cubicBezTo>
                  <a:cubicBezTo>
                    <a:pt x="1" y="7"/>
                    <a:pt x="1" y="8"/>
                    <a:pt x="1" y="8"/>
                  </a:cubicBezTo>
                  <a:cubicBezTo>
                    <a:pt x="1" y="9"/>
                    <a:pt x="1" y="10"/>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99" name="Freeform 246"/>
            <p:cNvSpPr>
              <a:spLocks noEditPoints="1"/>
            </p:cNvSpPr>
            <p:nvPr/>
          </p:nvSpPr>
          <p:spPr bwMode="auto">
            <a:xfrm>
              <a:off x="5193" y="2918"/>
              <a:ext cx="15" cy="35"/>
            </a:xfrm>
            <a:custGeom>
              <a:avLst/>
              <a:gdLst>
                <a:gd name="T0" fmla="*/ 6 w 6"/>
                <a:gd name="T1" fmla="*/ 14 h 14"/>
                <a:gd name="T2" fmla="*/ 1 w 6"/>
                <a:gd name="T3" fmla="*/ 14 h 14"/>
                <a:gd name="T4" fmla="*/ 0 w 6"/>
                <a:gd name="T5" fmla="*/ 14 h 14"/>
                <a:gd name="T6" fmla="*/ 0 w 6"/>
                <a:gd name="T7" fmla="*/ 8 h 14"/>
                <a:gd name="T8" fmla="*/ 0 w 6"/>
                <a:gd name="T9" fmla="*/ 2 h 14"/>
                <a:gd name="T10" fmla="*/ 0 w 6"/>
                <a:gd name="T11" fmla="*/ 2 h 14"/>
                <a:gd name="T12" fmla="*/ 0 w 6"/>
                <a:gd name="T13" fmla="*/ 2 h 14"/>
                <a:gd name="T14" fmla="*/ 2 w 6"/>
                <a:gd name="T15" fmla="*/ 0 h 14"/>
                <a:gd name="T16" fmla="*/ 2 w 6"/>
                <a:gd name="T17" fmla="*/ 0 h 14"/>
                <a:gd name="T18" fmla="*/ 5 w 6"/>
                <a:gd name="T19" fmla="*/ 2 h 14"/>
                <a:gd name="T20" fmla="*/ 6 w 6"/>
                <a:gd name="T21" fmla="*/ 3 h 14"/>
                <a:gd name="T22" fmla="*/ 6 w 6"/>
                <a:gd name="T23" fmla="*/ 4 h 14"/>
                <a:gd name="T24" fmla="*/ 6 w 6"/>
                <a:gd name="T25" fmla="*/ 14 h 14"/>
                <a:gd name="T26" fmla="*/ 6 w 6"/>
                <a:gd name="T27" fmla="*/ 14 h 14"/>
                <a:gd name="T28" fmla="*/ 1 w 6"/>
                <a:gd name="T29" fmla="*/ 13 h 14"/>
                <a:gd name="T30" fmla="*/ 5 w 6"/>
                <a:gd name="T31" fmla="*/ 13 h 14"/>
                <a:gd name="T32" fmla="*/ 5 w 6"/>
                <a:gd name="T33" fmla="*/ 4 h 14"/>
                <a:gd name="T34" fmla="*/ 4 w 6"/>
                <a:gd name="T35" fmla="*/ 3 h 14"/>
                <a:gd name="T36" fmla="*/ 2 w 6"/>
                <a:gd name="T37" fmla="*/ 1 h 14"/>
                <a:gd name="T38" fmla="*/ 1 w 6"/>
                <a:gd name="T39" fmla="*/ 2 h 14"/>
                <a:gd name="T40" fmla="*/ 1 w 6"/>
                <a:gd name="T41" fmla="*/ 3 h 14"/>
                <a:gd name="T42" fmla="*/ 1 w 6"/>
                <a:gd name="T43" fmla="*/ 8 h 14"/>
                <a:gd name="T44" fmla="*/ 1 w 6"/>
                <a:gd name="T45"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 h="14">
                  <a:moveTo>
                    <a:pt x="6" y="14"/>
                  </a:moveTo>
                  <a:cubicBezTo>
                    <a:pt x="1" y="14"/>
                    <a:pt x="1" y="14"/>
                    <a:pt x="1" y="14"/>
                  </a:cubicBezTo>
                  <a:cubicBezTo>
                    <a:pt x="1" y="14"/>
                    <a:pt x="0" y="14"/>
                    <a:pt x="0" y="14"/>
                  </a:cubicBezTo>
                  <a:cubicBezTo>
                    <a:pt x="0" y="12"/>
                    <a:pt x="0" y="10"/>
                    <a:pt x="0" y="8"/>
                  </a:cubicBezTo>
                  <a:cubicBezTo>
                    <a:pt x="0" y="7"/>
                    <a:pt x="0" y="5"/>
                    <a:pt x="0" y="2"/>
                  </a:cubicBezTo>
                  <a:cubicBezTo>
                    <a:pt x="0" y="2"/>
                    <a:pt x="0" y="2"/>
                    <a:pt x="0" y="2"/>
                  </a:cubicBezTo>
                  <a:cubicBezTo>
                    <a:pt x="0" y="2"/>
                    <a:pt x="0" y="2"/>
                    <a:pt x="0" y="2"/>
                  </a:cubicBezTo>
                  <a:cubicBezTo>
                    <a:pt x="1" y="1"/>
                    <a:pt x="1" y="0"/>
                    <a:pt x="2" y="0"/>
                  </a:cubicBezTo>
                  <a:cubicBezTo>
                    <a:pt x="2" y="0"/>
                    <a:pt x="2" y="0"/>
                    <a:pt x="2" y="0"/>
                  </a:cubicBezTo>
                  <a:cubicBezTo>
                    <a:pt x="3" y="1"/>
                    <a:pt x="4" y="1"/>
                    <a:pt x="5" y="2"/>
                  </a:cubicBezTo>
                  <a:cubicBezTo>
                    <a:pt x="5" y="2"/>
                    <a:pt x="6" y="3"/>
                    <a:pt x="6" y="3"/>
                  </a:cubicBezTo>
                  <a:cubicBezTo>
                    <a:pt x="6" y="3"/>
                    <a:pt x="6" y="3"/>
                    <a:pt x="6" y="4"/>
                  </a:cubicBezTo>
                  <a:cubicBezTo>
                    <a:pt x="6" y="7"/>
                    <a:pt x="6" y="11"/>
                    <a:pt x="6" y="14"/>
                  </a:cubicBezTo>
                  <a:cubicBezTo>
                    <a:pt x="6" y="14"/>
                    <a:pt x="6" y="14"/>
                    <a:pt x="6" y="14"/>
                  </a:cubicBezTo>
                  <a:close/>
                  <a:moveTo>
                    <a:pt x="1" y="13"/>
                  </a:moveTo>
                  <a:cubicBezTo>
                    <a:pt x="5" y="13"/>
                    <a:pt x="5" y="13"/>
                    <a:pt x="5" y="13"/>
                  </a:cubicBezTo>
                  <a:cubicBezTo>
                    <a:pt x="5" y="11"/>
                    <a:pt x="5" y="7"/>
                    <a:pt x="5" y="4"/>
                  </a:cubicBezTo>
                  <a:cubicBezTo>
                    <a:pt x="5" y="3"/>
                    <a:pt x="4" y="3"/>
                    <a:pt x="4" y="3"/>
                  </a:cubicBezTo>
                  <a:cubicBezTo>
                    <a:pt x="3" y="2"/>
                    <a:pt x="3" y="2"/>
                    <a:pt x="2" y="1"/>
                  </a:cubicBezTo>
                  <a:cubicBezTo>
                    <a:pt x="2" y="1"/>
                    <a:pt x="1" y="2"/>
                    <a:pt x="1" y="2"/>
                  </a:cubicBezTo>
                  <a:cubicBezTo>
                    <a:pt x="1" y="2"/>
                    <a:pt x="1" y="3"/>
                    <a:pt x="1" y="3"/>
                  </a:cubicBezTo>
                  <a:cubicBezTo>
                    <a:pt x="1" y="5"/>
                    <a:pt x="1" y="7"/>
                    <a:pt x="1" y="8"/>
                  </a:cubicBezTo>
                  <a:cubicBezTo>
                    <a:pt x="1" y="10"/>
                    <a:pt x="1" y="11"/>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00" name="Freeform 247"/>
            <p:cNvSpPr>
              <a:spLocks noEditPoints="1"/>
            </p:cNvSpPr>
            <p:nvPr/>
          </p:nvSpPr>
          <p:spPr bwMode="auto">
            <a:xfrm>
              <a:off x="5213" y="2928"/>
              <a:ext cx="17" cy="25"/>
            </a:xfrm>
            <a:custGeom>
              <a:avLst/>
              <a:gdLst>
                <a:gd name="T0" fmla="*/ 6 w 7"/>
                <a:gd name="T1" fmla="*/ 10 h 10"/>
                <a:gd name="T2" fmla="*/ 1 w 7"/>
                <a:gd name="T3" fmla="*/ 10 h 10"/>
                <a:gd name="T4" fmla="*/ 1 w 7"/>
                <a:gd name="T5" fmla="*/ 10 h 10"/>
                <a:gd name="T6" fmla="*/ 0 w 7"/>
                <a:gd name="T7" fmla="*/ 1 h 10"/>
                <a:gd name="T8" fmla="*/ 1 w 7"/>
                <a:gd name="T9" fmla="*/ 0 h 10"/>
                <a:gd name="T10" fmla="*/ 1 w 7"/>
                <a:gd name="T11" fmla="*/ 0 h 10"/>
                <a:gd name="T12" fmla="*/ 2 w 7"/>
                <a:gd name="T13" fmla="*/ 1 h 10"/>
                <a:gd name="T14" fmla="*/ 4 w 7"/>
                <a:gd name="T15" fmla="*/ 1 h 10"/>
                <a:gd name="T16" fmla="*/ 5 w 7"/>
                <a:gd name="T17" fmla="*/ 1 h 10"/>
                <a:gd name="T18" fmla="*/ 6 w 7"/>
                <a:gd name="T19" fmla="*/ 0 h 10"/>
                <a:gd name="T20" fmla="*/ 6 w 7"/>
                <a:gd name="T21" fmla="*/ 0 h 10"/>
                <a:gd name="T22" fmla="*/ 7 w 7"/>
                <a:gd name="T23" fmla="*/ 1 h 10"/>
                <a:gd name="T24" fmla="*/ 7 w 7"/>
                <a:gd name="T25" fmla="*/ 10 h 10"/>
                <a:gd name="T26" fmla="*/ 6 w 7"/>
                <a:gd name="T27" fmla="*/ 10 h 10"/>
                <a:gd name="T28" fmla="*/ 2 w 7"/>
                <a:gd name="T29" fmla="*/ 9 h 10"/>
                <a:gd name="T30" fmla="*/ 6 w 7"/>
                <a:gd name="T31" fmla="*/ 9 h 10"/>
                <a:gd name="T32" fmla="*/ 6 w 7"/>
                <a:gd name="T33" fmla="*/ 2 h 10"/>
                <a:gd name="T34" fmla="*/ 4 w 7"/>
                <a:gd name="T35" fmla="*/ 2 h 10"/>
                <a:gd name="T36" fmla="*/ 2 w 7"/>
                <a:gd name="T37" fmla="*/ 1 h 10"/>
                <a:gd name="T38" fmla="*/ 1 w 7"/>
                <a:gd name="T39" fmla="*/ 1 h 10"/>
                <a:gd name="T40" fmla="*/ 2 w 7"/>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0">
                  <a:moveTo>
                    <a:pt x="6" y="10"/>
                  </a:moveTo>
                  <a:cubicBezTo>
                    <a:pt x="1" y="10"/>
                    <a:pt x="1" y="10"/>
                    <a:pt x="1" y="10"/>
                  </a:cubicBezTo>
                  <a:cubicBezTo>
                    <a:pt x="1" y="10"/>
                    <a:pt x="1" y="10"/>
                    <a:pt x="1" y="10"/>
                  </a:cubicBezTo>
                  <a:cubicBezTo>
                    <a:pt x="0" y="1"/>
                    <a:pt x="0" y="1"/>
                    <a:pt x="0" y="1"/>
                  </a:cubicBezTo>
                  <a:cubicBezTo>
                    <a:pt x="0" y="0"/>
                    <a:pt x="0" y="0"/>
                    <a:pt x="1" y="0"/>
                  </a:cubicBezTo>
                  <a:cubicBezTo>
                    <a:pt x="1" y="0"/>
                    <a:pt x="1" y="0"/>
                    <a:pt x="1" y="0"/>
                  </a:cubicBezTo>
                  <a:cubicBezTo>
                    <a:pt x="1" y="0"/>
                    <a:pt x="1" y="0"/>
                    <a:pt x="2" y="1"/>
                  </a:cubicBezTo>
                  <a:cubicBezTo>
                    <a:pt x="3" y="1"/>
                    <a:pt x="4" y="1"/>
                    <a:pt x="4" y="1"/>
                  </a:cubicBezTo>
                  <a:cubicBezTo>
                    <a:pt x="5" y="1"/>
                    <a:pt x="5" y="1"/>
                    <a:pt x="5" y="1"/>
                  </a:cubicBezTo>
                  <a:cubicBezTo>
                    <a:pt x="5" y="0"/>
                    <a:pt x="6" y="0"/>
                    <a:pt x="6" y="0"/>
                  </a:cubicBezTo>
                  <a:cubicBezTo>
                    <a:pt x="6" y="0"/>
                    <a:pt x="6" y="0"/>
                    <a:pt x="6" y="0"/>
                  </a:cubicBezTo>
                  <a:cubicBezTo>
                    <a:pt x="6" y="0"/>
                    <a:pt x="7" y="0"/>
                    <a:pt x="7" y="1"/>
                  </a:cubicBezTo>
                  <a:cubicBezTo>
                    <a:pt x="7" y="4"/>
                    <a:pt x="7" y="7"/>
                    <a:pt x="7" y="10"/>
                  </a:cubicBezTo>
                  <a:cubicBezTo>
                    <a:pt x="7" y="10"/>
                    <a:pt x="6" y="10"/>
                    <a:pt x="6" y="10"/>
                  </a:cubicBezTo>
                  <a:close/>
                  <a:moveTo>
                    <a:pt x="2" y="9"/>
                  </a:moveTo>
                  <a:cubicBezTo>
                    <a:pt x="6" y="9"/>
                    <a:pt x="6" y="9"/>
                    <a:pt x="6" y="9"/>
                  </a:cubicBezTo>
                  <a:cubicBezTo>
                    <a:pt x="6" y="7"/>
                    <a:pt x="6" y="5"/>
                    <a:pt x="6" y="2"/>
                  </a:cubicBezTo>
                  <a:cubicBezTo>
                    <a:pt x="5" y="2"/>
                    <a:pt x="5" y="2"/>
                    <a:pt x="4" y="2"/>
                  </a:cubicBezTo>
                  <a:cubicBezTo>
                    <a:pt x="3" y="2"/>
                    <a:pt x="3" y="2"/>
                    <a:pt x="2" y="1"/>
                  </a:cubicBezTo>
                  <a:cubicBezTo>
                    <a:pt x="2" y="1"/>
                    <a:pt x="2" y="1"/>
                    <a:pt x="1" y="1"/>
                  </a:cubicBezTo>
                  <a:lnTo>
                    <a:pt x="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01" name="Freeform 248"/>
            <p:cNvSpPr>
              <a:spLocks noEditPoints="1"/>
            </p:cNvSpPr>
            <p:nvPr/>
          </p:nvSpPr>
          <p:spPr bwMode="auto">
            <a:xfrm>
              <a:off x="5235" y="2910"/>
              <a:ext cx="15" cy="43"/>
            </a:xfrm>
            <a:custGeom>
              <a:avLst/>
              <a:gdLst>
                <a:gd name="T0" fmla="*/ 5 w 6"/>
                <a:gd name="T1" fmla="*/ 17 h 17"/>
                <a:gd name="T2" fmla="*/ 0 w 6"/>
                <a:gd name="T3" fmla="*/ 17 h 17"/>
                <a:gd name="T4" fmla="*/ 0 w 6"/>
                <a:gd name="T5" fmla="*/ 17 h 17"/>
                <a:gd name="T6" fmla="*/ 0 w 6"/>
                <a:gd name="T7" fmla="*/ 11 h 17"/>
                <a:gd name="T8" fmla="*/ 0 w 6"/>
                <a:gd name="T9" fmla="*/ 6 h 17"/>
                <a:gd name="T10" fmla="*/ 0 w 6"/>
                <a:gd name="T11" fmla="*/ 5 h 17"/>
                <a:gd name="T12" fmla="*/ 1 w 6"/>
                <a:gd name="T13" fmla="*/ 4 h 17"/>
                <a:gd name="T14" fmla="*/ 5 w 6"/>
                <a:gd name="T15" fmla="*/ 0 h 17"/>
                <a:gd name="T16" fmla="*/ 5 w 6"/>
                <a:gd name="T17" fmla="*/ 0 h 17"/>
                <a:gd name="T18" fmla="*/ 6 w 6"/>
                <a:gd name="T19" fmla="*/ 0 h 17"/>
                <a:gd name="T20" fmla="*/ 6 w 6"/>
                <a:gd name="T21" fmla="*/ 17 h 17"/>
                <a:gd name="T22" fmla="*/ 5 w 6"/>
                <a:gd name="T23" fmla="*/ 17 h 17"/>
                <a:gd name="T24" fmla="*/ 1 w 6"/>
                <a:gd name="T25" fmla="*/ 16 h 17"/>
                <a:gd name="T26" fmla="*/ 5 w 6"/>
                <a:gd name="T27" fmla="*/ 16 h 17"/>
                <a:gd name="T28" fmla="*/ 5 w 6"/>
                <a:gd name="T29" fmla="*/ 2 h 17"/>
                <a:gd name="T30" fmla="*/ 2 w 6"/>
                <a:gd name="T31" fmla="*/ 4 h 17"/>
                <a:gd name="T32" fmla="*/ 1 w 6"/>
                <a:gd name="T33" fmla="*/ 6 h 17"/>
                <a:gd name="T34" fmla="*/ 1 w 6"/>
                <a:gd name="T35" fmla="*/ 11 h 17"/>
                <a:gd name="T36" fmla="*/ 1 w 6"/>
                <a:gd name="T3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17">
                  <a:moveTo>
                    <a:pt x="5" y="17"/>
                  </a:moveTo>
                  <a:cubicBezTo>
                    <a:pt x="0" y="17"/>
                    <a:pt x="0" y="17"/>
                    <a:pt x="0" y="17"/>
                  </a:cubicBezTo>
                  <a:cubicBezTo>
                    <a:pt x="0" y="17"/>
                    <a:pt x="0" y="17"/>
                    <a:pt x="0" y="17"/>
                  </a:cubicBezTo>
                  <a:cubicBezTo>
                    <a:pt x="0" y="15"/>
                    <a:pt x="0" y="13"/>
                    <a:pt x="0" y="11"/>
                  </a:cubicBezTo>
                  <a:cubicBezTo>
                    <a:pt x="0" y="10"/>
                    <a:pt x="0" y="8"/>
                    <a:pt x="0" y="6"/>
                  </a:cubicBezTo>
                  <a:cubicBezTo>
                    <a:pt x="0" y="6"/>
                    <a:pt x="0" y="5"/>
                    <a:pt x="0" y="5"/>
                  </a:cubicBezTo>
                  <a:cubicBezTo>
                    <a:pt x="0" y="5"/>
                    <a:pt x="0" y="5"/>
                    <a:pt x="1" y="4"/>
                  </a:cubicBezTo>
                  <a:cubicBezTo>
                    <a:pt x="3" y="2"/>
                    <a:pt x="4" y="1"/>
                    <a:pt x="5" y="0"/>
                  </a:cubicBezTo>
                  <a:cubicBezTo>
                    <a:pt x="5" y="0"/>
                    <a:pt x="5" y="0"/>
                    <a:pt x="5" y="0"/>
                  </a:cubicBezTo>
                  <a:cubicBezTo>
                    <a:pt x="6" y="0"/>
                    <a:pt x="6" y="0"/>
                    <a:pt x="6" y="0"/>
                  </a:cubicBezTo>
                  <a:cubicBezTo>
                    <a:pt x="6" y="6"/>
                    <a:pt x="6" y="12"/>
                    <a:pt x="6" y="17"/>
                  </a:cubicBezTo>
                  <a:cubicBezTo>
                    <a:pt x="6" y="17"/>
                    <a:pt x="6" y="17"/>
                    <a:pt x="5" y="17"/>
                  </a:cubicBezTo>
                  <a:close/>
                  <a:moveTo>
                    <a:pt x="1" y="16"/>
                  </a:moveTo>
                  <a:cubicBezTo>
                    <a:pt x="5" y="16"/>
                    <a:pt x="5" y="16"/>
                    <a:pt x="5" y="16"/>
                  </a:cubicBezTo>
                  <a:cubicBezTo>
                    <a:pt x="5" y="12"/>
                    <a:pt x="5" y="7"/>
                    <a:pt x="5" y="2"/>
                  </a:cubicBezTo>
                  <a:cubicBezTo>
                    <a:pt x="4" y="2"/>
                    <a:pt x="3" y="3"/>
                    <a:pt x="2" y="4"/>
                  </a:cubicBezTo>
                  <a:cubicBezTo>
                    <a:pt x="1" y="5"/>
                    <a:pt x="1" y="6"/>
                    <a:pt x="1" y="6"/>
                  </a:cubicBezTo>
                  <a:cubicBezTo>
                    <a:pt x="1" y="8"/>
                    <a:pt x="1" y="10"/>
                    <a:pt x="1" y="11"/>
                  </a:cubicBezTo>
                  <a:cubicBezTo>
                    <a:pt x="1" y="13"/>
                    <a:pt x="1" y="15"/>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02" name="Freeform 249"/>
            <p:cNvSpPr>
              <a:spLocks/>
            </p:cNvSpPr>
            <p:nvPr/>
          </p:nvSpPr>
          <p:spPr bwMode="auto">
            <a:xfrm>
              <a:off x="5155" y="2928"/>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1"/>
                    <a:pt x="1" y="0"/>
                    <a:pt x="1" y="0"/>
                  </a:cubicBezTo>
                  <a:cubicBezTo>
                    <a:pt x="2" y="0"/>
                    <a:pt x="2" y="0"/>
                    <a:pt x="2" y="0"/>
                  </a:cubicBezTo>
                  <a:cubicBezTo>
                    <a:pt x="3" y="0"/>
                    <a:pt x="3" y="1"/>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03" name="Freeform 250"/>
            <p:cNvSpPr>
              <a:spLocks/>
            </p:cNvSpPr>
            <p:nvPr/>
          </p:nvSpPr>
          <p:spPr bwMode="auto">
            <a:xfrm>
              <a:off x="5155" y="2941"/>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0"/>
                    <a:pt x="1" y="0"/>
                    <a:pt x="1" y="0"/>
                  </a:cubicBezTo>
                  <a:cubicBezTo>
                    <a:pt x="2" y="0"/>
                    <a:pt x="2" y="0"/>
                    <a:pt x="2" y="0"/>
                  </a:cubicBezTo>
                  <a:cubicBezTo>
                    <a:pt x="3" y="0"/>
                    <a:pt x="3" y="0"/>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04" name="Freeform 251"/>
            <p:cNvSpPr>
              <a:spLocks/>
            </p:cNvSpPr>
            <p:nvPr/>
          </p:nvSpPr>
          <p:spPr bwMode="auto">
            <a:xfrm>
              <a:off x="5155" y="2905"/>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0"/>
                    <a:pt x="1" y="0"/>
                    <a:pt x="1" y="0"/>
                  </a:cubicBezTo>
                  <a:cubicBezTo>
                    <a:pt x="2" y="0"/>
                    <a:pt x="2" y="0"/>
                    <a:pt x="2" y="0"/>
                  </a:cubicBezTo>
                  <a:cubicBezTo>
                    <a:pt x="3" y="0"/>
                    <a:pt x="3" y="0"/>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05" name="Freeform 252"/>
            <p:cNvSpPr>
              <a:spLocks/>
            </p:cNvSpPr>
            <p:nvPr/>
          </p:nvSpPr>
          <p:spPr bwMode="auto">
            <a:xfrm>
              <a:off x="5155" y="2895"/>
              <a:ext cx="8" cy="2"/>
            </a:xfrm>
            <a:custGeom>
              <a:avLst/>
              <a:gdLst>
                <a:gd name="T0" fmla="*/ 2 w 3"/>
                <a:gd name="T1" fmla="*/ 1 h 1"/>
                <a:gd name="T2" fmla="*/ 1 w 3"/>
                <a:gd name="T3" fmla="*/ 1 h 1"/>
                <a:gd name="T4" fmla="*/ 0 w 3"/>
                <a:gd name="T5" fmla="*/ 0 h 1"/>
                <a:gd name="T6" fmla="*/ 1 w 3"/>
                <a:gd name="T7" fmla="*/ 0 h 1"/>
                <a:gd name="T8" fmla="*/ 2 w 3"/>
                <a:gd name="T9" fmla="*/ 0 h 1"/>
                <a:gd name="T10" fmla="*/ 3 w 3"/>
                <a:gd name="T11" fmla="*/ 0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0"/>
                  </a:cubicBezTo>
                  <a:cubicBezTo>
                    <a:pt x="0" y="0"/>
                    <a:pt x="1" y="0"/>
                    <a:pt x="1" y="0"/>
                  </a:cubicBezTo>
                  <a:cubicBezTo>
                    <a:pt x="2" y="0"/>
                    <a:pt x="2" y="0"/>
                    <a:pt x="2" y="0"/>
                  </a:cubicBezTo>
                  <a:cubicBezTo>
                    <a:pt x="3" y="0"/>
                    <a:pt x="3" y="0"/>
                    <a:pt x="3" y="0"/>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06" name="Freeform 253"/>
            <p:cNvSpPr>
              <a:spLocks/>
            </p:cNvSpPr>
            <p:nvPr/>
          </p:nvSpPr>
          <p:spPr bwMode="auto">
            <a:xfrm>
              <a:off x="5155" y="2918"/>
              <a:ext cx="8" cy="2"/>
            </a:xfrm>
            <a:custGeom>
              <a:avLst/>
              <a:gdLst>
                <a:gd name="T0" fmla="*/ 2 w 3"/>
                <a:gd name="T1" fmla="*/ 1 h 1"/>
                <a:gd name="T2" fmla="*/ 1 w 3"/>
                <a:gd name="T3" fmla="*/ 1 h 1"/>
                <a:gd name="T4" fmla="*/ 0 w 3"/>
                <a:gd name="T5" fmla="*/ 0 h 1"/>
                <a:gd name="T6" fmla="*/ 1 w 3"/>
                <a:gd name="T7" fmla="*/ 0 h 1"/>
                <a:gd name="T8" fmla="*/ 2 w 3"/>
                <a:gd name="T9" fmla="*/ 0 h 1"/>
                <a:gd name="T10" fmla="*/ 3 w 3"/>
                <a:gd name="T11" fmla="*/ 0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0"/>
                  </a:cubicBezTo>
                  <a:cubicBezTo>
                    <a:pt x="0" y="0"/>
                    <a:pt x="1" y="0"/>
                    <a:pt x="1" y="0"/>
                  </a:cubicBezTo>
                  <a:cubicBezTo>
                    <a:pt x="2" y="0"/>
                    <a:pt x="2" y="0"/>
                    <a:pt x="2" y="0"/>
                  </a:cubicBezTo>
                  <a:cubicBezTo>
                    <a:pt x="3" y="0"/>
                    <a:pt x="3" y="0"/>
                    <a:pt x="3" y="0"/>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07" name="Freeform 254"/>
            <p:cNvSpPr>
              <a:spLocks/>
            </p:cNvSpPr>
            <p:nvPr/>
          </p:nvSpPr>
          <p:spPr bwMode="auto">
            <a:xfrm>
              <a:off x="5173" y="2943"/>
              <a:ext cx="15" cy="10"/>
            </a:xfrm>
            <a:custGeom>
              <a:avLst/>
              <a:gdLst>
                <a:gd name="T0" fmla="*/ 1 w 6"/>
                <a:gd name="T1" fmla="*/ 4 h 4"/>
                <a:gd name="T2" fmla="*/ 0 w 6"/>
                <a:gd name="T3" fmla="*/ 4 h 4"/>
                <a:gd name="T4" fmla="*/ 1 w 6"/>
                <a:gd name="T5" fmla="*/ 3 h 4"/>
                <a:gd name="T6" fmla="*/ 3 w 6"/>
                <a:gd name="T7" fmla="*/ 2 h 4"/>
                <a:gd name="T8" fmla="*/ 5 w 6"/>
                <a:gd name="T9" fmla="*/ 1 h 4"/>
                <a:gd name="T10" fmla="*/ 6 w 6"/>
                <a:gd name="T11" fmla="*/ 1 h 4"/>
                <a:gd name="T12" fmla="*/ 6 w 6"/>
                <a:gd name="T13" fmla="*/ 1 h 4"/>
                <a:gd name="T14" fmla="*/ 3 w 6"/>
                <a:gd name="T15" fmla="*/ 3 h 4"/>
                <a:gd name="T16" fmla="*/ 1 w 6"/>
                <a:gd name="T17" fmla="*/ 4 h 4"/>
                <a:gd name="T18" fmla="*/ 1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1" y="4"/>
                  </a:moveTo>
                  <a:cubicBezTo>
                    <a:pt x="1" y="4"/>
                    <a:pt x="1" y="4"/>
                    <a:pt x="0" y="4"/>
                  </a:cubicBezTo>
                  <a:cubicBezTo>
                    <a:pt x="0" y="4"/>
                    <a:pt x="0" y="3"/>
                    <a:pt x="1" y="3"/>
                  </a:cubicBezTo>
                  <a:cubicBezTo>
                    <a:pt x="1" y="3"/>
                    <a:pt x="2" y="2"/>
                    <a:pt x="3" y="2"/>
                  </a:cubicBezTo>
                  <a:cubicBezTo>
                    <a:pt x="4" y="2"/>
                    <a:pt x="4" y="1"/>
                    <a:pt x="5" y="1"/>
                  </a:cubicBezTo>
                  <a:cubicBezTo>
                    <a:pt x="5" y="0"/>
                    <a:pt x="6" y="1"/>
                    <a:pt x="6" y="1"/>
                  </a:cubicBezTo>
                  <a:cubicBezTo>
                    <a:pt x="6" y="1"/>
                    <a:pt x="6" y="1"/>
                    <a:pt x="6" y="1"/>
                  </a:cubicBezTo>
                  <a:cubicBezTo>
                    <a:pt x="5" y="2"/>
                    <a:pt x="4" y="2"/>
                    <a:pt x="3" y="3"/>
                  </a:cubicBezTo>
                  <a:cubicBezTo>
                    <a:pt x="3" y="3"/>
                    <a:pt x="2"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08" name="Freeform 255"/>
            <p:cNvSpPr>
              <a:spLocks/>
            </p:cNvSpPr>
            <p:nvPr/>
          </p:nvSpPr>
          <p:spPr bwMode="auto">
            <a:xfrm>
              <a:off x="5173" y="2938"/>
              <a:ext cx="15" cy="8"/>
            </a:xfrm>
            <a:custGeom>
              <a:avLst/>
              <a:gdLst>
                <a:gd name="T0" fmla="*/ 1 w 6"/>
                <a:gd name="T1" fmla="*/ 3 h 3"/>
                <a:gd name="T2" fmla="*/ 0 w 6"/>
                <a:gd name="T3" fmla="*/ 3 h 3"/>
                <a:gd name="T4" fmla="*/ 1 w 6"/>
                <a:gd name="T5" fmla="*/ 2 h 3"/>
                <a:gd name="T6" fmla="*/ 3 w 6"/>
                <a:gd name="T7" fmla="*/ 1 h 3"/>
                <a:gd name="T8" fmla="*/ 5 w 6"/>
                <a:gd name="T9" fmla="*/ 0 h 3"/>
                <a:gd name="T10" fmla="*/ 6 w 6"/>
                <a:gd name="T11" fmla="*/ 0 h 3"/>
                <a:gd name="T12" fmla="*/ 6 w 6"/>
                <a:gd name="T13" fmla="*/ 1 h 3"/>
                <a:gd name="T14" fmla="*/ 1 w 6"/>
                <a:gd name="T15" fmla="*/ 3 h 3"/>
                <a:gd name="T16" fmla="*/ 1 w 6"/>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1" y="3"/>
                  </a:moveTo>
                  <a:cubicBezTo>
                    <a:pt x="1" y="3"/>
                    <a:pt x="1" y="3"/>
                    <a:pt x="0" y="3"/>
                  </a:cubicBezTo>
                  <a:cubicBezTo>
                    <a:pt x="0" y="3"/>
                    <a:pt x="0" y="2"/>
                    <a:pt x="1" y="2"/>
                  </a:cubicBezTo>
                  <a:cubicBezTo>
                    <a:pt x="2" y="2"/>
                    <a:pt x="2" y="2"/>
                    <a:pt x="3" y="1"/>
                  </a:cubicBezTo>
                  <a:cubicBezTo>
                    <a:pt x="4" y="1"/>
                    <a:pt x="4" y="0"/>
                    <a:pt x="5" y="0"/>
                  </a:cubicBezTo>
                  <a:cubicBezTo>
                    <a:pt x="6" y="0"/>
                    <a:pt x="6" y="0"/>
                    <a:pt x="6" y="0"/>
                  </a:cubicBezTo>
                  <a:cubicBezTo>
                    <a:pt x="6" y="0"/>
                    <a:pt x="6" y="1"/>
                    <a:pt x="6" y="1"/>
                  </a:cubicBezTo>
                  <a:cubicBezTo>
                    <a:pt x="4" y="2"/>
                    <a:pt x="3"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09" name="Freeform 256"/>
            <p:cNvSpPr>
              <a:spLocks/>
            </p:cNvSpPr>
            <p:nvPr/>
          </p:nvSpPr>
          <p:spPr bwMode="auto">
            <a:xfrm>
              <a:off x="5193" y="2923"/>
              <a:ext cx="12" cy="7"/>
            </a:xfrm>
            <a:custGeom>
              <a:avLst/>
              <a:gdLst>
                <a:gd name="T0" fmla="*/ 1 w 5"/>
                <a:gd name="T1" fmla="*/ 3 h 3"/>
                <a:gd name="T2" fmla="*/ 0 w 5"/>
                <a:gd name="T3" fmla="*/ 3 h 3"/>
                <a:gd name="T4" fmla="*/ 1 w 5"/>
                <a:gd name="T5" fmla="*/ 2 h 3"/>
                <a:gd name="T6" fmla="*/ 4 w 5"/>
                <a:gd name="T7" fmla="*/ 0 h 3"/>
                <a:gd name="T8" fmla="*/ 5 w 5"/>
                <a:gd name="T9" fmla="*/ 0 h 3"/>
                <a:gd name="T10" fmla="*/ 5 w 5"/>
                <a:gd name="T11" fmla="*/ 1 h 3"/>
                <a:gd name="T12" fmla="*/ 1 w 5"/>
                <a:gd name="T13" fmla="*/ 3 h 3"/>
                <a:gd name="T14" fmla="*/ 1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1" y="3"/>
                  </a:moveTo>
                  <a:cubicBezTo>
                    <a:pt x="1" y="3"/>
                    <a:pt x="0" y="3"/>
                    <a:pt x="0" y="3"/>
                  </a:cubicBezTo>
                  <a:cubicBezTo>
                    <a:pt x="0" y="3"/>
                    <a:pt x="0" y="3"/>
                    <a:pt x="1" y="2"/>
                  </a:cubicBezTo>
                  <a:cubicBezTo>
                    <a:pt x="2" y="2"/>
                    <a:pt x="3" y="1"/>
                    <a:pt x="4" y="0"/>
                  </a:cubicBezTo>
                  <a:cubicBezTo>
                    <a:pt x="5" y="0"/>
                    <a:pt x="5" y="0"/>
                    <a:pt x="5" y="0"/>
                  </a:cubicBezTo>
                  <a:cubicBezTo>
                    <a:pt x="5" y="1"/>
                    <a:pt x="5" y="1"/>
                    <a:pt x="5" y="1"/>
                  </a:cubicBezTo>
                  <a:cubicBezTo>
                    <a:pt x="3" y="2"/>
                    <a:pt x="2"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10" name="Freeform 257"/>
            <p:cNvSpPr>
              <a:spLocks/>
            </p:cNvSpPr>
            <p:nvPr/>
          </p:nvSpPr>
          <p:spPr bwMode="auto">
            <a:xfrm>
              <a:off x="5193" y="2930"/>
              <a:ext cx="15" cy="11"/>
            </a:xfrm>
            <a:custGeom>
              <a:avLst/>
              <a:gdLst>
                <a:gd name="T0" fmla="*/ 1 w 6"/>
                <a:gd name="T1" fmla="*/ 4 h 4"/>
                <a:gd name="T2" fmla="*/ 1 w 6"/>
                <a:gd name="T3" fmla="*/ 4 h 4"/>
                <a:gd name="T4" fmla="*/ 1 w 6"/>
                <a:gd name="T5" fmla="*/ 3 h 4"/>
                <a:gd name="T6" fmla="*/ 6 w 6"/>
                <a:gd name="T7" fmla="*/ 0 h 4"/>
                <a:gd name="T8" fmla="*/ 6 w 6"/>
                <a:gd name="T9" fmla="*/ 0 h 4"/>
                <a:gd name="T10" fmla="*/ 6 w 6"/>
                <a:gd name="T11" fmla="*/ 1 h 4"/>
                <a:gd name="T12" fmla="*/ 1 w 6"/>
                <a:gd name="T13" fmla="*/ 4 h 4"/>
                <a:gd name="T14" fmla="*/ 1 w 6"/>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4">
                  <a:moveTo>
                    <a:pt x="1" y="4"/>
                  </a:moveTo>
                  <a:cubicBezTo>
                    <a:pt x="1" y="4"/>
                    <a:pt x="1" y="4"/>
                    <a:pt x="1" y="4"/>
                  </a:cubicBezTo>
                  <a:cubicBezTo>
                    <a:pt x="0" y="4"/>
                    <a:pt x="1" y="3"/>
                    <a:pt x="1" y="3"/>
                  </a:cubicBezTo>
                  <a:cubicBezTo>
                    <a:pt x="6" y="0"/>
                    <a:pt x="6" y="0"/>
                    <a:pt x="6" y="0"/>
                  </a:cubicBezTo>
                  <a:cubicBezTo>
                    <a:pt x="6" y="0"/>
                    <a:pt x="6" y="0"/>
                    <a:pt x="6" y="0"/>
                  </a:cubicBezTo>
                  <a:cubicBezTo>
                    <a:pt x="6" y="1"/>
                    <a:pt x="6" y="1"/>
                    <a:pt x="6" y="1"/>
                  </a:cubicBezTo>
                  <a:cubicBezTo>
                    <a:pt x="1" y="4"/>
                    <a:pt x="1"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11" name="Freeform 258"/>
            <p:cNvSpPr>
              <a:spLocks/>
            </p:cNvSpPr>
            <p:nvPr/>
          </p:nvSpPr>
          <p:spPr bwMode="auto">
            <a:xfrm>
              <a:off x="5193" y="2938"/>
              <a:ext cx="15" cy="10"/>
            </a:xfrm>
            <a:custGeom>
              <a:avLst/>
              <a:gdLst>
                <a:gd name="T0" fmla="*/ 1 w 6"/>
                <a:gd name="T1" fmla="*/ 4 h 4"/>
                <a:gd name="T2" fmla="*/ 0 w 6"/>
                <a:gd name="T3" fmla="*/ 4 h 4"/>
                <a:gd name="T4" fmla="*/ 1 w 6"/>
                <a:gd name="T5" fmla="*/ 3 h 4"/>
                <a:gd name="T6" fmla="*/ 3 w 6"/>
                <a:gd name="T7" fmla="*/ 2 h 4"/>
                <a:gd name="T8" fmla="*/ 6 w 6"/>
                <a:gd name="T9" fmla="*/ 0 h 4"/>
                <a:gd name="T10" fmla="*/ 6 w 6"/>
                <a:gd name="T11" fmla="*/ 1 h 4"/>
                <a:gd name="T12" fmla="*/ 6 w 6"/>
                <a:gd name="T13" fmla="*/ 1 h 4"/>
                <a:gd name="T14" fmla="*/ 4 w 6"/>
                <a:gd name="T15" fmla="*/ 3 h 4"/>
                <a:gd name="T16" fmla="*/ 1 w 6"/>
                <a:gd name="T17" fmla="*/ 4 h 4"/>
                <a:gd name="T18" fmla="*/ 1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1" y="4"/>
                  </a:moveTo>
                  <a:cubicBezTo>
                    <a:pt x="1" y="4"/>
                    <a:pt x="1" y="4"/>
                    <a:pt x="0" y="4"/>
                  </a:cubicBezTo>
                  <a:cubicBezTo>
                    <a:pt x="0" y="4"/>
                    <a:pt x="0" y="3"/>
                    <a:pt x="1" y="3"/>
                  </a:cubicBezTo>
                  <a:cubicBezTo>
                    <a:pt x="2" y="3"/>
                    <a:pt x="2" y="2"/>
                    <a:pt x="3" y="2"/>
                  </a:cubicBezTo>
                  <a:cubicBezTo>
                    <a:pt x="4" y="1"/>
                    <a:pt x="5" y="1"/>
                    <a:pt x="6" y="0"/>
                  </a:cubicBezTo>
                  <a:cubicBezTo>
                    <a:pt x="6" y="0"/>
                    <a:pt x="6" y="0"/>
                    <a:pt x="6" y="1"/>
                  </a:cubicBezTo>
                  <a:cubicBezTo>
                    <a:pt x="6" y="1"/>
                    <a:pt x="6" y="1"/>
                    <a:pt x="6" y="1"/>
                  </a:cubicBezTo>
                  <a:cubicBezTo>
                    <a:pt x="5" y="2"/>
                    <a:pt x="4" y="2"/>
                    <a:pt x="4" y="3"/>
                  </a:cubicBezTo>
                  <a:cubicBezTo>
                    <a:pt x="3" y="3"/>
                    <a:pt x="2"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12" name="Freeform 259"/>
            <p:cNvSpPr>
              <a:spLocks/>
            </p:cNvSpPr>
            <p:nvPr/>
          </p:nvSpPr>
          <p:spPr bwMode="auto">
            <a:xfrm>
              <a:off x="5198" y="2946"/>
              <a:ext cx="10" cy="7"/>
            </a:xfrm>
            <a:custGeom>
              <a:avLst/>
              <a:gdLst>
                <a:gd name="T0" fmla="*/ 0 w 4"/>
                <a:gd name="T1" fmla="*/ 3 h 3"/>
                <a:gd name="T2" fmla="*/ 0 w 4"/>
                <a:gd name="T3" fmla="*/ 3 h 3"/>
                <a:gd name="T4" fmla="*/ 0 w 4"/>
                <a:gd name="T5" fmla="*/ 2 h 3"/>
                <a:gd name="T6" fmla="*/ 4 w 4"/>
                <a:gd name="T7" fmla="*/ 0 h 3"/>
                <a:gd name="T8" fmla="*/ 4 w 4"/>
                <a:gd name="T9" fmla="*/ 0 h 3"/>
                <a:gd name="T10" fmla="*/ 4 w 4"/>
                <a:gd name="T11" fmla="*/ 1 h 3"/>
                <a:gd name="T12" fmla="*/ 0 w 4"/>
                <a:gd name="T13" fmla="*/ 3 h 3"/>
                <a:gd name="T14" fmla="*/ 0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0" y="3"/>
                  </a:moveTo>
                  <a:cubicBezTo>
                    <a:pt x="0" y="3"/>
                    <a:pt x="0" y="3"/>
                    <a:pt x="0" y="3"/>
                  </a:cubicBezTo>
                  <a:cubicBezTo>
                    <a:pt x="0" y="3"/>
                    <a:pt x="0" y="3"/>
                    <a:pt x="0" y="2"/>
                  </a:cubicBezTo>
                  <a:cubicBezTo>
                    <a:pt x="1" y="2"/>
                    <a:pt x="3" y="1"/>
                    <a:pt x="4" y="0"/>
                  </a:cubicBezTo>
                  <a:cubicBezTo>
                    <a:pt x="4" y="0"/>
                    <a:pt x="4" y="0"/>
                    <a:pt x="4" y="0"/>
                  </a:cubicBezTo>
                  <a:cubicBezTo>
                    <a:pt x="4" y="0"/>
                    <a:pt x="4" y="1"/>
                    <a:pt x="4" y="1"/>
                  </a:cubicBezTo>
                  <a:cubicBezTo>
                    <a:pt x="3" y="2"/>
                    <a:pt x="2"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13" name="Freeform 260"/>
            <p:cNvSpPr>
              <a:spLocks/>
            </p:cNvSpPr>
            <p:nvPr/>
          </p:nvSpPr>
          <p:spPr bwMode="auto">
            <a:xfrm>
              <a:off x="5215" y="2933"/>
              <a:ext cx="13" cy="8"/>
            </a:xfrm>
            <a:custGeom>
              <a:avLst/>
              <a:gdLst>
                <a:gd name="T0" fmla="*/ 0 w 5"/>
                <a:gd name="T1" fmla="*/ 3 h 3"/>
                <a:gd name="T2" fmla="*/ 0 w 5"/>
                <a:gd name="T3" fmla="*/ 3 h 3"/>
                <a:gd name="T4" fmla="*/ 0 w 5"/>
                <a:gd name="T5" fmla="*/ 2 h 3"/>
                <a:gd name="T6" fmla="*/ 2 w 5"/>
                <a:gd name="T7" fmla="*/ 1 h 3"/>
                <a:gd name="T8" fmla="*/ 5 w 5"/>
                <a:gd name="T9" fmla="*/ 0 h 3"/>
                <a:gd name="T10" fmla="*/ 5 w 5"/>
                <a:gd name="T11" fmla="*/ 0 h 3"/>
                <a:gd name="T12" fmla="*/ 5 w 5"/>
                <a:gd name="T13" fmla="*/ 1 h 3"/>
                <a:gd name="T14" fmla="*/ 3 w 5"/>
                <a:gd name="T15" fmla="*/ 2 h 3"/>
                <a:gd name="T16" fmla="*/ 0 w 5"/>
                <a:gd name="T17" fmla="*/ 3 h 3"/>
                <a:gd name="T18" fmla="*/ 0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0" y="3"/>
                  </a:moveTo>
                  <a:cubicBezTo>
                    <a:pt x="0" y="3"/>
                    <a:pt x="0" y="3"/>
                    <a:pt x="0" y="3"/>
                  </a:cubicBezTo>
                  <a:cubicBezTo>
                    <a:pt x="0" y="3"/>
                    <a:pt x="0" y="2"/>
                    <a:pt x="0" y="2"/>
                  </a:cubicBezTo>
                  <a:cubicBezTo>
                    <a:pt x="1" y="2"/>
                    <a:pt x="1" y="2"/>
                    <a:pt x="2" y="1"/>
                  </a:cubicBezTo>
                  <a:cubicBezTo>
                    <a:pt x="3" y="1"/>
                    <a:pt x="4" y="1"/>
                    <a:pt x="5" y="0"/>
                  </a:cubicBezTo>
                  <a:cubicBezTo>
                    <a:pt x="5" y="0"/>
                    <a:pt x="5" y="0"/>
                    <a:pt x="5" y="0"/>
                  </a:cubicBezTo>
                  <a:cubicBezTo>
                    <a:pt x="5" y="1"/>
                    <a:pt x="5" y="1"/>
                    <a:pt x="5" y="1"/>
                  </a:cubicBezTo>
                  <a:cubicBezTo>
                    <a:pt x="4" y="1"/>
                    <a:pt x="4" y="2"/>
                    <a:pt x="3" y="2"/>
                  </a:cubicBezTo>
                  <a:cubicBezTo>
                    <a:pt x="2" y="3"/>
                    <a:pt x="1"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14" name="Freeform 261"/>
            <p:cNvSpPr>
              <a:spLocks/>
            </p:cNvSpPr>
            <p:nvPr/>
          </p:nvSpPr>
          <p:spPr bwMode="auto">
            <a:xfrm>
              <a:off x="5213" y="2941"/>
              <a:ext cx="17" cy="10"/>
            </a:xfrm>
            <a:custGeom>
              <a:avLst/>
              <a:gdLst>
                <a:gd name="T0" fmla="*/ 1 w 7"/>
                <a:gd name="T1" fmla="*/ 4 h 4"/>
                <a:gd name="T2" fmla="*/ 1 w 7"/>
                <a:gd name="T3" fmla="*/ 4 h 4"/>
                <a:gd name="T4" fmla="*/ 1 w 7"/>
                <a:gd name="T5" fmla="*/ 3 h 4"/>
                <a:gd name="T6" fmla="*/ 6 w 7"/>
                <a:gd name="T7" fmla="*/ 0 h 4"/>
                <a:gd name="T8" fmla="*/ 6 w 7"/>
                <a:gd name="T9" fmla="*/ 0 h 4"/>
                <a:gd name="T10" fmla="*/ 6 w 7"/>
                <a:gd name="T11" fmla="*/ 1 h 4"/>
                <a:gd name="T12" fmla="*/ 1 w 7"/>
                <a:gd name="T13" fmla="*/ 4 h 4"/>
                <a:gd name="T14" fmla="*/ 1 w 7"/>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1" y="4"/>
                  </a:moveTo>
                  <a:cubicBezTo>
                    <a:pt x="1" y="4"/>
                    <a:pt x="1" y="4"/>
                    <a:pt x="1" y="4"/>
                  </a:cubicBezTo>
                  <a:cubicBezTo>
                    <a:pt x="0" y="4"/>
                    <a:pt x="1" y="3"/>
                    <a:pt x="1" y="3"/>
                  </a:cubicBezTo>
                  <a:cubicBezTo>
                    <a:pt x="2" y="2"/>
                    <a:pt x="4" y="1"/>
                    <a:pt x="6" y="0"/>
                  </a:cubicBezTo>
                  <a:cubicBezTo>
                    <a:pt x="6" y="0"/>
                    <a:pt x="6" y="0"/>
                    <a:pt x="6" y="0"/>
                  </a:cubicBezTo>
                  <a:cubicBezTo>
                    <a:pt x="7" y="1"/>
                    <a:pt x="6" y="1"/>
                    <a:pt x="6" y="1"/>
                  </a:cubicBezTo>
                  <a:cubicBezTo>
                    <a:pt x="4" y="2"/>
                    <a:pt x="3"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15" name="Freeform 262"/>
            <p:cNvSpPr>
              <a:spLocks/>
            </p:cNvSpPr>
            <p:nvPr/>
          </p:nvSpPr>
          <p:spPr bwMode="auto">
            <a:xfrm>
              <a:off x="5218" y="2946"/>
              <a:ext cx="12" cy="7"/>
            </a:xfrm>
            <a:custGeom>
              <a:avLst/>
              <a:gdLst>
                <a:gd name="T0" fmla="*/ 1 w 5"/>
                <a:gd name="T1" fmla="*/ 3 h 3"/>
                <a:gd name="T2" fmla="*/ 0 w 5"/>
                <a:gd name="T3" fmla="*/ 3 h 3"/>
                <a:gd name="T4" fmla="*/ 1 w 5"/>
                <a:gd name="T5" fmla="*/ 2 h 3"/>
                <a:gd name="T6" fmla="*/ 4 w 5"/>
                <a:gd name="T7" fmla="*/ 0 h 3"/>
                <a:gd name="T8" fmla="*/ 4 w 5"/>
                <a:gd name="T9" fmla="*/ 1 h 3"/>
                <a:gd name="T10" fmla="*/ 4 w 5"/>
                <a:gd name="T11" fmla="*/ 1 h 3"/>
                <a:gd name="T12" fmla="*/ 1 w 5"/>
                <a:gd name="T13" fmla="*/ 3 h 3"/>
                <a:gd name="T14" fmla="*/ 1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1" y="3"/>
                  </a:moveTo>
                  <a:cubicBezTo>
                    <a:pt x="1" y="3"/>
                    <a:pt x="0" y="3"/>
                    <a:pt x="0" y="3"/>
                  </a:cubicBezTo>
                  <a:cubicBezTo>
                    <a:pt x="0" y="3"/>
                    <a:pt x="0" y="3"/>
                    <a:pt x="1" y="2"/>
                  </a:cubicBezTo>
                  <a:cubicBezTo>
                    <a:pt x="4" y="0"/>
                    <a:pt x="4" y="0"/>
                    <a:pt x="4" y="0"/>
                  </a:cubicBezTo>
                  <a:cubicBezTo>
                    <a:pt x="4" y="0"/>
                    <a:pt x="4" y="0"/>
                    <a:pt x="4" y="1"/>
                  </a:cubicBezTo>
                  <a:cubicBezTo>
                    <a:pt x="5" y="1"/>
                    <a:pt x="4" y="1"/>
                    <a:pt x="4"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16" name="Freeform 263"/>
            <p:cNvSpPr>
              <a:spLocks/>
            </p:cNvSpPr>
            <p:nvPr/>
          </p:nvSpPr>
          <p:spPr bwMode="auto">
            <a:xfrm>
              <a:off x="5235" y="2918"/>
              <a:ext cx="15" cy="15"/>
            </a:xfrm>
            <a:custGeom>
              <a:avLst/>
              <a:gdLst>
                <a:gd name="T0" fmla="*/ 0 w 6"/>
                <a:gd name="T1" fmla="*/ 6 h 6"/>
                <a:gd name="T2" fmla="*/ 0 w 6"/>
                <a:gd name="T3" fmla="*/ 6 h 6"/>
                <a:gd name="T4" fmla="*/ 0 w 6"/>
                <a:gd name="T5" fmla="*/ 5 h 6"/>
                <a:gd name="T6" fmla="*/ 4 w 6"/>
                <a:gd name="T7" fmla="*/ 1 h 6"/>
                <a:gd name="T8" fmla="*/ 5 w 6"/>
                <a:gd name="T9" fmla="*/ 1 h 6"/>
                <a:gd name="T10" fmla="*/ 6 w 6"/>
                <a:gd name="T11" fmla="*/ 1 h 6"/>
                <a:gd name="T12" fmla="*/ 6 w 6"/>
                <a:gd name="T13" fmla="*/ 1 h 6"/>
                <a:gd name="T14" fmla="*/ 5 w 6"/>
                <a:gd name="T15" fmla="*/ 2 h 6"/>
                <a:gd name="T16" fmla="*/ 1 w 6"/>
                <a:gd name="T17" fmla="*/ 6 h 6"/>
                <a:gd name="T18" fmla="*/ 0 w 6"/>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
                  <a:moveTo>
                    <a:pt x="0" y="6"/>
                  </a:moveTo>
                  <a:cubicBezTo>
                    <a:pt x="0" y="6"/>
                    <a:pt x="0" y="6"/>
                    <a:pt x="0" y="6"/>
                  </a:cubicBezTo>
                  <a:cubicBezTo>
                    <a:pt x="0" y="5"/>
                    <a:pt x="0" y="5"/>
                    <a:pt x="0" y="5"/>
                  </a:cubicBezTo>
                  <a:cubicBezTo>
                    <a:pt x="2" y="4"/>
                    <a:pt x="3" y="3"/>
                    <a:pt x="4" y="1"/>
                  </a:cubicBezTo>
                  <a:cubicBezTo>
                    <a:pt x="5" y="1"/>
                    <a:pt x="5" y="1"/>
                    <a:pt x="5" y="1"/>
                  </a:cubicBezTo>
                  <a:cubicBezTo>
                    <a:pt x="5" y="0"/>
                    <a:pt x="6" y="0"/>
                    <a:pt x="6" y="1"/>
                  </a:cubicBezTo>
                  <a:cubicBezTo>
                    <a:pt x="6" y="1"/>
                    <a:pt x="6" y="1"/>
                    <a:pt x="6" y="1"/>
                  </a:cubicBezTo>
                  <a:cubicBezTo>
                    <a:pt x="5" y="2"/>
                    <a:pt x="5" y="2"/>
                    <a:pt x="5" y="2"/>
                  </a:cubicBezTo>
                  <a:cubicBezTo>
                    <a:pt x="4" y="4"/>
                    <a:pt x="3" y="5"/>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17" name="Freeform 264"/>
            <p:cNvSpPr>
              <a:spLocks/>
            </p:cNvSpPr>
            <p:nvPr/>
          </p:nvSpPr>
          <p:spPr bwMode="auto">
            <a:xfrm>
              <a:off x="5235" y="2930"/>
              <a:ext cx="15" cy="13"/>
            </a:xfrm>
            <a:custGeom>
              <a:avLst/>
              <a:gdLst>
                <a:gd name="T0" fmla="*/ 0 w 6"/>
                <a:gd name="T1" fmla="*/ 5 h 5"/>
                <a:gd name="T2" fmla="*/ 0 w 6"/>
                <a:gd name="T3" fmla="*/ 4 h 5"/>
                <a:gd name="T4" fmla="*/ 0 w 6"/>
                <a:gd name="T5" fmla="*/ 4 h 5"/>
                <a:gd name="T6" fmla="*/ 1 w 6"/>
                <a:gd name="T7" fmla="*/ 3 h 5"/>
                <a:gd name="T8" fmla="*/ 5 w 6"/>
                <a:gd name="T9" fmla="*/ 0 h 5"/>
                <a:gd name="T10" fmla="*/ 5 w 6"/>
                <a:gd name="T11" fmla="*/ 0 h 5"/>
                <a:gd name="T12" fmla="*/ 5 w 6"/>
                <a:gd name="T13" fmla="*/ 1 h 5"/>
                <a:gd name="T14" fmla="*/ 1 w 6"/>
                <a:gd name="T15" fmla="*/ 4 h 5"/>
                <a:gd name="T16" fmla="*/ 1 w 6"/>
                <a:gd name="T17" fmla="*/ 4 h 5"/>
                <a:gd name="T18" fmla="*/ 0 w 6"/>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5">
                  <a:moveTo>
                    <a:pt x="0" y="5"/>
                  </a:moveTo>
                  <a:cubicBezTo>
                    <a:pt x="0" y="5"/>
                    <a:pt x="0" y="4"/>
                    <a:pt x="0" y="4"/>
                  </a:cubicBezTo>
                  <a:cubicBezTo>
                    <a:pt x="0" y="4"/>
                    <a:pt x="0" y="4"/>
                    <a:pt x="0" y="4"/>
                  </a:cubicBezTo>
                  <a:cubicBezTo>
                    <a:pt x="1" y="3"/>
                    <a:pt x="1" y="3"/>
                    <a:pt x="1" y="3"/>
                  </a:cubicBezTo>
                  <a:cubicBezTo>
                    <a:pt x="2" y="2"/>
                    <a:pt x="3" y="2"/>
                    <a:pt x="5" y="0"/>
                  </a:cubicBezTo>
                  <a:cubicBezTo>
                    <a:pt x="5" y="0"/>
                    <a:pt x="5" y="0"/>
                    <a:pt x="5" y="0"/>
                  </a:cubicBezTo>
                  <a:cubicBezTo>
                    <a:pt x="6" y="0"/>
                    <a:pt x="6" y="1"/>
                    <a:pt x="5" y="1"/>
                  </a:cubicBezTo>
                  <a:cubicBezTo>
                    <a:pt x="3" y="2"/>
                    <a:pt x="3" y="3"/>
                    <a:pt x="1" y="4"/>
                  </a:cubicBezTo>
                  <a:cubicBezTo>
                    <a:pt x="1" y="4"/>
                    <a:pt x="1" y="4"/>
                    <a:pt x="1" y="4"/>
                  </a:cubicBezTo>
                  <a:cubicBezTo>
                    <a:pt x="1"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18" name="Freeform 265"/>
            <p:cNvSpPr>
              <a:spLocks/>
            </p:cNvSpPr>
            <p:nvPr/>
          </p:nvSpPr>
          <p:spPr bwMode="auto">
            <a:xfrm>
              <a:off x="5235" y="2941"/>
              <a:ext cx="15" cy="10"/>
            </a:xfrm>
            <a:custGeom>
              <a:avLst/>
              <a:gdLst>
                <a:gd name="T0" fmla="*/ 0 w 6"/>
                <a:gd name="T1" fmla="*/ 4 h 4"/>
                <a:gd name="T2" fmla="*/ 0 w 6"/>
                <a:gd name="T3" fmla="*/ 3 h 4"/>
                <a:gd name="T4" fmla="*/ 0 w 6"/>
                <a:gd name="T5" fmla="*/ 3 h 4"/>
                <a:gd name="T6" fmla="*/ 2 w 6"/>
                <a:gd name="T7" fmla="*/ 1 h 4"/>
                <a:gd name="T8" fmla="*/ 5 w 6"/>
                <a:gd name="T9" fmla="*/ 0 h 4"/>
                <a:gd name="T10" fmla="*/ 5 w 6"/>
                <a:gd name="T11" fmla="*/ 0 h 4"/>
                <a:gd name="T12" fmla="*/ 5 w 6"/>
                <a:gd name="T13" fmla="*/ 1 h 4"/>
                <a:gd name="T14" fmla="*/ 3 w 6"/>
                <a:gd name="T15" fmla="*/ 2 h 4"/>
                <a:gd name="T16" fmla="*/ 1 w 6"/>
                <a:gd name="T17" fmla="*/ 4 h 4"/>
                <a:gd name="T18" fmla="*/ 0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0" y="4"/>
                  </a:moveTo>
                  <a:cubicBezTo>
                    <a:pt x="0" y="4"/>
                    <a:pt x="0" y="4"/>
                    <a:pt x="0" y="3"/>
                  </a:cubicBezTo>
                  <a:cubicBezTo>
                    <a:pt x="0" y="3"/>
                    <a:pt x="0" y="3"/>
                    <a:pt x="0" y="3"/>
                  </a:cubicBezTo>
                  <a:cubicBezTo>
                    <a:pt x="1" y="2"/>
                    <a:pt x="2" y="2"/>
                    <a:pt x="2" y="1"/>
                  </a:cubicBezTo>
                  <a:cubicBezTo>
                    <a:pt x="3" y="1"/>
                    <a:pt x="4" y="0"/>
                    <a:pt x="5" y="0"/>
                  </a:cubicBezTo>
                  <a:cubicBezTo>
                    <a:pt x="5" y="0"/>
                    <a:pt x="5" y="0"/>
                    <a:pt x="5" y="0"/>
                  </a:cubicBezTo>
                  <a:cubicBezTo>
                    <a:pt x="6" y="0"/>
                    <a:pt x="6" y="0"/>
                    <a:pt x="5" y="1"/>
                  </a:cubicBezTo>
                  <a:cubicBezTo>
                    <a:pt x="4" y="1"/>
                    <a:pt x="4" y="2"/>
                    <a:pt x="3" y="2"/>
                  </a:cubicBezTo>
                  <a:cubicBezTo>
                    <a:pt x="2" y="3"/>
                    <a:pt x="1" y="3"/>
                    <a:pt x="1"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19" name="Freeform 266"/>
            <p:cNvSpPr>
              <a:spLocks/>
            </p:cNvSpPr>
            <p:nvPr/>
          </p:nvSpPr>
          <p:spPr bwMode="auto">
            <a:xfrm>
              <a:off x="5152" y="2953"/>
              <a:ext cx="113" cy="3"/>
            </a:xfrm>
            <a:custGeom>
              <a:avLst/>
              <a:gdLst>
                <a:gd name="T0" fmla="*/ 44 w 45"/>
                <a:gd name="T1" fmla="*/ 1 h 1"/>
                <a:gd name="T2" fmla="*/ 0 w 45"/>
                <a:gd name="T3" fmla="*/ 1 h 1"/>
                <a:gd name="T4" fmla="*/ 0 w 45"/>
                <a:gd name="T5" fmla="*/ 0 h 1"/>
                <a:gd name="T6" fmla="*/ 0 w 45"/>
                <a:gd name="T7" fmla="*/ 0 h 1"/>
                <a:gd name="T8" fmla="*/ 44 w 45"/>
                <a:gd name="T9" fmla="*/ 0 h 1"/>
                <a:gd name="T10" fmla="*/ 45 w 45"/>
                <a:gd name="T11" fmla="*/ 0 h 1"/>
                <a:gd name="T12" fmla="*/ 44 w 45"/>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5" h="1">
                  <a:moveTo>
                    <a:pt x="44" y="1"/>
                  </a:moveTo>
                  <a:cubicBezTo>
                    <a:pt x="0" y="1"/>
                    <a:pt x="0" y="1"/>
                    <a:pt x="0" y="1"/>
                  </a:cubicBezTo>
                  <a:cubicBezTo>
                    <a:pt x="0" y="1"/>
                    <a:pt x="0" y="1"/>
                    <a:pt x="0" y="0"/>
                  </a:cubicBezTo>
                  <a:cubicBezTo>
                    <a:pt x="0" y="0"/>
                    <a:pt x="0" y="0"/>
                    <a:pt x="0" y="0"/>
                  </a:cubicBezTo>
                  <a:cubicBezTo>
                    <a:pt x="44" y="0"/>
                    <a:pt x="44" y="0"/>
                    <a:pt x="44" y="0"/>
                  </a:cubicBezTo>
                  <a:cubicBezTo>
                    <a:pt x="44" y="0"/>
                    <a:pt x="45" y="0"/>
                    <a:pt x="45" y="0"/>
                  </a:cubicBezTo>
                  <a:cubicBezTo>
                    <a:pt x="45" y="1"/>
                    <a:pt x="44" y="1"/>
                    <a:pt x="4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20" name="Freeform 267"/>
            <p:cNvSpPr>
              <a:spLocks/>
            </p:cNvSpPr>
            <p:nvPr/>
          </p:nvSpPr>
          <p:spPr bwMode="auto">
            <a:xfrm>
              <a:off x="5160" y="2874"/>
              <a:ext cx="3" cy="92"/>
            </a:xfrm>
            <a:custGeom>
              <a:avLst/>
              <a:gdLst>
                <a:gd name="T0" fmla="*/ 0 w 1"/>
                <a:gd name="T1" fmla="*/ 36 h 36"/>
                <a:gd name="T2" fmla="*/ 0 w 1"/>
                <a:gd name="T3" fmla="*/ 35 h 36"/>
                <a:gd name="T4" fmla="*/ 0 w 1"/>
                <a:gd name="T5" fmla="*/ 0 h 36"/>
                <a:gd name="T6" fmla="*/ 0 w 1"/>
                <a:gd name="T7" fmla="*/ 0 h 36"/>
                <a:gd name="T8" fmla="*/ 1 w 1"/>
                <a:gd name="T9" fmla="*/ 0 h 36"/>
                <a:gd name="T10" fmla="*/ 1 w 1"/>
                <a:gd name="T11" fmla="*/ 35 h 36"/>
                <a:gd name="T12" fmla="*/ 0 w 1"/>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 h="36">
                  <a:moveTo>
                    <a:pt x="0" y="36"/>
                  </a:moveTo>
                  <a:cubicBezTo>
                    <a:pt x="0" y="36"/>
                    <a:pt x="0" y="36"/>
                    <a:pt x="0" y="35"/>
                  </a:cubicBezTo>
                  <a:cubicBezTo>
                    <a:pt x="0" y="0"/>
                    <a:pt x="0" y="0"/>
                    <a:pt x="0" y="0"/>
                  </a:cubicBezTo>
                  <a:cubicBezTo>
                    <a:pt x="0" y="0"/>
                    <a:pt x="0" y="0"/>
                    <a:pt x="0" y="0"/>
                  </a:cubicBezTo>
                  <a:cubicBezTo>
                    <a:pt x="1" y="0"/>
                    <a:pt x="1" y="0"/>
                    <a:pt x="1" y="0"/>
                  </a:cubicBezTo>
                  <a:cubicBezTo>
                    <a:pt x="1" y="35"/>
                    <a:pt x="1" y="35"/>
                    <a:pt x="1" y="35"/>
                  </a:cubicBezTo>
                  <a:cubicBezTo>
                    <a:pt x="1" y="36"/>
                    <a:pt x="1" y="36"/>
                    <a:pt x="0"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21" name="Freeform 268"/>
            <p:cNvSpPr>
              <a:spLocks noEditPoints="1"/>
            </p:cNvSpPr>
            <p:nvPr/>
          </p:nvSpPr>
          <p:spPr bwMode="auto">
            <a:xfrm>
              <a:off x="5168" y="2877"/>
              <a:ext cx="95" cy="58"/>
            </a:xfrm>
            <a:custGeom>
              <a:avLst/>
              <a:gdLst>
                <a:gd name="T0" fmla="*/ 1 w 38"/>
                <a:gd name="T1" fmla="*/ 23 h 23"/>
                <a:gd name="T2" fmla="*/ 1 w 38"/>
                <a:gd name="T3" fmla="*/ 23 h 23"/>
                <a:gd name="T4" fmla="*/ 0 w 38"/>
                <a:gd name="T5" fmla="*/ 23 h 23"/>
                <a:gd name="T6" fmla="*/ 0 w 38"/>
                <a:gd name="T7" fmla="*/ 22 h 23"/>
                <a:gd name="T8" fmla="*/ 0 w 38"/>
                <a:gd name="T9" fmla="*/ 20 h 23"/>
                <a:gd name="T10" fmla="*/ 0 w 38"/>
                <a:gd name="T11" fmla="*/ 20 h 23"/>
                <a:gd name="T12" fmla="*/ 9 w 38"/>
                <a:gd name="T13" fmla="*/ 10 h 23"/>
                <a:gd name="T14" fmla="*/ 13 w 38"/>
                <a:gd name="T15" fmla="*/ 10 h 23"/>
                <a:gd name="T16" fmla="*/ 19 w 38"/>
                <a:gd name="T17" fmla="*/ 13 h 23"/>
                <a:gd name="T18" fmla="*/ 22 w 38"/>
                <a:gd name="T19" fmla="*/ 14 h 23"/>
                <a:gd name="T20" fmla="*/ 31 w 38"/>
                <a:gd name="T21" fmla="*/ 4 h 23"/>
                <a:gd name="T22" fmla="*/ 29 w 38"/>
                <a:gd name="T23" fmla="*/ 4 h 23"/>
                <a:gd name="T24" fmla="*/ 28 w 38"/>
                <a:gd name="T25" fmla="*/ 4 h 23"/>
                <a:gd name="T26" fmla="*/ 27 w 38"/>
                <a:gd name="T27" fmla="*/ 3 h 23"/>
                <a:gd name="T28" fmla="*/ 27 w 38"/>
                <a:gd name="T29" fmla="*/ 2 h 23"/>
                <a:gd name="T30" fmla="*/ 27 w 38"/>
                <a:gd name="T31" fmla="*/ 2 h 23"/>
                <a:gd name="T32" fmla="*/ 38 w 38"/>
                <a:gd name="T33" fmla="*/ 0 h 23"/>
                <a:gd name="T34" fmla="*/ 38 w 38"/>
                <a:gd name="T35" fmla="*/ 0 h 23"/>
                <a:gd name="T36" fmla="*/ 38 w 38"/>
                <a:gd name="T37" fmla="*/ 0 h 23"/>
                <a:gd name="T38" fmla="*/ 37 w 38"/>
                <a:gd name="T39" fmla="*/ 10 h 23"/>
                <a:gd name="T40" fmla="*/ 36 w 38"/>
                <a:gd name="T41" fmla="*/ 11 h 23"/>
                <a:gd name="T42" fmla="*/ 36 w 38"/>
                <a:gd name="T43" fmla="*/ 11 h 23"/>
                <a:gd name="T44" fmla="*/ 34 w 38"/>
                <a:gd name="T45" fmla="*/ 9 h 23"/>
                <a:gd name="T46" fmla="*/ 34 w 38"/>
                <a:gd name="T47" fmla="*/ 9 h 23"/>
                <a:gd name="T48" fmla="*/ 34 w 38"/>
                <a:gd name="T49" fmla="*/ 6 h 23"/>
                <a:gd name="T50" fmla="*/ 25 w 38"/>
                <a:gd name="T51" fmla="*/ 17 h 23"/>
                <a:gd name="T52" fmla="*/ 23 w 38"/>
                <a:gd name="T53" fmla="*/ 18 h 23"/>
                <a:gd name="T54" fmla="*/ 20 w 38"/>
                <a:gd name="T55" fmla="*/ 18 h 23"/>
                <a:gd name="T56" fmla="*/ 11 w 38"/>
                <a:gd name="T57" fmla="*/ 13 h 23"/>
                <a:gd name="T58" fmla="*/ 1 w 38"/>
                <a:gd name="T59" fmla="*/ 23 h 23"/>
                <a:gd name="T60" fmla="*/ 1 w 38"/>
                <a:gd name="T61" fmla="*/ 23 h 23"/>
                <a:gd name="T62" fmla="*/ 1 w 38"/>
                <a:gd name="T63" fmla="*/ 20 h 23"/>
                <a:gd name="T64" fmla="*/ 1 w 38"/>
                <a:gd name="T65" fmla="*/ 21 h 23"/>
                <a:gd name="T66" fmla="*/ 1 w 38"/>
                <a:gd name="T67" fmla="*/ 22 h 23"/>
                <a:gd name="T68" fmla="*/ 11 w 38"/>
                <a:gd name="T69" fmla="*/ 12 h 23"/>
                <a:gd name="T70" fmla="*/ 11 w 38"/>
                <a:gd name="T71" fmla="*/ 12 h 23"/>
                <a:gd name="T72" fmla="*/ 21 w 38"/>
                <a:gd name="T73" fmla="*/ 17 h 23"/>
                <a:gd name="T74" fmla="*/ 23 w 38"/>
                <a:gd name="T75" fmla="*/ 17 h 23"/>
                <a:gd name="T76" fmla="*/ 24 w 38"/>
                <a:gd name="T77" fmla="*/ 16 h 23"/>
                <a:gd name="T78" fmla="*/ 34 w 38"/>
                <a:gd name="T79" fmla="*/ 5 h 23"/>
                <a:gd name="T80" fmla="*/ 35 w 38"/>
                <a:gd name="T81" fmla="*/ 4 h 23"/>
                <a:gd name="T82" fmla="*/ 35 w 38"/>
                <a:gd name="T83" fmla="*/ 5 h 23"/>
                <a:gd name="T84" fmla="*/ 35 w 38"/>
                <a:gd name="T85" fmla="*/ 9 h 23"/>
                <a:gd name="T86" fmla="*/ 36 w 38"/>
                <a:gd name="T87" fmla="*/ 9 h 23"/>
                <a:gd name="T88" fmla="*/ 37 w 38"/>
                <a:gd name="T89" fmla="*/ 1 h 23"/>
                <a:gd name="T90" fmla="*/ 28 w 38"/>
                <a:gd name="T91" fmla="*/ 3 h 23"/>
                <a:gd name="T92" fmla="*/ 29 w 38"/>
                <a:gd name="T93" fmla="*/ 3 h 23"/>
                <a:gd name="T94" fmla="*/ 33 w 38"/>
                <a:gd name="T95" fmla="*/ 3 h 23"/>
                <a:gd name="T96" fmla="*/ 33 w 38"/>
                <a:gd name="T97" fmla="*/ 4 h 23"/>
                <a:gd name="T98" fmla="*/ 33 w 38"/>
                <a:gd name="T99" fmla="*/ 4 h 23"/>
                <a:gd name="T100" fmla="*/ 23 w 38"/>
                <a:gd name="T101" fmla="*/ 15 h 23"/>
                <a:gd name="T102" fmla="*/ 22 w 38"/>
                <a:gd name="T103" fmla="*/ 16 h 23"/>
                <a:gd name="T104" fmla="*/ 18 w 38"/>
                <a:gd name="T105" fmla="*/ 14 h 23"/>
                <a:gd name="T106" fmla="*/ 12 w 38"/>
                <a:gd name="T107" fmla="*/ 10 h 23"/>
                <a:gd name="T108" fmla="*/ 10 w 38"/>
                <a:gd name="T109" fmla="*/ 11 h 23"/>
                <a:gd name="T110" fmla="*/ 1 w 38"/>
                <a:gd name="T111"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 h="23">
                  <a:moveTo>
                    <a:pt x="1" y="23"/>
                  </a:moveTo>
                  <a:cubicBezTo>
                    <a:pt x="1" y="23"/>
                    <a:pt x="1" y="23"/>
                    <a:pt x="1" y="23"/>
                  </a:cubicBezTo>
                  <a:cubicBezTo>
                    <a:pt x="0" y="23"/>
                    <a:pt x="0" y="23"/>
                    <a:pt x="0" y="23"/>
                  </a:cubicBezTo>
                  <a:cubicBezTo>
                    <a:pt x="0" y="22"/>
                    <a:pt x="0" y="22"/>
                    <a:pt x="0" y="22"/>
                  </a:cubicBezTo>
                  <a:cubicBezTo>
                    <a:pt x="0" y="21"/>
                    <a:pt x="0" y="21"/>
                    <a:pt x="0" y="20"/>
                  </a:cubicBezTo>
                  <a:cubicBezTo>
                    <a:pt x="0" y="20"/>
                    <a:pt x="0" y="20"/>
                    <a:pt x="0" y="20"/>
                  </a:cubicBezTo>
                  <a:cubicBezTo>
                    <a:pt x="9" y="10"/>
                    <a:pt x="9" y="10"/>
                    <a:pt x="9" y="10"/>
                  </a:cubicBezTo>
                  <a:cubicBezTo>
                    <a:pt x="10" y="9"/>
                    <a:pt x="12" y="9"/>
                    <a:pt x="13" y="10"/>
                  </a:cubicBezTo>
                  <a:cubicBezTo>
                    <a:pt x="14" y="11"/>
                    <a:pt x="17" y="12"/>
                    <a:pt x="19" y="13"/>
                  </a:cubicBezTo>
                  <a:cubicBezTo>
                    <a:pt x="20" y="13"/>
                    <a:pt x="22" y="14"/>
                    <a:pt x="22" y="14"/>
                  </a:cubicBezTo>
                  <a:cubicBezTo>
                    <a:pt x="25" y="11"/>
                    <a:pt x="30" y="6"/>
                    <a:pt x="31" y="4"/>
                  </a:cubicBezTo>
                  <a:cubicBezTo>
                    <a:pt x="29" y="4"/>
                    <a:pt x="29" y="4"/>
                    <a:pt x="29" y="4"/>
                  </a:cubicBezTo>
                  <a:cubicBezTo>
                    <a:pt x="29" y="4"/>
                    <a:pt x="28" y="4"/>
                    <a:pt x="28" y="4"/>
                  </a:cubicBezTo>
                  <a:cubicBezTo>
                    <a:pt x="28" y="4"/>
                    <a:pt x="27" y="3"/>
                    <a:pt x="27" y="3"/>
                  </a:cubicBezTo>
                  <a:cubicBezTo>
                    <a:pt x="27" y="3"/>
                    <a:pt x="26" y="2"/>
                    <a:pt x="27" y="2"/>
                  </a:cubicBezTo>
                  <a:cubicBezTo>
                    <a:pt x="27" y="2"/>
                    <a:pt x="27" y="2"/>
                    <a:pt x="27" y="2"/>
                  </a:cubicBezTo>
                  <a:cubicBezTo>
                    <a:pt x="31" y="1"/>
                    <a:pt x="38" y="0"/>
                    <a:pt x="38" y="0"/>
                  </a:cubicBezTo>
                  <a:cubicBezTo>
                    <a:pt x="38" y="0"/>
                    <a:pt x="38" y="0"/>
                    <a:pt x="38" y="0"/>
                  </a:cubicBezTo>
                  <a:cubicBezTo>
                    <a:pt x="38" y="0"/>
                    <a:pt x="38" y="0"/>
                    <a:pt x="38" y="0"/>
                  </a:cubicBezTo>
                  <a:cubicBezTo>
                    <a:pt x="38" y="1"/>
                    <a:pt x="37" y="8"/>
                    <a:pt x="37" y="10"/>
                  </a:cubicBezTo>
                  <a:cubicBezTo>
                    <a:pt x="37" y="10"/>
                    <a:pt x="36" y="10"/>
                    <a:pt x="36" y="11"/>
                  </a:cubicBezTo>
                  <a:cubicBezTo>
                    <a:pt x="36" y="11"/>
                    <a:pt x="36" y="11"/>
                    <a:pt x="36" y="11"/>
                  </a:cubicBezTo>
                  <a:cubicBezTo>
                    <a:pt x="35" y="10"/>
                    <a:pt x="34" y="9"/>
                    <a:pt x="34" y="9"/>
                  </a:cubicBezTo>
                  <a:cubicBezTo>
                    <a:pt x="34" y="9"/>
                    <a:pt x="34" y="9"/>
                    <a:pt x="34" y="9"/>
                  </a:cubicBezTo>
                  <a:cubicBezTo>
                    <a:pt x="34" y="6"/>
                    <a:pt x="34" y="6"/>
                    <a:pt x="34" y="6"/>
                  </a:cubicBezTo>
                  <a:cubicBezTo>
                    <a:pt x="32" y="9"/>
                    <a:pt x="28" y="14"/>
                    <a:pt x="25" y="17"/>
                  </a:cubicBezTo>
                  <a:cubicBezTo>
                    <a:pt x="24" y="18"/>
                    <a:pt x="24" y="18"/>
                    <a:pt x="23" y="18"/>
                  </a:cubicBezTo>
                  <a:cubicBezTo>
                    <a:pt x="22" y="19"/>
                    <a:pt x="21" y="18"/>
                    <a:pt x="20" y="18"/>
                  </a:cubicBezTo>
                  <a:cubicBezTo>
                    <a:pt x="11" y="13"/>
                    <a:pt x="11" y="13"/>
                    <a:pt x="11" y="13"/>
                  </a:cubicBezTo>
                  <a:cubicBezTo>
                    <a:pt x="1" y="23"/>
                    <a:pt x="1" y="23"/>
                    <a:pt x="1" y="23"/>
                  </a:cubicBezTo>
                  <a:cubicBezTo>
                    <a:pt x="1" y="23"/>
                    <a:pt x="1" y="23"/>
                    <a:pt x="1" y="23"/>
                  </a:cubicBezTo>
                  <a:close/>
                  <a:moveTo>
                    <a:pt x="1" y="20"/>
                  </a:moveTo>
                  <a:cubicBezTo>
                    <a:pt x="1" y="21"/>
                    <a:pt x="1" y="21"/>
                    <a:pt x="1" y="21"/>
                  </a:cubicBezTo>
                  <a:cubicBezTo>
                    <a:pt x="1" y="21"/>
                    <a:pt x="1" y="22"/>
                    <a:pt x="1" y="22"/>
                  </a:cubicBezTo>
                  <a:cubicBezTo>
                    <a:pt x="11" y="12"/>
                    <a:pt x="11" y="12"/>
                    <a:pt x="11" y="12"/>
                  </a:cubicBezTo>
                  <a:cubicBezTo>
                    <a:pt x="11" y="12"/>
                    <a:pt x="11" y="12"/>
                    <a:pt x="11" y="12"/>
                  </a:cubicBezTo>
                  <a:cubicBezTo>
                    <a:pt x="21" y="17"/>
                    <a:pt x="21" y="17"/>
                    <a:pt x="21" y="17"/>
                  </a:cubicBezTo>
                  <a:cubicBezTo>
                    <a:pt x="22" y="17"/>
                    <a:pt x="22" y="18"/>
                    <a:pt x="23" y="17"/>
                  </a:cubicBezTo>
                  <a:cubicBezTo>
                    <a:pt x="23" y="17"/>
                    <a:pt x="24" y="17"/>
                    <a:pt x="24" y="16"/>
                  </a:cubicBezTo>
                  <a:cubicBezTo>
                    <a:pt x="28" y="12"/>
                    <a:pt x="34" y="5"/>
                    <a:pt x="34" y="5"/>
                  </a:cubicBezTo>
                  <a:cubicBezTo>
                    <a:pt x="34" y="4"/>
                    <a:pt x="35" y="4"/>
                    <a:pt x="35" y="4"/>
                  </a:cubicBezTo>
                  <a:cubicBezTo>
                    <a:pt x="35" y="4"/>
                    <a:pt x="35" y="5"/>
                    <a:pt x="35" y="5"/>
                  </a:cubicBezTo>
                  <a:cubicBezTo>
                    <a:pt x="35" y="9"/>
                    <a:pt x="35" y="9"/>
                    <a:pt x="35" y="9"/>
                  </a:cubicBezTo>
                  <a:cubicBezTo>
                    <a:pt x="35" y="9"/>
                    <a:pt x="35" y="9"/>
                    <a:pt x="36" y="9"/>
                  </a:cubicBezTo>
                  <a:cubicBezTo>
                    <a:pt x="36" y="7"/>
                    <a:pt x="37" y="3"/>
                    <a:pt x="37" y="1"/>
                  </a:cubicBezTo>
                  <a:cubicBezTo>
                    <a:pt x="35" y="1"/>
                    <a:pt x="31" y="2"/>
                    <a:pt x="28" y="3"/>
                  </a:cubicBezTo>
                  <a:cubicBezTo>
                    <a:pt x="28" y="3"/>
                    <a:pt x="29" y="3"/>
                    <a:pt x="29" y="3"/>
                  </a:cubicBezTo>
                  <a:cubicBezTo>
                    <a:pt x="33" y="3"/>
                    <a:pt x="33" y="3"/>
                    <a:pt x="33" y="3"/>
                  </a:cubicBezTo>
                  <a:cubicBezTo>
                    <a:pt x="33" y="3"/>
                    <a:pt x="33" y="3"/>
                    <a:pt x="33" y="4"/>
                  </a:cubicBezTo>
                  <a:cubicBezTo>
                    <a:pt x="33" y="4"/>
                    <a:pt x="33" y="4"/>
                    <a:pt x="33" y="4"/>
                  </a:cubicBezTo>
                  <a:cubicBezTo>
                    <a:pt x="33" y="4"/>
                    <a:pt x="27" y="11"/>
                    <a:pt x="23" y="15"/>
                  </a:cubicBezTo>
                  <a:cubicBezTo>
                    <a:pt x="23" y="16"/>
                    <a:pt x="23" y="16"/>
                    <a:pt x="22" y="16"/>
                  </a:cubicBezTo>
                  <a:cubicBezTo>
                    <a:pt x="22" y="15"/>
                    <a:pt x="20" y="14"/>
                    <a:pt x="18" y="14"/>
                  </a:cubicBezTo>
                  <a:cubicBezTo>
                    <a:pt x="16" y="13"/>
                    <a:pt x="14" y="11"/>
                    <a:pt x="12" y="10"/>
                  </a:cubicBezTo>
                  <a:cubicBezTo>
                    <a:pt x="12" y="10"/>
                    <a:pt x="10" y="10"/>
                    <a:pt x="10" y="11"/>
                  </a:cubicBezTo>
                  <a:lnTo>
                    <a:pt x="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22" name="Freeform 269"/>
            <p:cNvSpPr>
              <a:spLocks noEditPoints="1"/>
            </p:cNvSpPr>
            <p:nvPr/>
          </p:nvSpPr>
          <p:spPr bwMode="auto">
            <a:xfrm>
              <a:off x="5173" y="2925"/>
              <a:ext cx="15" cy="28"/>
            </a:xfrm>
            <a:custGeom>
              <a:avLst/>
              <a:gdLst>
                <a:gd name="T0" fmla="*/ 6 w 6"/>
                <a:gd name="T1" fmla="*/ 11 h 11"/>
                <a:gd name="T2" fmla="*/ 1 w 6"/>
                <a:gd name="T3" fmla="*/ 11 h 11"/>
                <a:gd name="T4" fmla="*/ 0 w 6"/>
                <a:gd name="T5" fmla="*/ 11 h 11"/>
                <a:gd name="T6" fmla="*/ 0 w 6"/>
                <a:gd name="T7" fmla="*/ 8 h 11"/>
                <a:gd name="T8" fmla="*/ 0 w 6"/>
                <a:gd name="T9" fmla="*/ 6 h 11"/>
                <a:gd name="T10" fmla="*/ 0 w 6"/>
                <a:gd name="T11" fmla="*/ 5 h 11"/>
                <a:gd name="T12" fmla="*/ 4 w 6"/>
                <a:gd name="T13" fmla="*/ 2 h 11"/>
                <a:gd name="T14" fmla="*/ 5 w 6"/>
                <a:gd name="T15" fmla="*/ 1 h 11"/>
                <a:gd name="T16" fmla="*/ 6 w 6"/>
                <a:gd name="T17" fmla="*/ 0 h 11"/>
                <a:gd name="T18" fmla="*/ 6 w 6"/>
                <a:gd name="T19" fmla="*/ 1 h 11"/>
                <a:gd name="T20" fmla="*/ 6 w 6"/>
                <a:gd name="T21" fmla="*/ 11 h 11"/>
                <a:gd name="T22" fmla="*/ 6 w 6"/>
                <a:gd name="T23" fmla="*/ 11 h 11"/>
                <a:gd name="T24" fmla="*/ 1 w 6"/>
                <a:gd name="T25" fmla="*/ 10 h 11"/>
                <a:gd name="T26" fmla="*/ 5 w 6"/>
                <a:gd name="T27" fmla="*/ 10 h 11"/>
                <a:gd name="T28" fmla="*/ 5 w 6"/>
                <a:gd name="T29" fmla="*/ 2 h 11"/>
                <a:gd name="T30" fmla="*/ 5 w 6"/>
                <a:gd name="T31" fmla="*/ 2 h 11"/>
                <a:gd name="T32" fmla="*/ 1 w 6"/>
                <a:gd name="T33" fmla="*/ 6 h 11"/>
                <a:gd name="T34" fmla="*/ 1 w 6"/>
                <a:gd name="T35" fmla="*/ 8 h 11"/>
                <a:gd name="T36" fmla="*/ 1 w 6"/>
                <a:gd name="T37"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11">
                  <a:moveTo>
                    <a:pt x="6" y="11"/>
                  </a:moveTo>
                  <a:cubicBezTo>
                    <a:pt x="1" y="11"/>
                    <a:pt x="1" y="11"/>
                    <a:pt x="1" y="11"/>
                  </a:cubicBezTo>
                  <a:cubicBezTo>
                    <a:pt x="0" y="11"/>
                    <a:pt x="0" y="11"/>
                    <a:pt x="0" y="11"/>
                  </a:cubicBezTo>
                  <a:cubicBezTo>
                    <a:pt x="0" y="10"/>
                    <a:pt x="0" y="9"/>
                    <a:pt x="0" y="8"/>
                  </a:cubicBezTo>
                  <a:cubicBezTo>
                    <a:pt x="0" y="8"/>
                    <a:pt x="0" y="7"/>
                    <a:pt x="0" y="6"/>
                  </a:cubicBezTo>
                  <a:cubicBezTo>
                    <a:pt x="0" y="6"/>
                    <a:pt x="0" y="6"/>
                    <a:pt x="0" y="5"/>
                  </a:cubicBezTo>
                  <a:cubicBezTo>
                    <a:pt x="2" y="4"/>
                    <a:pt x="3" y="3"/>
                    <a:pt x="4" y="2"/>
                  </a:cubicBezTo>
                  <a:cubicBezTo>
                    <a:pt x="5" y="1"/>
                    <a:pt x="5" y="1"/>
                    <a:pt x="5" y="1"/>
                  </a:cubicBezTo>
                  <a:cubicBezTo>
                    <a:pt x="5" y="0"/>
                    <a:pt x="6" y="0"/>
                    <a:pt x="6" y="0"/>
                  </a:cubicBezTo>
                  <a:cubicBezTo>
                    <a:pt x="6" y="0"/>
                    <a:pt x="6" y="1"/>
                    <a:pt x="6" y="1"/>
                  </a:cubicBezTo>
                  <a:cubicBezTo>
                    <a:pt x="6" y="5"/>
                    <a:pt x="6" y="8"/>
                    <a:pt x="6" y="11"/>
                  </a:cubicBezTo>
                  <a:cubicBezTo>
                    <a:pt x="6" y="11"/>
                    <a:pt x="6" y="11"/>
                    <a:pt x="6" y="11"/>
                  </a:cubicBezTo>
                  <a:close/>
                  <a:moveTo>
                    <a:pt x="1" y="10"/>
                  </a:moveTo>
                  <a:cubicBezTo>
                    <a:pt x="5" y="10"/>
                    <a:pt x="5" y="10"/>
                    <a:pt x="5" y="10"/>
                  </a:cubicBezTo>
                  <a:cubicBezTo>
                    <a:pt x="5" y="8"/>
                    <a:pt x="5" y="5"/>
                    <a:pt x="5" y="2"/>
                  </a:cubicBezTo>
                  <a:cubicBezTo>
                    <a:pt x="5" y="2"/>
                    <a:pt x="5" y="2"/>
                    <a:pt x="5" y="2"/>
                  </a:cubicBezTo>
                  <a:cubicBezTo>
                    <a:pt x="4" y="4"/>
                    <a:pt x="2" y="5"/>
                    <a:pt x="1" y="6"/>
                  </a:cubicBezTo>
                  <a:cubicBezTo>
                    <a:pt x="1" y="7"/>
                    <a:pt x="1" y="8"/>
                    <a:pt x="1" y="8"/>
                  </a:cubicBezTo>
                  <a:cubicBezTo>
                    <a:pt x="1" y="9"/>
                    <a:pt x="1" y="10"/>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23" name="Freeform 270"/>
            <p:cNvSpPr>
              <a:spLocks noEditPoints="1"/>
            </p:cNvSpPr>
            <p:nvPr/>
          </p:nvSpPr>
          <p:spPr bwMode="auto">
            <a:xfrm>
              <a:off x="5193" y="2918"/>
              <a:ext cx="15" cy="35"/>
            </a:xfrm>
            <a:custGeom>
              <a:avLst/>
              <a:gdLst>
                <a:gd name="T0" fmla="*/ 6 w 6"/>
                <a:gd name="T1" fmla="*/ 14 h 14"/>
                <a:gd name="T2" fmla="*/ 1 w 6"/>
                <a:gd name="T3" fmla="*/ 14 h 14"/>
                <a:gd name="T4" fmla="*/ 0 w 6"/>
                <a:gd name="T5" fmla="*/ 14 h 14"/>
                <a:gd name="T6" fmla="*/ 0 w 6"/>
                <a:gd name="T7" fmla="*/ 8 h 14"/>
                <a:gd name="T8" fmla="*/ 0 w 6"/>
                <a:gd name="T9" fmla="*/ 2 h 14"/>
                <a:gd name="T10" fmla="*/ 0 w 6"/>
                <a:gd name="T11" fmla="*/ 2 h 14"/>
                <a:gd name="T12" fmla="*/ 0 w 6"/>
                <a:gd name="T13" fmla="*/ 2 h 14"/>
                <a:gd name="T14" fmla="*/ 2 w 6"/>
                <a:gd name="T15" fmla="*/ 0 h 14"/>
                <a:gd name="T16" fmla="*/ 2 w 6"/>
                <a:gd name="T17" fmla="*/ 0 h 14"/>
                <a:gd name="T18" fmla="*/ 5 w 6"/>
                <a:gd name="T19" fmla="*/ 2 h 14"/>
                <a:gd name="T20" fmla="*/ 6 w 6"/>
                <a:gd name="T21" fmla="*/ 3 h 14"/>
                <a:gd name="T22" fmla="*/ 6 w 6"/>
                <a:gd name="T23" fmla="*/ 4 h 14"/>
                <a:gd name="T24" fmla="*/ 6 w 6"/>
                <a:gd name="T25" fmla="*/ 14 h 14"/>
                <a:gd name="T26" fmla="*/ 6 w 6"/>
                <a:gd name="T27" fmla="*/ 14 h 14"/>
                <a:gd name="T28" fmla="*/ 1 w 6"/>
                <a:gd name="T29" fmla="*/ 13 h 14"/>
                <a:gd name="T30" fmla="*/ 5 w 6"/>
                <a:gd name="T31" fmla="*/ 13 h 14"/>
                <a:gd name="T32" fmla="*/ 5 w 6"/>
                <a:gd name="T33" fmla="*/ 4 h 14"/>
                <a:gd name="T34" fmla="*/ 4 w 6"/>
                <a:gd name="T35" fmla="*/ 3 h 14"/>
                <a:gd name="T36" fmla="*/ 2 w 6"/>
                <a:gd name="T37" fmla="*/ 1 h 14"/>
                <a:gd name="T38" fmla="*/ 1 w 6"/>
                <a:gd name="T39" fmla="*/ 2 h 14"/>
                <a:gd name="T40" fmla="*/ 1 w 6"/>
                <a:gd name="T41" fmla="*/ 3 h 14"/>
                <a:gd name="T42" fmla="*/ 1 w 6"/>
                <a:gd name="T43" fmla="*/ 8 h 14"/>
                <a:gd name="T44" fmla="*/ 1 w 6"/>
                <a:gd name="T45"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 h="14">
                  <a:moveTo>
                    <a:pt x="6" y="14"/>
                  </a:moveTo>
                  <a:cubicBezTo>
                    <a:pt x="1" y="14"/>
                    <a:pt x="1" y="14"/>
                    <a:pt x="1" y="14"/>
                  </a:cubicBezTo>
                  <a:cubicBezTo>
                    <a:pt x="1" y="14"/>
                    <a:pt x="0" y="14"/>
                    <a:pt x="0" y="14"/>
                  </a:cubicBezTo>
                  <a:cubicBezTo>
                    <a:pt x="0" y="12"/>
                    <a:pt x="0" y="10"/>
                    <a:pt x="0" y="8"/>
                  </a:cubicBezTo>
                  <a:cubicBezTo>
                    <a:pt x="0" y="7"/>
                    <a:pt x="0" y="5"/>
                    <a:pt x="0" y="2"/>
                  </a:cubicBezTo>
                  <a:cubicBezTo>
                    <a:pt x="0" y="2"/>
                    <a:pt x="0" y="2"/>
                    <a:pt x="0" y="2"/>
                  </a:cubicBezTo>
                  <a:cubicBezTo>
                    <a:pt x="0" y="2"/>
                    <a:pt x="0" y="2"/>
                    <a:pt x="0" y="2"/>
                  </a:cubicBezTo>
                  <a:cubicBezTo>
                    <a:pt x="1" y="1"/>
                    <a:pt x="1" y="0"/>
                    <a:pt x="2" y="0"/>
                  </a:cubicBezTo>
                  <a:cubicBezTo>
                    <a:pt x="2" y="0"/>
                    <a:pt x="2" y="0"/>
                    <a:pt x="2" y="0"/>
                  </a:cubicBezTo>
                  <a:cubicBezTo>
                    <a:pt x="3" y="1"/>
                    <a:pt x="4" y="1"/>
                    <a:pt x="5" y="2"/>
                  </a:cubicBezTo>
                  <a:cubicBezTo>
                    <a:pt x="5" y="2"/>
                    <a:pt x="6" y="3"/>
                    <a:pt x="6" y="3"/>
                  </a:cubicBezTo>
                  <a:cubicBezTo>
                    <a:pt x="6" y="3"/>
                    <a:pt x="6" y="3"/>
                    <a:pt x="6" y="4"/>
                  </a:cubicBezTo>
                  <a:cubicBezTo>
                    <a:pt x="6" y="7"/>
                    <a:pt x="6" y="11"/>
                    <a:pt x="6" y="14"/>
                  </a:cubicBezTo>
                  <a:cubicBezTo>
                    <a:pt x="6" y="14"/>
                    <a:pt x="6" y="14"/>
                    <a:pt x="6" y="14"/>
                  </a:cubicBezTo>
                  <a:close/>
                  <a:moveTo>
                    <a:pt x="1" y="13"/>
                  </a:moveTo>
                  <a:cubicBezTo>
                    <a:pt x="5" y="13"/>
                    <a:pt x="5" y="13"/>
                    <a:pt x="5" y="13"/>
                  </a:cubicBezTo>
                  <a:cubicBezTo>
                    <a:pt x="5" y="11"/>
                    <a:pt x="5" y="7"/>
                    <a:pt x="5" y="4"/>
                  </a:cubicBezTo>
                  <a:cubicBezTo>
                    <a:pt x="5" y="3"/>
                    <a:pt x="4" y="3"/>
                    <a:pt x="4" y="3"/>
                  </a:cubicBezTo>
                  <a:cubicBezTo>
                    <a:pt x="3" y="2"/>
                    <a:pt x="3" y="2"/>
                    <a:pt x="2" y="1"/>
                  </a:cubicBezTo>
                  <a:cubicBezTo>
                    <a:pt x="2" y="1"/>
                    <a:pt x="1" y="2"/>
                    <a:pt x="1" y="2"/>
                  </a:cubicBezTo>
                  <a:cubicBezTo>
                    <a:pt x="1" y="2"/>
                    <a:pt x="1" y="3"/>
                    <a:pt x="1" y="3"/>
                  </a:cubicBezTo>
                  <a:cubicBezTo>
                    <a:pt x="1" y="5"/>
                    <a:pt x="1" y="7"/>
                    <a:pt x="1" y="8"/>
                  </a:cubicBezTo>
                  <a:cubicBezTo>
                    <a:pt x="1" y="10"/>
                    <a:pt x="1" y="11"/>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24" name="Freeform 271"/>
            <p:cNvSpPr>
              <a:spLocks noEditPoints="1"/>
            </p:cNvSpPr>
            <p:nvPr/>
          </p:nvSpPr>
          <p:spPr bwMode="auto">
            <a:xfrm>
              <a:off x="5213" y="2928"/>
              <a:ext cx="17" cy="25"/>
            </a:xfrm>
            <a:custGeom>
              <a:avLst/>
              <a:gdLst>
                <a:gd name="T0" fmla="*/ 6 w 7"/>
                <a:gd name="T1" fmla="*/ 10 h 10"/>
                <a:gd name="T2" fmla="*/ 1 w 7"/>
                <a:gd name="T3" fmla="*/ 10 h 10"/>
                <a:gd name="T4" fmla="*/ 1 w 7"/>
                <a:gd name="T5" fmla="*/ 10 h 10"/>
                <a:gd name="T6" fmla="*/ 0 w 7"/>
                <a:gd name="T7" fmla="*/ 1 h 10"/>
                <a:gd name="T8" fmla="*/ 1 w 7"/>
                <a:gd name="T9" fmla="*/ 0 h 10"/>
                <a:gd name="T10" fmla="*/ 1 w 7"/>
                <a:gd name="T11" fmla="*/ 0 h 10"/>
                <a:gd name="T12" fmla="*/ 2 w 7"/>
                <a:gd name="T13" fmla="*/ 1 h 10"/>
                <a:gd name="T14" fmla="*/ 4 w 7"/>
                <a:gd name="T15" fmla="*/ 1 h 10"/>
                <a:gd name="T16" fmla="*/ 5 w 7"/>
                <a:gd name="T17" fmla="*/ 1 h 10"/>
                <a:gd name="T18" fmla="*/ 6 w 7"/>
                <a:gd name="T19" fmla="*/ 0 h 10"/>
                <a:gd name="T20" fmla="*/ 6 w 7"/>
                <a:gd name="T21" fmla="*/ 0 h 10"/>
                <a:gd name="T22" fmla="*/ 7 w 7"/>
                <a:gd name="T23" fmla="*/ 1 h 10"/>
                <a:gd name="T24" fmla="*/ 7 w 7"/>
                <a:gd name="T25" fmla="*/ 10 h 10"/>
                <a:gd name="T26" fmla="*/ 6 w 7"/>
                <a:gd name="T27" fmla="*/ 10 h 10"/>
                <a:gd name="T28" fmla="*/ 2 w 7"/>
                <a:gd name="T29" fmla="*/ 9 h 10"/>
                <a:gd name="T30" fmla="*/ 6 w 7"/>
                <a:gd name="T31" fmla="*/ 9 h 10"/>
                <a:gd name="T32" fmla="*/ 6 w 7"/>
                <a:gd name="T33" fmla="*/ 2 h 10"/>
                <a:gd name="T34" fmla="*/ 4 w 7"/>
                <a:gd name="T35" fmla="*/ 2 h 10"/>
                <a:gd name="T36" fmla="*/ 2 w 7"/>
                <a:gd name="T37" fmla="*/ 1 h 10"/>
                <a:gd name="T38" fmla="*/ 1 w 7"/>
                <a:gd name="T39" fmla="*/ 1 h 10"/>
                <a:gd name="T40" fmla="*/ 2 w 7"/>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0">
                  <a:moveTo>
                    <a:pt x="6" y="10"/>
                  </a:moveTo>
                  <a:cubicBezTo>
                    <a:pt x="1" y="10"/>
                    <a:pt x="1" y="10"/>
                    <a:pt x="1" y="10"/>
                  </a:cubicBezTo>
                  <a:cubicBezTo>
                    <a:pt x="1" y="10"/>
                    <a:pt x="1" y="10"/>
                    <a:pt x="1" y="10"/>
                  </a:cubicBezTo>
                  <a:cubicBezTo>
                    <a:pt x="0" y="1"/>
                    <a:pt x="0" y="1"/>
                    <a:pt x="0" y="1"/>
                  </a:cubicBezTo>
                  <a:cubicBezTo>
                    <a:pt x="0" y="0"/>
                    <a:pt x="0" y="0"/>
                    <a:pt x="1" y="0"/>
                  </a:cubicBezTo>
                  <a:cubicBezTo>
                    <a:pt x="1" y="0"/>
                    <a:pt x="1" y="0"/>
                    <a:pt x="1" y="0"/>
                  </a:cubicBezTo>
                  <a:cubicBezTo>
                    <a:pt x="1" y="0"/>
                    <a:pt x="1" y="0"/>
                    <a:pt x="2" y="1"/>
                  </a:cubicBezTo>
                  <a:cubicBezTo>
                    <a:pt x="3" y="1"/>
                    <a:pt x="4" y="1"/>
                    <a:pt x="4" y="1"/>
                  </a:cubicBezTo>
                  <a:cubicBezTo>
                    <a:pt x="5" y="1"/>
                    <a:pt x="5" y="1"/>
                    <a:pt x="5" y="1"/>
                  </a:cubicBezTo>
                  <a:cubicBezTo>
                    <a:pt x="5" y="0"/>
                    <a:pt x="6" y="0"/>
                    <a:pt x="6" y="0"/>
                  </a:cubicBezTo>
                  <a:cubicBezTo>
                    <a:pt x="6" y="0"/>
                    <a:pt x="6" y="0"/>
                    <a:pt x="6" y="0"/>
                  </a:cubicBezTo>
                  <a:cubicBezTo>
                    <a:pt x="6" y="0"/>
                    <a:pt x="7" y="0"/>
                    <a:pt x="7" y="1"/>
                  </a:cubicBezTo>
                  <a:cubicBezTo>
                    <a:pt x="7" y="4"/>
                    <a:pt x="7" y="7"/>
                    <a:pt x="7" y="10"/>
                  </a:cubicBezTo>
                  <a:cubicBezTo>
                    <a:pt x="7" y="10"/>
                    <a:pt x="6" y="10"/>
                    <a:pt x="6" y="10"/>
                  </a:cubicBezTo>
                  <a:close/>
                  <a:moveTo>
                    <a:pt x="2" y="9"/>
                  </a:moveTo>
                  <a:cubicBezTo>
                    <a:pt x="6" y="9"/>
                    <a:pt x="6" y="9"/>
                    <a:pt x="6" y="9"/>
                  </a:cubicBezTo>
                  <a:cubicBezTo>
                    <a:pt x="6" y="7"/>
                    <a:pt x="6" y="5"/>
                    <a:pt x="6" y="2"/>
                  </a:cubicBezTo>
                  <a:cubicBezTo>
                    <a:pt x="5" y="2"/>
                    <a:pt x="5" y="2"/>
                    <a:pt x="4" y="2"/>
                  </a:cubicBezTo>
                  <a:cubicBezTo>
                    <a:pt x="3" y="2"/>
                    <a:pt x="3" y="2"/>
                    <a:pt x="2" y="1"/>
                  </a:cubicBezTo>
                  <a:cubicBezTo>
                    <a:pt x="2" y="1"/>
                    <a:pt x="2" y="1"/>
                    <a:pt x="1" y="1"/>
                  </a:cubicBezTo>
                  <a:lnTo>
                    <a:pt x="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25" name="Freeform 272"/>
            <p:cNvSpPr>
              <a:spLocks noEditPoints="1"/>
            </p:cNvSpPr>
            <p:nvPr/>
          </p:nvSpPr>
          <p:spPr bwMode="auto">
            <a:xfrm>
              <a:off x="5235" y="2910"/>
              <a:ext cx="15" cy="43"/>
            </a:xfrm>
            <a:custGeom>
              <a:avLst/>
              <a:gdLst>
                <a:gd name="T0" fmla="*/ 5 w 6"/>
                <a:gd name="T1" fmla="*/ 17 h 17"/>
                <a:gd name="T2" fmla="*/ 0 w 6"/>
                <a:gd name="T3" fmla="*/ 17 h 17"/>
                <a:gd name="T4" fmla="*/ 0 w 6"/>
                <a:gd name="T5" fmla="*/ 17 h 17"/>
                <a:gd name="T6" fmla="*/ 0 w 6"/>
                <a:gd name="T7" fmla="*/ 11 h 17"/>
                <a:gd name="T8" fmla="*/ 0 w 6"/>
                <a:gd name="T9" fmla="*/ 6 h 17"/>
                <a:gd name="T10" fmla="*/ 0 w 6"/>
                <a:gd name="T11" fmla="*/ 5 h 17"/>
                <a:gd name="T12" fmla="*/ 1 w 6"/>
                <a:gd name="T13" fmla="*/ 4 h 17"/>
                <a:gd name="T14" fmla="*/ 5 w 6"/>
                <a:gd name="T15" fmla="*/ 0 h 17"/>
                <a:gd name="T16" fmla="*/ 5 w 6"/>
                <a:gd name="T17" fmla="*/ 0 h 17"/>
                <a:gd name="T18" fmla="*/ 6 w 6"/>
                <a:gd name="T19" fmla="*/ 0 h 17"/>
                <a:gd name="T20" fmla="*/ 6 w 6"/>
                <a:gd name="T21" fmla="*/ 17 h 17"/>
                <a:gd name="T22" fmla="*/ 5 w 6"/>
                <a:gd name="T23" fmla="*/ 17 h 17"/>
                <a:gd name="T24" fmla="*/ 1 w 6"/>
                <a:gd name="T25" fmla="*/ 16 h 17"/>
                <a:gd name="T26" fmla="*/ 5 w 6"/>
                <a:gd name="T27" fmla="*/ 16 h 17"/>
                <a:gd name="T28" fmla="*/ 5 w 6"/>
                <a:gd name="T29" fmla="*/ 2 h 17"/>
                <a:gd name="T30" fmla="*/ 2 w 6"/>
                <a:gd name="T31" fmla="*/ 4 h 17"/>
                <a:gd name="T32" fmla="*/ 1 w 6"/>
                <a:gd name="T33" fmla="*/ 6 h 17"/>
                <a:gd name="T34" fmla="*/ 1 w 6"/>
                <a:gd name="T35" fmla="*/ 11 h 17"/>
                <a:gd name="T36" fmla="*/ 1 w 6"/>
                <a:gd name="T3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17">
                  <a:moveTo>
                    <a:pt x="5" y="17"/>
                  </a:moveTo>
                  <a:cubicBezTo>
                    <a:pt x="0" y="17"/>
                    <a:pt x="0" y="17"/>
                    <a:pt x="0" y="17"/>
                  </a:cubicBezTo>
                  <a:cubicBezTo>
                    <a:pt x="0" y="17"/>
                    <a:pt x="0" y="17"/>
                    <a:pt x="0" y="17"/>
                  </a:cubicBezTo>
                  <a:cubicBezTo>
                    <a:pt x="0" y="15"/>
                    <a:pt x="0" y="13"/>
                    <a:pt x="0" y="11"/>
                  </a:cubicBezTo>
                  <a:cubicBezTo>
                    <a:pt x="0" y="10"/>
                    <a:pt x="0" y="8"/>
                    <a:pt x="0" y="6"/>
                  </a:cubicBezTo>
                  <a:cubicBezTo>
                    <a:pt x="0" y="6"/>
                    <a:pt x="0" y="5"/>
                    <a:pt x="0" y="5"/>
                  </a:cubicBezTo>
                  <a:cubicBezTo>
                    <a:pt x="0" y="5"/>
                    <a:pt x="0" y="5"/>
                    <a:pt x="1" y="4"/>
                  </a:cubicBezTo>
                  <a:cubicBezTo>
                    <a:pt x="3" y="2"/>
                    <a:pt x="4" y="1"/>
                    <a:pt x="5" y="0"/>
                  </a:cubicBezTo>
                  <a:cubicBezTo>
                    <a:pt x="5" y="0"/>
                    <a:pt x="5" y="0"/>
                    <a:pt x="5" y="0"/>
                  </a:cubicBezTo>
                  <a:cubicBezTo>
                    <a:pt x="6" y="0"/>
                    <a:pt x="6" y="0"/>
                    <a:pt x="6" y="0"/>
                  </a:cubicBezTo>
                  <a:cubicBezTo>
                    <a:pt x="6" y="6"/>
                    <a:pt x="6" y="12"/>
                    <a:pt x="6" y="17"/>
                  </a:cubicBezTo>
                  <a:cubicBezTo>
                    <a:pt x="6" y="17"/>
                    <a:pt x="6" y="17"/>
                    <a:pt x="5" y="17"/>
                  </a:cubicBezTo>
                  <a:close/>
                  <a:moveTo>
                    <a:pt x="1" y="16"/>
                  </a:moveTo>
                  <a:cubicBezTo>
                    <a:pt x="5" y="16"/>
                    <a:pt x="5" y="16"/>
                    <a:pt x="5" y="16"/>
                  </a:cubicBezTo>
                  <a:cubicBezTo>
                    <a:pt x="5" y="12"/>
                    <a:pt x="5" y="7"/>
                    <a:pt x="5" y="2"/>
                  </a:cubicBezTo>
                  <a:cubicBezTo>
                    <a:pt x="4" y="2"/>
                    <a:pt x="3" y="3"/>
                    <a:pt x="2" y="4"/>
                  </a:cubicBezTo>
                  <a:cubicBezTo>
                    <a:pt x="1" y="5"/>
                    <a:pt x="1" y="6"/>
                    <a:pt x="1" y="6"/>
                  </a:cubicBezTo>
                  <a:cubicBezTo>
                    <a:pt x="1" y="8"/>
                    <a:pt x="1" y="10"/>
                    <a:pt x="1" y="11"/>
                  </a:cubicBezTo>
                  <a:cubicBezTo>
                    <a:pt x="1" y="13"/>
                    <a:pt x="1" y="15"/>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26" name="Freeform 273"/>
            <p:cNvSpPr>
              <a:spLocks/>
            </p:cNvSpPr>
            <p:nvPr/>
          </p:nvSpPr>
          <p:spPr bwMode="auto">
            <a:xfrm>
              <a:off x="5155" y="2928"/>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1"/>
                    <a:pt x="1" y="0"/>
                    <a:pt x="1" y="0"/>
                  </a:cubicBezTo>
                  <a:cubicBezTo>
                    <a:pt x="2" y="0"/>
                    <a:pt x="2" y="0"/>
                    <a:pt x="2" y="0"/>
                  </a:cubicBezTo>
                  <a:cubicBezTo>
                    <a:pt x="3" y="0"/>
                    <a:pt x="3" y="1"/>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27" name="Freeform 274"/>
            <p:cNvSpPr>
              <a:spLocks/>
            </p:cNvSpPr>
            <p:nvPr/>
          </p:nvSpPr>
          <p:spPr bwMode="auto">
            <a:xfrm>
              <a:off x="5155" y="2941"/>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0"/>
                    <a:pt x="1" y="0"/>
                    <a:pt x="1" y="0"/>
                  </a:cubicBezTo>
                  <a:cubicBezTo>
                    <a:pt x="2" y="0"/>
                    <a:pt x="2" y="0"/>
                    <a:pt x="2" y="0"/>
                  </a:cubicBezTo>
                  <a:cubicBezTo>
                    <a:pt x="3" y="0"/>
                    <a:pt x="3" y="0"/>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28" name="Freeform 275"/>
            <p:cNvSpPr>
              <a:spLocks/>
            </p:cNvSpPr>
            <p:nvPr/>
          </p:nvSpPr>
          <p:spPr bwMode="auto">
            <a:xfrm>
              <a:off x="5155" y="2905"/>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0"/>
                    <a:pt x="1" y="0"/>
                    <a:pt x="1" y="0"/>
                  </a:cubicBezTo>
                  <a:cubicBezTo>
                    <a:pt x="2" y="0"/>
                    <a:pt x="2" y="0"/>
                    <a:pt x="2" y="0"/>
                  </a:cubicBezTo>
                  <a:cubicBezTo>
                    <a:pt x="3" y="0"/>
                    <a:pt x="3" y="0"/>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29" name="Freeform 276"/>
            <p:cNvSpPr>
              <a:spLocks/>
            </p:cNvSpPr>
            <p:nvPr/>
          </p:nvSpPr>
          <p:spPr bwMode="auto">
            <a:xfrm>
              <a:off x="5155" y="2895"/>
              <a:ext cx="8" cy="2"/>
            </a:xfrm>
            <a:custGeom>
              <a:avLst/>
              <a:gdLst>
                <a:gd name="T0" fmla="*/ 2 w 3"/>
                <a:gd name="T1" fmla="*/ 1 h 1"/>
                <a:gd name="T2" fmla="*/ 1 w 3"/>
                <a:gd name="T3" fmla="*/ 1 h 1"/>
                <a:gd name="T4" fmla="*/ 0 w 3"/>
                <a:gd name="T5" fmla="*/ 0 h 1"/>
                <a:gd name="T6" fmla="*/ 1 w 3"/>
                <a:gd name="T7" fmla="*/ 0 h 1"/>
                <a:gd name="T8" fmla="*/ 2 w 3"/>
                <a:gd name="T9" fmla="*/ 0 h 1"/>
                <a:gd name="T10" fmla="*/ 3 w 3"/>
                <a:gd name="T11" fmla="*/ 0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0"/>
                  </a:cubicBezTo>
                  <a:cubicBezTo>
                    <a:pt x="0" y="0"/>
                    <a:pt x="1" y="0"/>
                    <a:pt x="1" y="0"/>
                  </a:cubicBezTo>
                  <a:cubicBezTo>
                    <a:pt x="2" y="0"/>
                    <a:pt x="2" y="0"/>
                    <a:pt x="2" y="0"/>
                  </a:cubicBezTo>
                  <a:cubicBezTo>
                    <a:pt x="3" y="0"/>
                    <a:pt x="3" y="0"/>
                    <a:pt x="3" y="0"/>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30" name="Freeform 277"/>
            <p:cNvSpPr>
              <a:spLocks/>
            </p:cNvSpPr>
            <p:nvPr/>
          </p:nvSpPr>
          <p:spPr bwMode="auto">
            <a:xfrm>
              <a:off x="5155" y="2918"/>
              <a:ext cx="8" cy="2"/>
            </a:xfrm>
            <a:custGeom>
              <a:avLst/>
              <a:gdLst>
                <a:gd name="T0" fmla="*/ 2 w 3"/>
                <a:gd name="T1" fmla="*/ 1 h 1"/>
                <a:gd name="T2" fmla="*/ 1 w 3"/>
                <a:gd name="T3" fmla="*/ 1 h 1"/>
                <a:gd name="T4" fmla="*/ 0 w 3"/>
                <a:gd name="T5" fmla="*/ 0 h 1"/>
                <a:gd name="T6" fmla="*/ 1 w 3"/>
                <a:gd name="T7" fmla="*/ 0 h 1"/>
                <a:gd name="T8" fmla="*/ 2 w 3"/>
                <a:gd name="T9" fmla="*/ 0 h 1"/>
                <a:gd name="T10" fmla="*/ 3 w 3"/>
                <a:gd name="T11" fmla="*/ 0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0"/>
                  </a:cubicBezTo>
                  <a:cubicBezTo>
                    <a:pt x="0" y="0"/>
                    <a:pt x="1" y="0"/>
                    <a:pt x="1" y="0"/>
                  </a:cubicBezTo>
                  <a:cubicBezTo>
                    <a:pt x="2" y="0"/>
                    <a:pt x="2" y="0"/>
                    <a:pt x="2" y="0"/>
                  </a:cubicBezTo>
                  <a:cubicBezTo>
                    <a:pt x="3" y="0"/>
                    <a:pt x="3" y="0"/>
                    <a:pt x="3" y="0"/>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31" name="Freeform 278"/>
            <p:cNvSpPr>
              <a:spLocks/>
            </p:cNvSpPr>
            <p:nvPr/>
          </p:nvSpPr>
          <p:spPr bwMode="auto">
            <a:xfrm>
              <a:off x="5173" y="2943"/>
              <a:ext cx="15" cy="10"/>
            </a:xfrm>
            <a:custGeom>
              <a:avLst/>
              <a:gdLst>
                <a:gd name="T0" fmla="*/ 1 w 6"/>
                <a:gd name="T1" fmla="*/ 4 h 4"/>
                <a:gd name="T2" fmla="*/ 0 w 6"/>
                <a:gd name="T3" fmla="*/ 4 h 4"/>
                <a:gd name="T4" fmla="*/ 1 w 6"/>
                <a:gd name="T5" fmla="*/ 3 h 4"/>
                <a:gd name="T6" fmla="*/ 3 w 6"/>
                <a:gd name="T7" fmla="*/ 2 h 4"/>
                <a:gd name="T8" fmla="*/ 5 w 6"/>
                <a:gd name="T9" fmla="*/ 1 h 4"/>
                <a:gd name="T10" fmla="*/ 6 w 6"/>
                <a:gd name="T11" fmla="*/ 1 h 4"/>
                <a:gd name="T12" fmla="*/ 6 w 6"/>
                <a:gd name="T13" fmla="*/ 1 h 4"/>
                <a:gd name="T14" fmla="*/ 3 w 6"/>
                <a:gd name="T15" fmla="*/ 3 h 4"/>
                <a:gd name="T16" fmla="*/ 1 w 6"/>
                <a:gd name="T17" fmla="*/ 4 h 4"/>
                <a:gd name="T18" fmla="*/ 1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1" y="4"/>
                  </a:moveTo>
                  <a:cubicBezTo>
                    <a:pt x="1" y="4"/>
                    <a:pt x="1" y="4"/>
                    <a:pt x="0" y="4"/>
                  </a:cubicBezTo>
                  <a:cubicBezTo>
                    <a:pt x="0" y="4"/>
                    <a:pt x="0" y="3"/>
                    <a:pt x="1" y="3"/>
                  </a:cubicBezTo>
                  <a:cubicBezTo>
                    <a:pt x="1" y="3"/>
                    <a:pt x="2" y="2"/>
                    <a:pt x="3" y="2"/>
                  </a:cubicBezTo>
                  <a:cubicBezTo>
                    <a:pt x="4" y="2"/>
                    <a:pt x="4" y="1"/>
                    <a:pt x="5" y="1"/>
                  </a:cubicBezTo>
                  <a:cubicBezTo>
                    <a:pt x="5" y="0"/>
                    <a:pt x="6" y="1"/>
                    <a:pt x="6" y="1"/>
                  </a:cubicBezTo>
                  <a:cubicBezTo>
                    <a:pt x="6" y="1"/>
                    <a:pt x="6" y="1"/>
                    <a:pt x="6" y="1"/>
                  </a:cubicBezTo>
                  <a:cubicBezTo>
                    <a:pt x="5" y="2"/>
                    <a:pt x="4" y="2"/>
                    <a:pt x="3" y="3"/>
                  </a:cubicBezTo>
                  <a:cubicBezTo>
                    <a:pt x="3" y="3"/>
                    <a:pt x="2"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32" name="Freeform 279"/>
            <p:cNvSpPr>
              <a:spLocks/>
            </p:cNvSpPr>
            <p:nvPr/>
          </p:nvSpPr>
          <p:spPr bwMode="auto">
            <a:xfrm>
              <a:off x="5173" y="2938"/>
              <a:ext cx="15" cy="8"/>
            </a:xfrm>
            <a:custGeom>
              <a:avLst/>
              <a:gdLst>
                <a:gd name="T0" fmla="*/ 1 w 6"/>
                <a:gd name="T1" fmla="*/ 3 h 3"/>
                <a:gd name="T2" fmla="*/ 0 w 6"/>
                <a:gd name="T3" fmla="*/ 3 h 3"/>
                <a:gd name="T4" fmla="*/ 1 w 6"/>
                <a:gd name="T5" fmla="*/ 2 h 3"/>
                <a:gd name="T6" fmla="*/ 3 w 6"/>
                <a:gd name="T7" fmla="*/ 1 h 3"/>
                <a:gd name="T8" fmla="*/ 5 w 6"/>
                <a:gd name="T9" fmla="*/ 0 h 3"/>
                <a:gd name="T10" fmla="*/ 6 w 6"/>
                <a:gd name="T11" fmla="*/ 0 h 3"/>
                <a:gd name="T12" fmla="*/ 6 w 6"/>
                <a:gd name="T13" fmla="*/ 1 h 3"/>
                <a:gd name="T14" fmla="*/ 1 w 6"/>
                <a:gd name="T15" fmla="*/ 3 h 3"/>
                <a:gd name="T16" fmla="*/ 1 w 6"/>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1" y="3"/>
                  </a:moveTo>
                  <a:cubicBezTo>
                    <a:pt x="1" y="3"/>
                    <a:pt x="1" y="3"/>
                    <a:pt x="0" y="3"/>
                  </a:cubicBezTo>
                  <a:cubicBezTo>
                    <a:pt x="0" y="3"/>
                    <a:pt x="0" y="2"/>
                    <a:pt x="1" y="2"/>
                  </a:cubicBezTo>
                  <a:cubicBezTo>
                    <a:pt x="2" y="2"/>
                    <a:pt x="2" y="2"/>
                    <a:pt x="3" y="1"/>
                  </a:cubicBezTo>
                  <a:cubicBezTo>
                    <a:pt x="4" y="1"/>
                    <a:pt x="4" y="0"/>
                    <a:pt x="5" y="0"/>
                  </a:cubicBezTo>
                  <a:cubicBezTo>
                    <a:pt x="6" y="0"/>
                    <a:pt x="6" y="0"/>
                    <a:pt x="6" y="0"/>
                  </a:cubicBezTo>
                  <a:cubicBezTo>
                    <a:pt x="6" y="0"/>
                    <a:pt x="6" y="1"/>
                    <a:pt x="6" y="1"/>
                  </a:cubicBezTo>
                  <a:cubicBezTo>
                    <a:pt x="4" y="2"/>
                    <a:pt x="3"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33" name="Freeform 280"/>
            <p:cNvSpPr>
              <a:spLocks/>
            </p:cNvSpPr>
            <p:nvPr/>
          </p:nvSpPr>
          <p:spPr bwMode="auto">
            <a:xfrm>
              <a:off x="5193" y="2923"/>
              <a:ext cx="12" cy="7"/>
            </a:xfrm>
            <a:custGeom>
              <a:avLst/>
              <a:gdLst>
                <a:gd name="T0" fmla="*/ 1 w 5"/>
                <a:gd name="T1" fmla="*/ 3 h 3"/>
                <a:gd name="T2" fmla="*/ 0 w 5"/>
                <a:gd name="T3" fmla="*/ 3 h 3"/>
                <a:gd name="T4" fmla="*/ 1 w 5"/>
                <a:gd name="T5" fmla="*/ 2 h 3"/>
                <a:gd name="T6" fmla="*/ 4 w 5"/>
                <a:gd name="T7" fmla="*/ 0 h 3"/>
                <a:gd name="T8" fmla="*/ 5 w 5"/>
                <a:gd name="T9" fmla="*/ 0 h 3"/>
                <a:gd name="T10" fmla="*/ 5 w 5"/>
                <a:gd name="T11" fmla="*/ 1 h 3"/>
                <a:gd name="T12" fmla="*/ 1 w 5"/>
                <a:gd name="T13" fmla="*/ 3 h 3"/>
                <a:gd name="T14" fmla="*/ 1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1" y="3"/>
                  </a:moveTo>
                  <a:cubicBezTo>
                    <a:pt x="1" y="3"/>
                    <a:pt x="0" y="3"/>
                    <a:pt x="0" y="3"/>
                  </a:cubicBezTo>
                  <a:cubicBezTo>
                    <a:pt x="0" y="3"/>
                    <a:pt x="0" y="3"/>
                    <a:pt x="1" y="2"/>
                  </a:cubicBezTo>
                  <a:cubicBezTo>
                    <a:pt x="2" y="2"/>
                    <a:pt x="3" y="1"/>
                    <a:pt x="4" y="0"/>
                  </a:cubicBezTo>
                  <a:cubicBezTo>
                    <a:pt x="5" y="0"/>
                    <a:pt x="5" y="0"/>
                    <a:pt x="5" y="0"/>
                  </a:cubicBezTo>
                  <a:cubicBezTo>
                    <a:pt x="5" y="1"/>
                    <a:pt x="5" y="1"/>
                    <a:pt x="5" y="1"/>
                  </a:cubicBezTo>
                  <a:cubicBezTo>
                    <a:pt x="3" y="2"/>
                    <a:pt x="2"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34" name="Freeform 281"/>
            <p:cNvSpPr>
              <a:spLocks/>
            </p:cNvSpPr>
            <p:nvPr/>
          </p:nvSpPr>
          <p:spPr bwMode="auto">
            <a:xfrm>
              <a:off x="5193" y="2930"/>
              <a:ext cx="15" cy="11"/>
            </a:xfrm>
            <a:custGeom>
              <a:avLst/>
              <a:gdLst>
                <a:gd name="T0" fmla="*/ 1 w 6"/>
                <a:gd name="T1" fmla="*/ 4 h 4"/>
                <a:gd name="T2" fmla="*/ 1 w 6"/>
                <a:gd name="T3" fmla="*/ 4 h 4"/>
                <a:gd name="T4" fmla="*/ 1 w 6"/>
                <a:gd name="T5" fmla="*/ 3 h 4"/>
                <a:gd name="T6" fmla="*/ 6 w 6"/>
                <a:gd name="T7" fmla="*/ 0 h 4"/>
                <a:gd name="T8" fmla="*/ 6 w 6"/>
                <a:gd name="T9" fmla="*/ 0 h 4"/>
                <a:gd name="T10" fmla="*/ 6 w 6"/>
                <a:gd name="T11" fmla="*/ 1 h 4"/>
                <a:gd name="T12" fmla="*/ 1 w 6"/>
                <a:gd name="T13" fmla="*/ 4 h 4"/>
                <a:gd name="T14" fmla="*/ 1 w 6"/>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4">
                  <a:moveTo>
                    <a:pt x="1" y="4"/>
                  </a:moveTo>
                  <a:cubicBezTo>
                    <a:pt x="1" y="4"/>
                    <a:pt x="1" y="4"/>
                    <a:pt x="1" y="4"/>
                  </a:cubicBezTo>
                  <a:cubicBezTo>
                    <a:pt x="0" y="4"/>
                    <a:pt x="1" y="3"/>
                    <a:pt x="1" y="3"/>
                  </a:cubicBezTo>
                  <a:cubicBezTo>
                    <a:pt x="6" y="0"/>
                    <a:pt x="6" y="0"/>
                    <a:pt x="6" y="0"/>
                  </a:cubicBezTo>
                  <a:cubicBezTo>
                    <a:pt x="6" y="0"/>
                    <a:pt x="6" y="0"/>
                    <a:pt x="6" y="0"/>
                  </a:cubicBezTo>
                  <a:cubicBezTo>
                    <a:pt x="6" y="1"/>
                    <a:pt x="6" y="1"/>
                    <a:pt x="6" y="1"/>
                  </a:cubicBezTo>
                  <a:cubicBezTo>
                    <a:pt x="1" y="4"/>
                    <a:pt x="1"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35" name="Freeform 282"/>
            <p:cNvSpPr>
              <a:spLocks/>
            </p:cNvSpPr>
            <p:nvPr/>
          </p:nvSpPr>
          <p:spPr bwMode="auto">
            <a:xfrm>
              <a:off x="5193" y="2938"/>
              <a:ext cx="15" cy="10"/>
            </a:xfrm>
            <a:custGeom>
              <a:avLst/>
              <a:gdLst>
                <a:gd name="T0" fmla="*/ 1 w 6"/>
                <a:gd name="T1" fmla="*/ 4 h 4"/>
                <a:gd name="T2" fmla="*/ 0 w 6"/>
                <a:gd name="T3" fmla="*/ 4 h 4"/>
                <a:gd name="T4" fmla="*/ 1 w 6"/>
                <a:gd name="T5" fmla="*/ 3 h 4"/>
                <a:gd name="T6" fmla="*/ 3 w 6"/>
                <a:gd name="T7" fmla="*/ 2 h 4"/>
                <a:gd name="T8" fmla="*/ 6 w 6"/>
                <a:gd name="T9" fmla="*/ 0 h 4"/>
                <a:gd name="T10" fmla="*/ 6 w 6"/>
                <a:gd name="T11" fmla="*/ 1 h 4"/>
                <a:gd name="T12" fmla="*/ 6 w 6"/>
                <a:gd name="T13" fmla="*/ 1 h 4"/>
                <a:gd name="T14" fmla="*/ 4 w 6"/>
                <a:gd name="T15" fmla="*/ 3 h 4"/>
                <a:gd name="T16" fmla="*/ 1 w 6"/>
                <a:gd name="T17" fmla="*/ 4 h 4"/>
                <a:gd name="T18" fmla="*/ 1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1" y="4"/>
                  </a:moveTo>
                  <a:cubicBezTo>
                    <a:pt x="1" y="4"/>
                    <a:pt x="1" y="4"/>
                    <a:pt x="0" y="4"/>
                  </a:cubicBezTo>
                  <a:cubicBezTo>
                    <a:pt x="0" y="4"/>
                    <a:pt x="0" y="3"/>
                    <a:pt x="1" y="3"/>
                  </a:cubicBezTo>
                  <a:cubicBezTo>
                    <a:pt x="2" y="3"/>
                    <a:pt x="2" y="2"/>
                    <a:pt x="3" y="2"/>
                  </a:cubicBezTo>
                  <a:cubicBezTo>
                    <a:pt x="4" y="1"/>
                    <a:pt x="5" y="1"/>
                    <a:pt x="6" y="0"/>
                  </a:cubicBezTo>
                  <a:cubicBezTo>
                    <a:pt x="6" y="0"/>
                    <a:pt x="6" y="0"/>
                    <a:pt x="6" y="1"/>
                  </a:cubicBezTo>
                  <a:cubicBezTo>
                    <a:pt x="6" y="1"/>
                    <a:pt x="6" y="1"/>
                    <a:pt x="6" y="1"/>
                  </a:cubicBezTo>
                  <a:cubicBezTo>
                    <a:pt x="5" y="2"/>
                    <a:pt x="4" y="2"/>
                    <a:pt x="4" y="3"/>
                  </a:cubicBezTo>
                  <a:cubicBezTo>
                    <a:pt x="3" y="3"/>
                    <a:pt x="2"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36" name="Freeform 283"/>
            <p:cNvSpPr>
              <a:spLocks/>
            </p:cNvSpPr>
            <p:nvPr/>
          </p:nvSpPr>
          <p:spPr bwMode="auto">
            <a:xfrm>
              <a:off x="5198" y="2946"/>
              <a:ext cx="10" cy="7"/>
            </a:xfrm>
            <a:custGeom>
              <a:avLst/>
              <a:gdLst>
                <a:gd name="T0" fmla="*/ 0 w 4"/>
                <a:gd name="T1" fmla="*/ 3 h 3"/>
                <a:gd name="T2" fmla="*/ 0 w 4"/>
                <a:gd name="T3" fmla="*/ 3 h 3"/>
                <a:gd name="T4" fmla="*/ 0 w 4"/>
                <a:gd name="T5" fmla="*/ 2 h 3"/>
                <a:gd name="T6" fmla="*/ 4 w 4"/>
                <a:gd name="T7" fmla="*/ 0 h 3"/>
                <a:gd name="T8" fmla="*/ 4 w 4"/>
                <a:gd name="T9" fmla="*/ 0 h 3"/>
                <a:gd name="T10" fmla="*/ 4 w 4"/>
                <a:gd name="T11" fmla="*/ 1 h 3"/>
                <a:gd name="T12" fmla="*/ 0 w 4"/>
                <a:gd name="T13" fmla="*/ 3 h 3"/>
                <a:gd name="T14" fmla="*/ 0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0" y="3"/>
                  </a:moveTo>
                  <a:cubicBezTo>
                    <a:pt x="0" y="3"/>
                    <a:pt x="0" y="3"/>
                    <a:pt x="0" y="3"/>
                  </a:cubicBezTo>
                  <a:cubicBezTo>
                    <a:pt x="0" y="3"/>
                    <a:pt x="0" y="3"/>
                    <a:pt x="0" y="2"/>
                  </a:cubicBezTo>
                  <a:cubicBezTo>
                    <a:pt x="1" y="2"/>
                    <a:pt x="3" y="1"/>
                    <a:pt x="4" y="0"/>
                  </a:cubicBezTo>
                  <a:cubicBezTo>
                    <a:pt x="4" y="0"/>
                    <a:pt x="4" y="0"/>
                    <a:pt x="4" y="0"/>
                  </a:cubicBezTo>
                  <a:cubicBezTo>
                    <a:pt x="4" y="0"/>
                    <a:pt x="4" y="1"/>
                    <a:pt x="4" y="1"/>
                  </a:cubicBezTo>
                  <a:cubicBezTo>
                    <a:pt x="3" y="2"/>
                    <a:pt x="2"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37" name="Freeform 284"/>
            <p:cNvSpPr>
              <a:spLocks/>
            </p:cNvSpPr>
            <p:nvPr/>
          </p:nvSpPr>
          <p:spPr bwMode="auto">
            <a:xfrm>
              <a:off x="5215" y="2933"/>
              <a:ext cx="13" cy="8"/>
            </a:xfrm>
            <a:custGeom>
              <a:avLst/>
              <a:gdLst>
                <a:gd name="T0" fmla="*/ 0 w 5"/>
                <a:gd name="T1" fmla="*/ 3 h 3"/>
                <a:gd name="T2" fmla="*/ 0 w 5"/>
                <a:gd name="T3" fmla="*/ 3 h 3"/>
                <a:gd name="T4" fmla="*/ 0 w 5"/>
                <a:gd name="T5" fmla="*/ 2 h 3"/>
                <a:gd name="T6" fmla="*/ 2 w 5"/>
                <a:gd name="T7" fmla="*/ 1 h 3"/>
                <a:gd name="T8" fmla="*/ 5 w 5"/>
                <a:gd name="T9" fmla="*/ 0 h 3"/>
                <a:gd name="T10" fmla="*/ 5 w 5"/>
                <a:gd name="T11" fmla="*/ 0 h 3"/>
                <a:gd name="T12" fmla="*/ 5 w 5"/>
                <a:gd name="T13" fmla="*/ 1 h 3"/>
                <a:gd name="T14" fmla="*/ 3 w 5"/>
                <a:gd name="T15" fmla="*/ 2 h 3"/>
                <a:gd name="T16" fmla="*/ 0 w 5"/>
                <a:gd name="T17" fmla="*/ 3 h 3"/>
                <a:gd name="T18" fmla="*/ 0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0" y="3"/>
                  </a:moveTo>
                  <a:cubicBezTo>
                    <a:pt x="0" y="3"/>
                    <a:pt x="0" y="3"/>
                    <a:pt x="0" y="3"/>
                  </a:cubicBezTo>
                  <a:cubicBezTo>
                    <a:pt x="0" y="3"/>
                    <a:pt x="0" y="2"/>
                    <a:pt x="0" y="2"/>
                  </a:cubicBezTo>
                  <a:cubicBezTo>
                    <a:pt x="1" y="2"/>
                    <a:pt x="1" y="2"/>
                    <a:pt x="2" y="1"/>
                  </a:cubicBezTo>
                  <a:cubicBezTo>
                    <a:pt x="3" y="1"/>
                    <a:pt x="4" y="1"/>
                    <a:pt x="5" y="0"/>
                  </a:cubicBezTo>
                  <a:cubicBezTo>
                    <a:pt x="5" y="0"/>
                    <a:pt x="5" y="0"/>
                    <a:pt x="5" y="0"/>
                  </a:cubicBezTo>
                  <a:cubicBezTo>
                    <a:pt x="5" y="1"/>
                    <a:pt x="5" y="1"/>
                    <a:pt x="5" y="1"/>
                  </a:cubicBezTo>
                  <a:cubicBezTo>
                    <a:pt x="4" y="1"/>
                    <a:pt x="4" y="2"/>
                    <a:pt x="3" y="2"/>
                  </a:cubicBezTo>
                  <a:cubicBezTo>
                    <a:pt x="2" y="3"/>
                    <a:pt x="1"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38" name="Freeform 285"/>
            <p:cNvSpPr>
              <a:spLocks/>
            </p:cNvSpPr>
            <p:nvPr/>
          </p:nvSpPr>
          <p:spPr bwMode="auto">
            <a:xfrm>
              <a:off x="5213" y="2941"/>
              <a:ext cx="17" cy="10"/>
            </a:xfrm>
            <a:custGeom>
              <a:avLst/>
              <a:gdLst>
                <a:gd name="T0" fmla="*/ 1 w 7"/>
                <a:gd name="T1" fmla="*/ 4 h 4"/>
                <a:gd name="T2" fmla="*/ 1 w 7"/>
                <a:gd name="T3" fmla="*/ 4 h 4"/>
                <a:gd name="T4" fmla="*/ 1 w 7"/>
                <a:gd name="T5" fmla="*/ 3 h 4"/>
                <a:gd name="T6" fmla="*/ 6 w 7"/>
                <a:gd name="T7" fmla="*/ 0 h 4"/>
                <a:gd name="T8" fmla="*/ 6 w 7"/>
                <a:gd name="T9" fmla="*/ 0 h 4"/>
                <a:gd name="T10" fmla="*/ 6 w 7"/>
                <a:gd name="T11" fmla="*/ 1 h 4"/>
                <a:gd name="T12" fmla="*/ 1 w 7"/>
                <a:gd name="T13" fmla="*/ 4 h 4"/>
                <a:gd name="T14" fmla="*/ 1 w 7"/>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1" y="4"/>
                  </a:moveTo>
                  <a:cubicBezTo>
                    <a:pt x="1" y="4"/>
                    <a:pt x="1" y="4"/>
                    <a:pt x="1" y="4"/>
                  </a:cubicBezTo>
                  <a:cubicBezTo>
                    <a:pt x="0" y="4"/>
                    <a:pt x="1" y="3"/>
                    <a:pt x="1" y="3"/>
                  </a:cubicBezTo>
                  <a:cubicBezTo>
                    <a:pt x="2" y="2"/>
                    <a:pt x="4" y="1"/>
                    <a:pt x="6" y="0"/>
                  </a:cubicBezTo>
                  <a:cubicBezTo>
                    <a:pt x="6" y="0"/>
                    <a:pt x="6" y="0"/>
                    <a:pt x="6" y="0"/>
                  </a:cubicBezTo>
                  <a:cubicBezTo>
                    <a:pt x="7" y="1"/>
                    <a:pt x="6" y="1"/>
                    <a:pt x="6" y="1"/>
                  </a:cubicBezTo>
                  <a:cubicBezTo>
                    <a:pt x="4" y="2"/>
                    <a:pt x="3"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39" name="Freeform 286"/>
            <p:cNvSpPr>
              <a:spLocks/>
            </p:cNvSpPr>
            <p:nvPr/>
          </p:nvSpPr>
          <p:spPr bwMode="auto">
            <a:xfrm>
              <a:off x="5218" y="2946"/>
              <a:ext cx="12" cy="7"/>
            </a:xfrm>
            <a:custGeom>
              <a:avLst/>
              <a:gdLst>
                <a:gd name="T0" fmla="*/ 1 w 5"/>
                <a:gd name="T1" fmla="*/ 3 h 3"/>
                <a:gd name="T2" fmla="*/ 0 w 5"/>
                <a:gd name="T3" fmla="*/ 3 h 3"/>
                <a:gd name="T4" fmla="*/ 1 w 5"/>
                <a:gd name="T5" fmla="*/ 2 h 3"/>
                <a:gd name="T6" fmla="*/ 4 w 5"/>
                <a:gd name="T7" fmla="*/ 0 h 3"/>
                <a:gd name="T8" fmla="*/ 4 w 5"/>
                <a:gd name="T9" fmla="*/ 1 h 3"/>
                <a:gd name="T10" fmla="*/ 4 w 5"/>
                <a:gd name="T11" fmla="*/ 1 h 3"/>
                <a:gd name="T12" fmla="*/ 1 w 5"/>
                <a:gd name="T13" fmla="*/ 3 h 3"/>
                <a:gd name="T14" fmla="*/ 1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1" y="3"/>
                  </a:moveTo>
                  <a:cubicBezTo>
                    <a:pt x="1" y="3"/>
                    <a:pt x="0" y="3"/>
                    <a:pt x="0" y="3"/>
                  </a:cubicBezTo>
                  <a:cubicBezTo>
                    <a:pt x="0" y="3"/>
                    <a:pt x="0" y="3"/>
                    <a:pt x="1" y="2"/>
                  </a:cubicBezTo>
                  <a:cubicBezTo>
                    <a:pt x="4" y="0"/>
                    <a:pt x="4" y="0"/>
                    <a:pt x="4" y="0"/>
                  </a:cubicBezTo>
                  <a:cubicBezTo>
                    <a:pt x="4" y="0"/>
                    <a:pt x="4" y="0"/>
                    <a:pt x="4" y="1"/>
                  </a:cubicBezTo>
                  <a:cubicBezTo>
                    <a:pt x="5" y="1"/>
                    <a:pt x="4" y="1"/>
                    <a:pt x="4"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40" name="Freeform 287"/>
            <p:cNvSpPr>
              <a:spLocks/>
            </p:cNvSpPr>
            <p:nvPr/>
          </p:nvSpPr>
          <p:spPr bwMode="auto">
            <a:xfrm>
              <a:off x="5235" y="2918"/>
              <a:ext cx="15" cy="15"/>
            </a:xfrm>
            <a:custGeom>
              <a:avLst/>
              <a:gdLst>
                <a:gd name="T0" fmla="*/ 0 w 6"/>
                <a:gd name="T1" fmla="*/ 6 h 6"/>
                <a:gd name="T2" fmla="*/ 0 w 6"/>
                <a:gd name="T3" fmla="*/ 6 h 6"/>
                <a:gd name="T4" fmla="*/ 0 w 6"/>
                <a:gd name="T5" fmla="*/ 5 h 6"/>
                <a:gd name="T6" fmla="*/ 4 w 6"/>
                <a:gd name="T7" fmla="*/ 1 h 6"/>
                <a:gd name="T8" fmla="*/ 5 w 6"/>
                <a:gd name="T9" fmla="*/ 1 h 6"/>
                <a:gd name="T10" fmla="*/ 6 w 6"/>
                <a:gd name="T11" fmla="*/ 1 h 6"/>
                <a:gd name="T12" fmla="*/ 6 w 6"/>
                <a:gd name="T13" fmla="*/ 1 h 6"/>
                <a:gd name="T14" fmla="*/ 5 w 6"/>
                <a:gd name="T15" fmla="*/ 2 h 6"/>
                <a:gd name="T16" fmla="*/ 1 w 6"/>
                <a:gd name="T17" fmla="*/ 6 h 6"/>
                <a:gd name="T18" fmla="*/ 0 w 6"/>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
                  <a:moveTo>
                    <a:pt x="0" y="6"/>
                  </a:moveTo>
                  <a:cubicBezTo>
                    <a:pt x="0" y="6"/>
                    <a:pt x="0" y="6"/>
                    <a:pt x="0" y="6"/>
                  </a:cubicBezTo>
                  <a:cubicBezTo>
                    <a:pt x="0" y="5"/>
                    <a:pt x="0" y="5"/>
                    <a:pt x="0" y="5"/>
                  </a:cubicBezTo>
                  <a:cubicBezTo>
                    <a:pt x="2" y="4"/>
                    <a:pt x="3" y="3"/>
                    <a:pt x="4" y="1"/>
                  </a:cubicBezTo>
                  <a:cubicBezTo>
                    <a:pt x="5" y="1"/>
                    <a:pt x="5" y="1"/>
                    <a:pt x="5" y="1"/>
                  </a:cubicBezTo>
                  <a:cubicBezTo>
                    <a:pt x="5" y="0"/>
                    <a:pt x="6" y="0"/>
                    <a:pt x="6" y="1"/>
                  </a:cubicBezTo>
                  <a:cubicBezTo>
                    <a:pt x="6" y="1"/>
                    <a:pt x="6" y="1"/>
                    <a:pt x="6" y="1"/>
                  </a:cubicBezTo>
                  <a:cubicBezTo>
                    <a:pt x="5" y="2"/>
                    <a:pt x="5" y="2"/>
                    <a:pt x="5" y="2"/>
                  </a:cubicBezTo>
                  <a:cubicBezTo>
                    <a:pt x="4" y="4"/>
                    <a:pt x="3" y="5"/>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41" name="Freeform 288"/>
            <p:cNvSpPr>
              <a:spLocks/>
            </p:cNvSpPr>
            <p:nvPr/>
          </p:nvSpPr>
          <p:spPr bwMode="auto">
            <a:xfrm>
              <a:off x="5235" y="2930"/>
              <a:ext cx="15" cy="13"/>
            </a:xfrm>
            <a:custGeom>
              <a:avLst/>
              <a:gdLst>
                <a:gd name="T0" fmla="*/ 0 w 6"/>
                <a:gd name="T1" fmla="*/ 5 h 5"/>
                <a:gd name="T2" fmla="*/ 0 w 6"/>
                <a:gd name="T3" fmla="*/ 4 h 5"/>
                <a:gd name="T4" fmla="*/ 0 w 6"/>
                <a:gd name="T5" fmla="*/ 4 h 5"/>
                <a:gd name="T6" fmla="*/ 1 w 6"/>
                <a:gd name="T7" fmla="*/ 3 h 5"/>
                <a:gd name="T8" fmla="*/ 5 w 6"/>
                <a:gd name="T9" fmla="*/ 0 h 5"/>
                <a:gd name="T10" fmla="*/ 5 w 6"/>
                <a:gd name="T11" fmla="*/ 0 h 5"/>
                <a:gd name="T12" fmla="*/ 5 w 6"/>
                <a:gd name="T13" fmla="*/ 1 h 5"/>
                <a:gd name="T14" fmla="*/ 1 w 6"/>
                <a:gd name="T15" fmla="*/ 4 h 5"/>
                <a:gd name="T16" fmla="*/ 1 w 6"/>
                <a:gd name="T17" fmla="*/ 4 h 5"/>
                <a:gd name="T18" fmla="*/ 0 w 6"/>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5">
                  <a:moveTo>
                    <a:pt x="0" y="5"/>
                  </a:moveTo>
                  <a:cubicBezTo>
                    <a:pt x="0" y="5"/>
                    <a:pt x="0" y="4"/>
                    <a:pt x="0" y="4"/>
                  </a:cubicBezTo>
                  <a:cubicBezTo>
                    <a:pt x="0" y="4"/>
                    <a:pt x="0" y="4"/>
                    <a:pt x="0" y="4"/>
                  </a:cubicBezTo>
                  <a:cubicBezTo>
                    <a:pt x="1" y="3"/>
                    <a:pt x="1" y="3"/>
                    <a:pt x="1" y="3"/>
                  </a:cubicBezTo>
                  <a:cubicBezTo>
                    <a:pt x="2" y="2"/>
                    <a:pt x="3" y="2"/>
                    <a:pt x="5" y="0"/>
                  </a:cubicBezTo>
                  <a:cubicBezTo>
                    <a:pt x="5" y="0"/>
                    <a:pt x="5" y="0"/>
                    <a:pt x="5" y="0"/>
                  </a:cubicBezTo>
                  <a:cubicBezTo>
                    <a:pt x="6" y="0"/>
                    <a:pt x="6" y="1"/>
                    <a:pt x="5" y="1"/>
                  </a:cubicBezTo>
                  <a:cubicBezTo>
                    <a:pt x="3" y="2"/>
                    <a:pt x="3" y="3"/>
                    <a:pt x="1" y="4"/>
                  </a:cubicBezTo>
                  <a:cubicBezTo>
                    <a:pt x="1" y="4"/>
                    <a:pt x="1" y="4"/>
                    <a:pt x="1" y="4"/>
                  </a:cubicBezTo>
                  <a:cubicBezTo>
                    <a:pt x="1"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42" name="Freeform 289"/>
            <p:cNvSpPr>
              <a:spLocks/>
            </p:cNvSpPr>
            <p:nvPr/>
          </p:nvSpPr>
          <p:spPr bwMode="auto">
            <a:xfrm>
              <a:off x="5235" y="2941"/>
              <a:ext cx="15" cy="10"/>
            </a:xfrm>
            <a:custGeom>
              <a:avLst/>
              <a:gdLst>
                <a:gd name="T0" fmla="*/ 0 w 6"/>
                <a:gd name="T1" fmla="*/ 4 h 4"/>
                <a:gd name="T2" fmla="*/ 0 w 6"/>
                <a:gd name="T3" fmla="*/ 3 h 4"/>
                <a:gd name="T4" fmla="*/ 0 w 6"/>
                <a:gd name="T5" fmla="*/ 3 h 4"/>
                <a:gd name="T6" fmla="*/ 2 w 6"/>
                <a:gd name="T7" fmla="*/ 1 h 4"/>
                <a:gd name="T8" fmla="*/ 5 w 6"/>
                <a:gd name="T9" fmla="*/ 0 h 4"/>
                <a:gd name="T10" fmla="*/ 5 w 6"/>
                <a:gd name="T11" fmla="*/ 0 h 4"/>
                <a:gd name="T12" fmla="*/ 5 w 6"/>
                <a:gd name="T13" fmla="*/ 1 h 4"/>
                <a:gd name="T14" fmla="*/ 3 w 6"/>
                <a:gd name="T15" fmla="*/ 2 h 4"/>
                <a:gd name="T16" fmla="*/ 1 w 6"/>
                <a:gd name="T17" fmla="*/ 4 h 4"/>
                <a:gd name="T18" fmla="*/ 0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0" y="4"/>
                  </a:moveTo>
                  <a:cubicBezTo>
                    <a:pt x="0" y="4"/>
                    <a:pt x="0" y="4"/>
                    <a:pt x="0" y="3"/>
                  </a:cubicBezTo>
                  <a:cubicBezTo>
                    <a:pt x="0" y="3"/>
                    <a:pt x="0" y="3"/>
                    <a:pt x="0" y="3"/>
                  </a:cubicBezTo>
                  <a:cubicBezTo>
                    <a:pt x="1" y="2"/>
                    <a:pt x="2" y="2"/>
                    <a:pt x="2" y="1"/>
                  </a:cubicBezTo>
                  <a:cubicBezTo>
                    <a:pt x="3" y="1"/>
                    <a:pt x="4" y="0"/>
                    <a:pt x="5" y="0"/>
                  </a:cubicBezTo>
                  <a:cubicBezTo>
                    <a:pt x="5" y="0"/>
                    <a:pt x="5" y="0"/>
                    <a:pt x="5" y="0"/>
                  </a:cubicBezTo>
                  <a:cubicBezTo>
                    <a:pt x="6" y="0"/>
                    <a:pt x="6" y="0"/>
                    <a:pt x="5" y="1"/>
                  </a:cubicBezTo>
                  <a:cubicBezTo>
                    <a:pt x="4" y="1"/>
                    <a:pt x="4" y="2"/>
                    <a:pt x="3" y="2"/>
                  </a:cubicBezTo>
                  <a:cubicBezTo>
                    <a:pt x="2" y="3"/>
                    <a:pt x="1" y="3"/>
                    <a:pt x="1"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43" name="Freeform 290"/>
            <p:cNvSpPr>
              <a:spLocks/>
            </p:cNvSpPr>
            <p:nvPr/>
          </p:nvSpPr>
          <p:spPr bwMode="auto">
            <a:xfrm>
              <a:off x="5152" y="2953"/>
              <a:ext cx="113" cy="3"/>
            </a:xfrm>
            <a:custGeom>
              <a:avLst/>
              <a:gdLst>
                <a:gd name="T0" fmla="*/ 44 w 45"/>
                <a:gd name="T1" fmla="*/ 1 h 1"/>
                <a:gd name="T2" fmla="*/ 0 w 45"/>
                <a:gd name="T3" fmla="*/ 1 h 1"/>
                <a:gd name="T4" fmla="*/ 0 w 45"/>
                <a:gd name="T5" fmla="*/ 0 h 1"/>
                <a:gd name="T6" fmla="*/ 0 w 45"/>
                <a:gd name="T7" fmla="*/ 0 h 1"/>
                <a:gd name="T8" fmla="*/ 44 w 45"/>
                <a:gd name="T9" fmla="*/ 0 h 1"/>
                <a:gd name="T10" fmla="*/ 45 w 45"/>
                <a:gd name="T11" fmla="*/ 0 h 1"/>
                <a:gd name="T12" fmla="*/ 44 w 45"/>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5" h="1">
                  <a:moveTo>
                    <a:pt x="44" y="1"/>
                  </a:moveTo>
                  <a:cubicBezTo>
                    <a:pt x="0" y="1"/>
                    <a:pt x="0" y="1"/>
                    <a:pt x="0" y="1"/>
                  </a:cubicBezTo>
                  <a:cubicBezTo>
                    <a:pt x="0" y="1"/>
                    <a:pt x="0" y="1"/>
                    <a:pt x="0" y="0"/>
                  </a:cubicBezTo>
                  <a:cubicBezTo>
                    <a:pt x="0" y="0"/>
                    <a:pt x="0" y="0"/>
                    <a:pt x="0" y="0"/>
                  </a:cubicBezTo>
                  <a:cubicBezTo>
                    <a:pt x="44" y="0"/>
                    <a:pt x="44" y="0"/>
                    <a:pt x="44" y="0"/>
                  </a:cubicBezTo>
                  <a:cubicBezTo>
                    <a:pt x="44" y="0"/>
                    <a:pt x="45" y="0"/>
                    <a:pt x="45" y="0"/>
                  </a:cubicBezTo>
                  <a:cubicBezTo>
                    <a:pt x="45" y="1"/>
                    <a:pt x="44" y="1"/>
                    <a:pt x="4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44" name="Freeform 291"/>
            <p:cNvSpPr>
              <a:spLocks/>
            </p:cNvSpPr>
            <p:nvPr/>
          </p:nvSpPr>
          <p:spPr bwMode="auto">
            <a:xfrm>
              <a:off x="5160" y="2874"/>
              <a:ext cx="3" cy="92"/>
            </a:xfrm>
            <a:custGeom>
              <a:avLst/>
              <a:gdLst>
                <a:gd name="T0" fmla="*/ 0 w 1"/>
                <a:gd name="T1" fmla="*/ 36 h 36"/>
                <a:gd name="T2" fmla="*/ 0 w 1"/>
                <a:gd name="T3" fmla="*/ 35 h 36"/>
                <a:gd name="T4" fmla="*/ 0 w 1"/>
                <a:gd name="T5" fmla="*/ 0 h 36"/>
                <a:gd name="T6" fmla="*/ 0 w 1"/>
                <a:gd name="T7" fmla="*/ 0 h 36"/>
                <a:gd name="T8" fmla="*/ 1 w 1"/>
                <a:gd name="T9" fmla="*/ 0 h 36"/>
                <a:gd name="T10" fmla="*/ 1 w 1"/>
                <a:gd name="T11" fmla="*/ 35 h 36"/>
                <a:gd name="T12" fmla="*/ 0 w 1"/>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 h="36">
                  <a:moveTo>
                    <a:pt x="0" y="36"/>
                  </a:moveTo>
                  <a:cubicBezTo>
                    <a:pt x="0" y="36"/>
                    <a:pt x="0" y="36"/>
                    <a:pt x="0" y="35"/>
                  </a:cubicBezTo>
                  <a:cubicBezTo>
                    <a:pt x="0" y="0"/>
                    <a:pt x="0" y="0"/>
                    <a:pt x="0" y="0"/>
                  </a:cubicBezTo>
                  <a:cubicBezTo>
                    <a:pt x="0" y="0"/>
                    <a:pt x="0" y="0"/>
                    <a:pt x="0" y="0"/>
                  </a:cubicBezTo>
                  <a:cubicBezTo>
                    <a:pt x="1" y="0"/>
                    <a:pt x="1" y="0"/>
                    <a:pt x="1" y="0"/>
                  </a:cubicBezTo>
                  <a:cubicBezTo>
                    <a:pt x="1" y="35"/>
                    <a:pt x="1" y="35"/>
                    <a:pt x="1" y="35"/>
                  </a:cubicBezTo>
                  <a:cubicBezTo>
                    <a:pt x="1" y="36"/>
                    <a:pt x="1" y="36"/>
                    <a:pt x="0"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745" name="Group 294"/>
          <p:cNvGrpSpPr>
            <a:grpSpLocks noChangeAspect="1"/>
          </p:cNvGrpSpPr>
          <p:nvPr/>
        </p:nvGrpSpPr>
        <p:grpSpPr bwMode="auto">
          <a:xfrm>
            <a:off x="5286218" y="5193614"/>
            <a:ext cx="424614" cy="370201"/>
            <a:chOff x="4997" y="3211"/>
            <a:chExt cx="117" cy="102"/>
          </a:xfrm>
          <a:solidFill>
            <a:sysClr val="window" lastClr="FFFFFF"/>
          </a:solidFill>
        </p:grpSpPr>
        <p:sp>
          <p:nvSpPr>
            <p:cNvPr id="746" name="Freeform 295"/>
            <p:cNvSpPr>
              <a:spLocks/>
            </p:cNvSpPr>
            <p:nvPr/>
          </p:nvSpPr>
          <p:spPr bwMode="auto">
            <a:xfrm>
              <a:off x="4997" y="3270"/>
              <a:ext cx="5" cy="7"/>
            </a:xfrm>
            <a:custGeom>
              <a:avLst/>
              <a:gdLst>
                <a:gd name="T0" fmla="*/ 0 w 2"/>
                <a:gd name="T1" fmla="*/ 3 h 3"/>
                <a:gd name="T2" fmla="*/ 0 w 2"/>
                <a:gd name="T3" fmla="*/ 3 h 3"/>
                <a:gd name="T4" fmla="*/ 0 w 2"/>
                <a:gd name="T5" fmla="*/ 3 h 3"/>
                <a:gd name="T6" fmla="*/ 1 w 2"/>
                <a:gd name="T7" fmla="*/ 0 h 3"/>
                <a:gd name="T8" fmla="*/ 1 w 2"/>
                <a:gd name="T9" fmla="*/ 0 h 3"/>
                <a:gd name="T10" fmla="*/ 2 w 2"/>
                <a:gd name="T11" fmla="*/ 0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1" y="0"/>
                    <a:pt x="1" y="0"/>
                    <a:pt x="1" y="0"/>
                  </a:cubicBezTo>
                  <a:cubicBezTo>
                    <a:pt x="1" y="0"/>
                    <a:pt x="1" y="0"/>
                    <a:pt x="1" y="0"/>
                  </a:cubicBezTo>
                  <a:cubicBezTo>
                    <a:pt x="2" y="0"/>
                    <a:pt x="2" y="0"/>
                    <a:pt x="2" y="0"/>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47" name="Freeform 296"/>
            <p:cNvSpPr>
              <a:spLocks/>
            </p:cNvSpPr>
            <p:nvPr/>
          </p:nvSpPr>
          <p:spPr bwMode="auto">
            <a:xfrm>
              <a:off x="5027" y="3298"/>
              <a:ext cx="3" cy="7"/>
            </a:xfrm>
            <a:custGeom>
              <a:avLst/>
              <a:gdLst>
                <a:gd name="T0" fmla="*/ 0 w 1"/>
                <a:gd name="T1" fmla="*/ 3 h 3"/>
                <a:gd name="T2" fmla="*/ 0 w 1"/>
                <a:gd name="T3" fmla="*/ 3 h 3"/>
                <a:gd name="T4" fmla="*/ 0 w 1"/>
                <a:gd name="T5" fmla="*/ 3 h 3"/>
                <a:gd name="T6" fmla="*/ 1 w 1"/>
                <a:gd name="T7" fmla="*/ 1 h 3"/>
                <a:gd name="T8" fmla="*/ 1 w 1"/>
                <a:gd name="T9" fmla="*/ 0 h 3"/>
                <a:gd name="T10" fmla="*/ 1 w 1"/>
                <a:gd name="T11" fmla="*/ 1 h 3"/>
                <a:gd name="T12" fmla="*/ 0 w 1"/>
                <a:gd name="T13" fmla="*/ 3 h 3"/>
                <a:gd name="T14" fmla="*/ 0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3"/>
                  </a:moveTo>
                  <a:cubicBezTo>
                    <a:pt x="0" y="3"/>
                    <a:pt x="0" y="3"/>
                    <a:pt x="0" y="3"/>
                  </a:cubicBezTo>
                  <a:cubicBezTo>
                    <a:pt x="0" y="3"/>
                    <a:pt x="0" y="3"/>
                    <a:pt x="0" y="3"/>
                  </a:cubicBezTo>
                  <a:cubicBezTo>
                    <a:pt x="0" y="2"/>
                    <a:pt x="0" y="1"/>
                    <a:pt x="1" y="1"/>
                  </a:cubicBezTo>
                  <a:cubicBezTo>
                    <a:pt x="1" y="0"/>
                    <a:pt x="1" y="0"/>
                    <a:pt x="1" y="0"/>
                  </a:cubicBezTo>
                  <a:cubicBezTo>
                    <a:pt x="1" y="1"/>
                    <a:pt x="1" y="1"/>
                    <a:pt x="1" y="1"/>
                  </a:cubicBezTo>
                  <a:cubicBezTo>
                    <a:pt x="1" y="1"/>
                    <a:pt x="0"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48" name="Freeform 297"/>
            <p:cNvSpPr>
              <a:spLocks/>
            </p:cNvSpPr>
            <p:nvPr/>
          </p:nvSpPr>
          <p:spPr bwMode="auto">
            <a:xfrm>
              <a:off x="5030" y="3298"/>
              <a:ext cx="2" cy="7"/>
            </a:xfrm>
            <a:custGeom>
              <a:avLst/>
              <a:gdLst>
                <a:gd name="T0" fmla="*/ 0 w 1"/>
                <a:gd name="T1" fmla="*/ 3 h 3"/>
                <a:gd name="T2" fmla="*/ 0 w 1"/>
                <a:gd name="T3" fmla="*/ 3 h 3"/>
                <a:gd name="T4" fmla="*/ 0 w 1"/>
                <a:gd name="T5" fmla="*/ 3 h 3"/>
                <a:gd name="T6" fmla="*/ 0 w 1"/>
                <a:gd name="T7" fmla="*/ 1 h 3"/>
                <a:gd name="T8" fmla="*/ 1 w 1"/>
                <a:gd name="T9" fmla="*/ 0 h 3"/>
                <a:gd name="T10" fmla="*/ 1 w 1"/>
                <a:gd name="T11" fmla="*/ 1 h 3"/>
                <a:gd name="T12" fmla="*/ 0 w 1"/>
                <a:gd name="T13" fmla="*/ 3 h 3"/>
                <a:gd name="T14" fmla="*/ 0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3"/>
                  </a:moveTo>
                  <a:cubicBezTo>
                    <a:pt x="0" y="3"/>
                    <a:pt x="0" y="3"/>
                    <a:pt x="0" y="3"/>
                  </a:cubicBezTo>
                  <a:cubicBezTo>
                    <a:pt x="0" y="3"/>
                    <a:pt x="0" y="3"/>
                    <a:pt x="0" y="3"/>
                  </a:cubicBezTo>
                  <a:cubicBezTo>
                    <a:pt x="0" y="2"/>
                    <a:pt x="0" y="1"/>
                    <a:pt x="0" y="1"/>
                  </a:cubicBezTo>
                  <a:cubicBezTo>
                    <a:pt x="1" y="0"/>
                    <a:pt x="1" y="0"/>
                    <a:pt x="1" y="0"/>
                  </a:cubicBezTo>
                  <a:cubicBezTo>
                    <a:pt x="1" y="1"/>
                    <a:pt x="1" y="1"/>
                    <a:pt x="1" y="1"/>
                  </a:cubicBezTo>
                  <a:cubicBezTo>
                    <a:pt x="0" y="1"/>
                    <a:pt x="0"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49" name="Freeform 298"/>
            <p:cNvSpPr>
              <a:spLocks/>
            </p:cNvSpPr>
            <p:nvPr/>
          </p:nvSpPr>
          <p:spPr bwMode="auto">
            <a:xfrm>
              <a:off x="5032" y="3298"/>
              <a:ext cx="3" cy="7"/>
            </a:xfrm>
            <a:custGeom>
              <a:avLst/>
              <a:gdLst>
                <a:gd name="T0" fmla="*/ 0 w 1"/>
                <a:gd name="T1" fmla="*/ 3 h 3"/>
                <a:gd name="T2" fmla="*/ 0 w 1"/>
                <a:gd name="T3" fmla="*/ 3 h 3"/>
                <a:gd name="T4" fmla="*/ 0 w 1"/>
                <a:gd name="T5" fmla="*/ 3 h 3"/>
                <a:gd name="T6" fmla="*/ 0 w 1"/>
                <a:gd name="T7" fmla="*/ 3 h 3"/>
                <a:gd name="T8" fmla="*/ 1 w 1"/>
                <a:gd name="T9" fmla="*/ 1 h 3"/>
                <a:gd name="T10" fmla="*/ 1 w 1"/>
                <a:gd name="T11" fmla="*/ 0 h 3"/>
                <a:gd name="T12" fmla="*/ 1 w 1"/>
                <a:gd name="T13" fmla="*/ 1 h 3"/>
                <a:gd name="T14" fmla="*/ 0 w 1"/>
                <a:gd name="T15" fmla="*/ 3 h 3"/>
                <a:gd name="T16" fmla="*/ 0 w 1"/>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3"/>
                  </a:moveTo>
                  <a:cubicBezTo>
                    <a:pt x="0" y="3"/>
                    <a:pt x="0" y="3"/>
                    <a:pt x="0" y="3"/>
                  </a:cubicBezTo>
                  <a:cubicBezTo>
                    <a:pt x="0" y="3"/>
                    <a:pt x="0" y="3"/>
                    <a:pt x="0" y="3"/>
                  </a:cubicBezTo>
                  <a:cubicBezTo>
                    <a:pt x="0" y="3"/>
                    <a:pt x="0" y="3"/>
                    <a:pt x="0" y="3"/>
                  </a:cubicBezTo>
                  <a:cubicBezTo>
                    <a:pt x="0" y="2"/>
                    <a:pt x="0" y="1"/>
                    <a:pt x="1" y="1"/>
                  </a:cubicBezTo>
                  <a:cubicBezTo>
                    <a:pt x="1" y="0"/>
                    <a:pt x="1" y="0"/>
                    <a:pt x="1" y="0"/>
                  </a:cubicBezTo>
                  <a:cubicBezTo>
                    <a:pt x="1" y="0"/>
                    <a:pt x="1" y="1"/>
                    <a:pt x="1" y="1"/>
                  </a:cubicBezTo>
                  <a:cubicBezTo>
                    <a:pt x="0" y="1"/>
                    <a:pt x="0"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50" name="Freeform 299"/>
            <p:cNvSpPr>
              <a:spLocks/>
            </p:cNvSpPr>
            <p:nvPr/>
          </p:nvSpPr>
          <p:spPr bwMode="auto">
            <a:xfrm>
              <a:off x="5032" y="3300"/>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1" y="1"/>
                    <a:pt x="1" y="0"/>
                    <a:pt x="1" y="0"/>
                  </a:cubicBezTo>
                  <a:cubicBezTo>
                    <a:pt x="1" y="0"/>
                    <a:pt x="2" y="0"/>
                    <a:pt x="2" y="0"/>
                  </a:cubicBezTo>
                  <a:cubicBezTo>
                    <a:pt x="2" y="0"/>
                    <a:pt x="2" y="0"/>
                    <a:pt x="2"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51" name="Freeform 300"/>
            <p:cNvSpPr>
              <a:spLocks/>
            </p:cNvSpPr>
            <p:nvPr/>
          </p:nvSpPr>
          <p:spPr bwMode="auto">
            <a:xfrm>
              <a:off x="5010" y="3293"/>
              <a:ext cx="2" cy="7"/>
            </a:xfrm>
            <a:custGeom>
              <a:avLst/>
              <a:gdLst>
                <a:gd name="T0" fmla="*/ 1 w 1"/>
                <a:gd name="T1" fmla="*/ 3 h 3"/>
                <a:gd name="T2" fmla="*/ 0 w 1"/>
                <a:gd name="T3" fmla="*/ 3 h 3"/>
                <a:gd name="T4" fmla="*/ 0 w 1"/>
                <a:gd name="T5" fmla="*/ 1 h 3"/>
                <a:gd name="T6" fmla="*/ 1 w 1"/>
                <a:gd name="T7" fmla="*/ 0 h 3"/>
                <a:gd name="T8" fmla="*/ 1 w 1"/>
                <a:gd name="T9" fmla="*/ 0 h 3"/>
                <a:gd name="T10" fmla="*/ 1 w 1"/>
                <a:gd name="T11" fmla="*/ 0 h 3"/>
                <a:gd name="T12" fmla="*/ 1 w 1"/>
                <a:gd name="T13" fmla="*/ 1 h 3"/>
                <a:gd name="T14" fmla="*/ 1 w 1"/>
                <a:gd name="T15" fmla="*/ 2 h 3"/>
                <a:gd name="T16" fmla="*/ 1 w 1"/>
                <a:gd name="T17" fmla="*/ 3 h 3"/>
                <a:gd name="T18" fmla="*/ 1 w 1"/>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1" y="3"/>
                  </a:moveTo>
                  <a:cubicBezTo>
                    <a:pt x="0" y="3"/>
                    <a:pt x="0" y="3"/>
                    <a:pt x="0" y="3"/>
                  </a:cubicBezTo>
                  <a:cubicBezTo>
                    <a:pt x="0" y="2"/>
                    <a:pt x="0" y="2"/>
                    <a:pt x="0" y="1"/>
                  </a:cubicBezTo>
                  <a:cubicBezTo>
                    <a:pt x="1" y="1"/>
                    <a:pt x="1" y="0"/>
                    <a:pt x="1" y="0"/>
                  </a:cubicBezTo>
                  <a:cubicBezTo>
                    <a:pt x="1" y="0"/>
                    <a:pt x="1" y="0"/>
                    <a:pt x="1" y="0"/>
                  </a:cubicBezTo>
                  <a:cubicBezTo>
                    <a:pt x="1" y="0"/>
                    <a:pt x="1" y="0"/>
                    <a:pt x="1" y="0"/>
                  </a:cubicBezTo>
                  <a:cubicBezTo>
                    <a:pt x="1" y="0"/>
                    <a:pt x="1" y="1"/>
                    <a:pt x="1" y="1"/>
                  </a:cubicBezTo>
                  <a:cubicBezTo>
                    <a:pt x="1" y="2"/>
                    <a:pt x="1" y="2"/>
                    <a:pt x="1" y="2"/>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52" name="Freeform 301"/>
            <p:cNvSpPr>
              <a:spLocks/>
            </p:cNvSpPr>
            <p:nvPr/>
          </p:nvSpPr>
          <p:spPr bwMode="auto">
            <a:xfrm>
              <a:off x="5025" y="3298"/>
              <a:ext cx="2" cy="7"/>
            </a:xfrm>
            <a:custGeom>
              <a:avLst/>
              <a:gdLst>
                <a:gd name="T0" fmla="*/ 0 w 1"/>
                <a:gd name="T1" fmla="*/ 3 h 3"/>
                <a:gd name="T2" fmla="*/ 0 w 1"/>
                <a:gd name="T3" fmla="*/ 3 h 3"/>
                <a:gd name="T4" fmla="*/ 0 w 1"/>
                <a:gd name="T5" fmla="*/ 1 h 3"/>
                <a:gd name="T6" fmla="*/ 0 w 1"/>
                <a:gd name="T7" fmla="*/ 0 h 3"/>
                <a:gd name="T8" fmla="*/ 1 w 1"/>
                <a:gd name="T9" fmla="*/ 0 h 3"/>
                <a:gd name="T10" fmla="*/ 1 w 1"/>
                <a:gd name="T11" fmla="*/ 0 h 3"/>
                <a:gd name="T12" fmla="*/ 1 w 1"/>
                <a:gd name="T13" fmla="*/ 2 h 3"/>
                <a:gd name="T14" fmla="*/ 1 w 1"/>
                <a:gd name="T15" fmla="*/ 3 h 3"/>
                <a:gd name="T16" fmla="*/ 0 w 1"/>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3"/>
                  </a:moveTo>
                  <a:cubicBezTo>
                    <a:pt x="0" y="3"/>
                    <a:pt x="0" y="3"/>
                    <a:pt x="0" y="3"/>
                  </a:cubicBezTo>
                  <a:cubicBezTo>
                    <a:pt x="0" y="2"/>
                    <a:pt x="0" y="2"/>
                    <a:pt x="0" y="1"/>
                  </a:cubicBezTo>
                  <a:cubicBezTo>
                    <a:pt x="0" y="1"/>
                    <a:pt x="0" y="1"/>
                    <a:pt x="0" y="0"/>
                  </a:cubicBezTo>
                  <a:cubicBezTo>
                    <a:pt x="0" y="0"/>
                    <a:pt x="0" y="0"/>
                    <a:pt x="1" y="0"/>
                  </a:cubicBezTo>
                  <a:cubicBezTo>
                    <a:pt x="1" y="0"/>
                    <a:pt x="1" y="0"/>
                    <a:pt x="1" y="0"/>
                  </a:cubicBezTo>
                  <a:cubicBezTo>
                    <a:pt x="1" y="1"/>
                    <a:pt x="1" y="1"/>
                    <a:pt x="1" y="2"/>
                  </a:cubicBezTo>
                  <a:cubicBezTo>
                    <a:pt x="1" y="2"/>
                    <a:pt x="1" y="2"/>
                    <a:pt x="1" y="3"/>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53" name="Freeform 302"/>
            <p:cNvSpPr>
              <a:spLocks/>
            </p:cNvSpPr>
            <p:nvPr/>
          </p:nvSpPr>
          <p:spPr bwMode="auto">
            <a:xfrm>
              <a:off x="5055" y="3249"/>
              <a:ext cx="5" cy="6"/>
            </a:xfrm>
            <a:custGeom>
              <a:avLst/>
              <a:gdLst>
                <a:gd name="T0" fmla="*/ 1 w 2"/>
                <a:gd name="T1" fmla="*/ 2 h 2"/>
                <a:gd name="T2" fmla="*/ 0 w 2"/>
                <a:gd name="T3" fmla="*/ 2 h 2"/>
                <a:gd name="T4" fmla="*/ 0 w 2"/>
                <a:gd name="T5" fmla="*/ 1 h 2"/>
                <a:gd name="T6" fmla="*/ 1 w 2"/>
                <a:gd name="T7" fmla="*/ 1 h 2"/>
                <a:gd name="T8" fmla="*/ 1 w 2"/>
                <a:gd name="T9" fmla="*/ 1 h 2"/>
                <a:gd name="T10" fmla="*/ 2 w 2"/>
                <a:gd name="T11" fmla="*/ 1 h 2"/>
                <a:gd name="T12" fmla="*/ 2 w 2"/>
                <a:gd name="T13" fmla="*/ 1 h 2"/>
                <a:gd name="T14" fmla="*/ 1 w 2"/>
                <a:gd name="T15" fmla="*/ 1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0" y="2"/>
                    <a:pt x="0" y="2"/>
                  </a:cubicBezTo>
                  <a:cubicBezTo>
                    <a:pt x="0" y="2"/>
                    <a:pt x="0" y="1"/>
                    <a:pt x="0" y="1"/>
                  </a:cubicBezTo>
                  <a:cubicBezTo>
                    <a:pt x="1" y="1"/>
                    <a:pt x="1" y="1"/>
                    <a:pt x="1" y="1"/>
                  </a:cubicBezTo>
                  <a:cubicBezTo>
                    <a:pt x="1" y="1"/>
                    <a:pt x="1" y="1"/>
                    <a:pt x="1" y="1"/>
                  </a:cubicBezTo>
                  <a:cubicBezTo>
                    <a:pt x="1" y="0"/>
                    <a:pt x="1" y="1"/>
                    <a:pt x="2" y="1"/>
                  </a:cubicBezTo>
                  <a:cubicBezTo>
                    <a:pt x="2" y="1"/>
                    <a:pt x="2" y="1"/>
                    <a:pt x="2" y="1"/>
                  </a:cubicBezTo>
                  <a:cubicBezTo>
                    <a:pt x="1" y="1"/>
                    <a:pt x="1" y="1"/>
                    <a:pt x="1" y="1"/>
                  </a:cubicBezTo>
                  <a:cubicBezTo>
                    <a:pt x="1" y="1"/>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54" name="Freeform 303"/>
            <p:cNvSpPr>
              <a:spLocks/>
            </p:cNvSpPr>
            <p:nvPr/>
          </p:nvSpPr>
          <p:spPr bwMode="auto">
            <a:xfrm>
              <a:off x="5050" y="3293"/>
              <a:ext cx="3" cy="7"/>
            </a:xfrm>
            <a:custGeom>
              <a:avLst/>
              <a:gdLst>
                <a:gd name="T0" fmla="*/ 0 w 1"/>
                <a:gd name="T1" fmla="*/ 3 h 3"/>
                <a:gd name="T2" fmla="*/ 0 w 1"/>
                <a:gd name="T3" fmla="*/ 2 h 3"/>
                <a:gd name="T4" fmla="*/ 0 w 1"/>
                <a:gd name="T5" fmla="*/ 0 h 3"/>
                <a:gd name="T6" fmla="*/ 0 w 1"/>
                <a:gd name="T7" fmla="*/ 0 h 3"/>
                <a:gd name="T8" fmla="*/ 1 w 1"/>
                <a:gd name="T9" fmla="*/ 0 h 3"/>
                <a:gd name="T10" fmla="*/ 0 w 1"/>
                <a:gd name="T11" fmla="*/ 2 h 3"/>
                <a:gd name="T12" fmla="*/ 0 w 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3"/>
                  </a:moveTo>
                  <a:cubicBezTo>
                    <a:pt x="0" y="3"/>
                    <a:pt x="0" y="3"/>
                    <a:pt x="0" y="2"/>
                  </a:cubicBezTo>
                  <a:cubicBezTo>
                    <a:pt x="0" y="2"/>
                    <a:pt x="0" y="1"/>
                    <a:pt x="0" y="0"/>
                  </a:cubicBezTo>
                  <a:cubicBezTo>
                    <a:pt x="0" y="0"/>
                    <a:pt x="0" y="0"/>
                    <a:pt x="0" y="0"/>
                  </a:cubicBezTo>
                  <a:cubicBezTo>
                    <a:pt x="1" y="0"/>
                    <a:pt x="1" y="0"/>
                    <a:pt x="1" y="0"/>
                  </a:cubicBezTo>
                  <a:cubicBezTo>
                    <a:pt x="0" y="1"/>
                    <a:pt x="0" y="2"/>
                    <a:pt x="0" y="2"/>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55" name="Freeform 304"/>
            <p:cNvSpPr>
              <a:spLocks/>
            </p:cNvSpPr>
            <p:nvPr/>
          </p:nvSpPr>
          <p:spPr bwMode="auto">
            <a:xfrm>
              <a:off x="5045" y="3288"/>
              <a:ext cx="3" cy="7"/>
            </a:xfrm>
            <a:custGeom>
              <a:avLst/>
              <a:gdLst>
                <a:gd name="T0" fmla="*/ 1 w 1"/>
                <a:gd name="T1" fmla="*/ 3 h 3"/>
                <a:gd name="T2" fmla="*/ 0 w 1"/>
                <a:gd name="T3" fmla="*/ 3 h 3"/>
                <a:gd name="T4" fmla="*/ 0 w 1"/>
                <a:gd name="T5" fmla="*/ 1 h 3"/>
                <a:gd name="T6" fmla="*/ 1 w 1"/>
                <a:gd name="T7" fmla="*/ 0 h 3"/>
                <a:gd name="T8" fmla="*/ 1 w 1"/>
                <a:gd name="T9" fmla="*/ 1 h 3"/>
                <a:gd name="T10" fmla="*/ 1 w 1"/>
                <a:gd name="T11" fmla="*/ 3 h 3"/>
                <a:gd name="T12" fmla="*/ 1 w 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1" y="3"/>
                  </a:moveTo>
                  <a:cubicBezTo>
                    <a:pt x="0" y="3"/>
                    <a:pt x="0" y="3"/>
                    <a:pt x="0" y="3"/>
                  </a:cubicBezTo>
                  <a:cubicBezTo>
                    <a:pt x="0" y="2"/>
                    <a:pt x="0" y="1"/>
                    <a:pt x="0" y="1"/>
                  </a:cubicBezTo>
                  <a:cubicBezTo>
                    <a:pt x="0" y="1"/>
                    <a:pt x="1" y="0"/>
                    <a:pt x="1" y="0"/>
                  </a:cubicBezTo>
                  <a:cubicBezTo>
                    <a:pt x="1" y="0"/>
                    <a:pt x="1" y="1"/>
                    <a:pt x="1" y="1"/>
                  </a:cubicBezTo>
                  <a:cubicBezTo>
                    <a:pt x="1" y="2"/>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56" name="Freeform 305"/>
            <p:cNvSpPr>
              <a:spLocks/>
            </p:cNvSpPr>
            <p:nvPr/>
          </p:nvSpPr>
          <p:spPr bwMode="auto">
            <a:xfrm>
              <a:off x="5058" y="3272"/>
              <a:ext cx="2" cy="8"/>
            </a:xfrm>
            <a:custGeom>
              <a:avLst/>
              <a:gdLst>
                <a:gd name="T0" fmla="*/ 0 w 1"/>
                <a:gd name="T1" fmla="*/ 3 h 3"/>
                <a:gd name="T2" fmla="*/ 0 w 1"/>
                <a:gd name="T3" fmla="*/ 2 h 3"/>
                <a:gd name="T4" fmla="*/ 0 w 1"/>
                <a:gd name="T5" fmla="*/ 0 h 3"/>
                <a:gd name="T6" fmla="*/ 1 w 1"/>
                <a:gd name="T7" fmla="*/ 0 h 3"/>
                <a:gd name="T8" fmla="*/ 1 w 1"/>
                <a:gd name="T9" fmla="*/ 0 h 3"/>
                <a:gd name="T10" fmla="*/ 1 w 1"/>
                <a:gd name="T11" fmla="*/ 2 h 3"/>
                <a:gd name="T12" fmla="*/ 0 w 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3"/>
                  </a:moveTo>
                  <a:cubicBezTo>
                    <a:pt x="0" y="3"/>
                    <a:pt x="0" y="2"/>
                    <a:pt x="0" y="2"/>
                  </a:cubicBezTo>
                  <a:cubicBezTo>
                    <a:pt x="0" y="1"/>
                    <a:pt x="0" y="1"/>
                    <a:pt x="0" y="0"/>
                  </a:cubicBezTo>
                  <a:cubicBezTo>
                    <a:pt x="0" y="0"/>
                    <a:pt x="0" y="0"/>
                    <a:pt x="1" y="0"/>
                  </a:cubicBezTo>
                  <a:cubicBezTo>
                    <a:pt x="1" y="0"/>
                    <a:pt x="1" y="0"/>
                    <a:pt x="1" y="0"/>
                  </a:cubicBezTo>
                  <a:cubicBezTo>
                    <a:pt x="1" y="1"/>
                    <a:pt x="1" y="2"/>
                    <a:pt x="1" y="2"/>
                  </a:cubicBezTo>
                  <a:cubicBezTo>
                    <a:pt x="1" y="2"/>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57" name="Freeform 306"/>
            <p:cNvSpPr>
              <a:spLocks/>
            </p:cNvSpPr>
            <p:nvPr/>
          </p:nvSpPr>
          <p:spPr bwMode="auto">
            <a:xfrm>
              <a:off x="5015" y="3288"/>
              <a:ext cx="2" cy="7"/>
            </a:xfrm>
            <a:custGeom>
              <a:avLst/>
              <a:gdLst>
                <a:gd name="T0" fmla="*/ 0 w 1"/>
                <a:gd name="T1" fmla="*/ 3 h 3"/>
                <a:gd name="T2" fmla="*/ 0 w 1"/>
                <a:gd name="T3" fmla="*/ 3 h 3"/>
                <a:gd name="T4" fmla="*/ 0 w 1"/>
                <a:gd name="T5" fmla="*/ 3 h 3"/>
                <a:gd name="T6" fmla="*/ 0 w 1"/>
                <a:gd name="T7" fmla="*/ 1 h 3"/>
                <a:gd name="T8" fmla="*/ 1 w 1"/>
                <a:gd name="T9" fmla="*/ 0 h 3"/>
                <a:gd name="T10" fmla="*/ 1 w 1"/>
                <a:gd name="T11" fmla="*/ 1 h 3"/>
                <a:gd name="T12" fmla="*/ 1 w 1"/>
                <a:gd name="T13" fmla="*/ 3 h 3"/>
                <a:gd name="T14" fmla="*/ 0 w 1"/>
                <a:gd name="T15" fmla="*/ 3 h 3"/>
                <a:gd name="T16" fmla="*/ 0 w 1"/>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3"/>
                  </a:moveTo>
                  <a:cubicBezTo>
                    <a:pt x="0" y="3"/>
                    <a:pt x="0" y="3"/>
                    <a:pt x="0" y="3"/>
                  </a:cubicBezTo>
                  <a:cubicBezTo>
                    <a:pt x="0" y="3"/>
                    <a:pt x="0" y="3"/>
                    <a:pt x="0" y="3"/>
                  </a:cubicBezTo>
                  <a:cubicBezTo>
                    <a:pt x="0" y="2"/>
                    <a:pt x="0" y="1"/>
                    <a:pt x="0" y="1"/>
                  </a:cubicBezTo>
                  <a:cubicBezTo>
                    <a:pt x="0" y="0"/>
                    <a:pt x="0" y="0"/>
                    <a:pt x="1" y="0"/>
                  </a:cubicBezTo>
                  <a:cubicBezTo>
                    <a:pt x="1" y="0"/>
                    <a:pt x="1" y="1"/>
                    <a:pt x="1" y="1"/>
                  </a:cubicBezTo>
                  <a:cubicBezTo>
                    <a:pt x="1" y="1"/>
                    <a:pt x="1" y="2"/>
                    <a:pt x="1" y="3"/>
                  </a:cubicBezTo>
                  <a:cubicBezTo>
                    <a:pt x="1" y="3"/>
                    <a:pt x="1"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58" name="Freeform 307"/>
            <p:cNvSpPr>
              <a:spLocks/>
            </p:cNvSpPr>
            <p:nvPr/>
          </p:nvSpPr>
          <p:spPr bwMode="auto">
            <a:xfrm>
              <a:off x="5002" y="3270"/>
              <a:ext cx="2" cy="7"/>
            </a:xfrm>
            <a:custGeom>
              <a:avLst/>
              <a:gdLst>
                <a:gd name="T0" fmla="*/ 1 w 1"/>
                <a:gd name="T1" fmla="*/ 3 h 3"/>
                <a:gd name="T2" fmla="*/ 0 w 1"/>
                <a:gd name="T3" fmla="*/ 3 h 3"/>
                <a:gd name="T4" fmla="*/ 0 w 1"/>
                <a:gd name="T5" fmla="*/ 1 h 3"/>
                <a:gd name="T6" fmla="*/ 1 w 1"/>
                <a:gd name="T7" fmla="*/ 0 h 3"/>
                <a:gd name="T8" fmla="*/ 1 w 1"/>
                <a:gd name="T9" fmla="*/ 1 h 3"/>
                <a:gd name="T10" fmla="*/ 1 w 1"/>
                <a:gd name="T11" fmla="*/ 3 h 3"/>
                <a:gd name="T12" fmla="*/ 1 w 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1" y="3"/>
                  </a:moveTo>
                  <a:cubicBezTo>
                    <a:pt x="0" y="3"/>
                    <a:pt x="0" y="3"/>
                    <a:pt x="0" y="3"/>
                  </a:cubicBezTo>
                  <a:cubicBezTo>
                    <a:pt x="0" y="2"/>
                    <a:pt x="0" y="1"/>
                    <a:pt x="0" y="1"/>
                  </a:cubicBezTo>
                  <a:cubicBezTo>
                    <a:pt x="0" y="0"/>
                    <a:pt x="1" y="0"/>
                    <a:pt x="1" y="0"/>
                  </a:cubicBezTo>
                  <a:cubicBezTo>
                    <a:pt x="1" y="0"/>
                    <a:pt x="1" y="0"/>
                    <a:pt x="1" y="1"/>
                  </a:cubicBezTo>
                  <a:cubicBezTo>
                    <a:pt x="1" y="1"/>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59" name="Freeform 308"/>
            <p:cNvSpPr>
              <a:spLocks/>
            </p:cNvSpPr>
            <p:nvPr/>
          </p:nvSpPr>
          <p:spPr bwMode="auto">
            <a:xfrm>
              <a:off x="4999" y="3270"/>
              <a:ext cx="5" cy="7"/>
            </a:xfrm>
            <a:custGeom>
              <a:avLst/>
              <a:gdLst>
                <a:gd name="T0" fmla="*/ 0 w 2"/>
                <a:gd name="T1" fmla="*/ 3 h 3"/>
                <a:gd name="T2" fmla="*/ 0 w 2"/>
                <a:gd name="T3" fmla="*/ 3 h 3"/>
                <a:gd name="T4" fmla="*/ 0 w 2"/>
                <a:gd name="T5" fmla="*/ 3 h 3"/>
                <a:gd name="T6" fmla="*/ 1 w 2"/>
                <a:gd name="T7" fmla="*/ 0 h 3"/>
                <a:gd name="T8" fmla="*/ 1 w 2"/>
                <a:gd name="T9" fmla="*/ 0 h 3"/>
                <a:gd name="T10" fmla="*/ 2 w 2"/>
                <a:gd name="T11" fmla="*/ 0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1" y="2"/>
                    <a:pt x="1" y="1"/>
                    <a:pt x="1" y="0"/>
                  </a:cubicBezTo>
                  <a:cubicBezTo>
                    <a:pt x="1" y="0"/>
                    <a:pt x="1" y="0"/>
                    <a:pt x="1" y="0"/>
                  </a:cubicBezTo>
                  <a:cubicBezTo>
                    <a:pt x="2" y="0"/>
                    <a:pt x="2" y="0"/>
                    <a:pt x="2" y="0"/>
                  </a:cubicBezTo>
                  <a:cubicBezTo>
                    <a:pt x="1" y="1"/>
                    <a:pt x="1" y="2"/>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60" name="Freeform 309"/>
            <p:cNvSpPr>
              <a:spLocks/>
            </p:cNvSpPr>
            <p:nvPr/>
          </p:nvSpPr>
          <p:spPr bwMode="auto">
            <a:xfrm>
              <a:off x="5002" y="3272"/>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61" name="Freeform 310"/>
            <p:cNvSpPr>
              <a:spLocks/>
            </p:cNvSpPr>
            <p:nvPr/>
          </p:nvSpPr>
          <p:spPr bwMode="auto">
            <a:xfrm>
              <a:off x="5004" y="3288"/>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62" name="Freeform 311"/>
            <p:cNvSpPr>
              <a:spLocks/>
            </p:cNvSpPr>
            <p:nvPr/>
          </p:nvSpPr>
          <p:spPr bwMode="auto">
            <a:xfrm>
              <a:off x="5004" y="3288"/>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1"/>
                    <a:pt x="1" y="1"/>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63" name="Freeform 312"/>
            <p:cNvSpPr>
              <a:spLocks/>
            </p:cNvSpPr>
            <p:nvPr/>
          </p:nvSpPr>
          <p:spPr bwMode="auto">
            <a:xfrm>
              <a:off x="5004" y="3290"/>
              <a:ext cx="6"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1 w 2"/>
                <a:gd name="T13" fmla="*/ 2 h 2"/>
                <a:gd name="T14" fmla="*/ 1 w 2"/>
                <a:gd name="T15" fmla="*/ 2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cubicBezTo>
                    <a:pt x="1" y="0"/>
                    <a:pt x="1" y="0"/>
                    <a:pt x="1" y="0"/>
                  </a:cubicBezTo>
                  <a:cubicBezTo>
                    <a:pt x="1" y="0"/>
                    <a:pt x="2" y="0"/>
                    <a:pt x="2" y="0"/>
                  </a:cubicBezTo>
                  <a:cubicBezTo>
                    <a:pt x="2" y="0"/>
                    <a:pt x="2" y="0"/>
                    <a:pt x="2" y="0"/>
                  </a:cubicBezTo>
                  <a:cubicBezTo>
                    <a:pt x="1" y="2"/>
                    <a:pt x="1" y="2"/>
                    <a:pt x="1" y="2"/>
                  </a:cubicBezTo>
                  <a:cubicBezTo>
                    <a:pt x="1" y="2"/>
                    <a:pt x="1" y="2"/>
                    <a:pt x="1" y="2"/>
                  </a:cubicBezTo>
                  <a:cubicBezTo>
                    <a:pt x="1" y="2"/>
                    <a:pt x="1" y="2"/>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64" name="Freeform 313"/>
            <p:cNvSpPr>
              <a:spLocks/>
            </p:cNvSpPr>
            <p:nvPr/>
          </p:nvSpPr>
          <p:spPr bwMode="auto">
            <a:xfrm>
              <a:off x="5007" y="3290"/>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0"/>
                  </a:cubicBezTo>
                  <a:cubicBezTo>
                    <a:pt x="1" y="0"/>
                    <a:pt x="1" y="0"/>
                    <a:pt x="1" y="0"/>
                  </a:cubicBezTo>
                  <a:cubicBezTo>
                    <a:pt x="1" y="0"/>
                    <a:pt x="1" y="1"/>
                    <a:pt x="1" y="1"/>
                  </a:cubicBezTo>
                  <a:cubicBezTo>
                    <a:pt x="1" y="1"/>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65" name="Freeform 314"/>
            <p:cNvSpPr>
              <a:spLocks/>
            </p:cNvSpPr>
            <p:nvPr/>
          </p:nvSpPr>
          <p:spPr bwMode="auto">
            <a:xfrm>
              <a:off x="5007" y="3293"/>
              <a:ext cx="5" cy="5"/>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1"/>
                  </a:cubicBezTo>
                  <a:cubicBezTo>
                    <a:pt x="1" y="0"/>
                    <a:pt x="1" y="0"/>
                    <a:pt x="1" y="0"/>
                  </a:cubicBezTo>
                  <a:cubicBezTo>
                    <a:pt x="1" y="0"/>
                    <a:pt x="2"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66" name="Freeform 315"/>
            <p:cNvSpPr>
              <a:spLocks/>
            </p:cNvSpPr>
            <p:nvPr/>
          </p:nvSpPr>
          <p:spPr bwMode="auto">
            <a:xfrm>
              <a:off x="5015" y="3290"/>
              <a:ext cx="2" cy="3"/>
            </a:xfrm>
            <a:custGeom>
              <a:avLst/>
              <a:gdLst>
                <a:gd name="T0" fmla="*/ 1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1 h 1"/>
                <a:gd name="T14" fmla="*/ 1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1" y="1"/>
                  </a:moveTo>
                  <a:cubicBezTo>
                    <a:pt x="1" y="1"/>
                    <a:pt x="0" y="1"/>
                    <a:pt x="0" y="1"/>
                  </a:cubicBezTo>
                  <a:cubicBezTo>
                    <a:pt x="0" y="1"/>
                    <a:pt x="0" y="1"/>
                    <a:pt x="0" y="1"/>
                  </a:cubicBezTo>
                  <a:cubicBezTo>
                    <a:pt x="1" y="1"/>
                    <a:pt x="1" y="0"/>
                    <a:pt x="1" y="0"/>
                  </a:cubicBezTo>
                  <a:cubicBezTo>
                    <a:pt x="1" y="0"/>
                    <a:pt x="1" y="0"/>
                    <a:pt x="1" y="0"/>
                  </a:cubicBezTo>
                  <a:cubicBezTo>
                    <a:pt x="1" y="0"/>
                    <a:pt x="1" y="0"/>
                    <a:pt x="1"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67" name="Freeform 316"/>
            <p:cNvSpPr>
              <a:spLocks/>
            </p:cNvSpPr>
            <p:nvPr/>
          </p:nvSpPr>
          <p:spPr bwMode="auto">
            <a:xfrm>
              <a:off x="5017" y="3290"/>
              <a:ext cx="3" cy="5"/>
            </a:xfrm>
            <a:custGeom>
              <a:avLst/>
              <a:gdLst>
                <a:gd name="T0" fmla="*/ 0 w 1"/>
                <a:gd name="T1" fmla="*/ 2 h 2"/>
                <a:gd name="T2" fmla="*/ 0 w 1"/>
                <a:gd name="T3" fmla="*/ 2 h 2"/>
                <a:gd name="T4" fmla="*/ 0 w 1"/>
                <a:gd name="T5" fmla="*/ 2 h 2"/>
                <a:gd name="T6" fmla="*/ 1 w 1"/>
                <a:gd name="T7" fmla="*/ 1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1"/>
                    <a:pt x="1" y="1"/>
                    <a:pt x="1" y="1"/>
                  </a:cubicBezTo>
                  <a:cubicBezTo>
                    <a:pt x="1" y="0"/>
                    <a:pt x="1" y="0"/>
                    <a:pt x="1" y="0"/>
                  </a:cubicBezTo>
                  <a:cubicBezTo>
                    <a:pt x="1" y="1"/>
                    <a:pt x="1" y="1"/>
                    <a:pt x="1" y="1"/>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68" name="Freeform 317"/>
            <p:cNvSpPr>
              <a:spLocks/>
            </p:cNvSpPr>
            <p:nvPr/>
          </p:nvSpPr>
          <p:spPr bwMode="auto">
            <a:xfrm>
              <a:off x="5017" y="3293"/>
              <a:ext cx="5" cy="5"/>
            </a:xfrm>
            <a:custGeom>
              <a:avLst/>
              <a:gdLst>
                <a:gd name="T0" fmla="*/ 0 w 2"/>
                <a:gd name="T1" fmla="*/ 2 h 2"/>
                <a:gd name="T2" fmla="*/ 0 w 2"/>
                <a:gd name="T3" fmla="*/ 2 h 2"/>
                <a:gd name="T4" fmla="*/ 0 w 2"/>
                <a:gd name="T5" fmla="*/ 1 h 2"/>
                <a:gd name="T6" fmla="*/ 2 w 2"/>
                <a:gd name="T7" fmla="*/ 0 h 2"/>
                <a:gd name="T8" fmla="*/ 2 w 2"/>
                <a:gd name="T9" fmla="*/ 0 h 2"/>
                <a:gd name="T10" fmla="*/ 2 w 2"/>
                <a:gd name="T11" fmla="*/ 0 h 2"/>
                <a:gd name="T12" fmla="*/ 1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1"/>
                    <a:pt x="0" y="1"/>
                    <a:pt x="0" y="1"/>
                  </a:cubicBezTo>
                  <a:cubicBezTo>
                    <a:pt x="1" y="1"/>
                    <a:pt x="1" y="0"/>
                    <a:pt x="2" y="0"/>
                  </a:cubicBezTo>
                  <a:cubicBezTo>
                    <a:pt x="2" y="0"/>
                    <a:pt x="2" y="0"/>
                    <a:pt x="2" y="0"/>
                  </a:cubicBezTo>
                  <a:cubicBezTo>
                    <a:pt x="2" y="0"/>
                    <a:pt x="2" y="0"/>
                    <a:pt x="2" y="0"/>
                  </a:cubicBezTo>
                  <a:cubicBezTo>
                    <a:pt x="1" y="0"/>
                    <a:pt x="1" y="1"/>
                    <a:pt x="1"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69" name="Freeform 318"/>
            <p:cNvSpPr>
              <a:spLocks/>
            </p:cNvSpPr>
            <p:nvPr/>
          </p:nvSpPr>
          <p:spPr bwMode="auto">
            <a:xfrm>
              <a:off x="5020" y="3293"/>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2"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70" name="Freeform 319"/>
            <p:cNvSpPr>
              <a:spLocks/>
            </p:cNvSpPr>
            <p:nvPr/>
          </p:nvSpPr>
          <p:spPr bwMode="auto">
            <a:xfrm>
              <a:off x="5022" y="3293"/>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 name="T16" fmla="*/ 0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71" name="Freeform 320"/>
            <p:cNvSpPr>
              <a:spLocks/>
            </p:cNvSpPr>
            <p:nvPr/>
          </p:nvSpPr>
          <p:spPr bwMode="auto">
            <a:xfrm>
              <a:off x="5037" y="3293"/>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72" name="Freeform 321"/>
            <p:cNvSpPr>
              <a:spLocks/>
            </p:cNvSpPr>
            <p:nvPr/>
          </p:nvSpPr>
          <p:spPr bwMode="auto">
            <a:xfrm>
              <a:off x="5037" y="3293"/>
              <a:ext cx="6" cy="5"/>
            </a:xfrm>
            <a:custGeom>
              <a:avLst/>
              <a:gdLst>
                <a:gd name="T0" fmla="*/ 1 w 2"/>
                <a:gd name="T1" fmla="*/ 2 h 2"/>
                <a:gd name="T2" fmla="*/ 0 w 2"/>
                <a:gd name="T3" fmla="*/ 2 h 2"/>
                <a:gd name="T4" fmla="*/ 0 w 2"/>
                <a:gd name="T5" fmla="*/ 2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0" y="2"/>
                  </a:cubicBezTo>
                  <a:cubicBezTo>
                    <a:pt x="0" y="2"/>
                    <a:pt x="0" y="2"/>
                    <a:pt x="0" y="2"/>
                  </a:cubicBezTo>
                  <a:cubicBezTo>
                    <a:pt x="1" y="1"/>
                    <a:pt x="1" y="0"/>
                    <a:pt x="2" y="0"/>
                  </a:cubicBezTo>
                  <a:cubicBezTo>
                    <a:pt x="2" y="0"/>
                    <a:pt x="2" y="0"/>
                    <a:pt x="2" y="0"/>
                  </a:cubicBezTo>
                  <a:cubicBezTo>
                    <a:pt x="2" y="0"/>
                    <a:pt x="2" y="0"/>
                    <a:pt x="2"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73" name="Freeform 322"/>
            <p:cNvSpPr>
              <a:spLocks/>
            </p:cNvSpPr>
            <p:nvPr/>
          </p:nvSpPr>
          <p:spPr bwMode="auto">
            <a:xfrm>
              <a:off x="5043" y="3290"/>
              <a:ext cx="2" cy="8"/>
            </a:xfrm>
            <a:custGeom>
              <a:avLst/>
              <a:gdLst>
                <a:gd name="T0" fmla="*/ 0 w 1"/>
                <a:gd name="T1" fmla="*/ 3 h 3"/>
                <a:gd name="T2" fmla="*/ 0 w 1"/>
                <a:gd name="T3" fmla="*/ 3 h 3"/>
                <a:gd name="T4" fmla="*/ 0 w 1"/>
                <a:gd name="T5" fmla="*/ 3 h 3"/>
                <a:gd name="T6" fmla="*/ 1 w 1"/>
                <a:gd name="T7" fmla="*/ 0 h 3"/>
                <a:gd name="T8" fmla="*/ 1 w 1"/>
                <a:gd name="T9" fmla="*/ 0 h 3"/>
                <a:gd name="T10" fmla="*/ 1 w 1"/>
                <a:gd name="T11" fmla="*/ 0 h 3"/>
                <a:gd name="T12" fmla="*/ 0 w 1"/>
                <a:gd name="T13" fmla="*/ 3 h 3"/>
                <a:gd name="T14" fmla="*/ 0 w 1"/>
                <a:gd name="T15" fmla="*/ 3 h 3"/>
                <a:gd name="T16" fmla="*/ 0 w 1"/>
                <a:gd name="T17" fmla="*/ 3 h 3"/>
                <a:gd name="T18" fmla="*/ 0 w 1"/>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0" y="3"/>
                  </a:moveTo>
                  <a:cubicBezTo>
                    <a:pt x="0" y="3"/>
                    <a:pt x="0" y="3"/>
                    <a:pt x="0" y="3"/>
                  </a:cubicBezTo>
                  <a:cubicBezTo>
                    <a:pt x="0" y="3"/>
                    <a:pt x="0" y="3"/>
                    <a:pt x="0" y="3"/>
                  </a:cubicBezTo>
                  <a:cubicBezTo>
                    <a:pt x="1" y="0"/>
                    <a:pt x="1" y="0"/>
                    <a:pt x="1" y="0"/>
                  </a:cubicBezTo>
                  <a:cubicBezTo>
                    <a:pt x="1" y="0"/>
                    <a:pt x="1" y="0"/>
                    <a:pt x="1" y="0"/>
                  </a:cubicBezTo>
                  <a:cubicBezTo>
                    <a:pt x="1" y="0"/>
                    <a:pt x="1" y="0"/>
                    <a:pt x="1" y="0"/>
                  </a:cubicBezTo>
                  <a:cubicBezTo>
                    <a:pt x="0" y="3"/>
                    <a:pt x="0" y="3"/>
                    <a:pt x="0" y="3"/>
                  </a:cubicBezTo>
                  <a:cubicBezTo>
                    <a:pt x="0" y="3"/>
                    <a:pt x="0" y="3"/>
                    <a:pt x="0" y="3"/>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74" name="Freeform 323"/>
            <p:cNvSpPr>
              <a:spLocks/>
            </p:cNvSpPr>
            <p:nvPr/>
          </p:nvSpPr>
          <p:spPr bwMode="auto">
            <a:xfrm>
              <a:off x="5043" y="3290"/>
              <a:ext cx="5" cy="8"/>
            </a:xfrm>
            <a:custGeom>
              <a:avLst/>
              <a:gdLst>
                <a:gd name="T0" fmla="*/ 1 w 2"/>
                <a:gd name="T1" fmla="*/ 3 h 3"/>
                <a:gd name="T2" fmla="*/ 1 w 2"/>
                <a:gd name="T3" fmla="*/ 3 h 3"/>
                <a:gd name="T4" fmla="*/ 1 w 2"/>
                <a:gd name="T5" fmla="*/ 2 h 3"/>
                <a:gd name="T6" fmla="*/ 1 w 2"/>
                <a:gd name="T7" fmla="*/ 0 h 3"/>
                <a:gd name="T8" fmla="*/ 2 w 2"/>
                <a:gd name="T9" fmla="*/ 0 h 3"/>
                <a:gd name="T10" fmla="*/ 2 w 2"/>
                <a:gd name="T11" fmla="*/ 0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1" y="3"/>
                    <a:pt x="0" y="3"/>
                    <a:pt x="1" y="2"/>
                  </a:cubicBezTo>
                  <a:cubicBezTo>
                    <a:pt x="1" y="0"/>
                    <a:pt x="1" y="0"/>
                    <a:pt x="1" y="0"/>
                  </a:cubicBezTo>
                  <a:cubicBezTo>
                    <a:pt x="2" y="0"/>
                    <a:pt x="2" y="0"/>
                    <a:pt x="2" y="0"/>
                  </a:cubicBezTo>
                  <a:cubicBezTo>
                    <a:pt x="2" y="0"/>
                    <a:pt x="2" y="0"/>
                    <a:pt x="2" y="0"/>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75" name="Freeform 324"/>
            <p:cNvSpPr>
              <a:spLocks/>
            </p:cNvSpPr>
            <p:nvPr/>
          </p:nvSpPr>
          <p:spPr bwMode="auto">
            <a:xfrm>
              <a:off x="5002" y="3247"/>
              <a:ext cx="5" cy="5"/>
            </a:xfrm>
            <a:custGeom>
              <a:avLst/>
              <a:gdLst>
                <a:gd name="T0" fmla="*/ 1 w 2"/>
                <a:gd name="T1" fmla="*/ 2 h 2"/>
                <a:gd name="T2" fmla="*/ 0 w 2"/>
                <a:gd name="T3" fmla="*/ 2 h 2"/>
                <a:gd name="T4" fmla="*/ 0 w 2"/>
                <a:gd name="T5" fmla="*/ 2 h 2"/>
                <a:gd name="T6" fmla="*/ 2 w 2"/>
                <a:gd name="T7" fmla="*/ 0 h 2"/>
                <a:gd name="T8" fmla="*/ 2 w 2"/>
                <a:gd name="T9" fmla="*/ 0 h 2"/>
                <a:gd name="T10" fmla="*/ 2 w 2"/>
                <a:gd name="T11" fmla="*/ 1 h 2"/>
                <a:gd name="T12" fmla="*/ 1 w 2"/>
                <a:gd name="T13" fmla="*/ 2 h 2"/>
                <a:gd name="T14" fmla="*/ 1 w 2"/>
                <a:gd name="T15" fmla="*/ 2 h 2"/>
                <a:gd name="T16" fmla="*/ 1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2"/>
                  </a:moveTo>
                  <a:cubicBezTo>
                    <a:pt x="0" y="2"/>
                    <a:pt x="0" y="2"/>
                    <a:pt x="0" y="2"/>
                  </a:cubicBezTo>
                  <a:cubicBezTo>
                    <a:pt x="0" y="2"/>
                    <a:pt x="0" y="2"/>
                    <a:pt x="0" y="2"/>
                  </a:cubicBezTo>
                  <a:cubicBezTo>
                    <a:pt x="2" y="0"/>
                    <a:pt x="2" y="0"/>
                    <a:pt x="2" y="0"/>
                  </a:cubicBezTo>
                  <a:cubicBezTo>
                    <a:pt x="2" y="0"/>
                    <a:pt x="2" y="0"/>
                    <a:pt x="2" y="0"/>
                  </a:cubicBezTo>
                  <a:cubicBezTo>
                    <a:pt x="2" y="0"/>
                    <a:pt x="2" y="1"/>
                    <a:pt x="2" y="1"/>
                  </a:cubicBezTo>
                  <a:cubicBezTo>
                    <a:pt x="1" y="2"/>
                    <a:pt x="1" y="2"/>
                    <a:pt x="1" y="2"/>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76" name="Freeform 325"/>
            <p:cNvSpPr>
              <a:spLocks/>
            </p:cNvSpPr>
            <p:nvPr/>
          </p:nvSpPr>
          <p:spPr bwMode="auto">
            <a:xfrm>
              <a:off x="5004" y="3249"/>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0 h 1"/>
                <a:gd name="T14" fmla="*/ 1 w 1"/>
                <a:gd name="T15" fmla="*/ 0 h 1"/>
                <a:gd name="T16" fmla="*/ 0 w 1"/>
                <a:gd name="T17" fmla="*/ 1 h 1"/>
                <a:gd name="T18" fmla="*/ 0 w 1"/>
                <a:gd name="T19" fmla="*/ 1 h 1"/>
                <a:gd name="T20" fmla="*/ 0 w 1"/>
                <a:gd name="T21" fmla="*/ 1 h 1"/>
                <a:gd name="T22" fmla="*/ 0 w 1"/>
                <a:gd name="T23"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77" name="Freeform 326"/>
            <p:cNvSpPr>
              <a:spLocks/>
            </p:cNvSpPr>
            <p:nvPr/>
          </p:nvSpPr>
          <p:spPr bwMode="auto">
            <a:xfrm>
              <a:off x="5012" y="3249"/>
              <a:ext cx="8" cy="11"/>
            </a:xfrm>
            <a:custGeom>
              <a:avLst/>
              <a:gdLst>
                <a:gd name="T0" fmla="*/ 0 w 3"/>
                <a:gd name="T1" fmla="*/ 4 h 4"/>
                <a:gd name="T2" fmla="*/ 0 w 3"/>
                <a:gd name="T3" fmla="*/ 4 h 4"/>
                <a:gd name="T4" fmla="*/ 0 w 3"/>
                <a:gd name="T5" fmla="*/ 4 h 4"/>
                <a:gd name="T6" fmla="*/ 2 w 3"/>
                <a:gd name="T7" fmla="*/ 1 h 4"/>
                <a:gd name="T8" fmla="*/ 2 w 3"/>
                <a:gd name="T9" fmla="*/ 0 h 4"/>
                <a:gd name="T10" fmla="*/ 3 w 3"/>
                <a:gd name="T11" fmla="*/ 0 h 4"/>
                <a:gd name="T12" fmla="*/ 3 w 3"/>
                <a:gd name="T13" fmla="*/ 0 h 4"/>
                <a:gd name="T14" fmla="*/ 2 w 3"/>
                <a:gd name="T15" fmla="*/ 1 h 4"/>
                <a:gd name="T16" fmla="*/ 0 w 3"/>
                <a:gd name="T17" fmla="*/ 4 h 4"/>
                <a:gd name="T18" fmla="*/ 0 w 3"/>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4">
                  <a:moveTo>
                    <a:pt x="0" y="4"/>
                  </a:moveTo>
                  <a:cubicBezTo>
                    <a:pt x="0" y="4"/>
                    <a:pt x="0" y="4"/>
                    <a:pt x="0" y="4"/>
                  </a:cubicBezTo>
                  <a:cubicBezTo>
                    <a:pt x="0" y="4"/>
                    <a:pt x="0" y="4"/>
                    <a:pt x="0" y="4"/>
                  </a:cubicBezTo>
                  <a:cubicBezTo>
                    <a:pt x="0" y="3"/>
                    <a:pt x="1" y="2"/>
                    <a:pt x="2" y="1"/>
                  </a:cubicBezTo>
                  <a:cubicBezTo>
                    <a:pt x="2" y="0"/>
                    <a:pt x="2" y="0"/>
                    <a:pt x="2" y="0"/>
                  </a:cubicBezTo>
                  <a:cubicBezTo>
                    <a:pt x="2" y="0"/>
                    <a:pt x="2" y="0"/>
                    <a:pt x="3" y="0"/>
                  </a:cubicBezTo>
                  <a:cubicBezTo>
                    <a:pt x="3" y="0"/>
                    <a:pt x="3" y="0"/>
                    <a:pt x="3" y="0"/>
                  </a:cubicBezTo>
                  <a:cubicBezTo>
                    <a:pt x="2" y="1"/>
                    <a:pt x="2" y="1"/>
                    <a:pt x="2" y="1"/>
                  </a:cubicBezTo>
                  <a:cubicBezTo>
                    <a:pt x="1" y="2"/>
                    <a:pt x="1" y="3"/>
                    <a:pt x="0"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78" name="Freeform 327"/>
            <p:cNvSpPr>
              <a:spLocks/>
            </p:cNvSpPr>
            <p:nvPr/>
          </p:nvSpPr>
          <p:spPr bwMode="auto">
            <a:xfrm>
              <a:off x="5015" y="3247"/>
              <a:ext cx="7" cy="13"/>
            </a:xfrm>
            <a:custGeom>
              <a:avLst/>
              <a:gdLst>
                <a:gd name="T0" fmla="*/ 0 w 3"/>
                <a:gd name="T1" fmla="*/ 5 h 5"/>
                <a:gd name="T2" fmla="*/ 0 w 3"/>
                <a:gd name="T3" fmla="*/ 5 h 5"/>
                <a:gd name="T4" fmla="*/ 0 w 3"/>
                <a:gd name="T5" fmla="*/ 4 h 5"/>
                <a:gd name="T6" fmla="*/ 3 w 3"/>
                <a:gd name="T7" fmla="*/ 0 h 5"/>
                <a:gd name="T8" fmla="*/ 3 w 3"/>
                <a:gd name="T9" fmla="*/ 0 h 5"/>
                <a:gd name="T10" fmla="*/ 3 w 3"/>
                <a:gd name="T11" fmla="*/ 0 h 5"/>
                <a:gd name="T12" fmla="*/ 0 w 3"/>
                <a:gd name="T13" fmla="*/ 5 h 5"/>
                <a:gd name="T14" fmla="*/ 0 w 3"/>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0" y="5"/>
                  </a:moveTo>
                  <a:cubicBezTo>
                    <a:pt x="0" y="5"/>
                    <a:pt x="0" y="5"/>
                    <a:pt x="0" y="5"/>
                  </a:cubicBezTo>
                  <a:cubicBezTo>
                    <a:pt x="0" y="5"/>
                    <a:pt x="0" y="4"/>
                    <a:pt x="0" y="4"/>
                  </a:cubicBezTo>
                  <a:cubicBezTo>
                    <a:pt x="1" y="3"/>
                    <a:pt x="2" y="1"/>
                    <a:pt x="3" y="0"/>
                  </a:cubicBezTo>
                  <a:cubicBezTo>
                    <a:pt x="3" y="0"/>
                    <a:pt x="3" y="0"/>
                    <a:pt x="3" y="0"/>
                  </a:cubicBezTo>
                  <a:cubicBezTo>
                    <a:pt x="3" y="0"/>
                    <a:pt x="3" y="0"/>
                    <a:pt x="3" y="0"/>
                  </a:cubicBezTo>
                  <a:cubicBezTo>
                    <a:pt x="2" y="2"/>
                    <a:pt x="1" y="3"/>
                    <a:pt x="0" y="5"/>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79" name="Freeform 328"/>
            <p:cNvSpPr>
              <a:spLocks/>
            </p:cNvSpPr>
            <p:nvPr/>
          </p:nvSpPr>
          <p:spPr bwMode="auto">
            <a:xfrm>
              <a:off x="5020" y="3244"/>
              <a:ext cx="5" cy="11"/>
            </a:xfrm>
            <a:custGeom>
              <a:avLst/>
              <a:gdLst>
                <a:gd name="T0" fmla="*/ 0 w 2"/>
                <a:gd name="T1" fmla="*/ 4 h 4"/>
                <a:gd name="T2" fmla="*/ 0 w 2"/>
                <a:gd name="T3" fmla="*/ 4 h 4"/>
                <a:gd name="T4" fmla="*/ 0 w 2"/>
                <a:gd name="T5" fmla="*/ 4 h 4"/>
                <a:gd name="T6" fmla="*/ 2 w 2"/>
                <a:gd name="T7" fmla="*/ 0 h 4"/>
                <a:gd name="T8" fmla="*/ 2 w 2"/>
                <a:gd name="T9" fmla="*/ 0 h 4"/>
                <a:gd name="T10" fmla="*/ 2 w 2"/>
                <a:gd name="T11" fmla="*/ 1 h 4"/>
                <a:gd name="T12" fmla="*/ 0 w 2"/>
                <a:gd name="T13" fmla="*/ 4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4"/>
                    <a:pt x="0" y="4"/>
                  </a:cubicBezTo>
                  <a:cubicBezTo>
                    <a:pt x="2" y="0"/>
                    <a:pt x="2" y="0"/>
                    <a:pt x="2" y="0"/>
                  </a:cubicBezTo>
                  <a:cubicBezTo>
                    <a:pt x="2" y="0"/>
                    <a:pt x="2" y="0"/>
                    <a:pt x="2" y="0"/>
                  </a:cubicBezTo>
                  <a:cubicBezTo>
                    <a:pt x="2" y="0"/>
                    <a:pt x="2" y="1"/>
                    <a:pt x="2" y="1"/>
                  </a:cubicBezTo>
                  <a:cubicBezTo>
                    <a:pt x="0" y="4"/>
                    <a:pt x="0" y="4"/>
                    <a:pt x="0"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80" name="Freeform 329"/>
            <p:cNvSpPr>
              <a:spLocks/>
            </p:cNvSpPr>
            <p:nvPr/>
          </p:nvSpPr>
          <p:spPr bwMode="auto">
            <a:xfrm>
              <a:off x="5022" y="3244"/>
              <a:ext cx="5" cy="8"/>
            </a:xfrm>
            <a:custGeom>
              <a:avLst/>
              <a:gdLst>
                <a:gd name="T0" fmla="*/ 0 w 2"/>
                <a:gd name="T1" fmla="*/ 3 h 3"/>
                <a:gd name="T2" fmla="*/ 0 w 2"/>
                <a:gd name="T3" fmla="*/ 3 h 3"/>
                <a:gd name="T4" fmla="*/ 0 w 2"/>
                <a:gd name="T5" fmla="*/ 3 h 3"/>
                <a:gd name="T6" fmla="*/ 2 w 2"/>
                <a:gd name="T7" fmla="*/ 0 h 3"/>
                <a:gd name="T8" fmla="*/ 2 w 2"/>
                <a:gd name="T9" fmla="*/ 0 h 3"/>
                <a:gd name="T10" fmla="*/ 2 w 2"/>
                <a:gd name="T11" fmla="*/ 0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1" y="2"/>
                    <a:pt x="1" y="1"/>
                    <a:pt x="2" y="0"/>
                  </a:cubicBezTo>
                  <a:cubicBezTo>
                    <a:pt x="2" y="0"/>
                    <a:pt x="2" y="0"/>
                    <a:pt x="2" y="0"/>
                  </a:cubicBezTo>
                  <a:cubicBezTo>
                    <a:pt x="2" y="0"/>
                    <a:pt x="2" y="0"/>
                    <a:pt x="2" y="0"/>
                  </a:cubicBezTo>
                  <a:cubicBezTo>
                    <a:pt x="2"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81" name="Freeform 330"/>
            <p:cNvSpPr>
              <a:spLocks/>
            </p:cNvSpPr>
            <p:nvPr/>
          </p:nvSpPr>
          <p:spPr bwMode="auto">
            <a:xfrm>
              <a:off x="5025" y="3244"/>
              <a:ext cx="5" cy="8"/>
            </a:xfrm>
            <a:custGeom>
              <a:avLst/>
              <a:gdLst>
                <a:gd name="T0" fmla="*/ 0 w 2"/>
                <a:gd name="T1" fmla="*/ 3 h 3"/>
                <a:gd name="T2" fmla="*/ 0 w 2"/>
                <a:gd name="T3" fmla="*/ 3 h 3"/>
                <a:gd name="T4" fmla="*/ 0 w 2"/>
                <a:gd name="T5" fmla="*/ 3 h 3"/>
                <a:gd name="T6" fmla="*/ 2 w 2"/>
                <a:gd name="T7" fmla="*/ 0 h 3"/>
                <a:gd name="T8" fmla="*/ 2 w 2"/>
                <a:gd name="T9" fmla="*/ 0 h 3"/>
                <a:gd name="T10" fmla="*/ 2 w 2"/>
                <a:gd name="T11" fmla="*/ 0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1" y="2"/>
                    <a:pt x="1" y="1"/>
                    <a:pt x="2" y="0"/>
                  </a:cubicBezTo>
                  <a:cubicBezTo>
                    <a:pt x="2" y="0"/>
                    <a:pt x="2" y="0"/>
                    <a:pt x="2" y="0"/>
                  </a:cubicBezTo>
                  <a:cubicBezTo>
                    <a:pt x="2" y="0"/>
                    <a:pt x="2" y="0"/>
                    <a:pt x="2" y="0"/>
                  </a:cubicBezTo>
                  <a:cubicBezTo>
                    <a:pt x="2"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82" name="Freeform 331"/>
            <p:cNvSpPr>
              <a:spLocks/>
            </p:cNvSpPr>
            <p:nvPr/>
          </p:nvSpPr>
          <p:spPr bwMode="auto">
            <a:xfrm>
              <a:off x="5027" y="3244"/>
              <a:ext cx="8" cy="8"/>
            </a:xfrm>
            <a:custGeom>
              <a:avLst/>
              <a:gdLst>
                <a:gd name="T0" fmla="*/ 1 w 3"/>
                <a:gd name="T1" fmla="*/ 3 h 3"/>
                <a:gd name="T2" fmla="*/ 0 w 3"/>
                <a:gd name="T3" fmla="*/ 3 h 3"/>
                <a:gd name="T4" fmla="*/ 0 w 3"/>
                <a:gd name="T5" fmla="*/ 3 h 3"/>
                <a:gd name="T6" fmla="*/ 2 w 3"/>
                <a:gd name="T7" fmla="*/ 0 h 3"/>
                <a:gd name="T8" fmla="*/ 3 w 3"/>
                <a:gd name="T9" fmla="*/ 0 h 3"/>
                <a:gd name="T10" fmla="*/ 3 w 3"/>
                <a:gd name="T11" fmla="*/ 0 h 3"/>
                <a:gd name="T12" fmla="*/ 1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1" y="3"/>
                    <a:pt x="0" y="3"/>
                  </a:cubicBezTo>
                  <a:cubicBezTo>
                    <a:pt x="0" y="3"/>
                    <a:pt x="0" y="3"/>
                    <a:pt x="0" y="3"/>
                  </a:cubicBezTo>
                  <a:cubicBezTo>
                    <a:pt x="1" y="2"/>
                    <a:pt x="2" y="1"/>
                    <a:pt x="2" y="0"/>
                  </a:cubicBezTo>
                  <a:cubicBezTo>
                    <a:pt x="2" y="0"/>
                    <a:pt x="2" y="0"/>
                    <a:pt x="3" y="0"/>
                  </a:cubicBezTo>
                  <a:cubicBezTo>
                    <a:pt x="3" y="0"/>
                    <a:pt x="3" y="0"/>
                    <a:pt x="3" y="0"/>
                  </a:cubicBezTo>
                  <a:cubicBezTo>
                    <a:pt x="2" y="1"/>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83" name="Freeform 332"/>
            <p:cNvSpPr>
              <a:spLocks/>
            </p:cNvSpPr>
            <p:nvPr/>
          </p:nvSpPr>
          <p:spPr bwMode="auto">
            <a:xfrm>
              <a:off x="5032" y="3244"/>
              <a:ext cx="5" cy="8"/>
            </a:xfrm>
            <a:custGeom>
              <a:avLst/>
              <a:gdLst>
                <a:gd name="T0" fmla="*/ 0 w 2"/>
                <a:gd name="T1" fmla="*/ 3 h 3"/>
                <a:gd name="T2" fmla="*/ 0 w 2"/>
                <a:gd name="T3" fmla="*/ 3 h 3"/>
                <a:gd name="T4" fmla="*/ 0 w 2"/>
                <a:gd name="T5" fmla="*/ 2 h 3"/>
                <a:gd name="T6" fmla="*/ 1 w 2"/>
                <a:gd name="T7" fmla="*/ 1 h 3"/>
                <a:gd name="T8" fmla="*/ 1 w 2"/>
                <a:gd name="T9" fmla="*/ 0 h 3"/>
                <a:gd name="T10" fmla="*/ 1 w 2"/>
                <a:gd name="T11" fmla="*/ 0 h 3"/>
                <a:gd name="T12" fmla="*/ 1 w 2"/>
                <a:gd name="T13" fmla="*/ 1 h 3"/>
                <a:gd name="T14" fmla="*/ 1 w 2"/>
                <a:gd name="T15" fmla="*/ 1 h 3"/>
                <a:gd name="T16" fmla="*/ 0 w 2"/>
                <a:gd name="T17" fmla="*/ 2 h 3"/>
                <a:gd name="T18" fmla="*/ 0 w 2"/>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3">
                  <a:moveTo>
                    <a:pt x="0" y="3"/>
                  </a:moveTo>
                  <a:cubicBezTo>
                    <a:pt x="0" y="3"/>
                    <a:pt x="0" y="3"/>
                    <a:pt x="0" y="3"/>
                  </a:cubicBezTo>
                  <a:cubicBezTo>
                    <a:pt x="0" y="2"/>
                    <a:pt x="0" y="2"/>
                    <a:pt x="0" y="2"/>
                  </a:cubicBezTo>
                  <a:cubicBezTo>
                    <a:pt x="0" y="2"/>
                    <a:pt x="0" y="1"/>
                    <a:pt x="1" y="1"/>
                  </a:cubicBezTo>
                  <a:cubicBezTo>
                    <a:pt x="1" y="0"/>
                    <a:pt x="1" y="0"/>
                    <a:pt x="1" y="0"/>
                  </a:cubicBezTo>
                  <a:cubicBezTo>
                    <a:pt x="1" y="0"/>
                    <a:pt x="1" y="0"/>
                    <a:pt x="1" y="0"/>
                  </a:cubicBezTo>
                  <a:cubicBezTo>
                    <a:pt x="2" y="0"/>
                    <a:pt x="2" y="0"/>
                    <a:pt x="1" y="1"/>
                  </a:cubicBezTo>
                  <a:cubicBezTo>
                    <a:pt x="1" y="1"/>
                    <a:pt x="1" y="1"/>
                    <a:pt x="1" y="1"/>
                  </a:cubicBezTo>
                  <a:cubicBezTo>
                    <a:pt x="0" y="2"/>
                    <a:pt x="0" y="2"/>
                    <a:pt x="0" y="2"/>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84" name="Freeform 333"/>
            <p:cNvSpPr>
              <a:spLocks/>
            </p:cNvSpPr>
            <p:nvPr/>
          </p:nvSpPr>
          <p:spPr bwMode="auto">
            <a:xfrm>
              <a:off x="5032" y="3247"/>
              <a:ext cx="8" cy="5"/>
            </a:xfrm>
            <a:custGeom>
              <a:avLst/>
              <a:gdLst>
                <a:gd name="T0" fmla="*/ 1 w 3"/>
                <a:gd name="T1" fmla="*/ 2 h 2"/>
                <a:gd name="T2" fmla="*/ 1 w 3"/>
                <a:gd name="T3" fmla="*/ 2 h 2"/>
                <a:gd name="T4" fmla="*/ 1 w 3"/>
                <a:gd name="T5" fmla="*/ 2 h 2"/>
                <a:gd name="T6" fmla="*/ 2 w 3"/>
                <a:gd name="T7" fmla="*/ 0 h 2"/>
                <a:gd name="T8" fmla="*/ 3 w 3"/>
                <a:gd name="T9" fmla="*/ 0 h 2"/>
                <a:gd name="T10" fmla="*/ 3 w 3"/>
                <a:gd name="T11" fmla="*/ 0 h 2"/>
                <a:gd name="T12" fmla="*/ 1 w 3"/>
                <a:gd name="T13" fmla="*/ 2 h 2"/>
                <a:gd name="T14" fmla="*/ 1 w 3"/>
                <a:gd name="T15" fmla="*/ 2 h 2"/>
                <a:gd name="T16" fmla="*/ 1 w 3"/>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
                  <a:moveTo>
                    <a:pt x="1" y="2"/>
                  </a:moveTo>
                  <a:cubicBezTo>
                    <a:pt x="1" y="2"/>
                    <a:pt x="1" y="2"/>
                    <a:pt x="1" y="2"/>
                  </a:cubicBezTo>
                  <a:cubicBezTo>
                    <a:pt x="1" y="2"/>
                    <a:pt x="0" y="2"/>
                    <a:pt x="1" y="2"/>
                  </a:cubicBezTo>
                  <a:cubicBezTo>
                    <a:pt x="1" y="1"/>
                    <a:pt x="2" y="0"/>
                    <a:pt x="2" y="0"/>
                  </a:cubicBezTo>
                  <a:cubicBezTo>
                    <a:pt x="2" y="0"/>
                    <a:pt x="2" y="0"/>
                    <a:pt x="3" y="0"/>
                  </a:cubicBezTo>
                  <a:cubicBezTo>
                    <a:pt x="3" y="0"/>
                    <a:pt x="3" y="0"/>
                    <a:pt x="3" y="0"/>
                  </a:cubicBezTo>
                  <a:cubicBezTo>
                    <a:pt x="2" y="1"/>
                    <a:pt x="1" y="1"/>
                    <a:pt x="1" y="2"/>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85" name="Freeform 334"/>
            <p:cNvSpPr>
              <a:spLocks/>
            </p:cNvSpPr>
            <p:nvPr/>
          </p:nvSpPr>
          <p:spPr bwMode="auto">
            <a:xfrm>
              <a:off x="5035" y="3247"/>
              <a:ext cx="5" cy="5"/>
            </a:xfrm>
            <a:custGeom>
              <a:avLst/>
              <a:gdLst>
                <a:gd name="T0" fmla="*/ 1 w 2"/>
                <a:gd name="T1" fmla="*/ 2 h 2"/>
                <a:gd name="T2" fmla="*/ 0 w 2"/>
                <a:gd name="T3" fmla="*/ 2 h 2"/>
                <a:gd name="T4" fmla="*/ 0 w 2"/>
                <a:gd name="T5" fmla="*/ 2 h 2"/>
                <a:gd name="T6" fmla="*/ 2 w 2"/>
                <a:gd name="T7" fmla="*/ 0 h 2"/>
                <a:gd name="T8" fmla="*/ 2 w 2"/>
                <a:gd name="T9" fmla="*/ 0 h 2"/>
                <a:gd name="T10" fmla="*/ 2 w 2"/>
                <a:gd name="T11" fmla="*/ 0 h 2"/>
                <a:gd name="T12" fmla="*/ 2 w 2"/>
                <a:gd name="T13" fmla="*/ 0 h 2"/>
                <a:gd name="T14" fmla="*/ 2 w 2"/>
                <a:gd name="T15" fmla="*/ 1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0" y="2"/>
                    <a:pt x="0" y="2"/>
                    <a:pt x="0" y="2"/>
                  </a:cubicBezTo>
                  <a:cubicBezTo>
                    <a:pt x="0" y="2"/>
                    <a:pt x="0" y="2"/>
                    <a:pt x="0" y="2"/>
                  </a:cubicBezTo>
                  <a:cubicBezTo>
                    <a:pt x="2" y="0"/>
                    <a:pt x="2" y="0"/>
                    <a:pt x="2" y="0"/>
                  </a:cubicBezTo>
                  <a:cubicBezTo>
                    <a:pt x="2" y="0"/>
                    <a:pt x="2" y="0"/>
                    <a:pt x="2" y="0"/>
                  </a:cubicBezTo>
                  <a:cubicBezTo>
                    <a:pt x="2" y="0"/>
                    <a:pt x="2" y="0"/>
                    <a:pt x="2" y="0"/>
                  </a:cubicBezTo>
                  <a:cubicBezTo>
                    <a:pt x="2" y="0"/>
                    <a:pt x="2" y="0"/>
                    <a:pt x="2" y="0"/>
                  </a:cubicBezTo>
                  <a:cubicBezTo>
                    <a:pt x="2" y="0"/>
                    <a:pt x="2" y="1"/>
                    <a:pt x="2"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86" name="Freeform 335"/>
            <p:cNvSpPr>
              <a:spLocks/>
            </p:cNvSpPr>
            <p:nvPr/>
          </p:nvSpPr>
          <p:spPr bwMode="auto">
            <a:xfrm>
              <a:off x="5037" y="3249"/>
              <a:ext cx="6" cy="6"/>
            </a:xfrm>
            <a:custGeom>
              <a:avLst/>
              <a:gdLst>
                <a:gd name="T0" fmla="*/ 0 w 2"/>
                <a:gd name="T1" fmla="*/ 2 h 2"/>
                <a:gd name="T2" fmla="*/ 0 w 2"/>
                <a:gd name="T3" fmla="*/ 1 h 2"/>
                <a:gd name="T4" fmla="*/ 0 w 2"/>
                <a:gd name="T5" fmla="*/ 1 h 2"/>
                <a:gd name="T6" fmla="*/ 2 w 2"/>
                <a:gd name="T7" fmla="*/ 0 h 2"/>
                <a:gd name="T8" fmla="*/ 2 w 2"/>
                <a:gd name="T9" fmla="*/ 0 h 2"/>
                <a:gd name="T10" fmla="*/ 2 w 2"/>
                <a:gd name="T11" fmla="*/ 0 h 2"/>
                <a:gd name="T12" fmla="*/ 1 w 2"/>
                <a:gd name="T13" fmla="*/ 1 h 2"/>
                <a:gd name="T14" fmla="*/ 1 w 2"/>
                <a:gd name="T15" fmla="*/ 1 h 2"/>
                <a:gd name="T16" fmla="*/ 0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0" y="2"/>
                  </a:moveTo>
                  <a:cubicBezTo>
                    <a:pt x="0" y="2"/>
                    <a:pt x="0" y="2"/>
                    <a:pt x="0" y="1"/>
                  </a:cubicBezTo>
                  <a:cubicBezTo>
                    <a:pt x="0" y="1"/>
                    <a:pt x="0" y="1"/>
                    <a:pt x="0" y="1"/>
                  </a:cubicBezTo>
                  <a:cubicBezTo>
                    <a:pt x="2" y="0"/>
                    <a:pt x="2" y="0"/>
                    <a:pt x="2" y="0"/>
                  </a:cubicBezTo>
                  <a:cubicBezTo>
                    <a:pt x="2" y="0"/>
                    <a:pt x="2" y="0"/>
                    <a:pt x="2" y="0"/>
                  </a:cubicBezTo>
                  <a:cubicBezTo>
                    <a:pt x="2" y="0"/>
                    <a:pt x="2" y="0"/>
                    <a:pt x="2" y="0"/>
                  </a:cubicBezTo>
                  <a:cubicBezTo>
                    <a:pt x="1" y="1"/>
                    <a:pt x="1" y="1"/>
                    <a:pt x="1" y="1"/>
                  </a:cubicBezTo>
                  <a:cubicBezTo>
                    <a:pt x="1" y="1"/>
                    <a:pt x="1" y="1"/>
                    <a:pt x="1" y="1"/>
                  </a:cubicBezTo>
                  <a:cubicBezTo>
                    <a:pt x="1"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87" name="Freeform 336"/>
            <p:cNvSpPr>
              <a:spLocks/>
            </p:cNvSpPr>
            <p:nvPr/>
          </p:nvSpPr>
          <p:spPr bwMode="auto">
            <a:xfrm>
              <a:off x="5040" y="3249"/>
              <a:ext cx="5" cy="6"/>
            </a:xfrm>
            <a:custGeom>
              <a:avLst/>
              <a:gdLst>
                <a:gd name="T0" fmla="*/ 0 w 2"/>
                <a:gd name="T1" fmla="*/ 2 h 2"/>
                <a:gd name="T2" fmla="*/ 0 w 2"/>
                <a:gd name="T3" fmla="*/ 2 h 2"/>
                <a:gd name="T4" fmla="*/ 0 w 2"/>
                <a:gd name="T5" fmla="*/ 2 h 2"/>
                <a:gd name="T6" fmla="*/ 2 w 2"/>
                <a:gd name="T7" fmla="*/ 0 h 2"/>
                <a:gd name="T8" fmla="*/ 2 w 2"/>
                <a:gd name="T9" fmla="*/ 0 h 2"/>
                <a:gd name="T10" fmla="*/ 2 w 2"/>
                <a:gd name="T11" fmla="*/ 1 h 2"/>
                <a:gd name="T12" fmla="*/ 1 w 2"/>
                <a:gd name="T13" fmla="*/ 2 h 2"/>
                <a:gd name="T14" fmla="*/ 0 w 2"/>
                <a:gd name="T15" fmla="*/ 2 h 2"/>
                <a:gd name="T16" fmla="*/ 0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0" y="2"/>
                  </a:moveTo>
                  <a:cubicBezTo>
                    <a:pt x="0" y="2"/>
                    <a:pt x="0" y="2"/>
                    <a:pt x="0" y="2"/>
                  </a:cubicBezTo>
                  <a:cubicBezTo>
                    <a:pt x="0" y="2"/>
                    <a:pt x="0" y="2"/>
                    <a:pt x="0" y="2"/>
                  </a:cubicBezTo>
                  <a:cubicBezTo>
                    <a:pt x="1" y="1"/>
                    <a:pt x="1" y="1"/>
                    <a:pt x="2" y="0"/>
                  </a:cubicBezTo>
                  <a:cubicBezTo>
                    <a:pt x="2" y="0"/>
                    <a:pt x="2" y="0"/>
                    <a:pt x="2" y="0"/>
                  </a:cubicBezTo>
                  <a:cubicBezTo>
                    <a:pt x="2" y="0"/>
                    <a:pt x="2" y="1"/>
                    <a:pt x="2" y="1"/>
                  </a:cubicBezTo>
                  <a:cubicBezTo>
                    <a:pt x="2" y="1"/>
                    <a:pt x="1" y="1"/>
                    <a:pt x="1" y="2"/>
                  </a:cubicBezTo>
                  <a:cubicBezTo>
                    <a:pt x="1" y="2"/>
                    <a:pt x="1"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88" name="Freeform 337"/>
            <p:cNvSpPr>
              <a:spLocks/>
            </p:cNvSpPr>
            <p:nvPr/>
          </p:nvSpPr>
          <p:spPr bwMode="auto">
            <a:xfrm>
              <a:off x="5043" y="3252"/>
              <a:ext cx="5" cy="5"/>
            </a:xfrm>
            <a:custGeom>
              <a:avLst/>
              <a:gdLst>
                <a:gd name="T0" fmla="*/ 0 w 2"/>
                <a:gd name="T1" fmla="*/ 2 h 2"/>
                <a:gd name="T2" fmla="*/ 0 w 2"/>
                <a:gd name="T3" fmla="*/ 2 h 2"/>
                <a:gd name="T4" fmla="*/ 0 w 2"/>
                <a:gd name="T5" fmla="*/ 1 h 2"/>
                <a:gd name="T6" fmla="*/ 2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1"/>
                    <a:pt x="0" y="1"/>
                    <a:pt x="0" y="1"/>
                  </a:cubicBezTo>
                  <a:cubicBezTo>
                    <a:pt x="2" y="0"/>
                    <a:pt x="2" y="0"/>
                    <a:pt x="2" y="0"/>
                  </a:cubicBezTo>
                  <a:cubicBezTo>
                    <a:pt x="2" y="0"/>
                    <a:pt x="2" y="0"/>
                    <a:pt x="2" y="0"/>
                  </a:cubicBezTo>
                  <a:cubicBezTo>
                    <a:pt x="2" y="0"/>
                    <a:pt x="2" y="0"/>
                    <a:pt x="2"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89" name="Freeform 338"/>
            <p:cNvSpPr>
              <a:spLocks/>
            </p:cNvSpPr>
            <p:nvPr/>
          </p:nvSpPr>
          <p:spPr bwMode="auto">
            <a:xfrm>
              <a:off x="5045" y="3255"/>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90" name="Freeform 339"/>
            <p:cNvSpPr>
              <a:spLocks/>
            </p:cNvSpPr>
            <p:nvPr/>
          </p:nvSpPr>
          <p:spPr bwMode="auto">
            <a:xfrm>
              <a:off x="5045" y="3255"/>
              <a:ext cx="5" cy="5"/>
            </a:xfrm>
            <a:custGeom>
              <a:avLst/>
              <a:gdLst>
                <a:gd name="T0" fmla="*/ 0 w 2"/>
                <a:gd name="T1" fmla="*/ 2 h 2"/>
                <a:gd name="T2" fmla="*/ 0 w 2"/>
                <a:gd name="T3" fmla="*/ 2 h 2"/>
                <a:gd name="T4" fmla="*/ 0 w 2"/>
                <a:gd name="T5" fmla="*/ 1 h 2"/>
                <a:gd name="T6" fmla="*/ 2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1" y="1"/>
                    <a:pt x="1" y="1"/>
                    <a:pt x="2" y="0"/>
                  </a:cubicBezTo>
                  <a:cubicBezTo>
                    <a:pt x="2" y="0"/>
                    <a:pt x="2"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91" name="Freeform 340"/>
            <p:cNvSpPr>
              <a:spLocks/>
            </p:cNvSpPr>
            <p:nvPr/>
          </p:nvSpPr>
          <p:spPr bwMode="auto">
            <a:xfrm>
              <a:off x="5048" y="3257"/>
              <a:ext cx="2"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92" name="Freeform 341"/>
            <p:cNvSpPr>
              <a:spLocks/>
            </p:cNvSpPr>
            <p:nvPr/>
          </p:nvSpPr>
          <p:spPr bwMode="auto">
            <a:xfrm>
              <a:off x="5048" y="3260"/>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1 h 1"/>
                <a:gd name="T14" fmla="*/ 0 w 1"/>
                <a:gd name="T15" fmla="*/ 1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1" y="1"/>
                    <a:pt x="1" y="1"/>
                    <a:pt x="1" y="1"/>
                  </a:cubicBezTo>
                  <a:cubicBezTo>
                    <a:pt x="1" y="1"/>
                    <a:pt x="1"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93" name="Freeform 342"/>
            <p:cNvSpPr>
              <a:spLocks/>
            </p:cNvSpPr>
            <p:nvPr/>
          </p:nvSpPr>
          <p:spPr bwMode="auto">
            <a:xfrm>
              <a:off x="5048" y="3262"/>
              <a:ext cx="5" cy="3"/>
            </a:xfrm>
            <a:custGeom>
              <a:avLst/>
              <a:gdLst>
                <a:gd name="T0" fmla="*/ 1 w 2"/>
                <a:gd name="T1" fmla="*/ 1 h 1"/>
                <a:gd name="T2" fmla="*/ 0 w 2"/>
                <a:gd name="T3" fmla="*/ 1 h 1"/>
                <a:gd name="T4" fmla="*/ 0 w 2"/>
                <a:gd name="T5" fmla="*/ 0 h 1"/>
                <a:gd name="T6" fmla="*/ 1 w 2"/>
                <a:gd name="T7" fmla="*/ 0 h 1"/>
                <a:gd name="T8" fmla="*/ 1 w 2"/>
                <a:gd name="T9" fmla="*/ 0 h 1"/>
                <a:gd name="T10" fmla="*/ 1 w 2"/>
                <a:gd name="T11" fmla="*/ 0 h 1"/>
                <a:gd name="T12" fmla="*/ 1 w 2"/>
                <a:gd name="T13" fmla="*/ 0 h 1"/>
                <a:gd name="T14" fmla="*/ 1 w 2"/>
                <a:gd name="T15" fmla="*/ 0 h 1"/>
                <a:gd name="T16" fmla="*/ 1 w 2"/>
                <a:gd name="T17" fmla="*/ 1 h 1"/>
                <a:gd name="T18" fmla="*/ 1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1" y="1"/>
                  </a:moveTo>
                  <a:cubicBezTo>
                    <a:pt x="1" y="1"/>
                    <a:pt x="0" y="1"/>
                    <a:pt x="0" y="1"/>
                  </a:cubicBezTo>
                  <a:cubicBezTo>
                    <a:pt x="0" y="1"/>
                    <a:pt x="0" y="0"/>
                    <a:pt x="0" y="0"/>
                  </a:cubicBezTo>
                  <a:cubicBezTo>
                    <a:pt x="1" y="0"/>
                    <a:pt x="1" y="0"/>
                    <a:pt x="1" y="0"/>
                  </a:cubicBezTo>
                  <a:cubicBezTo>
                    <a:pt x="1" y="0"/>
                    <a:pt x="1" y="0"/>
                    <a:pt x="1" y="0"/>
                  </a:cubicBezTo>
                  <a:cubicBezTo>
                    <a:pt x="1" y="0"/>
                    <a:pt x="1" y="0"/>
                    <a:pt x="1" y="0"/>
                  </a:cubicBezTo>
                  <a:cubicBezTo>
                    <a:pt x="2" y="0"/>
                    <a:pt x="2" y="0"/>
                    <a:pt x="1" y="0"/>
                  </a:cubicBezTo>
                  <a:cubicBezTo>
                    <a:pt x="1" y="0"/>
                    <a:pt x="1" y="0"/>
                    <a:pt x="1" y="0"/>
                  </a:cubicBezTo>
                  <a:cubicBezTo>
                    <a:pt x="1"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94" name="Freeform 343"/>
            <p:cNvSpPr>
              <a:spLocks/>
            </p:cNvSpPr>
            <p:nvPr/>
          </p:nvSpPr>
          <p:spPr bwMode="auto">
            <a:xfrm>
              <a:off x="5060" y="3270"/>
              <a:ext cx="3" cy="5"/>
            </a:xfrm>
            <a:custGeom>
              <a:avLst/>
              <a:gdLst>
                <a:gd name="T0" fmla="*/ 0 w 1"/>
                <a:gd name="T1" fmla="*/ 2 h 2"/>
                <a:gd name="T2" fmla="*/ 0 w 1"/>
                <a:gd name="T3" fmla="*/ 2 h 2"/>
                <a:gd name="T4" fmla="*/ 0 w 1"/>
                <a:gd name="T5" fmla="*/ 2 h 2"/>
                <a:gd name="T6" fmla="*/ 0 w 1"/>
                <a:gd name="T7" fmla="*/ 1 h 2"/>
                <a:gd name="T8" fmla="*/ 0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2"/>
                    <a:pt x="0" y="1"/>
                    <a:pt x="0" y="1"/>
                  </a:cubicBezTo>
                  <a:cubicBezTo>
                    <a:pt x="0" y="1"/>
                    <a:pt x="0" y="0"/>
                    <a:pt x="0" y="0"/>
                  </a:cubicBezTo>
                  <a:cubicBezTo>
                    <a:pt x="1" y="1"/>
                    <a:pt x="1" y="1"/>
                    <a:pt x="1" y="1"/>
                  </a:cubicBezTo>
                  <a:cubicBezTo>
                    <a:pt x="0" y="1"/>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95" name="Freeform 344"/>
            <p:cNvSpPr>
              <a:spLocks/>
            </p:cNvSpPr>
            <p:nvPr/>
          </p:nvSpPr>
          <p:spPr bwMode="auto">
            <a:xfrm>
              <a:off x="5060" y="3270"/>
              <a:ext cx="3" cy="7"/>
            </a:xfrm>
            <a:custGeom>
              <a:avLst/>
              <a:gdLst>
                <a:gd name="T0" fmla="*/ 0 w 1"/>
                <a:gd name="T1" fmla="*/ 3 h 3"/>
                <a:gd name="T2" fmla="*/ 0 w 1"/>
                <a:gd name="T3" fmla="*/ 3 h 3"/>
                <a:gd name="T4" fmla="*/ 0 w 1"/>
                <a:gd name="T5" fmla="*/ 3 h 3"/>
                <a:gd name="T6" fmla="*/ 1 w 1"/>
                <a:gd name="T7" fmla="*/ 1 h 3"/>
                <a:gd name="T8" fmla="*/ 1 w 1"/>
                <a:gd name="T9" fmla="*/ 1 h 3"/>
                <a:gd name="T10" fmla="*/ 1 w 1"/>
                <a:gd name="T11" fmla="*/ 1 h 3"/>
                <a:gd name="T12" fmla="*/ 0 w 1"/>
                <a:gd name="T13" fmla="*/ 3 h 3"/>
                <a:gd name="T14" fmla="*/ 0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3"/>
                  </a:moveTo>
                  <a:cubicBezTo>
                    <a:pt x="0" y="3"/>
                    <a:pt x="0" y="3"/>
                    <a:pt x="0" y="3"/>
                  </a:cubicBezTo>
                  <a:cubicBezTo>
                    <a:pt x="0" y="3"/>
                    <a:pt x="0" y="3"/>
                    <a:pt x="0" y="3"/>
                  </a:cubicBezTo>
                  <a:cubicBezTo>
                    <a:pt x="0" y="2"/>
                    <a:pt x="1" y="1"/>
                    <a:pt x="1" y="1"/>
                  </a:cubicBezTo>
                  <a:cubicBezTo>
                    <a:pt x="1" y="1"/>
                    <a:pt x="1" y="0"/>
                    <a:pt x="1" y="1"/>
                  </a:cubicBezTo>
                  <a:cubicBezTo>
                    <a:pt x="1" y="1"/>
                    <a:pt x="1" y="1"/>
                    <a:pt x="1" y="1"/>
                  </a:cubicBezTo>
                  <a:cubicBezTo>
                    <a:pt x="1"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96" name="Freeform 345"/>
            <p:cNvSpPr>
              <a:spLocks/>
            </p:cNvSpPr>
            <p:nvPr/>
          </p:nvSpPr>
          <p:spPr bwMode="auto">
            <a:xfrm>
              <a:off x="5048" y="3290"/>
              <a:ext cx="2" cy="5"/>
            </a:xfrm>
            <a:custGeom>
              <a:avLst/>
              <a:gdLst>
                <a:gd name="T0" fmla="*/ 0 w 1"/>
                <a:gd name="T1" fmla="*/ 2 h 2"/>
                <a:gd name="T2" fmla="*/ 0 w 1"/>
                <a:gd name="T3" fmla="*/ 2 h 2"/>
                <a:gd name="T4" fmla="*/ 0 w 1"/>
                <a:gd name="T5" fmla="*/ 2 h 2"/>
                <a:gd name="T6" fmla="*/ 0 w 1"/>
                <a:gd name="T7" fmla="*/ 1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2"/>
                    <a:pt x="0" y="1"/>
                    <a:pt x="0" y="1"/>
                  </a:cubicBezTo>
                  <a:cubicBezTo>
                    <a:pt x="0" y="0"/>
                    <a:pt x="1" y="0"/>
                    <a:pt x="1" y="0"/>
                  </a:cubicBezTo>
                  <a:cubicBezTo>
                    <a:pt x="1" y="0"/>
                    <a:pt x="1" y="1"/>
                    <a:pt x="1" y="1"/>
                  </a:cubicBezTo>
                  <a:cubicBezTo>
                    <a:pt x="1" y="1"/>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97" name="Freeform 346"/>
            <p:cNvSpPr>
              <a:spLocks/>
            </p:cNvSpPr>
            <p:nvPr/>
          </p:nvSpPr>
          <p:spPr bwMode="auto">
            <a:xfrm>
              <a:off x="5048" y="3293"/>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98" name="Freeform 347"/>
            <p:cNvSpPr>
              <a:spLocks/>
            </p:cNvSpPr>
            <p:nvPr/>
          </p:nvSpPr>
          <p:spPr bwMode="auto">
            <a:xfrm>
              <a:off x="5053" y="3290"/>
              <a:ext cx="2" cy="8"/>
            </a:xfrm>
            <a:custGeom>
              <a:avLst/>
              <a:gdLst>
                <a:gd name="T0" fmla="*/ 0 w 1"/>
                <a:gd name="T1" fmla="*/ 3 h 3"/>
                <a:gd name="T2" fmla="*/ 0 w 1"/>
                <a:gd name="T3" fmla="*/ 3 h 3"/>
                <a:gd name="T4" fmla="*/ 0 w 1"/>
                <a:gd name="T5" fmla="*/ 3 h 3"/>
                <a:gd name="T6" fmla="*/ 1 w 1"/>
                <a:gd name="T7" fmla="*/ 0 h 3"/>
                <a:gd name="T8" fmla="*/ 1 w 1"/>
                <a:gd name="T9" fmla="*/ 0 h 3"/>
                <a:gd name="T10" fmla="*/ 1 w 1"/>
                <a:gd name="T11" fmla="*/ 0 h 3"/>
                <a:gd name="T12" fmla="*/ 0 w 1"/>
                <a:gd name="T13" fmla="*/ 3 h 3"/>
                <a:gd name="T14" fmla="*/ 0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3"/>
                  </a:moveTo>
                  <a:cubicBezTo>
                    <a:pt x="0" y="3"/>
                    <a:pt x="0" y="3"/>
                    <a:pt x="0" y="3"/>
                  </a:cubicBezTo>
                  <a:cubicBezTo>
                    <a:pt x="0" y="3"/>
                    <a:pt x="0" y="3"/>
                    <a:pt x="0" y="3"/>
                  </a:cubicBezTo>
                  <a:cubicBezTo>
                    <a:pt x="1" y="0"/>
                    <a:pt x="1" y="0"/>
                    <a:pt x="1" y="0"/>
                  </a:cubicBezTo>
                  <a:cubicBezTo>
                    <a:pt x="1" y="0"/>
                    <a:pt x="1" y="0"/>
                    <a:pt x="1" y="0"/>
                  </a:cubicBezTo>
                  <a:cubicBezTo>
                    <a:pt x="1" y="0"/>
                    <a:pt x="1" y="0"/>
                    <a:pt x="1" y="0"/>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99" name="Freeform 348"/>
            <p:cNvSpPr>
              <a:spLocks/>
            </p:cNvSpPr>
            <p:nvPr/>
          </p:nvSpPr>
          <p:spPr bwMode="auto">
            <a:xfrm>
              <a:off x="5055" y="3288"/>
              <a:ext cx="3" cy="7"/>
            </a:xfrm>
            <a:custGeom>
              <a:avLst/>
              <a:gdLst>
                <a:gd name="T0" fmla="*/ 0 w 1"/>
                <a:gd name="T1" fmla="*/ 3 h 3"/>
                <a:gd name="T2" fmla="*/ 0 w 1"/>
                <a:gd name="T3" fmla="*/ 3 h 3"/>
                <a:gd name="T4" fmla="*/ 0 w 1"/>
                <a:gd name="T5" fmla="*/ 3 h 3"/>
                <a:gd name="T6" fmla="*/ 1 w 1"/>
                <a:gd name="T7" fmla="*/ 0 h 3"/>
                <a:gd name="T8" fmla="*/ 1 w 1"/>
                <a:gd name="T9" fmla="*/ 0 h 3"/>
                <a:gd name="T10" fmla="*/ 1 w 1"/>
                <a:gd name="T11" fmla="*/ 0 h 3"/>
                <a:gd name="T12" fmla="*/ 0 w 1"/>
                <a:gd name="T13" fmla="*/ 3 h 3"/>
                <a:gd name="T14" fmla="*/ 0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3"/>
                  </a:moveTo>
                  <a:cubicBezTo>
                    <a:pt x="0" y="3"/>
                    <a:pt x="0" y="3"/>
                    <a:pt x="0" y="3"/>
                  </a:cubicBezTo>
                  <a:cubicBezTo>
                    <a:pt x="0" y="3"/>
                    <a:pt x="0" y="3"/>
                    <a:pt x="0" y="3"/>
                  </a:cubicBezTo>
                  <a:cubicBezTo>
                    <a:pt x="0" y="2"/>
                    <a:pt x="0" y="1"/>
                    <a:pt x="1" y="0"/>
                  </a:cubicBezTo>
                  <a:cubicBezTo>
                    <a:pt x="1" y="0"/>
                    <a:pt x="1" y="0"/>
                    <a:pt x="1" y="0"/>
                  </a:cubicBezTo>
                  <a:cubicBezTo>
                    <a:pt x="1" y="0"/>
                    <a:pt x="1" y="0"/>
                    <a:pt x="1" y="0"/>
                  </a:cubicBezTo>
                  <a:cubicBezTo>
                    <a:pt x="1" y="1"/>
                    <a:pt x="0"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00" name="Freeform 349"/>
            <p:cNvSpPr>
              <a:spLocks/>
            </p:cNvSpPr>
            <p:nvPr/>
          </p:nvSpPr>
          <p:spPr bwMode="auto">
            <a:xfrm>
              <a:off x="5004" y="3275"/>
              <a:ext cx="3" cy="7"/>
            </a:xfrm>
            <a:custGeom>
              <a:avLst/>
              <a:gdLst>
                <a:gd name="T0" fmla="*/ 0 w 1"/>
                <a:gd name="T1" fmla="*/ 3 h 3"/>
                <a:gd name="T2" fmla="*/ 0 w 1"/>
                <a:gd name="T3" fmla="*/ 3 h 3"/>
                <a:gd name="T4" fmla="*/ 0 w 1"/>
                <a:gd name="T5" fmla="*/ 2 h 3"/>
                <a:gd name="T6" fmla="*/ 0 w 1"/>
                <a:gd name="T7" fmla="*/ 1 h 3"/>
                <a:gd name="T8" fmla="*/ 0 w 1"/>
                <a:gd name="T9" fmla="*/ 0 h 3"/>
                <a:gd name="T10" fmla="*/ 0 w 1"/>
                <a:gd name="T11" fmla="*/ 0 h 3"/>
                <a:gd name="T12" fmla="*/ 1 w 1"/>
                <a:gd name="T13" fmla="*/ 1 h 3"/>
                <a:gd name="T14" fmla="*/ 1 w 1"/>
                <a:gd name="T15" fmla="*/ 1 h 3"/>
                <a:gd name="T16" fmla="*/ 1 w 1"/>
                <a:gd name="T17" fmla="*/ 1 h 3"/>
                <a:gd name="T18" fmla="*/ 0 w 1"/>
                <a:gd name="T19" fmla="*/ 2 h 3"/>
                <a:gd name="T20" fmla="*/ 0 w 1"/>
                <a:gd name="T21" fmla="*/ 3 h 3"/>
                <a:gd name="T22" fmla="*/ 0 w 1"/>
                <a:gd name="T23" fmla="*/ 3 h 3"/>
                <a:gd name="T24" fmla="*/ 0 w 1"/>
                <a:gd name="T25"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 h="3">
                  <a:moveTo>
                    <a:pt x="0" y="3"/>
                  </a:moveTo>
                  <a:cubicBezTo>
                    <a:pt x="0" y="3"/>
                    <a:pt x="0" y="3"/>
                    <a:pt x="0" y="3"/>
                  </a:cubicBezTo>
                  <a:cubicBezTo>
                    <a:pt x="0" y="3"/>
                    <a:pt x="0" y="2"/>
                    <a:pt x="0" y="2"/>
                  </a:cubicBezTo>
                  <a:cubicBezTo>
                    <a:pt x="0" y="1"/>
                    <a:pt x="0" y="1"/>
                    <a:pt x="0" y="1"/>
                  </a:cubicBezTo>
                  <a:cubicBezTo>
                    <a:pt x="0" y="1"/>
                    <a:pt x="0" y="1"/>
                    <a:pt x="0" y="0"/>
                  </a:cubicBezTo>
                  <a:cubicBezTo>
                    <a:pt x="0" y="0"/>
                    <a:pt x="0" y="0"/>
                    <a:pt x="0" y="0"/>
                  </a:cubicBezTo>
                  <a:cubicBezTo>
                    <a:pt x="1" y="0"/>
                    <a:pt x="1" y="0"/>
                    <a:pt x="1" y="1"/>
                  </a:cubicBezTo>
                  <a:cubicBezTo>
                    <a:pt x="1" y="1"/>
                    <a:pt x="1" y="1"/>
                    <a:pt x="1" y="1"/>
                  </a:cubicBezTo>
                  <a:cubicBezTo>
                    <a:pt x="1" y="1"/>
                    <a:pt x="1" y="1"/>
                    <a:pt x="1" y="1"/>
                  </a:cubicBezTo>
                  <a:cubicBezTo>
                    <a:pt x="0" y="2"/>
                    <a:pt x="0" y="2"/>
                    <a:pt x="0" y="2"/>
                  </a:cubicBezTo>
                  <a:cubicBezTo>
                    <a:pt x="0" y="2"/>
                    <a:pt x="0" y="2"/>
                    <a:pt x="0" y="3"/>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01" name="Freeform 350"/>
            <p:cNvSpPr>
              <a:spLocks/>
            </p:cNvSpPr>
            <p:nvPr/>
          </p:nvSpPr>
          <p:spPr bwMode="auto">
            <a:xfrm>
              <a:off x="5004" y="3277"/>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1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1"/>
                    <a:pt x="1" y="1"/>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02" name="Freeform 351"/>
            <p:cNvSpPr>
              <a:spLocks noEditPoints="1"/>
            </p:cNvSpPr>
            <p:nvPr/>
          </p:nvSpPr>
          <p:spPr bwMode="auto">
            <a:xfrm>
              <a:off x="4997" y="3232"/>
              <a:ext cx="68" cy="68"/>
            </a:xfrm>
            <a:custGeom>
              <a:avLst/>
              <a:gdLst>
                <a:gd name="T0" fmla="*/ 11 w 27"/>
                <a:gd name="T1" fmla="*/ 26 h 27"/>
                <a:gd name="T2" fmla="*/ 6 w 27"/>
                <a:gd name="T3" fmla="*/ 24 h 27"/>
                <a:gd name="T4" fmla="*/ 3 w 27"/>
                <a:gd name="T5" fmla="*/ 21 h 27"/>
                <a:gd name="T6" fmla="*/ 1 w 27"/>
                <a:gd name="T7" fmla="*/ 16 h 27"/>
                <a:gd name="T8" fmla="*/ 1 w 27"/>
                <a:gd name="T9" fmla="*/ 11 h 27"/>
                <a:gd name="T10" fmla="*/ 3 w 27"/>
                <a:gd name="T11" fmla="*/ 6 h 27"/>
                <a:gd name="T12" fmla="*/ 6 w 27"/>
                <a:gd name="T13" fmla="*/ 2 h 27"/>
                <a:gd name="T14" fmla="*/ 11 w 27"/>
                <a:gd name="T15" fmla="*/ 0 h 27"/>
                <a:gd name="T16" fmla="*/ 16 w 27"/>
                <a:gd name="T17" fmla="*/ 0 h 27"/>
                <a:gd name="T18" fmla="*/ 21 w 27"/>
                <a:gd name="T19" fmla="*/ 2 h 27"/>
                <a:gd name="T20" fmla="*/ 24 w 27"/>
                <a:gd name="T21" fmla="*/ 5 h 27"/>
                <a:gd name="T22" fmla="*/ 25 w 27"/>
                <a:gd name="T23" fmla="*/ 6 h 27"/>
                <a:gd name="T24" fmla="*/ 24 w 27"/>
                <a:gd name="T25" fmla="*/ 8 h 27"/>
                <a:gd name="T26" fmla="*/ 23 w 27"/>
                <a:gd name="T27" fmla="*/ 7 h 27"/>
                <a:gd name="T28" fmla="*/ 27 w 27"/>
                <a:gd name="T29" fmla="*/ 11 h 27"/>
                <a:gd name="T30" fmla="*/ 24 w 27"/>
                <a:gd name="T31" fmla="*/ 17 h 27"/>
                <a:gd name="T32" fmla="*/ 25 w 27"/>
                <a:gd name="T33" fmla="*/ 21 h 27"/>
                <a:gd name="T34" fmla="*/ 20 w 27"/>
                <a:gd name="T35" fmla="*/ 23 h 27"/>
                <a:gd name="T36" fmla="*/ 16 w 27"/>
                <a:gd name="T37" fmla="*/ 27 h 27"/>
                <a:gd name="T38" fmla="*/ 16 w 27"/>
                <a:gd name="T39" fmla="*/ 26 h 27"/>
                <a:gd name="T40" fmla="*/ 20 w 27"/>
                <a:gd name="T41" fmla="*/ 22 h 27"/>
                <a:gd name="T42" fmla="*/ 24 w 27"/>
                <a:gd name="T43" fmla="*/ 21 h 27"/>
                <a:gd name="T44" fmla="*/ 24 w 27"/>
                <a:gd name="T45" fmla="*/ 17 h 27"/>
                <a:gd name="T46" fmla="*/ 24 w 27"/>
                <a:gd name="T47" fmla="*/ 11 h 27"/>
                <a:gd name="T48" fmla="*/ 23 w 27"/>
                <a:gd name="T49" fmla="*/ 7 h 27"/>
                <a:gd name="T50" fmla="*/ 23 w 27"/>
                <a:gd name="T51" fmla="*/ 5 h 27"/>
                <a:gd name="T52" fmla="*/ 20 w 27"/>
                <a:gd name="T53" fmla="*/ 4 h 27"/>
                <a:gd name="T54" fmla="*/ 16 w 27"/>
                <a:gd name="T55" fmla="*/ 1 h 27"/>
                <a:gd name="T56" fmla="*/ 12 w 27"/>
                <a:gd name="T57" fmla="*/ 3 h 27"/>
                <a:gd name="T58" fmla="*/ 6 w 27"/>
                <a:gd name="T59" fmla="*/ 3 h 27"/>
                <a:gd name="T60" fmla="*/ 5 w 27"/>
                <a:gd name="T61" fmla="*/ 7 h 27"/>
                <a:gd name="T62" fmla="*/ 1 w 27"/>
                <a:gd name="T63" fmla="*/ 11 h 27"/>
                <a:gd name="T64" fmla="*/ 3 w 27"/>
                <a:gd name="T65" fmla="*/ 15 h 27"/>
                <a:gd name="T66" fmla="*/ 3 w 27"/>
                <a:gd name="T67" fmla="*/ 21 h 27"/>
                <a:gd name="T68" fmla="*/ 8 w 27"/>
                <a:gd name="T69" fmla="*/ 22 h 27"/>
                <a:gd name="T70" fmla="*/ 12 w 27"/>
                <a:gd name="T71" fmla="*/ 26 h 27"/>
                <a:gd name="T72" fmla="*/ 8 w 27"/>
                <a:gd name="T73" fmla="*/ 7 h 27"/>
                <a:gd name="T74" fmla="*/ 20 w 27"/>
                <a:gd name="T75" fmla="*/ 19 h 27"/>
                <a:gd name="T76" fmla="*/ 19 w 27"/>
                <a:gd name="T77" fmla="*/ 20 h 27"/>
                <a:gd name="T78" fmla="*/ 14 w 27"/>
                <a:gd name="T79" fmla="*/ 22 h 27"/>
                <a:gd name="T80" fmla="*/ 8 w 27"/>
                <a:gd name="T81" fmla="*/ 19 h 27"/>
                <a:gd name="T82" fmla="*/ 19 w 27"/>
                <a:gd name="T8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 h="27">
                  <a:moveTo>
                    <a:pt x="14" y="27"/>
                  </a:moveTo>
                  <a:cubicBezTo>
                    <a:pt x="13" y="27"/>
                    <a:pt x="12" y="27"/>
                    <a:pt x="11" y="27"/>
                  </a:cubicBezTo>
                  <a:cubicBezTo>
                    <a:pt x="11" y="27"/>
                    <a:pt x="11" y="27"/>
                    <a:pt x="11" y="26"/>
                  </a:cubicBezTo>
                  <a:cubicBezTo>
                    <a:pt x="11" y="24"/>
                    <a:pt x="11" y="24"/>
                    <a:pt x="11" y="24"/>
                  </a:cubicBezTo>
                  <a:cubicBezTo>
                    <a:pt x="10" y="24"/>
                    <a:pt x="9" y="24"/>
                    <a:pt x="8" y="23"/>
                  </a:cubicBezTo>
                  <a:cubicBezTo>
                    <a:pt x="6" y="24"/>
                    <a:pt x="6" y="24"/>
                    <a:pt x="6" y="24"/>
                  </a:cubicBezTo>
                  <a:cubicBezTo>
                    <a:pt x="6" y="24"/>
                    <a:pt x="6" y="24"/>
                    <a:pt x="6" y="24"/>
                  </a:cubicBezTo>
                  <a:cubicBezTo>
                    <a:pt x="5" y="23"/>
                    <a:pt x="3" y="22"/>
                    <a:pt x="3" y="21"/>
                  </a:cubicBezTo>
                  <a:cubicBezTo>
                    <a:pt x="3" y="21"/>
                    <a:pt x="3" y="21"/>
                    <a:pt x="3" y="21"/>
                  </a:cubicBezTo>
                  <a:cubicBezTo>
                    <a:pt x="4" y="19"/>
                    <a:pt x="4" y="19"/>
                    <a:pt x="4" y="19"/>
                  </a:cubicBezTo>
                  <a:cubicBezTo>
                    <a:pt x="3" y="18"/>
                    <a:pt x="3" y="17"/>
                    <a:pt x="3" y="16"/>
                  </a:cubicBezTo>
                  <a:cubicBezTo>
                    <a:pt x="1" y="16"/>
                    <a:pt x="1" y="16"/>
                    <a:pt x="1" y="16"/>
                  </a:cubicBezTo>
                  <a:cubicBezTo>
                    <a:pt x="0" y="16"/>
                    <a:pt x="0" y="16"/>
                    <a:pt x="0" y="16"/>
                  </a:cubicBezTo>
                  <a:cubicBezTo>
                    <a:pt x="0" y="14"/>
                    <a:pt x="0" y="13"/>
                    <a:pt x="0" y="11"/>
                  </a:cubicBezTo>
                  <a:cubicBezTo>
                    <a:pt x="0" y="11"/>
                    <a:pt x="0" y="11"/>
                    <a:pt x="1" y="11"/>
                  </a:cubicBezTo>
                  <a:cubicBezTo>
                    <a:pt x="3" y="11"/>
                    <a:pt x="3" y="11"/>
                    <a:pt x="3" y="11"/>
                  </a:cubicBezTo>
                  <a:cubicBezTo>
                    <a:pt x="3" y="10"/>
                    <a:pt x="3" y="8"/>
                    <a:pt x="4" y="7"/>
                  </a:cubicBezTo>
                  <a:cubicBezTo>
                    <a:pt x="3" y="6"/>
                    <a:pt x="3" y="6"/>
                    <a:pt x="3" y="6"/>
                  </a:cubicBezTo>
                  <a:cubicBezTo>
                    <a:pt x="3" y="6"/>
                    <a:pt x="3" y="6"/>
                    <a:pt x="3" y="5"/>
                  </a:cubicBezTo>
                  <a:cubicBezTo>
                    <a:pt x="4" y="4"/>
                    <a:pt x="5" y="3"/>
                    <a:pt x="6" y="2"/>
                  </a:cubicBezTo>
                  <a:cubicBezTo>
                    <a:pt x="6" y="2"/>
                    <a:pt x="6" y="2"/>
                    <a:pt x="6" y="2"/>
                  </a:cubicBezTo>
                  <a:cubicBezTo>
                    <a:pt x="8" y="4"/>
                    <a:pt x="8" y="4"/>
                    <a:pt x="8" y="4"/>
                  </a:cubicBezTo>
                  <a:cubicBezTo>
                    <a:pt x="9" y="3"/>
                    <a:pt x="10" y="3"/>
                    <a:pt x="11" y="2"/>
                  </a:cubicBezTo>
                  <a:cubicBezTo>
                    <a:pt x="11" y="0"/>
                    <a:pt x="11" y="0"/>
                    <a:pt x="11" y="0"/>
                  </a:cubicBezTo>
                  <a:cubicBezTo>
                    <a:pt x="11" y="0"/>
                    <a:pt x="11" y="0"/>
                    <a:pt x="11" y="0"/>
                  </a:cubicBezTo>
                  <a:cubicBezTo>
                    <a:pt x="13" y="0"/>
                    <a:pt x="14" y="0"/>
                    <a:pt x="16" y="0"/>
                  </a:cubicBezTo>
                  <a:cubicBezTo>
                    <a:pt x="16" y="0"/>
                    <a:pt x="16" y="0"/>
                    <a:pt x="16" y="0"/>
                  </a:cubicBezTo>
                  <a:cubicBezTo>
                    <a:pt x="16" y="2"/>
                    <a:pt x="16" y="2"/>
                    <a:pt x="16" y="2"/>
                  </a:cubicBezTo>
                  <a:cubicBezTo>
                    <a:pt x="17" y="3"/>
                    <a:pt x="19" y="3"/>
                    <a:pt x="20" y="4"/>
                  </a:cubicBezTo>
                  <a:cubicBezTo>
                    <a:pt x="21" y="2"/>
                    <a:pt x="21" y="2"/>
                    <a:pt x="21" y="2"/>
                  </a:cubicBezTo>
                  <a:cubicBezTo>
                    <a:pt x="21" y="2"/>
                    <a:pt x="21" y="2"/>
                    <a:pt x="21" y="2"/>
                  </a:cubicBezTo>
                  <a:cubicBezTo>
                    <a:pt x="22" y="2"/>
                    <a:pt x="24" y="4"/>
                    <a:pt x="24" y="5"/>
                  </a:cubicBezTo>
                  <a:cubicBezTo>
                    <a:pt x="24" y="5"/>
                    <a:pt x="24" y="5"/>
                    <a:pt x="24" y="5"/>
                  </a:cubicBezTo>
                  <a:cubicBezTo>
                    <a:pt x="25" y="5"/>
                    <a:pt x="25" y="5"/>
                    <a:pt x="25" y="5"/>
                  </a:cubicBezTo>
                  <a:cubicBezTo>
                    <a:pt x="25" y="5"/>
                    <a:pt x="25" y="5"/>
                    <a:pt x="25" y="5"/>
                  </a:cubicBezTo>
                  <a:cubicBezTo>
                    <a:pt x="25" y="6"/>
                    <a:pt x="25" y="6"/>
                    <a:pt x="25" y="6"/>
                  </a:cubicBezTo>
                  <a:cubicBezTo>
                    <a:pt x="25" y="6"/>
                    <a:pt x="25" y="6"/>
                    <a:pt x="25" y="6"/>
                  </a:cubicBezTo>
                  <a:cubicBezTo>
                    <a:pt x="25" y="7"/>
                    <a:pt x="25" y="7"/>
                    <a:pt x="25" y="8"/>
                  </a:cubicBezTo>
                  <a:cubicBezTo>
                    <a:pt x="25" y="8"/>
                    <a:pt x="25" y="8"/>
                    <a:pt x="24" y="8"/>
                  </a:cubicBezTo>
                  <a:cubicBezTo>
                    <a:pt x="24" y="8"/>
                    <a:pt x="24" y="8"/>
                    <a:pt x="24" y="8"/>
                  </a:cubicBezTo>
                  <a:cubicBezTo>
                    <a:pt x="24" y="7"/>
                    <a:pt x="24" y="7"/>
                    <a:pt x="24" y="6"/>
                  </a:cubicBezTo>
                  <a:cubicBezTo>
                    <a:pt x="23" y="7"/>
                    <a:pt x="23" y="7"/>
                    <a:pt x="23" y="7"/>
                  </a:cubicBezTo>
                  <a:cubicBezTo>
                    <a:pt x="24" y="8"/>
                    <a:pt x="24" y="10"/>
                    <a:pt x="25" y="11"/>
                  </a:cubicBezTo>
                  <a:cubicBezTo>
                    <a:pt x="27" y="11"/>
                    <a:pt x="27" y="11"/>
                    <a:pt x="27" y="11"/>
                  </a:cubicBezTo>
                  <a:cubicBezTo>
                    <a:pt x="27" y="11"/>
                    <a:pt x="27" y="11"/>
                    <a:pt x="27" y="11"/>
                  </a:cubicBezTo>
                  <a:cubicBezTo>
                    <a:pt x="27" y="13"/>
                    <a:pt x="27" y="14"/>
                    <a:pt x="27" y="16"/>
                  </a:cubicBezTo>
                  <a:cubicBezTo>
                    <a:pt x="27" y="16"/>
                    <a:pt x="27" y="16"/>
                    <a:pt x="27" y="16"/>
                  </a:cubicBezTo>
                  <a:cubicBezTo>
                    <a:pt x="25" y="16"/>
                    <a:pt x="25" y="16"/>
                    <a:pt x="24" y="17"/>
                  </a:cubicBezTo>
                  <a:cubicBezTo>
                    <a:pt x="24" y="18"/>
                    <a:pt x="24" y="19"/>
                    <a:pt x="23" y="19"/>
                  </a:cubicBezTo>
                  <a:cubicBezTo>
                    <a:pt x="25" y="21"/>
                    <a:pt x="25" y="21"/>
                    <a:pt x="25" y="21"/>
                  </a:cubicBezTo>
                  <a:cubicBezTo>
                    <a:pt x="25" y="21"/>
                    <a:pt x="25" y="21"/>
                    <a:pt x="25" y="21"/>
                  </a:cubicBezTo>
                  <a:cubicBezTo>
                    <a:pt x="24" y="22"/>
                    <a:pt x="23" y="23"/>
                    <a:pt x="22" y="24"/>
                  </a:cubicBezTo>
                  <a:cubicBezTo>
                    <a:pt x="21" y="24"/>
                    <a:pt x="21" y="24"/>
                    <a:pt x="21" y="24"/>
                  </a:cubicBezTo>
                  <a:cubicBezTo>
                    <a:pt x="20" y="23"/>
                    <a:pt x="20" y="23"/>
                    <a:pt x="20" y="23"/>
                  </a:cubicBezTo>
                  <a:cubicBezTo>
                    <a:pt x="19" y="24"/>
                    <a:pt x="17" y="24"/>
                    <a:pt x="16" y="24"/>
                  </a:cubicBezTo>
                  <a:cubicBezTo>
                    <a:pt x="16" y="26"/>
                    <a:pt x="16" y="26"/>
                    <a:pt x="16" y="26"/>
                  </a:cubicBezTo>
                  <a:cubicBezTo>
                    <a:pt x="16" y="27"/>
                    <a:pt x="16" y="27"/>
                    <a:pt x="16" y="27"/>
                  </a:cubicBezTo>
                  <a:cubicBezTo>
                    <a:pt x="15" y="27"/>
                    <a:pt x="14" y="27"/>
                    <a:pt x="14" y="27"/>
                  </a:cubicBezTo>
                  <a:close/>
                  <a:moveTo>
                    <a:pt x="12" y="26"/>
                  </a:moveTo>
                  <a:cubicBezTo>
                    <a:pt x="13" y="26"/>
                    <a:pt x="14" y="26"/>
                    <a:pt x="16" y="26"/>
                  </a:cubicBezTo>
                  <a:cubicBezTo>
                    <a:pt x="16" y="24"/>
                    <a:pt x="16" y="24"/>
                    <a:pt x="16" y="24"/>
                  </a:cubicBezTo>
                  <a:cubicBezTo>
                    <a:pt x="16" y="24"/>
                    <a:pt x="16" y="24"/>
                    <a:pt x="16" y="24"/>
                  </a:cubicBezTo>
                  <a:cubicBezTo>
                    <a:pt x="17" y="24"/>
                    <a:pt x="18" y="23"/>
                    <a:pt x="20" y="22"/>
                  </a:cubicBezTo>
                  <a:cubicBezTo>
                    <a:pt x="20" y="22"/>
                    <a:pt x="20" y="22"/>
                    <a:pt x="20" y="22"/>
                  </a:cubicBezTo>
                  <a:cubicBezTo>
                    <a:pt x="21" y="24"/>
                    <a:pt x="21" y="24"/>
                    <a:pt x="21" y="24"/>
                  </a:cubicBezTo>
                  <a:cubicBezTo>
                    <a:pt x="22" y="23"/>
                    <a:pt x="23" y="22"/>
                    <a:pt x="24" y="21"/>
                  </a:cubicBezTo>
                  <a:cubicBezTo>
                    <a:pt x="23" y="20"/>
                    <a:pt x="23" y="20"/>
                    <a:pt x="23" y="20"/>
                  </a:cubicBezTo>
                  <a:cubicBezTo>
                    <a:pt x="23" y="20"/>
                    <a:pt x="23" y="19"/>
                    <a:pt x="23" y="19"/>
                  </a:cubicBezTo>
                  <a:cubicBezTo>
                    <a:pt x="23" y="19"/>
                    <a:pt x="23" y="18"/>
                    <a:pt x="24" y="17"/>
                  </a:cubicBezTo>
                  <a:cubicBezTo>
                    <a:pt x="24" y="16"/>
                    <a:pt x="24" y="15"/>
                    <a:pt x="26" y="15"/>
                  </a:cubicBezTo>
                  <a:cubicBezTo>
                    <a:pt x="27" y="14"/>
                    <a:pt x="27" y="13"/>
                    <a:pt x="26" y="11"/>
                  </a:cubicBezTo>
                  <a:cubicBezTo>
                    <a:pt x="24" y="11"/>
                    <a:pt x="24" y="11"/>
                    <a:pt x="24" y="11"/>
                  </a:cubicBezTo>
                  <a:cubicBezTo>
                    <a:pt x="24" y="11"/>
                    <a:pt x="24" y="11"/>
                    <a:pt x="24" y="11"/>
                  </a:cubicBezTo>
                  <a:cubicBezTo>
                    <a:pt x="24" y="10"/>
                    <a:pt x="23" y="9"/>
                    <a:pt x="23" y="7"/>
                  </a:cubicBezTo>
                  <a:cubicBezTo>
                    <a:pt x="23" y="7"/>
                    <a:pt x="23" y="7"/>
                    <a:pt x="23" y="7"/>
                  </a:cubicBezTo>
                  <a:cubicBezTo>
                    <a:pt x="24" y="6"/>
                    <a:pt x="24" y="6"/>
                    <a:pt x="24" y="6"/>
                  </a:cubicBezTo>
                  <a:cubicBezTo>
                    <a:pt x="24" y="6"/>
                    <a:pt x="24" y="6"/>
                    <a:pt x="24" y="6"/>
                  </a:cubicBezTo>
                  <a:cubicBezTo>
                    <a:pt x="24" y="5"/>
                    <a:pt x="24" y="5"/>
                    <a:pt x="23" y="5"/>
                  </a:cubicBezTo>
                  <a:cubicBezTo>
                    <a:pt x="23" y="5"/>
                    <a:pt x="22" y="3"/>
                    <a:pt x="21" y="3"/>
                  </a:cubicBezTo>
                  <a:cubicBezTo>
                    <a:pt x="20" y="4"/>
                    <a:pt x="20" y="4"/>
                    <a:pt x="20" y="4"/>
                  </a:cubicBezTo>
                  <a:cubicBezTo>
                    <a:pt x="20" y="4"/>
                    <a:pt x="20" y="4"/>
                    <a:pt x="20" y="4"/>
                  </a:cubicBezTo>
                  <a:cubicBezTo>
                    <a:pt x="18" y="4"/>
                    <a:pt x="17" y="3"/>
                    <a:pt x="16" y="3"/>
                  </a:cubicBezTo>
                  <a:cubicBezTo>
                    <a:pt x="16" y="3"/>
                    <a:pt x="16" y="3"/>
                    <a:pt x="16" y="3"/>
                  </a:cubicBezTo>
                  <a:cubicBezTo>
                    <a:pt x="16" y="1"/>
                    <a:pt x="16" y="1"/>
                    <a:pt x="16" y="1"/>
                  </a:cubicBezTo>
                  <a:cubicBezTo>
                    <a:pt x="14" y="0"/>
                    <a:pt x="13" y="0"/>
                    <a:pt x="12" y="1"/>
                  </a:cubicBezTo>
                  <a:cubicBezTo>
                    <a:pt x="12" y="3"/>
                    <a:pt x="12" y="3"/>
                    <a:pt x="12" y="3"/>
                  </a:cubicBezTo>
                  <a:cubicBezTo>
                    <a:pt x="12" y="3"/>
                    <a:pt x="12" y="3"/>
                    <a:pt x="12" y="3"/>
                  </a:cubicBezTo>
                  <a:cubicBezTo>
                    <a:pt x="10" y="3"/>
                    <a:pt x="9" y="4"/>
                    <a:pt x="8" y="4"/>
                  </a:cubicBezTo>
                  <a:cubicBezTo>
                    <a:pt x="8" y="4"/>
                    <a:pt x="7" y="4"/>
                    <a:pt x="7" y="4"/>
                  </a:cubicBezTo>
                  <a:cubicBezTo>
                    <a:pt x="6" y="3"/>
                    <a:pt x="6" y="3"/>
                    <a:pt x="6" y="3"/>
                  </a:cubicBezTo>
                  <a:cubicBezTo>
                    <a:pt x="5" y="4"/>
                    <a:pt x="4" y="5"/>
                    <a:pt x="3" y="6"/>
                  </a:cubicBezTo>
                  <a:cubicBezTo>
                    <a:pt x="5" y="7"/>
                    <a:pt x="5" y="7"/>
                    <a:pt x="5" y="7"/>
                  </a:cubicBezTo>
                  <a:cubicBezTo>
                    <a:pt x="5" y="7"/>
                    <a:pt x="5" y="7"/>
                    <a:pt x="5" y="7"/>
                  </a:cubicBezTo>
                  <a:cubicBezTo>
                    <a:pt x="4" y="9"/>
                    <a:pt x="3" y="10"/>
                    <a:pt x="3" y="11"/>
                  </a:cubicBezTo>
                  <a:cubicBezTo>
                    <a:pt x="3" y="11"/>
                    <a:pt x="3" y="11"/>
                    <a:pt x="3" y="11"/>
                  </a:cubicBezTo>
                  <a:cubicBezTo>
                    <a:pt x="1" y="11"/>
                    <a:pt x="1" y="11"/>
                    <a:pt x="1" y="11"/>
                  </a:cubicBezTo>
                  <a:cubicBezTo>
                    <a:pt x="1" y="13"/>
                    <a:pt x="1" y="14"/>
                    <a:pt x="1" y="15"/>
                  </a:cubicBezTo>
                  <a:cubicBezTo>
                    <a:pt x="3" y="15"/>
                    <a:pt x="3" y="15"/>
                    <a:pt x="3" y="15"/>
                  </a:cubicBezTo>
                  <a:cubicBezTo>
                    <a:pt x="3" y="15"/>
                    <a:pt x="3" y="15"/>
                    <a:pt x="3" y="15"/>
                  </a:cubicBezTo>
                  <a:cubicBezTo>
                    <a:pt x="3" y="17"/>
                    <a:pt x="4" y="18"/>
                    <a:pt x="5" y="19"/>
                  </a:cubicBezTo>
                  <a:cubicBezTo>
                    <a:pt x="5" y="19"/>
                    <a:pt x="5" y="20"/>
                    <a:pt x="5" y="20"/>
                  </a:cubicBezTo>
                  <a:cubicBezTo>
                    <a:pt x="3" y="21"/>
                    <a:pt x="3" y="21"/>
                    <a:pt x="3" y="21"/>
                  </a:cubicBezTo>
                  <a:cubicBezTo>
                    <a:pt x="4" y="22"/>
                    <a:pt x="5" y="23"/>
                    <a:pt x="6" y="24"/>
                  </a:cubicBezTo>
                  <a:cubicBezTo>
                    <a:pt x="7" y="22"/>
                    <a:pt x="7" y="22"/>
                    <a:pt x="7" y="22"/>
                  </a:cubicBezTo>
                  <a:cubicBezTo>
                    <a:pt x="7" y="22"/>
                    <a:pt x="8" y="22"/>
                    <a:pt x="8" y="22"/>
                  </a:cubicBezTo>
                  <a:cubicBezTo>
                    <a:pt x="9" y="23"/>
                    <a:pt x="10" y="24"/>
                    <a:pt x="12" y="24"/>
                  </a:cubicBezTo>
                  <a:cubicBezTo>
                    <a:pt x="12" y="24"/>
                    <a:pt x="12" y="24"/>
                    <a:pt x="12" y="24"/>
                  </a:cubicBezTo>
                  <a:lnTo>
                    <a:pt x="12" y="26"/>
                  </a:lnTo>
                  <a:close/>
                  <a:moveTo>
                    <a:pt x="14" y="22"/>
                  </a:moveTo>
                  <a:cubicBezTo>
                    <a:pt x="12" y="22"/>
                    <a:pt x="9" y="21"/>
                    <a:pt x="8" y="19"/>
                  </a:cubicBezTo>
                  <a:cubicBezTo>
                    <a:pt x="5" y="16"/>
                    <a:pt x="4" y="11"/>
                    <a:pt x="8" y="7"/>
                  </a:cubicBezTo>
                  <a:cubicBezTo>
                    <a:pt x="12" y="3"/>
                    <a:pt x="17" y="5"/>
                    <a:pt x="19" y="8"/>
                  </a:cubicBezTo>
                  <a:cubicBezTo>
                    <a:pt x="22" y="10"/>
                    <a:pt x="24" y="15"/>
                    <a:pt x="20" y="19"/>
                  </a:cubicBezTo>
                  <a:cubicBezTo>
                    <a:pt x="20" y="19"/>
                    <a:pt x="20" y="19"/>
                    <a:pt x="20" y="19"/>
                  </a:cubicBezTo>
                  <a:cubicBezTo>
                    <a:pt x="20" y="19"/>
                    <a:pt x="20" y="19"/>
                    <a:pt x="20" y="19"/>
                  </a:cubicBezTo>
                  <a:cubicBezTo>
                    <a:pt x="20" y="19"/>
                    <a:pt x="20" y="19"/>
                    <a:pt x="20" y="19"/>
                  </a:cubicBezTo>
                  <a:cubicBezTo>
                    <a:pt x="20" y="19"/>
                    <a:pt x="20" y="20"/>
                    <a:pt x="19" y="20"/>
                  </a:cubicBezTo>
                  <a:cubicBezTo>
                    <a:pt x="19" y="20"/>
                    <a:pt x="19" y="20"/>
                    <a:pt x="19" y="20"/>
                  </a:cubicBezTo>
                  <a:cubicBezTo>
                    <a:pt x="19" y="20"/>
                    <a:pt x="19" y="20"/>
                    <a:pt x="19" y="20"/>
                  </a:cubicBezTo>
                  <a:cubicBezTo>
                    <a:pt x="18" y="21"/>
                    <a:pt x="16" y="22"/>
                    <a:pt x="14" y="22"/>
                  </a:cubicBezTo>
                  <a:close/>
                  <a:moveTo>
                    <a:pt x="13" y="5"/>
                  </a:moveTo>
                  <a:cubicBezTo>
                    <a:pt x="12" y="5"/>
                    <a:pt x="10" y="6"/>
                    <a:pt x="8" y="8"/>
                  </a:cubicBezTo>
                  <a:cubicBezTo>
                    <a:pt x="4" y="11"/>
                    <a:pt x="6" y="16"/>
                    <a:pt x="8" y="19"/>
                  </a:cubicBezTo>
                  <a:cubicBezTo>
                    <a:pt x="11" y="21"/>
                    <a:pt x="15" y="23"/>
                    <a:pt x="19" y="19"/>
                  </a:cubicBezTo>
                  <a:cubicBezTo>
                    <a:pt x="19" y="19"/>
                    <a:pt x="19" y="19"/>
                    <a:pt x="19" y="19"/>
                  </a:cubicBezTo>
                  <a:cubicBezTo>
                    <a:pt x="19" y="19"/>
                    <a:pt x="19" y="19"/>
                    <a:pt x="19" y="19"/>
                  </a:cubicBezTo>
                  <a:cubicBezTo>
                    <a:pt x="23" y="15"/>
                    <a:pt x="22" y="11"/>
                    <a:pt x="19" y="8"/>
                  </a:cubicBezTo>
                  <a:cubicBezTo>
                    <a:pt x="18" y="7"/>
                    <a:pt x="16" y="5"/>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03" name="Freeform 352"/>
            <p:cNvSpPr>
              <a:spLocks noEditPoints="1"/>
            </p:cNvSpPr>
            <p:nvPr/>
          </p:nvSpPr>
          <p:spPr bwMode="auto">
            <a:xfrm>
              <a:off x="4997" y="3244"/>
              <a:ext cx="68" cy="61"/>
            </a:xfrm>
            <a:custGeom>
              <a:avLst/>
              <a:gdLst>
                <a:gd name="T0" fmla="*/ 11 w 27"/>
                <a:gd name="T1" fmla="*/ 24 h 24"/>
                <a:gd name="T2" fmla="*/ 11 w 27"/>
                <a:gd name="T3" fmla="*/ 22 h 24"/>
                <a:gd name="T4" fmla="*/ 7 w 27"/>
                <a:gd name="T5" fmla="*/ 20 h 24"/>
                <a:gd name="T6" fmla="*/ 6 w 27"/>
                <a:gd name="T7" fmla="*/ 22 h 24"/>
                <a:gd name="T8" fmla="*/ 2 w 27"/>
                <a:gd name="T9" fmla="*/ 18 h 24"/>
                <a:gd name="T10" fmla="*/ 6 w 27"/>
                <a:gd name="T11" fmla="*/ 21 h 24"/>
                <a:gd name="T12" fmla="*/ 7 w 27"/>
                <a:gd name="T13" fmla="*/ 20 h 24"/>
                <a:gd name="T14" fmla="*/ 11 w 27"/>
                <a:gd name="T15" fmla="*/ 22 h 24"/>
                <a:gd name="T16" fmla="*/ 12 w 27"/>
                <a:gd name="T17" fmla="*/ 24 h 24"/>
                <a:gd name="T18" fmla="*/ 15 w 27"/>
                <a:gd name="T19" fmla="*/ 23 h 24"/>
                <a:gd name="T20" fmla="*/ 16 w 27"/>
                <a:gd name="T21" fmla="*/ 21 h 24"/>
                <a:gd name="T22" fmla="*/ 20 w 27"/>
                <a:gd name="T23" fmla="*/ 20 h 24"/>
                <a:gd name="T24" fmla="*/ 24 w 27"/>
                <a:gd name="T25" fmla="*/ 18 h 24"/>
                <a:gd name="T26" fmla="*/ 24 w 27"/>
                <a:gd name="T27" fmla="*/ 16 h 24"/>
                <a:gd name="T28" fmla="*/ 25 w 27"/>
                <a:gd name="T29" fmla="*/ 16 h 24"/>
                <a:gd name="T30" fmla="*/ 25 w 27"/>
                <a:gd name="T31" fmla="*/ 19 h 24"/>
                <a:gd name="T32" fmla="*/ 21 w 27"/>
                <a:gd name="T33" fmla="*/ 22 h 24"/>
                <a:gd name="T34" fmla="*/ 20 w 27"/>
                <a:gd name="T35" fmla="*/ 20 h 24"/>
                <a:gd name="T36" fmla="*/ 16 w 27"/>
                <a:gd name="T37" fmla="*/ 23 h 24"/>
                <a:gd name="T38" fmla="*/ 16 w 27"/>
                <a:gd name="T39" fmla="*/ 24 h 24"/>
                <a:gd name="T40" fmla="*/ 3 w 27"/>
                <a:gd name="T41" fmla="*/ 16 h 24"/>
                <a:gd name="T42" fmla="*/ 2 w 27"/>
                <a:gd name="T43" fmla="*/ 13 h 24"/>
                <a:gd name="T44" fmla="*/ 0 w 27"/>
                <a:gd name="T45" fmla="*/ 13 h 24"/>
                <a:gd name="T46" fmla="*/ 0 w 27"/>
                <a:gd name="T47" fmla="*/ 6 h 24"/>
                <a:gd name="T48" fmla="*/ 1 w 27"/>
                <a:gd name="T49" fmla="*/ 13 h 24"/>
                <a:gd name="T50" fmla="*/ 3 w 27"/>
                <a:gd name="T51" fmla="*/ 13 h 24"/>
                <a:gd name="T52" fmla="*/ 4 w 27"/>
                <a:gd name="T53" fmla="*/ 16 h 24"/>
                <a:gd name="T54" fmla="*/ 24 w 27"/>
                <a:gd name="T55" fmla="*/ 15 h 24"/>
                <a:gd name="T56" fmla="*/ 23 w 27"/>
                <a:gd name="T57" fmla="*/ 15 h 24"/>
                <a:gd name="T58" fmla="*/ 26 w 27"/>
                <a:gd name="T59" fmla="*/ 13 h 24"/>
                <a:gd name="T60" fmla="*/ 27 w 27"/>
                <a:gd name="T61" fmla="*/ 10 h 24"/>
                <a:gd name="T62" fmla="*/ 27 w 27"/>
                <a:gd name="T63" fmla="*/ 13 h 24"/>
                <a:gd name="T64" fmla="*/ 24 w 27"/>
                <a:gd name="T65" fmla="*/ 14 h 24"/>
                <a:gd name="T66" fmla="*/ 24 w 27"/>
                <a:gd name="T67" fmla="*/ 15 h 24"/>
                <a:gd name="T68" fmla="*/ 21 w 27"/>
                <a:gd name="T69" fmla="*/ 10 h 24"/>
                <a:gd name="T70" fmla="*/ 8 w 27"/>
                <a:gd name="T71" fmla="*/ 5 h 24"/>
                <a:gd name="T72" fmla="*/ 6 w 27"/>
                <a:gd name="T73" fmla="*/ 8 h 24"/>
                <a:gd name="T74" fmla="*/ 7 w 27"/>
                <a:gd name="T75" fmla="*/ 5 h 24"/>
                <a:gd name="T76" fmla="*/ 22 w 27"/>
                <a:gd name="T77" fmla="*/ 10 h 24"/>
                <a:gd name="T78" fmla="*/ 4 w 27"/>
                <a:gd name="T79" fmla="*/ 4 h 24"/>
                <a:gd name="T80" fmla="*/ 2 w 27"/>
                <a:gd name="T81" fmla="*/ 3 h 24"/>
                <a:gd name="T82" fmla="*/ 3 w 27"/>
                <a:gd name="T83" fmla="*/ 1 h 24"/>
                <a:gd name="T84" fmla="*/ 3 w 27"/>
                <a:gd name="T85" fmla="*/ 1 h 24"/>
                <a:gd name="T86" fmla="*/ 3 w 27"/>
                <a:gd name="T87" fmla="*/ 1 h 24"/>
                <a:gd name="T88" fmla="*/ 4 w 27"/>
                <a:gd name="T89" fmla="*/ 4 h 24"/>
                <a:gd name="T90" fmla="*/ 4 w 27"/>
                <a:gd name="T91"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13" y="24"/>
                  </a:moveTo>
                  <a:cubicBezTo>
                    <a:pt x="13" y="24"/>
                    <a:pt x="12" y="24"/>
                    <a:pt x="11" y="24"/>
                  </a:cubicBezTo>
                  <a:cubicBezTo>
                    <a:pt x="11" y="24"/>
                    <a:pt x="11" y="24"/>
                    <a:pt x="11" y="24"/>
                  </a:cubicBezTo>
                  <a:cubicBezTo>
                    <a:pt x="11" y="23"/>
                    <a:pt x="11" y="23"/>
                    <a:pt x="11" y="22"/>
                  </a:cubicBezTo>
                  <a:cubicBezTo>
                    <a:pt x="11" y="22"/>
                    <a:pt x="11" y="22"/>
                    <a:pt x="11" y="22"/>
                  </a:cubicBezTo>
                  <a:cubicBezTo>
                    <a:pt x="9" y="22"/>
                    <a:pt x="8" y="21"/>
                    <a:pt x="7" y="20"/>
                  </a:cubicBezTo>
                  <a:cubicBezTo>
                    <a:pt x="6" y="22"/>
                    <a:pt x="6" y="22"/>
                    <a:pt x="6" y="22"/>
                  </a:cubicBezTo>
                  <a:cubicBezTo>
                    <a:pt x="6" y="22"/>
                    <a:pt x="6" y="22"/>
                    <a:pt x="6" y="22"/>
                  </a:cubicBezTo>
                  <a:cubicBezTo>
                    <a:pt x="4" y="21"/>
                    <a:pt x="3" y="20"/>
                    <a:pt x="2" y="19"/>
                  </a:cubicBezTo>
                  <a:cubicBezTo>
                    <a:pt x="2" y="19"/>
                    <a:pt x="2" y="18"/>
                    <a:pt x="2" y="18"/>
                  </a:cubicBezTo>
                  <a:cubicBezTo>
                    <a:pt x="3" y="18"/>
                    <a:pt x="3" y="18"/>
                    <a:pt x="3" y="18"/>
                  </a:cubicBezTo>
                  <a:cubicBezTo>
                    <a:pt x="4" y="19"/>
                    <a:pt x="5" y="20"/>
                    <a:pt x="6" y="21"/>
                  </a:cubicBezTo>
                  <a:cubicBezTo>
                    <a:pt x="7" y="20"/>
                    <a:pt x="7" y="20"/>
                    <a:pt x="7" y="20"/>
                  </a:cubicBezTo>
                  <a:cubicBezTo>
                    <a:pt x="7" y="20"/>
                    <a:pt x="7" y="20"/>
                    <a:pt x="7" y="20"/>
                  </a:cubicBezTo>
                  <a:cubicBezTo>
                    <a:pt x="9" y="21"/>
                    <a:pt x="10" y="21"/>
                    <a:pt x="11" y="21"/>
                  </a:cubicBezTo>
                  <a:cubicBezTo>
                    <a:pt x="11" y="21"/>
                    <a:pt x="11" y="21"/>
                    <a:pt x="11" y="22"/>
                  </a:cubicBezTo>
                  <a:cubicBezTo>
                    <a:pt x="11" y="22"/>
                    <a:pt x="11" y="22"/>
                    <a:pt x="11" y="22"/>
                  </a:cubicBezTo>
                  <a:cubicBezTo>
                    <a:pt x="11" y="23"/>
                    <a:pt x="11" y="23"/>
                    <a:pt x="12" y="24"/>
                  </a:cubicBezTo>
                  <a:cubicBezTo>
                    <a:pt x="13" y="24"/>
                    <a:pt x="14" y="24"/>
                    <a:pt x="15" y="24"/>
                  </a:cubicBezTo>
                  <a:cubicBezTo>
                    <a:pt x="15" y="23"/>
                    <a:pt x="15" y="23"/>
                    <a:pt x="15" y="23"/>
                  </a:cubicBezTo>
                  <a:cubicBezTo>
                    <a:pt x="15" y="22"/>
                    <a:pt x="16" y="22"/>
                    <a:pt x="16" y="22"/>
                  </a:cubicBezTo>
                  <a:cubicBezTo>
                    <a:pt x="16" y="21"/>
                    <a:pt x="16" y="21"/>
                    <a:pt x="16" y="21"/>
                  </a:cubicBezTo>
                  <a:cubicBezTo>
                    <a:pt x="17" y="21"/>
                    <a:pt x="18" y="20"/>
                    <a:pt x="19" y="20"/>
                  </a:cubicBezTo>
                  <a:cubicBezTo>
                    <a:pt x="20" y="20"/>
                    <a:pt x="20" y="20"/>
                    <a:pt x="20" y="20"/>
                  </a:cubicBezTo>
                  <a:cubicBezTo>
                    <a:pt x="21" y="21"/>
                    <a:pt x="21" y="21"/>
                    <a:pt x="21" y="21"/>
                  </a:cubicBezTo>
                  <a:cubicBezTo>
                    <a:pt x="22" y="20"/>
                    <a:pt x="23" y="19"/>
                    <a:pt x="24" y="18"/>
                  </a:cubicBezTo>
                  <a:cubicBezTo>
                    <a:pt x="24" y="18"/>
                    <a:pt x="24" y="17"/>
                    <a:pt x="24" y="17"/>
                  </a:cubicBezTo>
                  <a:cubicBezTo>
                    <a:pt x="24" y="17"/>
                    <a:pt x="24" y="16"/>
                    <a:pt x="24" y="16"/>
                  </a:cubicBezTo>
                  <a:cubicBezTo>
                    <a:pt x="24" y="16"/>
                    <a:pt x="24" y="16"/>
                    <a:pt x="24" y="16"/>
                  </a:cubicBezTo>
                  <a:cubicBezTo>
                    <a:pt x="25" y="16"/>
                    <a:pt x="25" y="16"/>
                    <a:pt x="25" y="16"/>
                  </a:cubicBezTo>
                  <a:cubicBezTo>
                    <a:pt x="25" y="16"/>
                    <a:pt x="25" y="17"/>
                    <a:pt x="25" y="17"/>
                  </a:cubicBezTo>
                  <a:cubicBezTo>
                    <a:pt x="25" y="18"/>
                    <a:pt x="25" y="18"/>
                    <a:pt x="25" y="19"/>
                  </a:cubicBezTo>
                  <a:cubicBezTo>
                    <a:pt x="25" y="19"/>
                    <a:pt x="25" y="19"/>
                    <a:pt x="24" y="19"/>
                  </a:cubicBezTo>
                  <a:cubicBezTo>
                    <a:pt x="24" y="20"/>
                    <a:pt x="23" y="21"/>
                    <a:pt x="21" y="22"/>
                  </a:cubicBezTo>
                  <a:cubicBezTo>
                    <a:pt x="21" y="22"/>
                    <a:pt x="21" y="22"/>
                    <a:pt x="21" y="22"/>
                  </a:cubicBezTo>
                  <a:cubicBezTo>
                    <a:pt x="20" y="20"/>
                    <a:pt x="20" y="20"/>
                    <a:pt x="20" y="20"/>
                  </a:cubicBezTo>
                  <a:cubicBezTo>
                    <a:pt x="18" y="21"/>
                    <a:pt x="18" y="21"/>
                    <a:pt x="16" y="22"/>
                  </a:cubicBezTo>
                  <a:cubicBezTo>
                    <a:pt x="16" y="22"/>
                    <a:pt x="16" y="23"/>
                    <a:pt x="16" y="23"/>
                  </a:cubicBezTo>
                  <a:cubicBezTo>
                    <a:pt x="16" y="23"/>
                    <a:pt x="16" y="24"/>
                    <a:pt x="16" y="24"/>
                  </a:cubicBezTo>
                  <a:cubicBezTo>
                    <a:pt x="16" y="24"/>
                    <a:pt x="16" y="24"/>
                    <a:pt x="16" y="24"/>
                  </a:cubicBezTo>
                  <a:cubicBezTo>
                    <a:pt x="15" y="24"/>
                    <a:pt x="14" y="24"/>
                    <a:pt x="13" y="24"/>
                  </a:cubicBezTo>
                  <a:close/>
                  <a:moveTo>
                    <a:pt x="3" y="16"/>
                  </a:moveTo>
                  <a:cubicBezTo>
                    <a:pt x="3" y="16"/>
                    <a:pt x="3" y="16"/>
                    <a:pt x="3" y="16"/>
                  </a:cubicBezTo>
                  <a:cubicBezTo>
                    <a:pt x="3" y="15"/>
                    <a:pt x="3" y="14"/>
                    <a:pt x="2" y="13"/>
                  </a:cubicBezTo>
                  <a:cubicBezTo>
                    <a:pt x="0" y="13"/>
                    <a:pt x="0" y="13"/>
                    <a:pt x="0" y="13"/>
                  </a:cubicBezTo>
                  <a:cubicBezTo>
                    <a:pt x="0" y="13"/>
                    <a:pt x="0" y="13"/>
                    <a:pt x="0" y="13"/>
                  </a:cubicBezTo>
                  <a:cubicBezTo>
                    <a:pt x="0" y="12"/>
                    <a:pt x="0" y="8"/>
                    <a:pt x="0" y="7"/>
                  </a:cubicBezTo>
                  <a:cubicBezTo>
                    <a:pt x="0" y="6"/>
                    <a:pt x="0" y="6"/>
                    <a:pt x="0" y="6"/>
                  </a:cubicBezTo>
                  <a:cubicBezTo>
                    <a:pt x="1" y="6"/>
                    <a:pt x="1" y="7"/>
                    <a:pt x="1" y="7"/>
                  </a:cubicBezTo>
                  <a:cubicBezTo>
                    <a:pt x="1" y="8"/>
                    <a:pt x="0" y="11"/>
                    <a:pt x="1" y="13"/>
                  </a:cubicBezTo>
                  <a:cubicBezTo>
                    <a:pt x="3" y="13"/>
                    <a:pt x="3" y="13"/>
                    <a:pt x="3" y="13"/>
                  </a:cubicBezTo>
                  <a:cubicBezTo>
                    <a:pt x="3" y="13"/>
                    <a:pt x="3" y="13"/>
                    <a:pt x="3" y="13"/>
                  </a:cubicBezTo>
                  <a:cubicBezTo>
                    <a:pt x="3" y="14"/>
                    <a:pt x="3" y="15"/>
                    <a:pt x="4" y="15"/>
                  </a:cubicBezTo>
                  <a:cubicBezTo>
                    <a:pt x="4" y="15"/>
                    <a:pt x="4" y="16"/>
                    <a:pt x="4" y="16"/>
                  </a:cubicBezTo>
                  <a:cubicBezTo>
                    <a:pt x="3" y="16"/>
                    <a:pt x="3" y="16"/>
                    <a:pt x="3" y="16"/>
                  </a:cubicBezTo>
                  <a:close/>
                  <a:moveTo>
                    <a:pt x="24" y="15"/>
                  </a:moveTo>
                  <a:cubicBezTo>
                    <a:pt x="24" y="15"/>
                    <a:pt x="24" y="15"/>
                    <a:pt x="23" y="15"/>
                  </a:cubicBezTo>
                  <a:cubicBezTo>
                    <a:pt x="23" y="15"/>
                    <a:pt x="23" y="15"/>
                    <a:pt x="23" y="15"/>
                  </a:cubicBezTo>
                  <a:cubicBezTo>
                    <a:pt x="24" y="14"/>
                    <a:pt x="24" y="14"/>
                    <a:pt x="24" y="14"/>
                  </a:cubicBezTo>
                  <a:cubicBezTo>
                    <a:pt x="25" y="13"/>
                    <a:pt x="25" y="13"/>
                    <a:pt x="26" y="13"/>
                  </a:cubicBezTo>
                  <a:cubicBezTo>
                    <a:pt x="26" y="12"/>
                    <a:pt x="26" y="11"/>
                    <a:pt x="26" y="10"/>
                  </a:cubicBezTo>
                  <a:cubicBezTo>
                    <a:pt x="26" y="10"/>
                    <a:pt x="27" y="10"/>
                    <a:pt x="27" y="10"/>
                  </a:cubicBezTo>
                  <a:cubicBezTo>
                    <a:pt x="27" y="10"/>
                    <a:pt x="27" y="10"/>
                    <a:pt x="27" y="11"/>
                  </a:cubicBezTo>
                  <a:cubicBezTo>
                    <a:pt x="27" y="11"/>
                    <a:pt x="27" y="12"/>
                    <a:pt x="27" y="13"/>
                  </a:cubicBezTo>
                  <a:cubicBezTo>
                    <a:pt x="27" y="13"/>
                    <a:pt x="27" y="13"/>
                    <a:pt x="26" y="13"/>
                  </a:cubicBezTo>
                  <a:cubicBezTo>
                    <a:pt x="25" y="13"/>
                    <a:pt x="25" y="13"/>
                    <a:pt x="24" y="14"/>
                  </a:cubicBezTo>
                  <a:cubicBezTo>
                    <a:pt x="24" y="14"/>
                    <a:pt x="24" y="15"/>
                    <a:pt x="24" y="15"/>
                  </a:cubicBezTo>
                  <a:cubicBezTo>
                    <a:pt x="24" y="15"/>
                    <a:pt x="24" y="15"/>
                    <a:pt x="24" y="15"/>
                  </a:cubicBezTo>
                  <a:close/>
                  <a:moveTo>
                    <a:pt x="22" y="11"/>
                  </a:moveTo>
                  <a:cubicBezTo>
                    <a:pt x="21" y="11"/>
                    <a:pt x="21" y="11"/>
                    <a:pt x="21" y="10"/>
                  </a:cubicBezTo>
                  <a:cubicBezTo>
                    <a:pt x="21" y="7"/>
                    <a:pt x="19" y="4"/>
                    <a:pt x="16" y="3"/>
                  </a:cubicBezTo>
                  <a:cubicBezTo>
                    <a:pt x="14" y="3"/>
                    <a:pt x="11" y="2"/>
                    <a:pt x="8" y="5"/>
                  </a:cubicBezTo>
                  <a:cubicBezTo>
                    <a:pt x="7" y="6"/>
                    <a:pt x="6" y="7"/>
                    <a:pt x="6" y="8"/>
                  </a:cubicBezTo>
                  <a:cubicBezTo>
                    <a:pt x="6" y="8"/>
                    <a:pt x="6" y="8"/>
                    <a:pt x="6" y="8"/>
                  </a:cubicBezTo>
                  <a:cubicBezTo>
                    <a:pt x="5" y="8"/>
                    <a:pt x="5" y="8"/>
                    <a:pt x="5" y="8"/>
                  </a:cubicBezTo>
                  <a:cubicBezTo>
                    <a:pt x="6" y="7"/>
                    <a:pt x="6" y="6"/>
                    <a:pt x="7" y="5"/>
                  </a:cubicBezTo>
                  <a:cubicBezTo>
                    <a:pt x="10" y="2"/>
                    <a:pt x="13" y="2"/>
                    <a:pt x="16" y="3"/>
                  </a:cubicBezTo>
                  <a:cubicBezTo>
                    <a:pt x="19" y="4"/>
                    <a:pt x="22" y="7"/>
                    <a:pt x="22" y="10"/>
                  </a:cubicBezTo>
                  <a:cubicBezTo>
                    <a:pt x="22" y="11"/>
                    <a:pt x="22" y="11"/>
                    <a:pt x="22" y="11"/>
                  </a:cubicBezTo>
                  <a:close/>
                  <a:moveTo>
                    <a:pt x="4" y="4"/>
                  </a:moveTo>
                  <a:cubicBezTo>
                    <a:pt x="3" y="4"/>
                    <a:pt x="3" y="4"/>
                    <a:pt x="3" y="4"/>
                  </a:cubicBezTo>
                  <a:cubicBezTo>
                    <a:pt x="2" y="3"/>
                    <a:pt x="2" y="3"/>
                    <a:pt x="2" y="3"/>
                  </a:cubicBezTo>
                  <a:cubicBezTo>
                    <a:pt x="2" y="3"/>
                    <a:pt x="2" y="3"/>
                    <a:pt x="2" y="3"/>
                  </a:cubicBezTo>
                  <a:cubicBezTo>
                    <a:pt x="2" y="2"/>
                    <a:pt x="3" y="2"/>
                    <a:pt x="3" y="1"/>
                  </a:cubicBezTo>
                  <a:cubicBezTo>
                    <a:pt x="3" y="1"/>
                    <a:pt x="3" y="1"/>
                    <a:pt x="3" y="1"/>
                  </a:cubicBezTo>
                  <a:cubicBezTo>
                    <a:pt x="3" y="1"/>
                    <a:pt x="3" y="0"/>
                    <a:pt x="3" y="1"/>
                  </a:cubicBezTo>
                  <a:cubicBezTo>
                    <a:pt x="3" y="1"/>
                    <a:pt x="3" y="1"/>
                    <a:pt x="3" y="1"/>
                  </a:cubicBezTo>
                  <a:cubicBezTo>
                    <a:pt x="3" y="1"/>
                    <a:pt x="3" y="1"/>
                    <a:pt x="3" y="1"/>
                  </a:cubicBezTo>
                  <a:cubicBezTo>
                    <a:pt x="3" y="2"/>
                    <a:pt x="3" y="2"/>
                    <a:pt x="3" y="3"/>
                  </a:cubicBezTo>
                  <a:cubicBezTo>
                    <a:pt x="4" y="4"/>
                    <a:pt x="4" y="4"/>
                    <a:pt x="4" y="4"/>
                  </a:cubicBezTo>
                  <a:cubicBezTo>
                    <a:pt x="4" y="4"/>
                    <a:pt x="4" y="4"/>
                    <a:pt x="4" y="4"/>
                  </a:cubicBezTo>
                  <a:cubicBezTo>
                    <a:pt x="4" y="4"/>
                    <a:pt x="4"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04" name="Freeform 353"/>
            <p:cNvSpPr>
              <a:spLocks/>
            </p:cNvSpPr>
            <p:nvPr/>
          </p:nvSpPr>
          <p:spPr bwMode="auto">
            <a:xfrm>
              <a:off x="5002" y="3285"/>
              <a:ext cx="2" cy="8"/>
            </a:xfrm>
            <a:custGeom>
              <a:avLst/>
              <a:gdLst>
                <a:gd name="T0" fmla="*/ 1 w 1"/>
                <a:gd name="T1" fmla="*/ 3 h 3"/>
                <a:gd name="T2" fmla="*/ 1 w 1"/>
                <a:gd name="T3" fmla="*/ 3 h 3"/>
                <a:gd name="T4" fmla="*/ 0 w 1"/>
                <a:gd name="T5" fmla="*/ 3 h 3"/>
                <a:gd name="T6" fmla="*/ 1 w 1"/>
                <a:gd name="T7" fmla="*/ 0 h 3"/>
                <a:gd name="T8" fmla="*/ 1 w 1"/>
                <a:gd name="T9" fmla="*/ 0 h 3"/>
                <a:gd name="T10" fmla="*/ 1 w 1"/>
                <a:gd name="T11" fmla="*/ 0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3"/>
                    <a:pt x="0" y="3"/>
                    <a:pt x="0" y="3"/>
                  </a:cubicBezTo>
                  <a:cubicBezTo>
                    <a:pt x="0" y="2"/>
                    <a:pt x="1" y="1"/>
                    <a:pt x="1" y="0"/>
                  </a:cubicBezTo>
                  <a:cubicBezTo>
                    <a:pt x="1" y="0"/>
                    <a:pt x="1" y="0"/>
                    <a:pt x="1" y="0"/>
                  </a:cubicBezTo>
                  <a:cubicBezTo>
                    <a:pt x="1" y="0"/>
                    <a:pt x="1" y="0"/>
                    <a:pt x="1" y="0"/>
                  </a:cubicBezTo>
                  <a:cubicBezTo>
                    <a:pt x="1" y="1"/>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05" name="Freeform 354"/>
            <p:cNvSpPr>
              <a:spLocks/>
            </p:cNvSpPr>
            <p:nvPr/>
          </p:nvSpPr>
          <p:spPr bwMode="auto">
            <a:xfrm>
              <a:off x="5060" y="3234"/>
              <a:ext cx="5" cy="8"/>
            </a:xfrm>
            <a:custGeom>
              <a:avLst/>
              <a:gdLst>
                <a:gd name="T0" fmla="*/ 0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2"/>
                    <a:pt x="0" y="2"/>
                    <a:pt x="0" y="2"/>
                  </a:cubicBezTo>
                  <a:cubicBezTo>
                    <a:pt x="1" y="1"/>
                    <a:pt x="1" y="1"/>
                    <a:pt x="1" y="1"/>
                  </a:cubicBezTo>
                  <a:cubicBezTo>
                    <a:pt x="1" y="0"/>
                    <a:pt x="2" y="0"/>
                    <a:pt x="2" y="0"/>
                  </a:cubicBezTo>
                  <a:cubicBezTo>
                    <a:pt x="2" y="1"/>
                    <a:pt x="2" y="1"/>
                    <a:pt x="2" y="1"/>
                  </a:cubicBezTo>
                  <a:cubicBezTo>
                    <a:pt x="1" y="2"/>
                    <a:pt x="1" y="2"/>
                    <a:pt x="1" y="2"/>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06" name="Freeform 355"/>
            <p:cNvSpPr>
              <a:spLocks/>
            </p:cNvSpPr>
            <p:nvPr/>
          </p:nvSpPr>
          <p:spPr bwMode="auto">
            <a:xfrm>
              <a:off x="5078" y="3260"/>
              <a:ext cx="5" cy="5"/>
            </a:xfrm>
            <a:custGeom>
              <a:avLst/>
              <a:gdLst>
                <a:gd name="T0" fmla="*/ 0 w 2"/>
                <a:gd name="T1" fmla="*/ 2 h 2"/>
                <a:gd name="T2" fmla="*/ 0 w 2"/>
                <a:gd name="T3" fmla="*/ 2 h 2"/>
                <a:gd name="T4" fmla="*/ 0 w 2"/>
                <a:gd name="T5" fmla="*/ 2 h 2"/>
                <a:gd name="T6" fmla="*/ 1 w 2"/>
                <a:gd name="T7" fmla="*/ 0 h 2"/>
                <a:gd name="T8" fmla="*/ 1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1" y="1"/>
                    <a:pt x="1" y="1"/>
                    <a:pt x="1" y="0"/>
                  </a:cubicBezTo>
                  <a:cubicBezTo>
                    <a:pt x="1" y="0"/>
                    <a:pt x="1" y="0"/>
                    <a:pt x="1" y="0"/>
                  </a:cubicBezTo>
                  <a:cubicBezTo>
                    <a:pt x="2" y="0"/>
                    <a:pt x="2" y="0"/>
                    <a:pt x="2" y="0"/>
                  </a:cubicBezTo>
                  <a:cubicBezTo>
                    <a:pt x="1" y="1"/>
                    <a:pt x="1" y="1"/>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07" name="Freeform 356"/>
            <p:cNvSpPr>
              <a:spLocks/>
            </p:cNvSpPr>
            <p:nvPr/>
          </p:nvSpPr>
          <p:spPr bwMode="auto">
            <a:xfrm>
              <a:off x="5081" y="3260"/>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1" y="1"/>
                    <a:pt x="1"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08" name="Freeform 357"/>
            <p:cNvSpPr>
              <a:spLocks/>
            </p:cNvSpPr>
            <p:nvPr/>
          </p:nvSpPr>
          <p:spPr bwMode="auto">
            <a:xfrm>
              <a:off x="5083" y="3260"/>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09" name="Freeform 358"/>
            <p:cNvSpPr>
              <a:spLocks/>
            </p:cNvSpPr>
            <p:nvPr/>
          </p:nvSpPr>
          <p:spPr bwMode="auto">
            <a:xfrm>
              <a:off x="5083" y="3260"/>
              <a:ext cx="5" cy="5"/>
            </a:xfrm>
            <a:custGeom>
              <a:avLst/>
              <a:gdLst>
                <a:gd name="T0" fmla="*/ 0 w 2"/>
                <a:gd name="T1" fmla="*/ 2 h 2"/>
                <a:gd name="T2" fmla="*/ 0 w 2"/>
                <a:gd name="T3" fmla="*/ 2 h 2"/>
                <a:gd name="T4" fmla="*/ 0 w 2"/>
                <a:gd name="T5" fmla="*/ 2 h 2"/>
                <a:gd name="T6" fmla="*/ 1 w 2"/>
                <a:gd name="T7" fmla="*/ 1 h 2"/>
                <a:gd name="T8" fmla="*/ 1 w 2"/>
                <a:gd name="T9" fmla="*/ 1 h 2"/>
                <a:gd name="T10" fmla="*/ 1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1" y="1"/>
                    <a:pt x="1" y="1"/>
                    <a:pt x="1" y="1"/>
                  </a:cubicBezTo>
                  <a:cubicBezTo>
                    <a:pt x="1" y="0"/>
                    <a:pt x="1" y="0"/>
                    <a:pt x="1" y="1"/>
                  </a:cubicBezTo>
                  <a:cubicBezTo>
                    <a:pt x="2" y="1"/>
                    <a:pt x="2" y="1"/>
                    <a:pt x="1" y="1"/>
                  </a:cubicBezTo>
                  <a:cubicBezTo>
                    <a:pt x="1" y="1"/>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10" name="Freeform 359"/>
            <p:cNvSpPr>
              <a:spLocks/>
            </p:cNvSpPr>
            <p:nvPr/>
          </p:nvSpPr>
          <p:spPr bwMode="auto">
            <a:xfrm>
              <a:off x="5068" y="3252"/>
              <a:ext cx="2" cy="8"/>
            </a:xfrm>
            <a:custGeom>
              <a:avLst/>
              <a:gdLst>
                <a:gd name="T0" fmla="*/ 0 w 1"/>
                <a:gd name="T1" fmla="*/ 3 h 3"/>
                <a:gd name="T2" fmla="*/ 0 w 1"/>
                <a:gd name="T3" fmla="*/ 2 h 3"/>
                <a:gd name="T4" fmla="*/ 0 w 1"/>
                <a:gd name="T5" fmla="*/ 1 h 3"/>
                <a:gd name="T6" fmla="*/ 0 w 1"/>
                <a:gd name="T7" fmla="*/ 0 h 3"/>
                <a:gd name="T8" fmla="*/ 1 w 1"/>
                <a:gd name="T9" fmla="*/ 0 h 3"/>
                <a:gd name="T10" fmla="*/ 1 w 1"/>
                <a:gd name="T11" fmla="*/ 0 h 3"/>
                <a:gd name="T12" fmla="*/ 1 w 1"/>
                <a:gd name="T13" fmla="*/ 1 h 3"/>
                <a:gd name="T14" fmla="*/ 1 w 1"/>
                <a:gd name="T15" fmla="*/ 2 h 3"/>
                <a:gd name="T16" fmla="*/ 0 w 1"/>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3"/>
                  </a:moveTo>
                  <a:cubicBezTo>
                    <a:pt x="0" y="3"/>
                    <a:pt x="0" y="2"/>
                    <a:pt x="0" y="2"/>
                  </a:cubicBezTo>
                  <a:cubicBezTo>
                    <a:pt x="0" y="2"/>
                    <a:pt x="0" y="1"/>
                    <a:pt x="0" y="1"/>
                  </a:cubicBezTo>
                  <a:cubicBezTo>
                    <a:pt x="0" y="1"/>
                    <a:pt x="0" y="1"/>
                    <a:pt x="0" y="0"/>
                  </a:cubicBezTo>
                  <a:cubicBezTo>
                    <a:pt x="0" y="0"/>
                    <a:pt x="1" y="0"/>
                    <a:pt x="1" y="0"/>
                  </a:cubicBezTo>
                  <a:cubicBezTo>
                    <a:pt x="1" y="0"/>
                    <a:pt x="1" y="0"/>
                    <a:pt x="1" y="0"/>
                  </a:cubicBezTo>
                  <a:cubicBezTo>
                    <a:pt x="1" y="1"/>
                    <a:pt x="1" y="1"/>
                    <a:pt x="1" y="1"/>
                  </a:cubicBezTo>
                  <a:cubicBezTo>
                    <a:pt x="1" y="2"/>
                    <a:pt x="1" y="2"/>
                    <a:pt x="1" y="2"/>
                  </a:cubicBezTo>
                  <a:cubicBezTo>
                    <a:pt x="1" y="2"/>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11" name="Freeform 360"/>
            <p:cNvSpPr>
              <a:spLocks/>
            </p:cNvSpPr>
            <p:nvPr/>
          </p:nvSpPr>
          <p:spPr bwMode="auto">
            <a:xfrm>
              <a:off x="5078" y="3257"/>
              <a:ext cx="3" cy="8"/>
            </a:xfrm>
            <a:custGeom>
              <a:avLst/>
              <a:gdLst>
                <a:gd name="T0" fmla="*/ 0 w 1"/>
                <a:gd name="T1" fmla="*/ 3 h 3"/>
                <a:gd name="T2" fmla="*/ 0 w 1"/>
                <a:gd name="T3" fmla="*/ 3 h 3"/>
                <a:gd name="T4" fmla="*/ 0 w 1"/>
                <a:gd name="T5" fmla="*/ 2 h 3"/>
                <a:gd name="T6" fmla="*/ 0 w 1"/>
                <a:gd name="T7" fmla="*/ 2 h 3"/>
                <a:gd name="T8" fmla="*/ 0 w 1"/>
                <a:gd name="T9" fmla="*/ 1 h 3"/>
                <a:gd name="T10" fmla="*/ 1 w 1"/>
                <a:gd name="T11" fmla="*/ 1 h 3"/>
                <a:gd name="T12" fmla="*/ 1 w 1"/>
                <a:gd name="T13" fmla="*/ 1 h 3"/>
                <a:gd name="T14" fmla="*/ 1 w 1"/>
                <a:gd name="T15" fmla="*/ 2 h 3"/>
                <a:gd name="T16" fmla="*/ 0 w 1"/>
                <a:gd name="T17" fmla="*/ 2 h 3"/>
                <a:gd name="T18" fmla="*/ 0 w 1"/>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0" y="3"/>
                  </a:moveTo>
                  <a:cubicBezTo>
                    <a:pt x="0" y="3"/>
                    <a:pt x="0" y="3"/>
                    <a:pt x="0" y="3"/>
                  </a:cubicBezTo>
                  <a:cubicBezTo>
                    <a:pt x="0" y="3"/>
                    <a:pt x="0" y="3"/>
                    <a:pt x="0" y="2"/>
                  </a:cubicBezTo>
                  <a:cubicBezTo>
                    <a:pt x="0" y="2"/>
                    <a:pt x="0" y="2"/>
                    <a:pt x="0" y="2"/>
                  </a:cubicBezTo>
                  <a:cubicBezTo>
                    <a:pt x="0" y="1"/>
                    <a:pt x="0" y="1"/>
                    <a:pt x="0" y="1"/>
                  </a:cubicBezTo>
                  <a:cubicBezTo>
                    <a:pt x="0" y="1"/>
                    <a:pt x="0" y="0"/>
                    <a:pt x="1" y="1"/>
                  </a:cubicBezTo>
                  <a:cubicBezTo>
                    <a:pt x="1" y="1"/>
                    <a:pt x="1" y="1"/>
                    <a:pt x="1" y="1"/>
                  </a:cubicBezTo>
                  <a:cubicBezTo>
                    <a:pt x="1" y="1"/>
                    <a:pt x="1" y="1"/>
                    <a:pt x="1" y="2"/>
                  </a:cubicBezTo>
                  <a:cubicBezTo>
                    <a:pt x="1" y="2"/>
                    <a:pt x="1" y="2"/>
                    <a:pt x="0" y="2"/>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12" name="Freeform 361"/>
            <p:cNvSpPr>
              <a:spLocks/>
            </p:cNvSpPr>
            <p:nvPr/>
          </p:nvSpPr>
          <p:spPr bwMode="auto">
            <a:xfrm>
              <a:off x="5106" y="3229"/>
              <a:ext cx="3" cy="3"/>
            </a:xfrm>
            <a:custGeom>
              <a:avLst/>
              <a:gdLst>
                <a:gd name="T0" fmla="*/ 0 w 1"/>
                <a:gd name="T1" fmla="*/ 1 h 1"/>
                <a:gd name="T2" fmla="*/ 0 w 1"/>
                <a:gd name="T3" fmla="*/ 1 h 1"/>
                <a:gd name="T4" fmla="*/ 0 w 1"/>
                <a:gd name="T5" fmla="*/ 0 h 1"/>
                <a:gd name="T6" fmla="*/ 1 w 1"/>
                <a:gd name="T7" fmla="*/ 0 h 1"/>
                <a:gd name="T8" fmla="*/ 1 w 1"/>
                <a:gd name="T9" fmla="*/ 0 h 1"/>
                <a:gd name="T10" fmla="*/ 1 w 1"/>
                <a:gd name="T11" fmla="*/ 0 h 1"/>
                <a:gd name="T12" fmla="*/ 1 w 1"/>
                <a:gd name="T13" fmla="*/ 0 h 1"/>
                <a:gd name="T14" fmla="*/ 1 w 1"/>
                <a:gd name="T15" fmla="*/ 0 h 1"/>
                <a:gd name="T16" fmla="*/ 1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0"/>
                    <a:pt x="0" y="0"/>
                    <a:pt x="0" y="0"/>
                  </a:cubicBezTo>
                  <a:cubicBezTo>
                    <a:pt x="0"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13" name="Freeform 362"/>
            <p:cNvSpPr>
              <a:spLocks/>
            </p:cNvSpPr>
            <p:nvPr/>
          </p:nvSpPr>
          <p:spPr bwMode="auto">
            <a:xfrm>
              <a:off x="5096" y="3257"/>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0"/>
                  </a:cubicBezTo>
                  <a:cubicBezTo>
                    <a:pt x="1" y="0"/>
                    <a:pt x="1" y="0"/>
                    <a:pt x="1" y="0"/>
                  </a:cubicBezTo>
                  <a:cubicBezTo>
                    <a:pt x="1" y="0"/>
                    <a:pt x="1" y="0"/>
                    <a:pt x="1"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14" name="Freeform 363"/>
            <p:cNvSpPr>
              <a:spLocks/>
            </p:cNvSpPr>
            <p:nvPr/>
          </p:nvSpPr>
          <p:spPr bwMode="auto">
            <a:xfrm>
              <a:off x="5093" y="3255"/>
              <a:ext cx="3" cy="5"/>
            </a:xfrm>
            <a:custGeom>
              <a:avLst/>
              <a:gdLst>
                <a:gd name="T0" fmla="*/ 1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cubicBezTo>
                    <a:pt x="1" y="2"/>
                    <a:pt x="0" y="2"/>
                    <a:pt x="0" y="2"/>
                  </a:cubicBezTo>
                  <a:cubicBezTo>
                    <a:pt x="0" y="2"/>
                    <a:pt x="0" y="2"/>
                    <a:pt x="0" y="2"/>
                  </a:cubicBezTo>
                  <a:cubicBezTo>
                    <a:pt x="0" y="1"/>
                    <a:pt x="0" y="1"/>
                    <a:pt x="1" y="0"/>
                  </a:cubicBezTo>
                  <a:cubicBezTo>
                    <a:pt x="1" y="0"/>
                    <a:pt x="1" y="0"/>
                    <a:pt x="1" y="0"/>
                  </a:cubicBezTo>
                  <a:cubicBezTo>
                    <a:pt x="1" y="0"/>
                    <a:pt x="1" y="0"/>
                    <a:pt x="1"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15" name="Freeform 364"/>
            <p:cNvSpPr>
              <a:spLocks/>
            </p:cNvSpPr>
            <p:nvPr/>
          </p:nvSpPr>
          <p:spPr bwMode="auto">
            <a:xfrm>
              <a:off x="5106" y="3244"/>
              <a:ext cx="3" cy="5"/>
            </a:xfrm>
            <a:custGeom>
              <a:avLst/>
              <a:gdLst>
                <a:gd name="T0" fmla="*/ 0 w 1"/>
                <a:gd name="T1" fmla="*/ 2 h 2"/>
                <a:gd name="T2" fmla="*/ 0 w 1"/>
                <a:gd name="T3" fmla="*/ 2 h 2"/>
                <a:gd name="T4" fmla="*/ 0 w 1"/>
                <a:gd name="T5" fmla="*/ 1 h 2"/>
                <a:gd name="T6" fmla="*/ 0 w 1"/>
                <a:gd name="T7" fmla="*/ 0 h 2"/>
                <a:gd name="T8" fmla="*/ 0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0" y="0"/>
                  </a:cubicBezTo>
                  <a:cubicBezTo>
                    <a:pt x="0" y="0"/>
                    <a:pt x="0" y="0"/>
                    <a:pt x="0" y="0"/>
                  </a:cubicBezTo>
                  <a:cubicBezTo>
                    <a:pt x="0" y="0"/>
                    <a:pt x="1" y="0"/>
                    <a:pt x="1" y="0"/>
                  </a:cubicBezTo>
                  <a:cubicBezTo>
                    <a:pt x="0"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16" name="Freeform 365"/>
            <p:cNvSpPr>
              <a:spLocks/>
            </p:cNvSpPr>
            <p:nvPr/>
          </p:nvSpPr>
          <p:spPr bwMode="auto">
            <a:xfrm>
              <a:off x="5070" y="3249"/>
              <a:ext cx="3" cy="8"/>
            </a:xfrm>
            <a:custGeom>
              <a:avLst/>
              <a:gdLst>
                <a:gd name="T0" fmla="*/ 1 w 1"/>
                <a:gd name="T1" fmla="*/ 3 h 3"/>
                <a:gd name="T2" fmla="*/ 0 w 1"/>
                <a:gd name="T3" fmla="*/ 2 h 3"/>
                <a:gd name="T4" fmla="*/ 0 w 1"/>
                <a:gd name="T5" fmla="*/ 2 h 3"/>
                <a:gd name="T6" fmla="*/ 1 w 1"/>
                <a:gd name="T7" fmla="*/ 1 h 3"/>
                <a:gd name="T8" fmla="*/ 1 w 1"/>
                <a:gd name="T9" fmla="*/ 0 h 3"/>
                <a:gd name="T10" fmla="*/ 1 w 1"/>
                <a:gd name="T11" fmla="*/ 1 h 3"/>
                <a:gd name="T12" fmla="*/ 1 w 1"/>
                <a:gd name="T13" fmla="*/ 2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0" y="3"/>
                    <a:pt x="0" y="2"/>
                  </a:cubicBezTo>
                  <a:cubicBezTo>
                    <a:pt x="0" y="2"/>
                    <a:pt x="0" y="2"/>
                    <a:pt x="0" y="2"/>
                  </a:cubicBezTo>
                  <a:cubicBezTo>
                    <a:pt x="0" y="2"/>
                    <a:pt x="1" y="1"/>
                    <a:pt x="1" y="1"/>
                  </a:cubicBezTo>
                  <a:cubicBezTo>
                    <a:pt x="1" y="0"/>
                    <a:pt x="1" y="0"/>
                    <a:pt x="1" y="0"/>
                  </a:cubicBezTo>
                  <a:cubicBezTo>
                    <a:pt x="1" y="0"/>
                    <a:pt x="1" y="1"/>
                    <a:pt x="1" y="1"/>
                  </a:cubicBezTo>
                  <a:cubicBezTo>
                    <a:pt x="1" y="1"/>
                    <a:pt x="1" y="2"/>
                    <a:pt x="1" y="2"/>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17" name="Freeform 366"/>
            <p:cNvSpPr>
              <a:spLocks/>
            </p:cNvSpPr>
            <p:nvPr/>
          </p:nvSpPr>
          <p:spPr bwMode="auto">
            <a:xfrm>
              <a:off x="5065" y="3237"/>
              <a:ext cx="3" cy="5"/>
            </a:xfrm>
            <a:custGeom>
              <a:avLst/>
              <a:gdLst>
                <a:gd name="T0" fmla="*/ 0 w 1"/>
                <a:gd name="T1" fmla="*/ 2 h 2"/>
                <a:gd name="T2" fmla="*/ 0 w 1"/>
                <a:gd name="T3" fmla="*/ 2 h 2"/>
                <a:gd name="T4" fmla="*/ 0 w 1"/>
                <a:gd name="T5" fmla="*/ 2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0"/>
                    <a:pt x="0" y="0"/>
                  </a:cubicBezTo>
                  <a:cubicBezTo>
                    <a:pt x="0" y="0"/>
                    <a:pt x="0"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18" name="Freeform 367"/>
            <p:cNvSpPr>
              <a:spLocks/>
            </p:cNvSpPr>
            <p:nvPr/>
          </p:nvSpPr>
          <p:spPr bwMode="auto">
            <a:xfrm>
              <a:off x="5063" y="3237"/>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1" y="0"/>
                    <a:pt x="1"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19" name="Freeform 368"/>
            <p:cNvSpPr>
              <a:spLocks/>
            </p:cNvSpPr>
            <p:nvPr/>
          </p:nvSpPr>
          <p:spPr bwMode="auto">
            <a:xfrm>
              <a:off x="5065" y="3237"/>
              <a:ext cx="3" cy="5"/>
            </a:xfrm>
            <a:custGeom>
              <a:avLst/>
              <a:gdLst>
                <a:gd name="T0" fmla="*/ 0 w 1"/>
                <a:gd name="T1" fmla="*/ 2 h 2"/>
                <a:gd name="T2" fmla="*/ 0 w 1"/>
                <a:gd name="T3" fmla="*/ 2 h 2"/>
                <a:gd name="T4" fmla="*/ 0 w 1"/>
                <a:gd name="T5" fmla="*/ 2 h 2"/>
                <a:gd name="T6" fmla="*/ 0 w 1"/>
                <a:gd name="T7" fmla="*/ 1 h 2"/>
                <a:gd name="T8" fmla="*/ 0 w 1"/>
                <a:gd name="T9" fmla="*/ 0 h 2"/>
                <a:gd name="T10" fmla="*/ 0 w 1"/>
                <a:gd name="T11" fmla="*/ 0 h 2"/>
                <a:gd name="T12" fmla="*/ 1 w 1"/>
                <a:gd name="T13" fmla="*/ 0 h 2"/>
                <a:gd name="T14" fmla="*/ 0 w 1"/>
                <a:gd name="T15" fmla="*/ 2 h 2"/>
                <a:gd name="T16" fmla="*/ 0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2"/>
                    <a:pt x="0" y="2"/>
                  </a:cubicBezTo>
                  <a:cubicBezTo>
                    <a:pt x="0" y="2"/>
                    <a:pt x="0" y="1"/>
                    <a:pt x="0" y="1"/>
                  </a:cubicBezTo>
                  <a:cubicBezTo>
                    <a:pt x="0" y="0"/>
                    <a:pt x="0" y="0"/>
                    <a:pt x="0" y="0"/>
                  </a:cubicBezTo>
                  <a:cubicBezTo>
                    <a:pt x="0" y="0"/>
                    <a:pt x="0" y="0"/>
                    <a:pt x="0" y="0"/>
                  </a:cubicBezTo>
                  <a:cubicBezTo>
                    <a:pt x="1" y="0"/>
                    <a:pt x="1" y="0"/>
                    <a:pt x="1" y="0"/>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20" name="Freeform 369"/>
            <p:cNvSpPr>
              <a:spLocks/>
            </p:cNvSpPr>
            <p:nvPr/>
          </p:nvSpPr>
          <p:spPr bwMode="auto">
            <a:xfrm>
              <a:off x="5065" y="3249"/>
              <a:ext cx="3" cy="3"/>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21" name="Freeform 370"/>
            <p:cNvSpPr>
              <a:spLocks/>
            </p:cNvSpPr>
            <p:nvPr/>
          </p:nvSpPr>
          <p:spPr bwMode="auto">
            <a:xfrm>
              <a:off x="5065" y="3249"/>
              <a:ext cx="3" cy="6"/>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1 h 2"/>
                <a:gd name="T12" fmla="*/ 0 w 1"/>
                <a:gd name="T13" fmla="*/ 1 h 2"/>
                <a:gd name="T14" fmla="*/ 0 w 1"/>
                <a:gd name="T15" fmla="*/ 2 h 2"/>
                <a:gd name="T16" fmla="*/ 0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1"/>
                    <a:pt x="0" y="1"/>
                  </a:cubicBezTo>
                  <a:cubicBezTo>
                    <a:pt x="1" y="0"/>
                    <a:pt x="1" y="0"/>
                    <a:pt x="1" y="0"/>
                  </a:cubicBezTo>
                  <a:cubicBezTo>
                    <a:pt x="1" y="0"/>
                    <a:pt x="1" y="0"/>
                    <a:pt x="1" y="0"/>
                  </a:cubicBezTo>
                  <a:cubicBezTo>
                    <a:pt x="1" y="0"/>
                    <a:pt x="1" y="1"/>
                    <a:pt x="1" y="1"/>
                  </a:cubicBezTo>
                  <a:cubicBezTo>
                    <a:pt x="0" y="1"/>
                    <a:pt x="0" y="1"/>
                    <a:pt x="0" y="1"/>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22" name="Freeform 371"/>
            <p:cNvSpPr>
              <a:spLocks/>
            </p:cNvSpPr>
            <p:nvPr/>
          </p:nvSpPr>
          <p:spPr bwMode="auto">
            <a:xfrm>
              <a:off x="5065" y="3252"/>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23" name="Freeform 372"/>
            <p:cNvSpPr>
              <a:spLocks/>
            </p:cNvSpPr>
            <p:nvPr/>
          </p:nvSpPr>
          <p:spPr bwMode="auto">
            <a:xfrm>
              <a:off x="5065" y="3252"/>
              <a:ext cx="5" cy="5"/>
            </a:xfrm>
            <a:custGeom>
              <a:avLst/>
              <a:gdLst>
                <a:gd name="T0" fmla="*/ 1 w 2"/>
                <a:gd name="T1" fmla="*/ 2 h 2"/>
                <a:gd name="T2" fmla="*/ 1 w 2"/>
                <a:gd name="T3" fmla="*/ 1 h 2"/>
                <a:gd name="T4" fmla="*/ 1 w 2"/>
                <a:gd name="T5" fmla="*/ 1 h 2"/>
                <a:gd name="T6" fmla="*/ 1 w 2"/>
                <a:gd name="T7" fmla="*/ 0 h 2"/>
                <a:gd name="T8" fmla="*/ 2 w 2"/>
                <a:gd name="T9" fmla="*/ 0 h 2"/>
                <a:gd name="T10" fmla="*/ 2 w 2"/>
                <a:gd name="T11" fmla="*/ 0 h 2"/>
                <a:gd name="T12" fmla="*/ 1 w 2"/>
                <a:gd name="T13" fmla="*/ 1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1"/>
                    <a:pt x="1" y="1"/>
                  </a:cubicBezTo>
                  <a:cubicBezTo>
                    <a:pt x="0" y="1"/>
                    <a:pt x="0" y="1"/>
                    <a:pt x="1" y="1"/>
                  </a:cubicBezTo>
                  <a:cubicBezTo>
                    <a:pt x="1" y="0"/>
                    <a:pt x="1" y="0"/>
                    <a:pt x="1" y="0"/>
                  </a:cubicBezTo>
                  <a:cubicBezTo>
                    <a:pt x="1" y="0"/>
                    <a:pt x="2" y="0"/>
                    <a:pt x="2" y="0"/>
                  </a:cubicBezTo>
                  <a:cubicBezTo>
                    <a:pt x="2" y="0"/>
                    <a:pt x="2" y="0"/>
                    <a:pt x="2" y="0"/>
                  </a:cubicBezTo>
                  <a:cubicBezTo>
                    <a:pt x="1" y="1"/>
                    <a:pt x="1" y="1"/>
                    <a:pt x="1"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24" name="Freeform 373"/>
            <p:cNvSpPr>
              <a:spLocks/>
            </p:cNvSpPr>
            <p:nvPr/>
          </p:nvSpPr>
          <p:spPr bwMode="auto">
            <a:xfrm>
              <a:off x="5073" y="3252"/>
              <a:ext cx="3" cy="3"/>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25" name="Freeform 374"/>
            <p:cNvSpPr>
              <a:spLocks/>
            </p:cNvSpPr>
            <p:nvPr/>
          </p:nvSpPr>
          <p:spPr bwMode="auto">
            <a:xfrm>
              <a:off x="5073" y="3252"/>
              <a:ext cx="3" cy="5"/>
            </a:xfrm>
            <a:custGeom>
              <a:avLst/>
              <a:gdLst>
                <a:gd name="T0" fmla="*/ 0 w 1"/>
                <a:gd name="T1" fmla="*/ 2 h 2"/>
                <a:gd name="T2" fmla="*/ 0 w 1"/>
                <a:gd name="T3" fmla="*/ 1 h 2"/>
                <a:gd name="T4" fmla="*/ 0 w 1"/>
                <a:gd name="T5" fmla="*/ 1 h 2"/>
                <a:gd name="T6" fmla="*/ 1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1"/>
                    <a:pt x="0" y="1"/>
                  </a:cubicBezTo>
                  <a:cubicBezTo>
                    <a:pt x="0" y="1"/>
                    <a:pt x="0" y="1"/>
                    <a:pt x="0" y="1"/>
                  </a:cubicBezTo>
                  <a:cubicBezTo>
                    <a:pt x="1" y="0"/>
                    <a:pt x="1" y="0"/>
                    <a:pt x="1" y="0"/>
                  </a:cubicBezTo>
                  <a:cubicBezTo>
                    <a:pt x="1" y="0"/>
                    <a:pt x="1" y="0"/>
                    <a:pt x="1" y="0"/>
                  </a:cubicBezTo>
                  <a:cubicBezTo>
                    <a:pt x="1" y="0"/>
                    <a:pt x="1" y="1"/>
                    <a:pt x="1" y="1"/>
                  </a:cubicBezTo>
                  <a:cubicBezTo>
                    <a:pt x="0"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26" name="Freeform 375"/>
            <p:cNvSpPr>
              <a:spLocks/>
            </p:cNvSpPr>
            <p:nvPr/>
          </p:nvSpPr>
          <p:spPr bwMode="auto">
            <a:xfrm>
              <a:off x="5073" y="3255"/>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1" y="0"/>
                    <a:pt x="1" y="0"/>
                    <a:pt x="1" y="0"/>
                  </a:cubicBezTo>
                  <a:cubicBezTo>
                    <a:pt x="2" y="0"/>
                    <a:pt x="2" y="0"/>
                    <a:pt x="2" y="0"/>
                  </a:cubicBezTo>
                  <a:cubicBezTo>
                    <a:pt x="2" y="0"/>
                    <a:pt x="2" y="0"/>
                    <a:pt x="2" y="0"/>
                  </a:cubicBezTo>
                  <a:cubicBezTo>
                    <a:pt x="1" y="0"/>
                    <a:pt x="1" y="0"/>
                    <a:pt x="1"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27" name="Freeform 376"/>
            <p:cNvSpPr>
              <a:spLocks/>
            </p:cNvSpPr>
            <p:nvPr/>
          </p:nvSpPr>
          <p:spPr bwMode="auto">
            <a:xfrm>
              <a:off x="5076" y="3255"/>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1" y="0"/>
                    <a:pt x="1" y="0"/>
                  </a:cubicBezTo>
                  <a:cubicBezTo>
                    <a:pt x="1" y="0"/>
                    <a:pt x="1" y="0"/>
                    <a:pt x="1" y="0"/>
                  </a:cubicBezTo>
                  <a:cubicBezTo>
                    <a:pt x="1" y="0"/>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28" name="Freeform 377"/>
            <p:cNvSpPr>
              <a:spLocks/>
            </p:cNvSpPr>
            <p:nvPr/>
          </p:nvSpPr>
          <p:spPr bwMode="auto">
            <a:xfrm>
              <a:off x="5076" y="3255"/>
              <a:ext cx="5" cy="5"/>
            </a:xfrm>
            <a:custGeom>
              <a:avLst/>
              <a:gdLst>
                <a:gd name="T0" fmla="*/ 0 w 2"/>
                <a:gd name="T1" fmla="*/ 2 h 2"/>
                <a:gd name="T2" fmla="*/ 0 w 2"/>
                <a:gd name="T3" fmla="*/ 2 h 2"/>
                <a:gd name="T4" fmla="*/ 0 w 2"/>
                <a:gd name="T5" fmla="*/ 1 h 2"/>
                <a:gd name="T6" fmla="*/ 2 w 2"/>
                <a:gd name="T7" fmla="*/ 0 h 2"/>
                <a:gd name="T8" fmla="*/ 2 w 2"/>
                <a:gd name="T9" fmla="*/ 0 h 2"/>
                <a:gd name="T10" fmla="*/ 2 w 2"/>
                <a:gd name="T11" fmla="*/ 0 h 2"/>
                <a:gd name="T12" fmla="*/ 1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1"/>
                    <a:pt x="0" y="1"/>
                    <a:pt x="0" y="1"/>
                  </a:cubicBezTo>
                  <a:cubicBezTo>
                    <a:pt x="2" y="0"/>
                    <a:pt x="2" y="0"/>
                    <a:pt x="2" y="0"/>
                  </a:cubicBezTo>
                  <a:cubicBezTo>
                    <a:pt x="2" y="0"/>
                    <a:pt x="2" y="0"/>
                    <a:pt x="2" y="0"/>
                  </a:cubicBezTo>
                  <a:cubicBezTo>
                    <a:pt x="2" y="0"/>
                    <a:pt x="2" y="0"/>
                    <a:pt x="2" y="0"/>
                  </a:cubicBezTo>
                  <a:cubicBezTo>
                    <a:pt x="1" y="1"/>
                    <a:pt x="1" y="1"/>
                    <a:pt x="1" y="1"/>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29" name="Freeform 378"/>
            <p:cNvSpPr>
              <a:spLocks/>
            </p:cNvSpPr>
            <p:nvPr/>
          </p:nvSpPr>
          <p:spPr bwMode="auto">
            <a:xfrm>
              <a:off x="5088" y="3257"/>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30" name="Freeform 379"/>
            <p:cNvSpPr>
              <a:spLocks/>
            </p:cNvSpPr>
            <p:nvPr/>
          </p:nvSpPr>
          <p:spPr bwMode="auto">
            <a:xfrm>
              <a:off x="5088" y="3255"/>
              <a:ext cx="5" cy="5"/>
            </a:xfrm>
            <a:custGeom>
              <a:avLst/>
              <a:gdLst>
                <a:gd name="T0" fmla="*/ 0 w 2"/>
                <a:gd name="T1" fmla="*/ 2 h 2"/>
                <a:gd name="T2" fmla="*/ 0 w 2"/>
                <a:gd name="T3" fmla="*/ 2 h 2"/>
                <a:gd name="T4" fmla="*/ 0 w 2"/>
                <a:gd name="T5" fmla="*/ 2 h 2"/>
                <a:gd name="T6" fmla="*/ 1 w 2"/>
                <a:gd name="T7" fmla="*/ 1 h 2"/>
                <a:gd name="T8" fmla="*/ 1 w 2"/>
                <a:gd name="T9" fmla="*/ 1 h 2"/>
                <a:gd name="T10" fmla="*/ 2 w 2"/>
                <a:gd name="T11" fmla="*/ 1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2"/>
                    <a:pt x="1" y="1"/>
                    <a:pt x="1" y="1"/>
                  </a:cubicBezTo>
                  <a:cubicBezTo>
                    <a:pt x="1" y="0"/>
                    <a:pt x="1" y="0"/>
                    <a:pt x="1" y="1"/>
                  </a:cubicBezTo>
                  <a:cubicBezTo>
                    <a:pt x="2" y="1"/>
                    <a:pt x="2" y="1"/>
                    <a:pt x="2" y="1"/>
                  </a:cubicBezTo>
                  <a:cubicBezTo>
                    <a:pt x="1" y="1"/>
                    <a:pt x="1"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31" name="Freeform 380"/>
            <p:cNvSpPr>
              <a:spLocks/>
            </p:cNvSpPr>
            <p:nvPr/>
          </p:nvSpPr>
          <p:spPr bwMode="auto">
            <a:xfrm>
              <a:off x="5091" y="3255"/>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 name="T16" fmla="*/ 0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32" name="Freeform 381"/>
            <p:cNvSpPr>
              <a:spLocks/>
            </p:cNvSpPr>
            <p:nvPr/>
          </p:nvSpPr>
          <p:spPr bwMode="auto">
            <a:xfrm>
              <a:off x="5068" y="3219"/>
              <a:ext cx="2"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1"/>
                    <a:pt x="1"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33" name="Freeform 382"/>
            <p:cNvSpPr>
              <a:spLocks/>
            </p:cNvSpPr>
            <p:nvPr/>
          </p:nvSpPr>
          <p:spPr bwMode="auto">
            <a:xfrm>
              <a:off x="5068" y="3222"/>
              <a:ext cx="5" cy="2"/>
            </a:xfrm>
            <a:custGeom>
              <a:avLst/>
              <a:gdLst>
                <a:gd name="T0" fmla="*/ 0 w 2"/>
                <a:gd name="T1" fmla="*/ 1 h 1"/>
                <a:gd name="T2" fmla="*/ 0 w 2"/>
                <a:gd name="T3" fmla="*/ 1 h 1"/>
                <a:gd name="T4" fmla="*/ 0 w 2"/>
                <a:gd name="T5" fmla="*/ 1 h 1"/>
                <a:gd name="T6" fmla="*/ 1 w 2"/>
                <a:gd name="T7" fmla="*/ 0 h 1"/>
                <a:gd name="T8" fmla="*/ 1 w 2"/>
                <a:gd name="T9" fmla="*/ 0 h 1"/>
                <a:gd name="T10" fmla="*/ 2 w 2"/>
                <a:gd name="T11" fmla="*/ 0 h 1"/>
                <a:gd name="T12" fmla="*/ 2 w 2"/>
                <a:gd name="T13" fmla="*/ 0 h 1"/>
                <a:gd name="T14" fmla="*/ 1 w 2"/>
                <a:gd name="T15" fmla="*/ 1 h 1"/>
                <a:gd name="T16" fmla="*/ 1 w 2"/>
                <a:gd name="T17" fmla="*/ 1 h 1"/>
                <a:gd name="T18" fmla="*/ 1 w 2"/>
                <a:gd name="T19" fmla="*/ 1 h 1"/>
                <a:gd name="T20" fmla="*/ 0 w 2"/>
                <a:gd name="T21"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1">
                  <a:moveTo>
                    <a:pt x="0" y="1"/>
                  </a:moveTo>
                  <a:cubicBezTo>
                    <a:pt x="0" y="1"/>
                    <a:pt x="0" y="1"/>
                    <a:pt x="0" y="1"/>
                  </a:cubicBezTo>
                  <a:cubicBezTo>
                    <a:pt x="0" y="1"/>
                    <a:pt x="0" y="1"/>
                    <a:pt x="0" y="1"/>
                  </a:cubicBezTo>
                  <a:cubicBezTo>
                    <a:pt x="1" y="0"/>
                    <a:pt x="1" y="0"/>
                    <a:pt x="1" y="0"/>
                  </a:cubicBezTo>
                  <a:cubicBezTo>
                    <a:pt x="1" y="0"/>
                    <a:pt x="1" y="0"/>
                    <a:pt x="1" y="0"/>
                  </a:cubicBezTo>
                  <a:cubicBezTo>
                    <a:pt x="2" y="0"/>
                    <a:pt x="2" y="0"/>
                    <a:pt x="2" y="0"/>
                  </a:cubicBezTo>
                  <a:cubicBezTo>
                    <a:pt x="2" y="0"/>
                    <a:pt x="2" y="0"/>
                    <a:pt x="2" y="0"/>
                  </a:cubicBezTo>
                  <a:cubicBezTo>
                    <a:pt x="1" y="1"/>
                    <a:pt x="1" y="1"/>
                    <a:pt x="1" y="1"/>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34" name="Freeform 383"/>
            <p:cNvSpPr>
              <a:spLocks/>
            </p:cNvSpPr>
            <p:nvPr/>
          </p:nvSpPr>
          <p:spPr bwMode="auto">
            <a:xfrm>
              <a:off x="5073" y="3222"/>
              <a:ext cx="8" cy="7"/>
            </a:xfrm>
            <a:custGeom>
              <a:avLst/>
              <a:gdLst>
                <a:gd name="T0" fmla="*/ 0 w 3"/>
                <a:gd name="T1" fmla="*/ 3 h 3"/>
                <a:gd name="T2" fmla="*/ 0 w 3"/>
                <a:gd name="T3" fmla="*/ 3 h 3"/>
                <a:gd name="T4" fmla="*/ 0 w 3"/>
                <a:gd name="T5" fmla="*/ 3 h 3"/>
                <a:gd name="T6" fmla="*/ 2 w 3"/>
                <a:gd name="T7" fmla="*/ 1 h 3"/>
                <a:gd name="T8" fmla="*/ 3 w 3"/>
                <a:gd name="T9" fmla="*/ 0 h 3"/>
                <a:gd name="T10" fmla="*/ 3 w 3"/>
                <a:gd name="T11" fmla="*/ 0 h 3"/>
                <a:gd name="T12" fmla="*/ 3 w 3"/>
                <a:gd name="T13" fmla="*/ 1 h 3"/>
                <a:gd name="T14" fmla="*/ 2 w 3"/>
                <a:gd name="T15" fmla="*/ 1 h 3"/>
                <a:gd name="T16" fmla="*/ 1 w 3"/>
                <a:gd name="T17" fmla="*/ 3 h 3"/>
                <a:gd name="T18" fmla="*/ 0 w 3"/>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0" y="3"/>
                  </a:moveTo>
                  <a:cubicBezTo>
                    <a:pt x="0" y="3"/>
                    <a:pt x="0" y="3"/>
                    <a:pt x="0" y="3"/>
                  </a:cubicBezTo>
                  <a:cubicBezTo>
                    <a:pt x="0" y="3"/>
                    <a:pt x="0" y="3"/>
                    <a:pt x="0" y="3"/>
                  </a:cubicBezTo>
                  <a:cubicBezTo>
                    <a:pt x="1" y="2"/>
                    <a:pt x="1" y="2"/>
                    <a:pt x="2" y="1"/>
                  </a:cubicBezTo>
                  <a:cubicBezTo>
                    <a:pt x="3" y="0"/>
                    <a:pt x="3" y="0"/>
                    <a:pt x="3" y="0"/>
                  </a:cubicBezTo>
                  <a:cubicBezTo>
                    <a:pt x="3" y="0"/>
                    <a:pt x="3" y="0"/>
                    <a:pt x="3" y="0"/>
                  </a:cubicBezTo>
                  <a:cubicBezTo>
                    <a:pt x="3" y="1"/>
                    <a:pt x="3" y="1"/>
                    <a:pt x="3" y="1"/>
                  </a:cubicBezTo>
                  <a:cubicBezTo>
                    <a:pt x="2" y="1"/>
                    <a:pt x="2" y="1"/>
                    <a:pt x="2" y="1"/>
                  </a:cubicBezTo>
                  <a:cubicBezTo>
                    <a:pt x="2" y="2"/>
                    <a:pt x="1" y="2"/>
                    <a:pt x="1" y="3"/>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35" name="Freeform 384"/>
            <p:cNvSpPr>
              <a:spLocks/>
            </p:cNvSpPr>
            <p:nvPr/>
          </p:nvSpPr>
          <p:spPr bwMode="auto">
            <a:xfrm>
              <a:off x="5076" y="3222"/>
              <a:ext cx="7" cy="7"/>
            </a:xfrm>
            <a:custGeom>
              <a:avLst/>
              <a:gdLst>
                <a:gd name="T0" fmla="*/ 0 w 3"/>
                <a:gd name="T1" fmla="*/ 3 h 3"/>
                <a:gd name="T2" fmla="*/ 0 w 3"/>
                <a:gd name="T3" fmla="*/ 3 h 3"/>
                <a:gd name="T4" fmla="*/ 0 w 3"/>
                <a:gd name="T5" fmla="*/ 3 h 3"/>
                <a:gd name="T6" fmla="*/ 3 w 3"/>
                <a:gd name="T7" fmla="*/ 0 h 3"/>
                <a:gd name="T8" fmla="*/ 3 w 3"/>
                <a:gd name="T9" fmla="*/ 0 h 3"/>
                <a:gd name="T10" fmla="*/ 3 w 3"/>
                <a:gd name="T11" fmla="*/ 0 h 3"/>
                <a:gd name="T12" fmla="*/ 0 w 3"/>
                <a:gd name="T13" fmla="*/ 3 h 3"/>
                <a:gd name="T14" fmla="*/ 0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0" y="3"/>
                  </a:moveTo>
                  <a:cubicBezTo>
                    <a:pt x="0" y="3"/>
                    <a:pt x="0" y="3"/>
                    <a:pt x="0" y="3"/>
                  </a:cubicBezTo>
                  <a:cubicBezTo>
                    <a:pt x="0" y="3"/>
                    <a:pt x="0" y="3"/>
                    <a:pt x="0" y="3"/>
                  </a:cubicBezTo>
                  <a:cubicBezTo>
                    <a:pt x="1" y="2"/>
                    <a:pt x="2" y="1"/>
                    <a:pt x="3" y="0"/>
                  </a:cubicBezTo>
                  <a:cubicBezTo>
                    <a:pt x="3" y="0"/>
                    <a:pt x="3" y="0"/>
                    <a:pt x="3" y="0"/>
                  </a:cubicBezTo>
                  <a:cubicBezTo>
                    <a:pt x="3" y="0"/>
                    <a:pt x="3" y="0"/>
                    <a:pt x="3" y="0"/>
                  </a:cubicBezTo>
                  <a:cubicBezTo>
                    <a:pt x="2"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36" name="Freeform 385"/>
            <p:cNvSpPr>
              <a:spLocks/>
            </p:cNvSpPr>
            <p:nvPr/>
          </p:nvSpPr>
          <p:spPr bwMode="auto">
            <a:xfrm>
              <a:off x="5081" y="3222"/>
              <a:ext cx="5" cy="5"/>
            </a:xfrm>
            <a:custGeom>
              <a:avLst/>
              <a:gdLst>
                <a:gd name="T0" fmla="*/ 0 w 2"/>
                <a:gd name="T1" fmla="*/ 2 h 2"/>
                <a:gd name="T2" fmla="*/ 0 w 2"/>
                <a:gd name="T3" fmla="*/ 2 h 2"/>
                <a:gd name="T4" fmla="*/ 0 w 2"/>
                <a:gd name="T5" fmla="*/ 2 h 2"/>
                <a:gd name="T6" fmla="*/ 2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2" y="0"/>
                    <a:pt x="2" y="0"/>
                    <a:pt x="2" y="0"/>
                  </a:cubicBezTo>
                  <a:cubicBezTo>
                    <a:pt x="2" y="0"/>
                    <a:pt x="2" y="0"/>
                    <a:pt x="2" y="0"/>
                  </a:cubicBezTo>
                  <a:cubicBezTo>
                    <a:pt x="2" y="0"/>
                    <a:pt x="2" y="0"/>
                    <a:pt x="2"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37" name="Freeform 386"/>
            <p:cNvSpPr>
              <a:spLocks/>
            </p:cNvSpPr>
            <p:nvPr/>
          </p:nvSpPr>
          <p:spPr bwMode="auto">
            <a:xfrm>
              <a:off x="5083" y="3219"/>
              <a:ext cx="5" cy="8"/>
            </a:xfrm>
            <a:custGeom>
              <a:avLst/>
              <a:gdLst>
                <a:gd name="T0" fmla="*/ 0 w 2"/>
                <a:gd name="T1" fmla="*/ 3 h 3"/>
                <a:gd name="T2" fmla="*/ 0 w 2"/>
                <a:gd name="T3" fmla="*/ 2 h 3"/>
                <a:gd name="T4" fmla="*/ 0 w 2"/>
                <a:gd name="T5" fmla="*/ 2 h 3"/>
                <a:gd name="T6" fmla="*/ 2 w 2"/>
                <a:gd name="T7" fmla="*/ 0 h 3"/>
                <a:gd name="T8" fmla="*/ 2 w 2"/>
                <a:gd name="T9" fmla="*/ 0 h 3"/>
                <a:gd name="T10" fmla="*/ 2 w 2"/>
                <a:gd name="T11" fmla="*/ 1 h 3"/>
                <a:gd name="T12" fmla="*/ 0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2"/>
                  </a:cubicBezTo>
                  <a:cubicBezTo>
                    <a:pt x="0" y="2"/>
                    <a:pt x="0" y="2"/>
                    <a:pt x="0" y="2"/>
                  </a:cubicBezTo>
                  <a:cubicBezTo>
                    <a:pt x="0" y="2"/>
                    <a:pt x="1" y="1"/>
                    <a:pt x="2" y="0"/>
                  </a:cubicBezTo>
                  <a:cubicBezTo>
                    <a:pt x="2" y="0"/>
                    <a:pt x="2" y="0"/>
                    <a:pt x="2" y="0"/>
                  </a:cubicBezTo>
                  <a:cubicBezTo>
                    <a:pt x="2" y="1"/>
                    <a:pt x="2" y="1"/>
                    <a:pt x="2" y="1"/>
                  </a:cubicBezTo>
                  <a:cubicBezTo>
                    <a:pt x="1" y="1"/>
                    <a:pt x="0" y="2"/>
                    <a:pt x="0" y="2"/>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38" name="Freeform 387"/>
            <p:cNvSpPr>
              <a:spLocks/>
            </p:cNvSpPr>
            <p:nvPr/>
          </p:nvSpPr>
          <p:spPr bwMode="auto">
            <a:xfrm>
              <a:off x="5083" y="3219"/>
              <a:ext cx="8" cy="5"/>
            </a:xfrm>
            <a:custGeom>
              <a:avLst/>
              <a:gdLst>
                <a:gd name="T0" fmla="*/ 1 w 3"/>
                <a:gd name="T1" fmla="*/ 2 h 2"/>
                <a:gd name="T2" fmla="*/ 0 w 3"/>
                <a:gd name="T3" fmla="*/ 2 h 2"/>
                <a:gd name="T4" fmla="*/ 0 w 3"/>
                <a:gd name="T5" fmla="*/ 2 h 2"/>
                <a:gd name="T6" fmla="*/ 2 w 3"/>
                <a:gd name="T7" fmla="*/ 0 h 2"/>
                <a:gd name="T8" fmla="*/ 3 w 3"/>
                <a:gd name="T9" fmla="*/ 0 h 2"/>
                <a:gd name="T10" fmla="*/ 3 w 3"/>
                <a:gd name="T11" fmla="*/ 1 h 2"/>
                <a:gd name="T12" fmla="*/ 1 w 3"/>
                <a:gd name="T13" fmla="*/ 2 h 2"/>
                <a:gd name="T14" fmla="*/ 1 w 3"/>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1" y="2"/>
                  </a:moveTo>
                  <a:cubicBezTo>
                    <a:pt x="1" y="2"/>
                    <a:pt x="1" y="2"/>
                    <a:pt x="0" y="2"/>
                  </a:cubicBezTo>
                  <a:cubicBezTo>
                    <a:pt x="0" y="2"/>
                    <a:pt x="0" y="2"/>
                    <a:pt x="0" y="2"/>
                  </a:cubicBezTo>
                  <a:cubicBezTo>
                    <a:pt x="1" y="2"/>
                    <a:pt x="2" y="1"/>
                    <a:pt x="2" y="0"/>
                  </a:cubicBezTo>
                  <a:cubicBezTo>
                    <a:pt x="2" y="0"/>
                    <a:pt x="2" y="0"/>
                    <a:pt x="3" y="0"/>
                  </a:cubicBezTo>
                  <a:cubicBezTo>
                    <a:pt x="3" y="1"/>
                    <a:pt x="3" y="1"/>
                    <a:pt x="3" y="1"/>
                  </a:cubicBezTo>
                  <a:cubicBezTo>
                    <a:pt x="2" y="1"/>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39" name="Freeform 388"/>
            <p:cNvSpPr>
              <a:spLocks/>
            </p:cNvSpPr>
            <p:nvPr/>
          </p:nvSpPr>
          <p:spPr bwMode="auto">
            <a:xfrm>
              <a:off x="5086" y="3222"/>
              <a:ext cx="5" cy="5"/>
            </a:xfrm>
            <a:custGeom>
              <a:avLst/>
              <a:gdLst>
                <a:gd name="T0" fmla="*/ 1 w 2"/>
                <a:gd name="T1" fmla="*/ 2 h 2"/>
                <a:gd name="T2" fmla="*/ 0 w 2"/>
                <a:gd name="T3" fmla="*/ 1 h 2"/>
                <a:gd name="T4" fmla="*/ 0 w 2"/>
                <a:gd name="T5" fmla="*/ 1 h 2"/>
                <a:gd name="T6" fmla="*/ 2 w 2"/>
                <a:gd name="T7" fmla="*/ 0 h 2"/>
                <a:gd name="T8" fmla="*/ 2 w 2"/>
                <a:gd name="T9" fmla="*/ 0 h 2"/>
                <a:gd name="T10" fmla="*/ 2 w 2"/>
                <a:gd name="T11" fmla="*/ 0 h 2"/>
                <a:gd name="T12" fmla="*/ 1 w 2"/>
                <a:gd name="T13" fmla="*/ 1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0" y="1"/>
                  </a:cubicBezTo>
                  <a:cubicBezTo>
                    <a:pt x="0" y="1"/>
                    <a:pt x="0" y="1"/>
                    <a:pt x="0" y="1"/>
                  </a:cubicBezTo>
                  <a:cubicBezTo>
                    <a:pt x="1" y="1"/>
                    <a:pt x="2" y="0"/>
                    <a:pt x="2" y="0"/>
                  </a:cubicBezTo>
                  <a:cubicBezTo>
                    <a:pt x="2" y="0"/>
                    <a:pt x="2" y="0"/>
                    <a:pt x="2" y="0"/>
                  </a:cubicBezTo>
                  <a:cubicBezTo>
                    <a:pt x="2" y="0"/>
                    <a:pt x="2" y="0"/>
                    <a:pt x="2" y="0"/>
                  </a:cubicBezTo>
                  <a:cubicBezTo>
                    <a:pt x="2" y="0"/>
                    <a:pt x="1" y="1"/>
                    <a:pt x="1" y="1"/>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40" name="Freeform 389"/>
            <p:cNvSpPr>
              <a:spLocks/>
            </p:cNvSpPr>
            <p:nvPr/>
          </p:nvSpPr>
          <p:spPr bwMode="auto">
            <a:xfrm>
              <a:off x="5088" y="3222"/>
              <a:ext cx="5" cy="5"/>
            </a:xfrm>
            <a:custGeom>
              <a:avLst/>
              <a:gdLst>
                <a:gd name="T0" fmla="*/ 0 w 2"/>
                <a:gd name="T1" fmla="*/ 2 h 2"/>
                <a:gd name="T2" fmla="*/ 0 w 2"/>
                <a:gd name="T3" fmla="*/ 1 h 2"/>
                <a:gd name="T4" fmla="*/ 0 w 2"/>
                <a:gd name="T5" fmla="*/ 1 h 2"/>
                <a:gd name="T6" fmla="*/ 1 w 2"/>
                <a:gd name="T7" fmla="*/ 0 h 2"/>
                <a:gd name="T8" fmla="*/ 2 w 2"/>
                <a:gd name="T9" fmla="*/ 0 h 2"/>
                <a:gd name="T10" fmla="*/ 2 w 2"/>
                <a:gd name="T11" fmla="*/ 0 h 2"/>
                <a:gd name="T12" fmla="*/ 2 w 2"/>
                <a:gd name="T13" fmla="*/ 0 h 2"/>
                <a:gd name="T14" fmla="*/ 1 w 2"/>
                <a:gd name="T15" fmla="*/ 1 h 2"/>
                <a:gd name="T16" fmla="*/ 1 w 2"/>
                <a:gd name="T17" fmla="*/ 1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1"/>
                    <a:pt x="0" y="1"/>
                  </a:cubicBezTo>
                  <a:cubicBezTo>
                    <a:pt x="0" y="1"/>
                    <a:pt x="0" y="1"/>
                    <a:pt x="0" y="1"/>
                  </a:cubicBezTo>
                  <a:cubicBezTo>
                    <a:pt x="1" y="1"/>
                    <a:pt x="1" y="1"/>
                    <a:pt x="1" y="0"/>
                  </a:cubicBezTo>
                  <a:cubicBezTo>
                    <a:pt x="2" y="0"/>
                    <a:pt x="2" y="0"/>
                    <a:pt x="2" y="0"/>
                  </a:cubicBezTo>
                  <a:cubicBezTo>
                    <a:pt x="2" y="0"/>
                    <a:pt x="2" y="0"/>
                    <a:pt x="2" y="0"/>
                  </a:cubicBezTo>
                  <a:cubicBezTo>
                    <a:pt x="2" y="0"/>
                    <a:pt x="2" y="0"/>
                    <a:pt x="2" y="0"/>
                  </a:cubicBezTo>
                  <a:cubicBezTo>
                    <a:pt x="1" y="1"/>
                    <a:pt x="1" y="1"/>
                    <a:pt x="1" y="1"/>
                  </a:cubicBezTo>
                  <a:cubicBezTo>
                    <a:pt x="1" y="1"/>
                    <a:pt x="1" y="1"/>
                    <a:pt x="1" y="1"/>
                  </a:cubicBezTo>
                  <a:cubicBezTo>
                    <a:pt x="1" y="1"/>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41" name="Freeform 390"/>
            <p:cNvSpPr>
              <a:spLocks/>
            </p:cNvSpPr>
            <p:nvPr/>
          </p:nvSpPr>
          <p:spPr bwMode="auto">
            <a:xfrm>
              <a:off x="5091" y="3222"/>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1 h 2"/>
                <a:gd name="T12" fmla="*/ 0 w 2"/>
                <a:gd name="T13" fmla="*/ 2 h 2"/>
                <a:gd name="T14" fmla="*/ 0 w 2"/>
                <a:gd name="T15" fmla="*/ 2 h 2"/>
                <a:gd name="T16" fmla="*/ 0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0" y="2"/>
                  </a:moveTo>
                  <a:cubicBezTo>
                    <a:pt x="0" y="2"/>
                    <a:pt x="0" y="2"/>
                    <a:pt x="0" y="2"/>
                  </a:cubicBezTo>
                  <a:cubicBezTo>
                    <a:pt x="0" y="2"/>
                    <a:pt x="0" y="2"/>
                    <a:pt x="0" y="2"/>
                  </a:cubicBezTo>
                  <a:cubicBezTo>
                    <a:pt x="0" y="1"/>
                    <a:pt x="1" y="1"/>
                    <a:pt x="1" y="0"/>
                  </a:cubicBezTo>
                  <a:cubicBezTo>
                    <a:pt x="2" y="0"/>
                    <a:pt x="2" y="0"/>
                    <a:pt x="2" y="0"/>
                  </a:cubicBezTo>
                  <a:cubicBezTo>
                    <a:pt x="2" y="1"/>
                    <a:pt x="2" y="1"/>
                    <a:pt x="2" y="1"/>
                  </a:cubicBezTo>
                  <a:cubicBezTo>
                    <a:pt x="1" y="1"/>
                    <a:pt x="1" y="1"/>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42" name="Freeform 391"/>
            <p:cNvSpPr>
              <a:spLocks/>
            </p:cNvSpPr>
            <p:nvPr/>
          </p:nvSpPr>
          <p:spPr bwMode="auto">
            <a:xfrm>
              <a:off x="5093" y="3224"/>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0 h 1"/>
                <a:gd name="T14" fmla="*/ 1 w 1"/>
                <a:gd name="T15" fmla="*/ 0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43" name="Freeform 392"/>
            <p:cNvSpPr>
              <a:spLocks/>
            </p:cNvSpPr>
            <p:nvPr/>
          </p:nvSpPr>
          <p:spPr bwMode="auto">
            <a:xfrm>
              <a:off x="5093" y="3224"/>
              <a:ext cx="5" cy="5"/>
            </a:xfrm>
            <a:custGeom>
              <a:avLst/>
              <a:gdLst>
                <a:gd name="T0" fmla="*/ 0 w 2"/>
                <a:gd name="T1" fmla="*/ 2 h 2"/>
                <a:gd name="T2" fmla="*/ 0 w 2"/>
                <a:gd name="T3" fmla="*/ 1 h 2"/>
                <a:gd name="T4" fmla="*/ 0 w 2"/>
                <a:gd name="T5" fmla="*/ 1 h 2"/>
                <a:gd name="T6" fmla="*/ 2 w 2"/>
                <a:gd name="T7" fmla="*/ 0 h 2"/>
                <a:gd name="T8" fmla="*/ 2 w 2"/>
                <a:gd name="T9" fmla="*/ 0 h 2"/>
                <a:gd name="T10" fmla="*/ 2 w 2"/>
                <a:gd name="T11" fmla="*/ 1 h 2"/>
                <a:gd name="T12" fmla="*/ 0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1"/>
                    <a:pt x="0" y="1"/>
                  </a:cubicBezTo>
                  <a:cubicBezTo>
                    <a:pt x="0" y="1"/>
                    <a:pt x="0" y="1"/>
                    <a:pt x="0" y="1"/>
                  </a:cubicBezTo>
                  <a:cubicBezTo>
                    <a:pt x="2" y="0"/>
                    <a:pt x="2" y="0"/>
                    <a:pt x="2" y="0"/>
                  </a:cubicBezTo>
                  <a:cubicBezTo>
                    <a:pt x="2" y="0"/>
                    <a:pt x="2" y="0"/>
                    <a:pt x="2" y="0"/>
                  </a:cubicBezTo>
                  <a:cubicBezTo>
                    <a:pt x="2" y="0"/>
                    <a:pt x="2" y="1"/>
                    <a:pt x="2" y="1"/>
                  </a:cubicBezTo>
                  <a:cubicBezTo>
                    <a:pt x="0"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44" name="Freeform 393"/>
            <p:cNvSpPr>
              <a:spLocks/>
            </p:cNvSpPr>
            <p:nvPr/>
          </p:nvSpPr>
          <p:spPr bwMode="auto">
            <a:xfrm>
              <a:off x="5096" y="3227"/>
              <a:ext cx="5" cy="2"/>
            </a:xfrm>
            <a:custGeom>
              <a:avLst/>
              <a:gdLst>
                <a:gd name="T0" fmla="*/ 0 w 2"/>
                <a:gd name="T1" fmla="*/ 1 h 1"/>
                <a:gd name="T2" fmla="*/ 0 w 2"/>
                <a:gd name="T3" fmla="*/ 1 h 1"/>
                <a:gd name="T4" fmla="*/ 0 w 2"/>
                <a:gd name="T5" fmla="*/ 1 h 1"/>
                <a:gd name="T6" fmla="*/ 1 w 2"/>
                <a:gd name="T7" fmla="*/ 0 h 1"/>
                <a:gd name="T8" fmla="*/ 1 w 2"/>
                <a:gd name="T9" fmla="*/ 0 h 1"/>
                <a:gd name="T10" fmla="*/ 1 w 2"/>
                <a:gd name="T11" fmla="*/ 0 h 1"/>
                <a:gd name="T12" fmla="*/ 0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0" y="0"/>
                    <a:pt x="1" y="0"/>
                    <a:pt x="1" y="0"/>
                  </a:cubicBezTo>
                  <a:cubicBezTo>
                    <a:pt x="1" y="0"/>
                    <a:pt x="1" y="0"/>
                    <a:pt x="1" y="0"/>
                  </a:cubicBezTo>
                  <a:cubicBezTo>
                    <a:pt x="2" y="0"/>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45" name="Freeform 394"/>
            <p:cNvSpPr>
              <a:spLocks/>
            </p:cNvSpPr>
            <p:nvPr/>
          </p:nvSpPr>
          <p:spPr bwMode="auto">
            <a:xfrm>
              <a:off x="5096" y="3229"/>
              <a:ext cx="5" cy="3"/>
            </a:xfrm>
            <a:custGeom>
              <a:avLst/>
              <a:gdLst>
                <a:gd name="T0" fmla="*/ 0 w 2"/>
                <a:gd name="T1" fmla="*/ 1 h 1"/>
                <a:gd name="T2" fmla="*/ 0 w 2"/>
                <a:gd name="T3" fmla="*/ 0 h 1"/>
                <a:gd name="T4" fmla="*/ 0 w 2"/>
                <a:gd name="T5" fmla="*/ 0 h 1"/>
                <a:gd name="T6" fmla="*/ 2 w 2"/>
                <a:gd name="T7" fmla="*/ 0 h 1"/>
                <a:gd name="T8" fmla="*/ 2 w 2"/>
                <a:gd name="T9" fmla="*/ 0 h 1"/>
                <a:gd name="T10" fmla="*/ 2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0"/>
                  </a:cubicBezTo>
                  <a:cubicBezTo>
                    <a:pt x="0" y="0"/>
                    <a:pt x="0" y="0"/>
                    <a:pt x="0" y="0"/>
                  </a:cubicBezTo>
                  <a:cubicBezTo>
                    <a:pt x="2" y="0"/>
                    <a:pt x="2" y="0"/>
                    <a:pt x="2" y="0"/>
                  </a:cubicBezTo>
                  <a:cubicBezTo>
                    <a:pt x="2" y="0"/>
                    <a:pt x="2" y="0"/>
                    <a:pt x="2" y="0"/>
                  </a:cubicBezTo>
                  <a:cubicBezTo>
                    <a:pt x="2" y="0"/>
                    <a:pt x="2" y="0"/>
                    <a:pt x="2" y="0"/>
                  </a:cubicBezTo>
                  <a:cubicBezTo>
                    <a:pt x="1" y="1"/>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46" name="Freeform 395"/>
            <p:cNvSpPr>
              <a:spLocks/>
            </p:cNvSpPr>
            <p:nvPr/>
          </p:nvSpPr>
          <p:spPr bwMode="auto">
            <a:xfrm>
              <a:off x="5098" y="3229"/>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47" name="Freeform 396"/>
            <p:cNvSpPr>
              <a:spLocks/>
            </p:cNvSpPr>
            <p:nvPr/>
          </p:nvSpPr>
          <p:spPr bwMode="auto">
            <a:xfrm>
              <a:off x="5098" y="3229"/>
              <a:ext cx="3" cy="3"/>
            </a:xfrm>
            <a:custGeom>
              <a:avLst/>
              <a:gdLst>
                <a:gd name="T0" fmla="*/ 0 w 1"/>
                <a:gd name="T1" fmla="*/ 1 h 1"/>
                <a:gd name="T2" fmla="*/ 0 w 1"/>
                <a:gd name="T3" fmla="*/ 1 h 1"/>
                <a:gd name="T4" fmla="*/ 0 w 1"/>
                <a:gd name="T5" fmla="*/ 1 h 1"/>
                <a:gd name="T6" fmla="*/ 1 w 1"/>
                <a:gd name="T7" fmla="*/ 0 h 1"/>
                <a:gd name="T8" fmla="*/ 1 w 1"/>
                <a:gd name="T9" fmla="*/ 1 h 1"/>
                <a:gd name="T10" fmla="*/ 1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1" y="1"/>
                    <a:pt x="1" y="0"/>
                  </a:cubicBezTo>
                  <a:cubicBezTo>
                    <a:pt x="1" y="0"/>
                    <a:pt x="1" y="0"/>
                    <a:pt x="1" y="1"/>
                  </a:cubicBezTo>
                  <a:cubicBezTo>
                    <a:pt x="1" y="1"/>
                    <a:pt x="1" y="1"/>
                    <a:pt x="1" y="1"/>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48" name="Freeform 397"/>
            <p:cNvSpPr>
              <a:spLocks/>
            </p:cNvSpPr>
            <p:nvPr/>
          </p:nvSpPr>
          <p:spPr bwMode="auto">
            <a:xfrm>
              <a:off x="5098" y="3232"/>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1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1" y="0"/>
                  </a:cubicBezTo>
                  <a:cubicBezTo>
                    <a:pt x="1" y="1"/>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49" name="Freeform 398"/>
            <p:cNvSpPr>
              <a:spLocks/>
            </p:cNvSpPr>
            <p:nvPr/>
          </p:nvSpPr>
          <p:spPr bwMode="auto">
            <a:xfrm>
              <a:off x="5098" y="3234"/>
              <a:ext cx="5" cy="3"/>
            </a:xfrm>
            <a:custGeom>
              <a:avLst/>
              <a:gdLst>
                <a:gd name="T0" fmla="*/ 1 w 2"/>
                <a:gd name="T1" fmla="*/ 1 h 1"/>
                <a:gd name="T2" fmla="*/ 0 w 2"/>
                <a:gd name="T3" fmla="*/ 0 h 1"/>
                <a:gd name="T4" fmla="*/ 1 w 2"/>
                <a:gd name="T5" fmla="*/ 0 h 1"/>
                <a:gd name="T6" fmla="*/ 1 w 2"/>
                <a:gd name="T7" fmla="*/ 0 h 1"/>
                <a:gd name="T8" fmla="*/ 2 w 2"/>
                <a:gd name="T9" fmla="*/ 0 h 1"/>
                <a:gd name="T10" fmla="*/ 2 w 2"/>
                <a:gd name="T11" fmla="*/ 0 h 1"/>
                <a:gd name="T12" fmla="*/ 1 w 2"/>
                <a:gd name="T13" fmla="*/ 0 h 1"/>
                <a:gd name="T14" fmla="*/ 1 w 2"/>
                <a:gd name="T15" fmla="*/ 0 h 1"/>
                <a:gd name="T16" fmla="*/ 1 w 2"/>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1" y="1"/>
                  </a:moveTo>
                  <a:cubicBezTo>
                    <a:pt x="1" y="1"/>
                    <a:pt x="0" y="1"/>
                    <a:pt x="0" y="0"/>
                  </a:cubicBezTo>
                  <a:cubicBezTo>
                    <a:pt x="0" y="0"/>
                    <a:pt x="0" y="0"/>
                    <a:pt x="1" y="0"/>
                  </a:cubicBezTo>
                  <a:cubicBezTo>
                    <a:pt x="1" y="0"/>
                    <a:pt x="1" y="0"/>
                    <a:pt x="1" y="0"/>
                  </a:cubicBezTo>
                  <a:cubicBezTo>
                    <a:pt x="1" y="0"/>
                    <a:pt x="2" y="0"/>
                    <a:pt x="2" y="0"/>
                  </a:cubicBezTo>
                  <a:cubicBezTo>
                    <a:pt x="2" y="0"/>
                    <a:pt x="2" y="0"/>
                    <a:pt x="2" y="0"/>
                  </a:cubicBezTo>
                  <a:cubicBezTo>
                    <a:pt x="1" y="0"/>
                    <a:pt x="1" y="0"/>
                    <a:pt x="1" y="0"/>
                  </a:cubicBezTo>
                  <a:cubicBezTo>
                    <a:pt x="1" y="0"/>
                    <a:pt x="1" y="0"/>
                    <a:pt x="1" y="0"/>
                  </a:cubicBezTo>
                  <a:cubicBezTo>
                    <a:pt x="1"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50" name="Freeform 399"/>
            <p:cNvSpPr>
              <a:spLocks/>
            </p:cNvSpPr>
            <p:nvPr/>
          </p:nvSpPr>
          <p:spPr bwMode="auto">
            <a:xfrm>
              <a:off x="5101" y="3234"/>
              <a:ext cx="2" cy="3"/>
            </a:xfrm>
            <a:custGeom>
              <a:avLst/>
              <a:gdLst>
                <a:gd name="T0" fmla="*/ 0 w 1"/>
                <a:gd name="T1" fmla="*/ 1 h 1"/>
                <a:gd name="T2" fmla="*/ 0 w 1"/>
                <a:gd name="T3" fmla="*/ 1 h 1"/>
                <a:gd name="T4" fmla="*/ 0 w 1"/>
                <a:gd name="T5" fmla="*/ 1 h 1"/>
                <a:gd name="T6" fmla="*/ 0 w 1"/>
                <a:gd name="T7" fmla="*/ 1 h 1"/>
                <a:gd name="T8" fmla="*/ 0 w 1"/>
                <a:gd name="T9" fmla="*/ 0 h 1"/>
                <a:gd name="T10" fmla="*/ 1 w 1"/>
                <a:gd name="T11" fmla="*/ 0 h 1"/>
                <a:gd name="T12" fmla="*/ 0 w 1"/>
                <a:gd name="T13" fmla="*/ 1 h 1"/>
                <a:gd name="T14" fmla="*/ 0 w 1"/>
                <a:gd name="T15" fmla="*/ 1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0" y="1"/>
                    <a:pt x="0" y="1"/>
                    <a:pt x="0" y="1"/>
                  </a:cubicBezTo>
                  <a:cubicBezTo>
                    <a:pt x="0" y="0"/>
                    <a:pt x="0" y="0"/>
                    <a:pt x="0" y="0"/>
                  </a:cubicBezTo>
                  <a:cubicBezTo>
                    <a:pt x="0" y="0"/>
                    <a:pt x="1" y="0"/>
                    <a:pt x="1" y="0"/>
                  </a:cubicBezTo>
                  <a:cubicBezTo>
                    <a:pt x="1" y="1"/>
                    <a:pt x="1"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51" name="Freeform 400"/>
            <p:cNvSpPr>
              <a:spLocks/>
            </p:cNvSpPr>
            <p:nvPr/>
          </p:nvSpPr>
          <p:spPr bwMode="auto">
            <a:xfrm>
              <a:off x="5106" y="3244"/>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52" name="Freeform 401"/>
            <p:cNvSpPr>
              <a:spLocks/>
            </p:cNvSpPr>
            <p:nvPr/>
          </p:nvSpPr>
          <p:spPr bwMode="auto">
            <a:xfrm>
              <a:off x="5106" y="3244"/>
              <a:ext cx="5" cy="3"/>
            </a:xfrm>
            <a:custGeom>
              <a:avLst/>
              <a:gdLst>
                <a:gd name="T0" fmla="*/ 1 w 2"/>
                <a:gd name="T1" fmla="*/ 1 h 1"/>
                <a:gd name="T2" fmla="*/ 1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1" y="1"/>
                  </a:cubicBezTo>
                  <a:cubicBezTo>
                    <a:pt x="0" y="1"/>
                    <a:pt x="0" y="1"/>
                    <a:pt x="0" y="1"/>
                  </a:cubicBezTo>
                  <a:cubicBezTo>
                    <a:pt x="1" y="1"/>
                    <a:pt x="1" y="0"/>
                    <a:pt x="1" y="0"/>
                  </a:cubicBezTo>
                  <a:cubicBezTo>
                    <a:pt x="1" y="0"/>
                    <a:pt x="1" y="0"/>
                    <a:pt x="2" y="0"/>
                  </a:cubicBezTo>
                  <a:cubicBezTo>
                    <a:pt x="2" y="0"/>
                    <a:pt x="2" y="0"/>
                    <a:pt x="2" y="0"/>
                  </a:cubicBezTo>
                  <a:cubicBezTo>
                    <a:pt x="1"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53" name="Freeform 402"/>
            <p:cNvSpPr>
              <a:spLocks/>
            </p:cNvSpPr>
            <p:nvPr/>
          </p:nvSpPr>
          <p:spPr bwMode="auto">
            <a:xfrm>
              <a:off x="5096" y="3257"/>
              <a:ext cx="2"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54" name="Freeform 403"/>
            <p:cNvSpPr>
              <a:spLocks/>
            </p:cNvSpPr>
            <p:nvPr/>
          </p:nvSpPr>
          <p:spPr bwMode="auto">
            <a:xfrm>
              <a:off x="5098" y="3257"/>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55" name="Freeform 404"/>
            <p:cNvSpPr>
              <a:spLocks/>
            </p:cNvSpPr>
            <p:nvPr/>
          </p:nvSpPr>
          <p:spPr bwMode="auto">
            <a:xfrm>
              <a:off x="5101" y="3255"/>
              <a:ext cx="2" cy="7"/>
            </a:xfrm>
            <a:custGeom>
              <a:avLst/>
              <a:gdLst>
                <a:gd name="T0" fmla="*/ 0 w 1"/>
                <a:gd name="T1" fmla="*/ 3 h 3"/>
                <a:gd name="T2" fmla="*/ 0 w 1"/>
                <a:gd name="T3" fmla="*/ 3 h 3"/>
                <a:gd name="T4" fmla="*/ 0 w 1"/>
                <a:gd name="T5" fmla="*/ 2 h 3"/>
                <a:gd name="T6" fmla="*/ 0 w 1"/>
                <a:gd name="T7" fmla="*/ 2 h 3"/>
                <a:gd name="T8" fmla="*/ 1 w 1"/>
                <a:gd name="T9" fmla="*/ 0 h 3"/>
                <a:gd name="T10" fmla="*/ 1 w 1"/>
                <a:gd name="T11" fmla="*/ 0 h 3"/>
                <a:gd name="T12" fmla="*/ 1 w 1"/>
                <a:gd name="T13" fmla="*/ 0 h 3"/>
                <a:gd name="T14" fmla="*/ 0 w 1"/>
                <a:gd name="T15" fmla="*/ 2 h 3"/>
                <a:gd name="T16" fmla="*/ 0 w 1"/>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3"/>
                  </a:moveTo>
                  <a:cubicBezTo>
                    <a:pt x="0" y="3"/>
                    <a:pt x="0" y="3"/>
                    <a:pt x="0" y="3"/>
                  </a:cubicBezTo>
                  <a:cubicBezTo>
                    <a:pt x="0" y="2"/>
                    <a:pt x="0" y="2"/>
                    <a:pt x="0" y="2"/>
                  </a:cubicBezTo>
                  <a:cubicBezTo>
                    <a:pt x="0" y="2"/>
                    <a:pt x="0" y="2"/>
                    <a:pt x="0" y="2"/>
                  </a:cubicBezTo>
                  <a:cubicBezTo>
                    <a:pt x="0" y="1"/>
                    <a:pt x="0" y="1"/>
                    <a:pt x="1" y="0"/>
                  </a:cubicBezTo>
                  <a:cubicBezTo>
                    <a:pt x="1" y="0"/>
                    <a:pt x="1" y="0"/>
                    <a:pt x="1" y="0"/>
                  </a:cubicBezTo>
                  <a:cubicBezTo>
                    <a:pt x="1" y="0"/>
                    <a:pt x="1" y="0"/>
                    <a:pt x="1" y="0"/>
                  </a:cubicBezTo>
                  <a:cubicBezTo>
                    <a:pt x="1" y="1"/>
                    <a:pt x="0" y="2"/>
                    <a:pt x="0" y="2"/>
                  </a:cubicBezTo>
                  <a:cubicBezTo>
                    <a:pt x="0" y="2"/>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56" name="Freeform 405"/>
            <p:cNvSpPr>
              <a:spLocks/>
            </p:cNvSpPr>
            <p:nvPr/>
          </p:nvSpPr>
          <p:spPr bwMode="auto">
            <a:xfrm>
              <a:off x="5065" y="3239"/>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0 h 2"/>
                <a:gd name="T14" fmla="*/ 1 w 1"/>
                <a:gd name="T15" fmla="*/ 0 h 2"/>
                <a:gd name="T16" fmla="*/ 0 w 1"/>
                <a:gd name="T17" fmla="*/ 2 h 2"/>
                <a:gd name="T18" fmla="*/ 0 w 1"/>
                <a:gd name="T19" fmla="*/ 2 h 2"/>
                <a:gd name="T20" fmla="*/ 0 w 1"/>
                <a:gd name="T21"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1"/>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57" name="Freeform 406"/>
            <p:cNvSpPr>
              <a:spLocks/>
            </p:cNvSpPr>
            <p:nvPr/>
          </p:nvSpPr>
          <p:spPr bwMode="auto">
            <a:xfrm>
              <a:off x="5065" y="3242"/>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1" y="0"/>
                    <a:pt x="1" y="0"/>
                    <a:pt x="1" y="0"/>
                  </a:cubicBezTo>
                  <a:cubicBezTo>
                    <a:pt x="1" y="0"/>
                    <a:pt x="1" y="0"/>
                    <a:pt x="1" y="0"/>
                  </a:cubicBezTo>
                  <a:cubicBezTo>
                    <a:pt x="1" y="0"/>
                    <a:pt x="1" y="0"/>
                    <a:pt x="1" y="0"/>
                  </a:cubicBezTo>
                  <a:cubicBezTo>
                    <a:pt x="1" y="1"/>
                    <a:pt x="1" y="1"/>
                    <a:pt x="1" y="1"/>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58" name="Freeform 407"/>
            <p:cNvSpPr>
              <a:spLocks noEditPoints="1"/>
            </p:cNvSpPr>
            <p:nvPr/>
          </p:nvSpPr>
          <p:spPr bwMode="auto">
            <a:xfrm>
              <a:off x="5063" y="3211"/>
              <a:ext cx="51" cy="51"/>
            </a:xfrm>
            <a:custGeom>
              <a:avLst/>
              <a:gdLst>
                <a:gd name="T0" fmla="*/ 6 w 20"/>
                <a:gd name="T1" fmla="*/ 19 h 20"/>
                <a:gd name="T2" fmla="*/ 6 w 20"/>
                <a:gd name="T3" fmla="*/ 17 h 20"/>
                <a:gd name="T4" fmla="*/ 3 w 20"/>
                <a:gd name="T5" fmla="*/ 17 h 20"/>
                <a:gd name="T6" fmla="*/ 1 w 20"/>
                <a:gd name="T7" fmla="*/ 14 h 20"/>
                <a:gd name="T8" fmla="*/ 2 w 20"/>
                <a:gd name="T9" fmla="*/ 13 h 20"/>
                <a:gd name="T10" fmla="*/ 0 w 20"/>
                <a:gd name="T11" fmla="*/ 10 h 20"/>
                <a:gd name="T12" fmla="*/ 0 w 20"/>
                <a:gd name="T13" fmla="*/ 6 h 20"/>
                <a:gd name="T14" fmla="*/ 2 w 20"/>
                <a:gd name="T15" fmla="*/ 6 h 20"/>
                <a:gd name="T16" fmla="*/ 3 w 20"/>
                <a:gd name="T17" fmla="*/ 3 h 20"/>
                <a:gd name="T18" fmla="*/ 5 w 20"/>
                <a:gd name="T19" fmla="*/ 1 h 20"/>
                <a:gd name="T20" fmla="*/ 7 w 20"/>
                <a:gd name="T21" fmla="*/ 2 h 20"/>
                <a:gd name="T22" fmla="*/ 9 w 20"/>
                <a:gd name="T23" fmla="*/ 0 h 20"/>
                <a:gd name="T24" fmla="*/ 13 w 20"/>
                <a:gd name="T25" fmla="*/ 0 h 20"/>
                <a:gd name="T26" fmla="*/ 13 w 20"/>
                <a:gd name="T27" fmla="*/ 2 h 20"/>
                <a:gd name="T28" fmla="*/ 16 w 20"/>
                <a:gd name="T29" fmla="*/ 3 h 20"/>
                <a:gd name="T30" fmla="*/ 18 w 20"/>
                <a:gd name="T31" fmla="*/ 4 h 20"/>
                <a:gd name="T32" fmla="*/ 19 w 20"/>
                <a:gd name="T33" fmla="*/ 5 h 20"/>
                <a:gd name="T34" fmla="*/ 19 w 20"/>
                <a:gd name="T35" fmla="*/ 6 h 20"/>
                <a:gd name="T36" fmla="*/ 18 w 20"/>
                <a:gd name="T37" fmla="*/ 7 h 20"/>
                <a:gd name="T38" fmla="*/ 18 w 20"/>
                <a:gd name="T39" fmla="*/ 6 h 20"/>
                <a:gd name="T40" fmla="*/ 18 w 20"/>
                <a:gd name="T41" fmla="*/ 9 h 20"/>
                <a:gd name="T42" fmla="*/ 20 w 20"/>
                <a:gd name="T43" fmla="*/ 10 h 20"/>
                <a:gd name="T44" fmla="*/ 19 w 20"/>
                <a:gd name="T45" fmla="*/ 13 h 20"/>
                <a:gd name="T46" fmla="*/ 16 w 20"/>
                <a:gd name="T47" fmla="*/ 15 h 20"/>
                <a:gd name="T48" fmla="*/ 17 w 20"/>
                <a:gd name="T49" fmla="*/ 17 h 20"/>
                <a:gd name="T50" fmla="*/ 14 w 20"/>
                <a:gd name="T51" fmla="*/ 19 h 20"/>
                <a:gd name="T52" fmla="*/ 10 w 20"/>
                <a:gd name="T53" fmla="*/ 18 h 20"/>
                <a:gd name="T54" fmla="*/ 10 w 20"/>
                <a:gd name="T55" fmla="*/ 20 h 20"/>
                <a:gd name="T56" fmla="*/ 9 w 20"/>
                <a:gd name="T57" fmla="*/ 19 h 20"/>
                <a:gd name="T58" fmla="*/ 10 w 20"/>
                <a:gd name="T59" fmla="*/ 17 h 20"/>
                <a:gd name="T60" fmla="*/ 13 w 20"/>
                <a:gd name="T61" fmla="*/ 17 h 20"/>
                <a:gd name="T62" fmla="*/ 16 w 20"/>
                <a:gd name="T63" fmla="*/ 16 h 20"/>
                <a:gd name="T64" fmla="*/ 15 w 20"/>
                <a:gd name="T65" fmla="*/ 15 h 20"/>
                <a:gd name="T66" fmla="*/ 19 w 20"/>
                <a:gd name="T67" fmla="*/ 12 h 20"/>
                <a:gd name="T68" fmla="*/ 18 w 20"/>
                <a:gd name="T69" fmla="*/ 10 h 20"/>
                <a:gd name="T70" fmla="*/ 17 w 20"/>
                <a:gd name="T71" fmla="*/ 6 h 20"/>
                <a:gd name="T72" fmla="*/ 18 w 20"/>
                <a:gd name="T73" fmla="*/ 5 h 20"/>
                <a:gd name="T74" fmla="*/ 17 w 20"/>
                <a:gd name="T75" fmla="*/ 3 h 20"/>
                <a:gd name="T76" fmla="*/ 15 w 20"/>
                <a:gd name="T77" fmla="*/ 4 h 20"/>
                <a:gd name="T78" fmla="*/ 12 w 20"/>
                <a:gd name="T79" fmla="*/ 2 h 20"/>
                <a:gd name="T80" fmla="*/ 10 w 20"/>
                <a:gd name="T81" fmla="*/ 0 h 20"/>
                <a:gd name="T82" fmla="*/ 9 w 20"/>
                <a:gd name="T83" fmla="*/ 2 h 20"/>
                <a:gd name="T84" fmla="*/ 6 w 20"/>
                <a:gd name="T85" fmla="*/ 2 h 20"/>
                <a:gd name="T86" fmla="*/ 3 w 20"/>
                <a:gd name="T87" fmla="*/ 3 h 20"/>
                <a:gd name="T88" fmla="*/ 4 w 20"/>
                <a:gd name="T89" fmla="*/ 4 h 20"/>
                <a:gd name="T90" fmla="*/ 2 w 20"/>
                <a:gd name="T91" fmla="*/ 7 h 20"/>
                <a:gd name="T92" fmla="*/ 0 w 20"/>
                <a:gd name="T93" fmla="*/ 9 h 20"/>
                <a:gd name="T94" fmla="*/ 2 w 20"/>
                <a:gd name="T95" fmla="*/ 10 h 20"/>
                <a:gd name="T96" fmla="*/ 2 w 20"/>
                <a:gd name="T97" fmla="*/ 13 h 20"/>
                <a:gd name="T98" fmla="*/ 3 w 20"/>
                <a:gd name="T99" fmla="*/ 16 h 20"/>
                <a:gd name="T100" fmla="*/ 4 w 20"/>
                <a:gd name="T101" fmla="*/ 15 h 20"/>
                <a:gd name="T102" fmla="*/ 7 w 20"/>
                <a:gd name="T103" fmla="*/ 17 h 20"/>
                <a:gd name="T104" fmla="*/ 10 w 20"/>
                <a:gd name="T105" fmla="*/ 16 h 20"/>
                <a:gd name="T106" fmla="*/ 6 w 20"/>
                <a:gd name="T107" fmla="*/ 5 h 20"/>
                <a:gd name="T108" fmla="*/ 14 w 20"/>
                <a:gd name="T109" fmla="*/ 14 h 20"/>
                <a:gd name="T110" fmla="*/ 14 w 20"/>
                <a:gd name="T111" fmla="*/ 15 h 20"/>
                <a:gd name="T112" fmla="*/ 13 w 20"/>
                <a:gd name="T113" fmla="*/ 15 h 20"/>
                <a:gd name="T114" fmla="*/ 13 w 20"/>
                <a:gd name="T115" fmla="*/ 15 h 20"/>
                <a:gd name="T116" fmla="*/ 10 w 20"/>
                <a:gd name="T117" fmla="*/ 4 h 20"/>
                <a:gd name="T118" fmla="*/ 5 w 20"/>
                <a:gd name="T119" fmla="*/ 13 h 20"/>
                <a:gd name="T120" fmla="*/ 13 w 20"/>
                <a:gd name="T121" fmla="*/ 14 h 20"/>
                <a:gd name="T122" fmla="*/ 14 w 20"/>
                <a:gd name="T123"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 h="20">
                  <a:moveTo>
                    <a:pt x="10" y="20"/>
                  </a:moveTo>
                  <a:cubicBezTo>
                    <a:pt x="9" y="20"/>
                    <a:pt x="7" y="19"/>
                    <a:pt x="6" y="19"/>
                  </a:cubicBezTo>
                  <a:cubicBezTo>
                    <a:pt x="6" y="19"/>
                    <a:pt x="6" y="19"/>
                    <a:pt x="6" y="19"/>
                  </a:cubicBezTo>
                  <a:cubicBezTo>
                    <a:pt x="6" y="17"/>
                    <a:pt x="6" y="17"/>
                    <a:pt x="6" y="17"/>
                  </a:cubicBezTo>
                  <a:cubicBezTo>
                    <a:pt x="6" y="17"/>
                    <a:pt x="5" y="17"/>
                    <a:pt x="4" y="16"/>
                  </a:cubicBezTo>
                  <a:cubicBezTo>
                    <a:pt x="3" y="17"/>
                    <a:pt x="3" y="17"/>
                    <a:pt x="3" y="17"/>
                  </a:cubicBezTo>
                  <a:cubicBezTo>
                    <a:pt x="3" y="17"/>
                    <a:pt x="3" y="17"/>
                    <a:pt x="3" y="17"/>
                  </a:cubicBezTo>
                  <a:cubicBezTo>
                    <a:pt x="2" y="16"/>
                    <a:pt x="1" y="15"/>
                    <a:pt x="1" y="14"/>
                  </a:cubicBezTo>
                  <a:cubicBezTo>
                    <a:pt x="1" y="14"/>
                    <a:pt x="1" y="14"/>
                    <a:pt x="1" y="14"/>
                  </a:cubicBezTo>
                  <a:cubicBezTo>
                    <a:pt x="2" y="13"/>
                    <a:pt x="2" y="13"/>
                    <a:pt x="2" y="13"/>
                  </a:cubicBezTo>
                  <a:cubicBezTo>
                    <a:pt x="2" y="12"/>
                    <a:pt x="1" y="11"/>
                    <a:pt x="1" y="10"/>
                  </a:cubicBezTo>
                  <a:cubicBezTo>
                    <a:pt x="0" y="10"/>
                    <a:pt x="0" y="10"/>
                    <a:pt x="0" y="10"/>
                  </a:cubicBezTo>
                  <a:cubicBezTo>
                    <a:pt x="0" y="10"/>
                    <a:pt x="0" y="10"/>
                    <a:pt x="0" y="10"/>
                  </a:cubicBezTo>
                  <a:cubicBezTo>
                    <a:pt x="0" y="8"/>
                    <a:pt x="0" y="7"/>
                    <a:pt x="0" y="6"/>
                  </a:cubicBezTo>
                  <a:cubicBezTo>
                    <a:pt x="0" y="6"/>
                    <a:pt x="0" y="6"/>
                    <a:pt x="1" y="6"/>
                  </a:cubicBezTo>
                  <a:cubicBezTo>
                    <a:pt x="2" y="6"/>
                    <a:pt x="2" y="6"/>
                    <a:pt x="2" y="6"/>
                  </a:cubicBezTo>
                  <a:cubicBezTo>
                    <a:pt x="2" y="6"/>
                    <a:pt x="3" y="5"/>
                    <a:pt x="3" y="4"/>
                  </a:cubicBezTo>
                  <a:cubicBezTo>
                    <a:pt x="3" y="3"/>
                    <a:pt x="3" y="3"/>
                    <a:pt x="3" y="3"/>
                  </a:cubicBezTo>
                  <a:cubicBezTo>
                    <a:pt x="3" y="3"/>
                    <a:pt x="3" y="3"/>
                    <a:pt x="3" y="3"/>
                  </a:cubicBezTo>
                  <a:cubicBezTo>
                    <a:pt x="3" y="2"/>
                    <a:pt x="4" y="1"/>
                    <a:pt x="5" y="1"/>
                  </a:cubicBezTo>
                  <a:cubicBezTo>
                    <a:pt x="5" y="1"/>
                    <a:pt x="6" y="1"/>
                    <a:pt x="6" y="1"/>
                  </a:cubicBezTo>
                  <a:cubicBezTo>
                    <a:pt x="7" y="2"/>
                    <a:pt x="7" y="2"/>
                    <a:pt x="7" y="2"/>
                  </a:cubicBezTo>
                  <a:cubicBezTo>
                    <a:pt x="7" y="1"/>
                    <a:pt x="8" y="1"/>
                    <a:pt x="9" y="1"/>
                  </a:cubicBezTo>
                  <a:cubicBezTo>
                    <a:pt x="9" y="0"/>
                    <a:pt x="9" y="0"/>
                    <a:pt x="9" y="0"/>
                  </a:cubicBezTo>
                  <a:cubicBezTo>
                    <a:pt x="9" y="0"/>
                    <a:pt x="10" y="0"/>
                    <a:pt x="10" y="0"/>
                  </a:cubicBezTo>
                  <a:cubicBezTo>
                    <a:pt x="11" y="0"/>
                    <a:pt x="12" y="0"/>
                    <a:pt x="13" y="0"/>
                  </a:cubicBezTo>
                  <a:cubicBezTo>
                    <a:pt x="13" y="0"/>
                    <a:pt x="13" y="0"/>
                    <a:pt x="13" y="1"/>
                  </a:cubicBezTo>
                  <a:cubicBezTo>
                    <a:pt x="13" y="2"/>
                    <a:pt x="13" y="2"/>
                    <a:pt x="13" y="2"/>
                  </a:cubicBezTo>
                  <a:cubicBezTo>
                    <a:pt x="14" y="2"/>
                    <a:pt x="15" y="3"/>
                    <a:pt x="15" y="3"/>
                  </a:cubicBezTo>
                  <a:cubicBezTo>
                    <a:pt x="16" y="3"/>
                    <a:pt x="16" y="3"/>
                    <a:pt x="16" y="3"/>
                  </a:cubicBezTo>
                  <a:cubicBezTo>
                    <a:pt x="16" y="2"/>
                    <a:pt x="17" y="2"/>
                    <a:pt x="17" y="2"/>
                  </a:cubicBezTo>
                  <a:cubicBezTo>
                    <a:pt x="17" y="3"/>
                    <a:pt x="18" y="4"/>
                    <a:pt x="18" y="4"/>
                  </a:cubicBezTo>
                  <a:cubicBezTo>
                    <a:pt x="18" y="5"/>
                    <a:pt x="18" y="5"/>
                    <a:pt x="19" y="5"/>
                  </a:cubicBezTo>
                  <a:cubicBezTo>
                    <a:pt x="19" y="5"/>
                    <a:pt x="19" y="5"/>
                    <a:pt x="19" y="5"/>
                  </a:cubicBezTo>
                  <a:cubicBezTo>
                    <a:pt x="19" y="5"/>
                    <a:pt x="19" y="5"/>
                    <a:pt x="19" y="6"/>
                  </a:cubicBezTo>
                  <a:cubicBezTo>
                    <a:pt x="19" y="6"/>
                    <a:pt x="19" y="6"/>
                    <a:pt x="19" y="6"/>
                  </a:cubicBezTo>
                  <a:cubicBezTo>
                    <a:pt x="19" y="6"/>
                    <a:pt x="18" y="7"/>
                    <a:pt x="18" y="7"/>
                  </a:cubicBezTo>
                  <a:cubicBezTo>
                    <a:pt x="18" y="7"/>
                    <a:pt x="18" y="7"/>
                    <a:pt x="18" y="7"/>
                  </a:cubicBezTo>
                  <a:cubicBezTo>
                    <a:pt x="18" y="7"/>
                    <a:pt x="18" y="7"/>
                    <a:pt x="18" y="7"/>
                  </a:cubicBezTo>
                  <a:cubicBezTo>
                    <a:pt x="18" y="7"/>
                    <a:pt x="18" y="6"/>
                    <a:pt x="18" y="6"/>
                  </a:cubicBezTo>
                  <a:cubicBezTo>
                    <a:pt x="17" y="6"/>
                    <a:pt x="17" y="6"/>
                    <a:pt x="17" y="6"/>
                  </a:cubicBezTo>
                  <a:cubicBezTo>
                    <a:pt x="18" y="7"/>
                    <a:pt x="18" y="8"/>
                    <a:pt x="18" y="9"/>
                  </a:cubicBezTo>
                  <a:cubicBezTo>
                    <a:pt x="19" y="9"/>
                    <a:pt x="19" y="9"/>
                    <a:pt x="19" y="9"/>
                  </a:cubicBezTo>
                  <a:cubicBezTo>
                    <a:pt x="20" y="9"/>
                    <a:pt x="20" y="9"/>
                    <a:pt x="20" y="10"/>
                  </a:cubicBezTo>
                  <a:cubicBezTo>
                    <a:pt x="20" y="11"/>
                    <a:pt x="20" y="12"/>
                    <a:pt x="19" y="13"/>
                  </a:cubicBezTo>
                  <a:cubicBezTo>
                    <a:pt x="19" y="13"/>
                    <a:pt x="19" y="13"/>
                    <a:pt x="19" y="13"/>
                  </a:cubicBezTo>
                  <a:cubicBezTo>
                    <a:pt x="17" y="13"/>
                    <a:pt x="17" y="13"/>
                    <a:pt x="17" y="14"/>
                  </a:cubicBezTo>
                  <a:cubicBezTo>
                    <a:pt x="17" y="14"/>
                    <a:pt x="16" y="15"/>
                    <a:pt x="16" y="15"/>
                  </a:cubicBezTo>
                  <a:cubicBezTo>
                    <a:pt x="17" y="16"/>
                    <a:pt x="17" y="16"/>
                    <a:pt x="17" y="16"/>
                  </a:cubicBezTo>
                  <a:cubicBezTo>
                    <a:pt x="17" y="16"/>
                    <a:pt x="17" y="17"/>
                    <a:pt x="17" y="17"/>
                  </a:cubicBezTo>
                  <a:cubicBezTo>
                    <a:pt x="16" y="18"/>
                    <a:pt x="15" y="18"/>
                    <a:pt x="14" y="19"/>
                  </a:cubicBezTo>
                  <a:cubicBezTo>
                    <a:pt x="14" y="19"/>
                    <a:pt x="14" y="19"/>
                    <a:pt x="14" y="19"/>
                  </a:cubicBezTo>
                  <a:cubicBezTo>
                    <a:pt x="13" y="17"/>
                    <a:pt x="13" y="17"/>
                    <a:pt x="13" y="17"/>
                  </a:cubicBezTo>
                  <a:cubicBezTo>
                    <a:pt x="12" y="18"/>
                    <a:pt x="11" y="18"/>
                    <a:pt x="10" y="18"/>
                  </a:cubicBezTo>
                  <a:cubicBezTo>
                    <a:pt x="10" y="19"/>
                    <a:pt x="10" y="19"/>
                    <a:pt x="10" y="19"/>
                  </a:cubicBezTo>
                  <a:cubicBezTo>
                    <a:pt x="10" y="20"/>
                    <a:pt x="10" y="20"/>
                    <a:pt x="10" y="20"/>
                  </a:cubicBezTo>
                  <a:close/>
                  <a:moveTo>
                    <a:pt x="7" y="19"/>
                  </a:moveTo>
                  <a:cubicBezTo>
                    <a:pt x="8" y="19"/>
                    <a:pt x="9" y="19"/>
                    <a:pt x="9" y="19"/>
                  </a:cubicBezTo>
                  <a:cubicBezTo>
                    <a:pt x="10" y="18"/>
                    <a:pt x="10" y="18"/>
                    <a:pt x="10" y="18"/>
                  </a:cubicBezTo>
                  <a:cubicBezTo>
                    <a:pt x="10" y="18"/>
                    <a:pt x="10" y="17"/>
                    <a:pt x="10" y="17"/>
                  </a:cubicBezTo>
                  <a:cubicBezTo>
                    <a:pt x="11" y="17"/>
                    <a:pt x="12" y="17"/>
                    <a:pt x="13" y="17"/>
                  </a:cubicBezTo>
                  <a:cubicBezTo>
                    <a:pt x="13" y="17"/>
                    <a:pt x="13" y="17"/>
                    <a:pt x="13" y="17"/>
                  </a:cubicBezTo>
                  <a:cubicBezTo>
                    <a:pt x="14" y="18"/>
                    <a:pt x="14" y="18"/>
                    <a:pt x="14" y="18"/>
                  </a:cubicBezTo>
                  <a:cubicBezTo>
                    <a:pt x="15" y="18"/>
                    <a:pt x="16" y="17"/>
                    <a:pt x="16" y="16"/>
                  </a:cubicBezTo>
                  <a:cubicBezTo>
                    <a:pt x="15" y="15"/>
                    <a:pt x="15" y="15"/>
                    <a:pt x="15" y="15"/>
                  </a:cubicBezTo>
                  <a:cubicBezTo>
                    <a:pt x="15" y="15"/>
                    <a:pt x="15" y="15"/>
                    <a:pt x="15" y="15"/>
                  </a:cubicBezTo>
                  <a:cubicBezTo>
                    <a:pt x="16" y="15"/>
                    <a:pt x="16" y="14"/>
                    <a:pt x="16" y="14"/>
                  </a:cubicBezTo>
                  <a:cubicBezTo>
                    <a:pt x="17" y="13"/>
                    <a:pt x="17" y="12"/>
                    <a:pt x="19" y="12"/>
                  </a:cubicBezTo>
                  <a:cubicBezTo>
                    <a:pt x="19" y="12"/>
                    <a:pt x="19" y="11"/>
                    <a:pt x="19" y="10"/>
                  </a:cubicBezTo>
                  <a:cubicBezTo>
                    <a:pt x="18" y="10"/>
                    <a:pt x="18" y="10"/>
                    <a:pt x="18" y="10"/>
                  </a:cubicBezTo>
                  <a:cubicBezTo>
                    <a:pt x="18" y="10"/>
                    <a:pt x="17" y="10"/>
                    <a:pt x="17" y="9"/>
                  </a:cubicBezTo>
                  <a:cubicBezTo>
                    <a:pt x="17" y="8"/>
                    <a:pt x="17" y="7"/>
                    <a:pt x="17" y="6"/>
                  </a:cubicBezTo>
                  <a:cubicBezTo>
                    <a:pt x="17" y="6"/>
                    <a:pt x="17" y="6"/>
                    <a:pt x="17" y="6"/>
                  </a:cubicBezTo>
                  <a:cubicBezTo>
                    <a:pt x="18" y="5"/>
                    <a:pt x="18" y="5"/>
                    <a:pt x="18" y="5"/>
                  </a:cubicBezTo>
                  <a:cubicBezTo>
                    <a:pt x="18" y="5"/>
                    <a:pt x="18" y="5"/>
                    <a:pt x="18" y="5"/>
                  </a:cubicBezTo>
                  <a:cubicBezTo>
                    <a:pt x="18" y="5"/>
                    <a:pt x="17" y="4"/>
                    <a:pt x="17" y="3"/>
                  </a:cubicBezTo>
                  <a:cubicBezTo>
                    <a:pt x="15" y="4"/>
                    <a:pt x="15" y="4"/>
                    <a:pt x="15" y="4"/>
                  </a:cubicBezTo>
                  <a:cubicBezTo>
                    <a:pt x="15" y="4"/>
                    <a:pt x="15" y="4"/>
                    <a:pt x="15" y="4"/>
                  </a:cubicBezTo>
                  <a:cubicBezTo>
                    <a:pt x="14" y="3"/>
                    <a:pt x="13" y="3"/>
                    <a:pt x="12" y="2"/>
                  </a:cubicBezTo>
                  <a:cubicBezTo>
                    <a:pt x="12" y="2"/>
                    <a:pt x="12" y="2"/>
                    <a:pt x="12" y="2"/>
                  </a:cubicBezTo>
                  <a:cubicBezTo>
                    <a:pt x="13" y="1"/>
                    <a:pt x="13" y="1"/>
                    <a:pt x="13" y="1"/>
                  </a:cubicBezTo>
                  <a:cubicBezTo>
                    <a:pt x="12" y="0"/>
                    <a:pt x="11" y="0"/>
                    <a:pt x="10" y="0"/>
                  </a:cubicBezTo>
                  <a:cubicBezTo>
                    <a:pt x="10" y="2"/>
                    <a:pt x="10" y="2"/>
                    <a:pt x="10" y="2"/>
                  </a:cubicBezTo>
                  <a:cubicBezTo>
                    <a:pt x="10" y="2"/>
                    <a:pt x="10" y="2"/>
                    <a:pt x="9" y="2"/>
                  </a:cubicBezTo>
                  <a:cubicBezTo>
                    <a:pt x="8" y="2"/>
                    <a:pt x="7" y="2"/>
                    <a:pt x="7" y="3"/>
                  </a:cubicBezTo>
                  <a:cubicBezTo>
                    <a:pt x="6" y="3"/>
                    <a:pt x="6" y="3"/>
                    <a:pt x="6" y="2"/>
                  </a:cubicBezTo>
                  <a:cubicBezTo>
                    <a:pt x="5" y="1"/>
                    <a:pt x="5" y="1"/>
                    <a:pt x="5" y="1"/>
                  </a:cubicBezTo>
                  <a:cubicBezTo>
                    <a:pt x="5" y="2"/>
                    <a:pt x="4" y="2"/>
                    <a:pt x="3" y="3"/>
                  </a:cubicBezTo>
                  <a:cubicBezTo>
                    <a:pt x="4" y="4"/>
                    <a:pt x="4" y="4"/>
                    <a:pt x="4" y="4"/>
                  </a:cubicBezTo>
                  <a:cubicBezTo>
                    <a:pt x="4" y="4"/>
                    <a:pt x="4" y="4"/>
                    <a:pt x="4" y="4"/>
                  </a:cubicBezTo>
                  <a:cubicBezTo>
                    <a:pt x="3" y="5"/>
                    <a:pt x="3" y="6"/>
                    <a:pt x="2" y="7"/>
                  </a:cubicBezTo>
                  <a:cubicBezTo>
                    <a:pt x="2" y="7"/>
                    <a:pt x="2" y="7"/>
                    <a:pt x="2" y="7"/>
                  </a:cubicBezTo>
                  <a:cubicBezTo>
                    <a:pt x="1" y="7"/>
                    <a:pt x="1" y="7"/>
                    <a:pt x="1" y="7"/>
                  </a:cubicBezTo>
                  <a:cubicBezTo>
                    <a:pt x="0" y="8"/>
                    <a:pt x="0" y="8"/>
                    <a:pt x="0" y="9"/>
                  </a:cubicBezTo>
                  <a:cubicBezTo>
                    <a:pt x="2" y="10"/>
                    <a:pt x="2" y="10"/>
                    <a:pt x="2" y="10"/>
                  </a:cubicBezTo>
                  <a:cubicBezTo>
                    <a:pt x="2" y="10"/>
                    <a:pt x="2" y="10"/>
                    <a:pt x="2" y="10"/>
                  </a:cubicBezTo>
                  <a:cubicBezTo>
                    <a:pt x="2" y="11"/>
                    <a:pt x="2" y="12"/>
                    <a:pt x="3" y="13"/>
                  </a:cubicBezTo>
                  <a:cubicBezTo>
                    <a:pt x="3" y="13"/>
                    <a:pt x="3" y="13"/>
                    <a:pt x="2" y="13"/>
                  </a:cubicBezTo>
                  <a:cubicBezTo>
                    <a:pt x="1" y="14"/>
                    <a:pt x="1" y="14"/>
                    <a:pt x="1" y="14"/>
                  </a:cubicBezTo>
                  <a:cubicBezTo>
                    <a:pt x="2" y="15"/>
                    <a:pt x="2" y="15"/>
                    <a:pt x="3" y="16"/>
                  </a:cubicBezTo>
                  <a:cubicBezTo>
                    <a:pt x="4" y="15"/>
                    <a:pt x="4" y="15"/>
                    <a:pt x="4" y="15"/>
                  </a:cubicBezTo>
                  <a:cubicBezTo>
                    <a:pt x="4" y="15"/>
                    <a:pt x="4" y="15"/>
                    <a:pt x="4" y="15"/>
                  </a:cubicBezTo>
                  <a:cubicBezTo>
                    <a:pt x="5" y="16"/>
                    <a:pt x="6" y="17"/>
                    <a:pt x="7" y="17"/>
                  </a:cubicBezTo>
                  <a:cubicBezTo>
                    <a:pt x="7" y="17"/>
                    <a:pt x="7" y="17"/>
                    <a:pt x="7" y="17"/>
                  </a:cubicBezTo>
                  <a:lnTo>
                    <a:pt x="7" y="19"/>
                  </a:lnTo>
                  <a:close/>
                  <a:moveTo>
                    <a:pt x="10" y="16"/>
                  </a:moveTo>
                  <a:cubicBezTo>
                    <a:pt x="8" y="16"/>
                    <a:pt x="6" y="15"/>
                    <a:pt x="5" y="13"/>
                  </a:cubicBezTo>
                  <a:cubicBezTo>
                    <a:pt x="3" y="11"/>
                    <a:pt x="3" y="7"/>
                    <a:pt x="6" y="5"/>
                  </a:cubicBezTo>
                  <a:cubicBezTo>
                    <a:pt x="9" y="2"/>
                    <a:pt x="13" y="4"/>
                    <a:pt x="15" y="6"/>
                  </a:cubicBezTo>
                  <a:cubicBezTo>
                    <a:pt x="16" y="8"/>
                    <a:pt x="17" y="12"/>
                    <a:pt x="14" y="14"/>
                  </a:cubicBezTo>
                  <a:cubicBezTo>
                    <a:pt x="14" y="15"/>
                    <a:pt x="14" y="15"/>
                    <a:pt x="14" y="15"/>
                  </a:cubicBezTo>
                  <a:cubicBezTo>
                    <a:pt x="14" y="15"/>
                    <a:pt x="14" y="15"/>
                    <a:pt x="14" y="15"/>
                  </a:cubicBezTo>
                  <a:cubicBezTo>
                    <a:pt x="13" y="15"/>
                    <a:pt x="13" y="15"/>
                    <a:pt x="13" y="15"/>
                  </a:cubicBezTo>
                  <a:cubicBezTo>
                    <a:pt x="13" y="15"/>
                    <a:pt x="13" y="15"/>
                    <a:pt x="13" y="15"/>
                  </a:cubicBezTo>
                  <a:cubicBezTo>
                    <a:pt x="13" y="15"/>
                    <a:pt x="13" y="15"/>
                    <a:pt x="13" y="15"/>
                  </a:cubicBezTo>
                  <a:cubicBezTo>
                    <a:pt x="13" y="15"/>
                    <a:pt x="13" y="15"/>
                    <a:pt x="13" y="15"/>
                  </a:cubicBezTo>
                  <a:cubicBezTo>
                    <a:pt x="12" y="16"/>
                    <a:pt x="11" y="16"/>
                    <a:pt x="10" y="16"/>
                  </a:cubicBezTo>
                  <a:close/>
                  <a:moveTo>
                    <a:pt x="10" y="4"/>
                  </a:moveTo>
                  <a:cubicBezTo>
                    <a:pt x="9" y="4"/>
                    <a:pt x="7" y="4"/>
                    <a:pt x="6" y="5"/>
                  </a:cubicBezTo>
                  <a:cubicBezTo>
                    <a:pt x="3" y="7"/>
                    <a:pt x="4" y="11"/>
                    <a:pt x="5" y="13"/>
                  </a:cubicBezTo>
                  <a:cubicBezTo>
                    <a:pt x="7" y="15"/>
                    <a:pt x="10" y="16"/>
                    <a:pt x="13" y="14"/>
                  </a:cubicBezTo>
                  <a:cubicBezTo>
                    <a:pt x="13" y="14"/>
                    <a:pt x="13" y="14"/>
                    <a:pt x="13" y="14"/>
                  </a:cubicBezTo>
                  <a:cubicBezTo>
                    <a:pt x="13" y="14"/>
                    <a:pt x="13" y="14"/>
                    <a:pt x="13" y="14"/>
                  </a:cubicBezTo>
                  <a:cubicBezTo>
                    <a:pt x="16" y="12"/>
                    <a:pt x="16" y="9"/>
                    <a:pt x="14" y="6"/>
                  </a:cubicBezTo>
                  <a:cubicBezTo>
                    <a:pt x="13" y="5"/>
                    <a:pt x="11"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59" name="Freeform 408"/>
            <p:cNvSpPr>
              <a:spLocks noEditPoints="1"/>
            </p:cNvSpPr>
            <p:nvPr/>
          </p:nvSpPr>
          <p:spPr bwMode="auto">
            <a:xfrm>
              <a:off x="5060" y="3219"/>
              <a:ext cx="51" cy="46"/>
            </a:xfrm>
            <a:custGeom>
              <a:avLst/>
              <a:gdLst>
                <a:gd name="T0" fmla="*/ 7 w 20"/>
                <a:gd name="T1" fmla="*/ 18 h 18"/>
                <a:gd name="T2" fmla="*/ 7 w 20"/>
                <a:gd name="T3" fmla="*/ 16 h 18"/>
                <a:gd name="T4" fmla="*/ 5 w 20"/>
                <a:gd name="T5" fmla="*/ 15 h 18"/>
                <a:gd name="T6" fmla="*/ 3 w 20"/>
                <a:gd name="T7" fmla="*/ 15 h 18"/>
                <a:gd name="T8" fmla="*/ 1 w 20"/>
                <a:gd name="T9" fmla="*/ 12 h 18"/>
                <a:gd name="T10" fmla="*/ 3 w 20"/>
                <a:gd name="T11" fmla="*/ 15 h 18"/>
                <a:gd name="T12" fmla="*/ 5 w 20"/>
                <a:gd name="T13" fmla="*/ 14 h 18"/>
                <a:gd name="T14" fmla="*/ 7 w 20"/>
                <a:gd name="T15" fmla="*/ 16 h 18"/>
                <a:gd name="T16" fmla="*/ 7 w 20"/>
                <a:gd name="T17" fmla="*/ 17 h 18"/>
                <a:gd name="T18" fmla="*/ 10 w 20"/>
                <a:gd name="T19" fmla="*/ 17 h 18"/>
                <a:gd name="T20" fmla="*/ 11 w 20"/>
                <a:gd name="T21" fmla="*/ 16 h 18"/>
                <a:gd name="T22" fmla="*/ 14 w 20"/>
                <a:gd name="T23" fmla="*/ 16 h 18"/>
                <a:gd name="T24" fmla="*/ 17 w 20"/>
                <a:gd name="T25" fmla="*/ 15 h 18"/>
                <a:gd name="T26" fmla="*/ 17 w 20"/>
                <a:gd name="T27" fmla="*/ 13 h 18"/>
                <a:gd name="T28" fmla="*/ 18 w 20"/>
                <a:gd name="T29" fmla="*/ 14 h 18"/>
                <a:gd name="T30" fmla="*/ 17 w 20"/>
                <a:gd name="T31" fmla="*/ 15 h 18"/>
                <a:gd name="T32" fmla="*/ 15 w 20"/>
                <a:gd name="T33" fmla="*/ 17 h 18"/>
                <a:gd name="T34" fmla="*/ 13 w 20"/>
                <a:gd name="T35" fmla="*/ 16 h 18"/>
                <a:gd name="T36" fmla="*/ 11 w 20"/>
                <a:gd name="T37" fmla="*/ 17 h 18"/>
                <a:gd name="T38" fmla="*/ 10 w 20"/>
                <a:gd name="T39" fmla="*/ 18 h 18"/>
                <a:gd name="T40" fmla="*/ 17 w 20"/>
                <a:gd name="T41" fmla="*/ 13 h 18"/>
                <a:gd name="T42" fmla="*/ 17 w 20"/>
                <a:gd name="T43" fmla="*/ 12 h 18"/>
                <a:gd name="T44" fmla="*/ 20 w 20"/>
                <a:gd name="T45" fmla="*/ 10 h 18"/>
                <a:gd name="T46" fmla="*/ 20 w 20"/>
                <a:gd name="T47" fmla="*/ 10 h 18"/>
                <a:gd name="T48" fmla="*/ 19 w 20"/>
                <a:gd name="T49" fmla="*/ 12 h 18"/>
                <a:gd name="T50" fmla="*/ 17 w 20"/>
                <a:gd name="T51" fmla="*/ 13 h 18"/>
                <a:gd name="T52" fmla="*/ 2 w 20"/>
                <a:gd name="T53" fmla="*/ 11 h 18"/>
                <a:gd name="T54" fmla="*/ 2 w 20"/>
                <a:gd name="T55" fmla="*/ 9 h 18"/>
                <a:gd name="T56" fmla="*/ 0 w 20"/>
                <a:gd name="T57" fmla="*/ 8 h 18"/>
                <a:gd name="T58" fmla="*/ 1 w 20"/>
                <a:gd name="T59" fmla="*/ 4 h 18"/>
                <a:gd name="T60" fmla="*/ 1 w 20"/>
                <a:gd name="T61" fmla="*/ 8 h 18"/>
                <a:gd name="T62" fmla="*/ 2 w 20"/>
                <a:gd name="T63" fmla="*/ 9 h 18"/>
                <a:gd name="T64" fmla="*/ 2 w 20"/>
                <a:gd name="T65" fmla="*/ 11 h 18"/>
                <a:gd name="T66" fmla="*/ 16 w 20"/>
                <a:gd name="T67" fmla="*/ 9 h 18"/>
                <a:gd name="T68" fmla="*/ 13 w 20"/>
                <a:gd name="T69" fmla="*/ 3 h 18"/>
                <a:gd name="T70" fmla="*/ 5 w 20"/>
                <a:gd name="T71" fmla="*/ 6 h 18"/>
                <a:gd name="T72" fmla="*/ 5 w 20"/>
                <a:gd name="T73" fmla="*/ 5 h 18"/>
                <a:gd name="T74" fmla="*/ 13 w 20"/>
                <a:gd name="T75" fmla="*/ 3 h 18"/>
                <a:gd name="T76" fmla="*/ 16 w 20"/>
                <a:gd name="T77" fmla="*/ 9 h 18"/>
                <a:gd name="T78" fmla="*/ 4 w 20"/>
                <a:gd name="T79" fmla="*/ 2 h 18"/>
                <a:gd name="T80" fmla="*/ 3 w 20"/>
                <a:gd name="T81" fmla="*/ 1 h 18"/>
                <a:gd name="T82" fmla="*/ 4 w 20"/>
                <a:gd name="T83" fmla="*/ 0 h 18"/>
                <a:gd name="T84" fmla="*/ 4 w 20"/>
                <a:gd name="T85" fmla="*/ 0 h 18"/>
                <a:gd name="T86" fmla="*/ 4 w 20"/>
                <a:gd name="T87" fmla="*/ 1 h 18"/>
                <a:gd name="T88" fmla="*/ 4 w 20"/>
                <a:gd name="T89"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 h="18">
                  <a:moveTo>
                    <a:pt x="10" y="18"/>
                  </a:moveTo>
                  <a:cubicBezTo>
                    <a:pt x="9" y="18"/>
                    <a:pt x="8" y="18"/>
                    <a:pt x="7" y="18"/>
                  </a:cubicBezTo>
                  <a:cubicBezTo>
                    <a:pt x="7" y="18"/>
                    <a:pt x="7" y="18"/>
                    <a:pt x="7" y="18"/>
                  </a:cubicBezTo>
                  <a:cubicBezTo>
                    <a:pt x="7" y="17"/>
                    <a:pt x="7" y="17"/>
                    <a:pt x="7" y="16"/>
                  </a:cubicBezTo>
                  <a:cubicBezTo>
                    <a:pt x="7" y="16"/>
                    <a:pt x="7" y="16"/>
                    <a:pt x="7" y="16"/>
                  </a:cubicBezTo>
                  <a:cubicBezTo>
                    <a:pt x="6" y="16"/>
                    <a:pt x="5" y="15"/>
                    <a:pt x="5" y="15"/>
                  </a:cubicBezTo>
                  <a:cubicBezTo>
                    <a:pt x="3" y="15"/>
                    <a:pt x="3" y="15"/>
                    <a:pt x="3" y="15"/>
                  </a:cubicBezTo>
                  <a:cubicBezTo>
                    <a:pt x="3" y="16"/>
                    <a:pt x="3" y="16"/>
                    <a:pt x="3" y="15"/>
                  </a:cubicBezTo>
                  <a:cubicBezTo>
                    <a:pt x="2" y="15"/>
                    <a:pt x="2" y="14"/>
                    <a:pt x="1" y="13"/>
                  </a:cubicBezTo>
                  <a:cubicBezTo>
                    <a:pt x="1" y="13"/>
                    <a:pt x="1" y="12"/>
                    <a:pt x="1" y="12"/>
                  </a:cubicBezTo>
                  <a:cubicBezTo>
                    <a:pt x="1" y="12"/>
                    <a:pt x="2" y="12"/>
                    <a:pt x="2" y="12"/>
                  </a:cubicBezTo>
                  <a:cubicBezTo>
                    <a:pt x="2" y="13"/>
                    <a:pt x="3" y="14"/>
                    <a:pt x="3" y="15"/>
                  </a:cubicBezTo>
                  <a:cubicBezTo>
                    <a:pt x="4" y="14"/>
                    <a:pt x="4" y="14"/>
                    <a:pt x="4" y="14"/>
                  </a:cubicBezTo>
                  <a:cubicBezTo>
                    <a:pt x="5" y="14"/>
                    <a:pt x="5" y="14"/>
                    <a:pt x="5" y="14"/>
                  </a:cubicBezTo>
                  <a:cubicBezTo>
                    <a:pt x="6" y="15"/>
                    <a:pt x="6" y="15"/>
                    <a:pt x="7" y="16"/>
                  </a:cubicBezTo>
                  <a:cubicBezTo>
                    <a:pt x="7" y="16"/>
                    <a:pt x="7" y="16"/>
                    <a:pt x="7" y="16"/>
                  </a:cubicBezTo>
                  <a:cubicBezTo>
                    <a:pt x="7" y="16"/>
                    <a:pt x="7" y="16"/>
                    <a:pt x="7" y="16"/>
                  </a:cubicBezTo>
                  <a:cubicBezTo>
                    <a:pt x="7" y="17"/>
                    <a:pt x="7" y="17"/>
                    <a:pt x="7" y="17"/>
                  </a:cubicBezTo>
                  <a:cubicBezTo>
                    <a:pt x="8" y="18"/>
                    <a:pt x="9" y="18"/>
                    <a:pt x="10" y="18"/>
                  </a:cubicBezTo>
                  <a:cubicBezTo>
                    <a:pt x="10" y="18"/>
                    <a:pt x="10" y="17"/>
                    <a:pt x="10" y="17"/>
                  </a:cubicBezTo>
                  <a:cubicBezTo>
                    <a:pt x="10" y="17"/>
                    <a:pt x="10" y="17"/>
                    <a:pt x="10" y="16"/>
                  </a:cubicBezTo>
                  <a:cubicBezTo>
                    <a:pt x="10" y="16"/>
                    <a:pt x="10" y="16"/>
                    <a:pt x="11" y="16"/>
                  </a:cubicBezTo>
                  <a:cubicBezTo>
                    <a:pt x="12" y="16"/>
                    <a:pt x="12" y="16"/>
                    <a:pt x="13" y="16"/>
                  </a:cubicBezTo>
                  <a:cubicBezTo>
                    <a:pt x="14" y="15"/>
                    <a:pt x="14" y="15"/>
                    <a:pt x="14" y="16"/>
                  </a:cubicBezTo>
                  <a:cubicBezTo>
                    <a:pt x="15" y="17"/>
                    <a:pt x="15" y="17"/>
                    <a:pt x="15" y="17"/>
                  </a:cubicBezTo>
                  <a:cubicBezTo>
                    <a:pt x="15" y="16"/>
                    <a:pt x="16" y="16"/>
                    <a:pt x="17" y="15"/>
                  </a:cubicBezTo>
                  <a:cubicBezTo>
                    <a:pt x="17" y="15"/>
                    <a:pt x="17" y="14"/>
                    <a:pt x="17" y="14"/>
                  </a:cubicBezTo>
                  <a:cubicBezTo>
                    <a:pt x="17" y="14"/>
                    <a:pt x="17" y="14"/>
                    <a:pt x="17" y="13"/>
                  </a:cubicBezTo>
                  <a:cubicBezTo>
                    <a:pt x="17" y="13"/>
                    <a:pt x="17" y="13"/>
                    <a:pt x="18" y="13"/>
                  </a:cubicBezTo>
                  <a:cubicBezTo>
                    <a:pt x="18" y="13"/>
                    <a:pt x="18" y="13"/>
                    <a:pt x="18" y="14"/>
                  </a:cubicBezTo>
                  <a:cubicBezTo>
                    <a:pt x="18" y="14"/>
                    <a:pt x="18" y="14"/>
                    <a:pt x="18" y="14"/>
                  </a:cubicBezTo>
                  <a:cubicBezTo>
                    <a:pt x="18" y="15"/>
                    <a:pt x="18" y="15"/>
                    <a:pt x="17" y="15"/>
                  </a:cubicBezTo>
                  <a:cubicBezTo>
                    <a:pt x="17" y="15"/>
                    <a:pt x="17" y="15"/>
                    <a:pt x="17" y="15"/>
                  </a:cubicBezTo>
                  <a:cubicBezTo>
                    <a:pt x="16" y="16"/>
                    <a:pt x="16" y="17"/>
                    <a:pt x="15" y="17"/>
                  </a:cubicBezTo>
                  <a:cubicBezTo>
                    <a:pt x="14" y="17"/>
                    <a:pt x="14" y="17"/>
                    <a:pt x="14" y="17"/>
                  </a:cubicBezTo>
                  <a:cubicBezTo>
                    <a:pt x="13" y="16"/>
                    <a:pt x="13" y="16"/>
                    <a:pt x="13" y="16"/>
                  </a:cubicBezTo>
                  <a:cubicBezTo>
                    <a:pt x="13" y="17"/>
                    <a:pt x="12" y="17"/>
                    <a:pt x="11" y="17"/>
                  </a:cubicBezTo>
                  <a:cubicBezTo>
                    <a:pt x="11" y="17"/>
                    <a:pt x="11" y="17"/>
                    <a:pt x="11" y="17"/>
                  </a:cubicBezTo>
                  <a:cubicBezTo>
                    <a:pt x="11" y="18"/>
                    <a:pt x="11" y="18"/>
                    <a:pt x="10" y="18"/>
                  </a:cubicBezTo>
                  <a:cubicBezTo>
                    <a:pt x="10" y="18"/>
                    <a:pt x="10" y="18"/>
                    <a:pt x="10" y="18"/>
                  </a:cubicBezTo>
                  <a:close/>
                  <a:moveTo>
                    <a:pt x="17" y="13"/>
                  </a:moveTo>
                  <a:cubicBezTo>
                    <a:pt x="17" y="13"/>
                    <a:pt x="17" y="13"/>
                    <a:pt x="17" y="13"/>
                  </a:cubicBezTo>
                  <a:cubicBezTo>
                    <a:pt x="17" y="13"/>
                    <a:pt x="17" y="13"/>
                    <a:pt x="17" y="12"/>
                  </a:cubicBezTo>
                  <a:cubicBezTo>
                    <a:pt x="17" y="12"/>
                    <a:pt x="17" y="12"/>
                    <a:pt x="17" y="12"/>
                  </a:cubicBezTo>
                  <a:cubicBezTo>
                    <a:pt x="18" y="11"/>
                    <a:pt x="18" y="11"/>
                    <a:pt x="19" y="11"/>
                  </a:cubicBezTo>
                  <a:cubicBezTo>
                    <a:pt x="19" y="11"/>
                    <a:pt x="19" y="10"/>
                    <a:pt x="20" y="10"/>
                  </a:cubicBezTo>
                  <a:cubicBezTo>
                    <a:pt x="20" y="10"/>
                    <a:pt x="20" y="9"/>
                    <a:pt x="20" y="9"/>
                  </a:cubicBezTo>
                  <a:cubicBezTo>
                    <a:pt x="20" y="10"/>
                    <a:pt x="20" y="10"/>
                    <a:pt x="20" y="10"/>
                  </a:cubicBezTo>
                  <a:cubicBezTo>
                    <a:pt x="20" y="11"/>
                    <a:pt x="20" y="11"/>
                    <a:pt x="20" y="12"/>
                  </a:cubicBezTo>
                  <a:cubicBezTo>
                    <a:pt x="20" y="12"/>
                    <a:pt x="19" y="12"/>
                    <a:pt x="19" y="12"/>
                  </a:cubicBezTo>
                  <a:cubicBezTo>
                    <a:pt x="18" y="12"/>
                    <a:pt x="18" y="12"/>
                    <a:pt x="18" y="12"/>
                  </a:cubicBezTo>
                  <a:cubicBezTo>
                    <a:pt x="18" y="12"/>
                    <a:pt x="18" y="13"/>
                    <a:pt x="17" y="13"/>
                  </a:cubicBezTo>
                  <a:cubicBezTo>
                    <a:pt x="17" y="13"/>
                    <a:pt x="17" y="13"/>
                    <a:pt x="17" y="13"/>
                  </a:cubicBezTo>
                  <a:close/>
                  <a:moveTo>
                    <a:pt x="2" y="11"/>
                  </a:moveTo>
                  <a:cubicBezTo>
                    <a:pt x="2" y="11"/>
                    <a:pt x="2" y="11"/>
                    <a:pt x="2" y="11"/>
                  </a:cubicBezTo>
                  <a:cubicBezTo>
                    <a:pt x="2" y="10"/>
                    <a:pt x="2" y="9"/>
                    <a:pt x="2" y="9"/>
                  </a:cubicBezTo>
                  <a:cubicBezTo>
                    <a:pt x="0" y="9"/>
                    <a:pt x="0" y="9"/>
                    <a:pt x="0" y="9"/>
                  </a:cubicBezTo>
                  <a:cubicBezTo>
                    <a:pt x="0" y="9"/>
                    <a:pt x="0" y="8"/>
                    <a:pt x="0" y="8"/>
                  </a:cubicBezTo>
                  <a:cubicBezTo>
                    <a:pt x="0" y="7"/>
                    <a:pt x="1" y="5"/>
                    <a:pt x="1" y="4"/>
                  </a:cubicBezTo>
                  <a:cubicBezTo>
                    <a:pt x="1" y="4"/>
                    <a:pt x="1" y="3"/>
                    <a:pt x="1" y="4"/>
                  </a:cubicBezTo>
                  <a:cubicBezTo>
                    <a:pt x="2" y="4"/>
                    <a:pt x="2" y="4"/>
                    <a:pt x="2" y="4"/>
                  </a:cubicBezTo>
                  <a:cubicBezTo>
                    <a:pt x="1" y="5"/>
                    <a:pt x="1" y="7"/>
                    <a:pt x="1" y="8"/>
                  </a:cubicBezTo>
                  <a:cubicBezTo>
                    <a:pt x="2" y="8"/>
                    <a:pt x="2" y="8"/>
                    <a:pt x="2" y="8"/>
                  </a:cubicBezTo>
                  <a:cubicBezTo>
                    <a:pt x="2" y="8"/>
                    <a:pt x="2" y="8"/>
                    <a:pt x="2" y="9"/>
                  </a:cubicBezTo>
                  <a:cubicBezTo>
                    <a:pt x="2" y="9"/>
                    <a:pt x="3" y="10"/>
                    <a:pt x="3" y="10"/>
                  </a:cubicBezTo>
                  <a:cubicBezTo>
                    <a:pt x="3" y="11"/>
                    <a:pt x="3" y="11"/>
                    <a:pt x="2" y="11"/>
                  </a:cubicBezTo>
                  <a:cubicBezTo>
                    <a:pt x="2" y="11"/>
                    <a:pt x="2" y="11"/>
                    <a:pt x="2" y="11"/>
                  </a:cubicBezTo>
                  <a:close/>
                  <a:moveTo>
                    <a:pt x="16" y="9"/>
                  </a:moveTo>
                  <a:cubicBezTo>
                    <a:pt x="16" y="9"/>
                    <a:pt x="16" y="9"/>
                    <a:pt x="16" y="9"/>
                  </a:cubicBezTo>
                  <a:cubicBezTo>
                    <a:pt x="16" y="7"/>
                    <a:pt x="15" y="5"/>
                    <a:pt x="13" y="3"/>
                  </a:cubicBezTo>
                  <a:cubicBezTo>
                    <a:pt x="12" y="3"/>
                    <a:pt x="9" y="2"/>
                    <a:pt x="7" y="4"/>
                  </a:cubicBezTo>
                  <a:cubicBezTo>
                    <a:pt x="6" y="4"/>
                    <a:pt x="6" y="5"/>
                    <a:pt x="5" y="6"/>
                  </a:cubicBezTo>
                  <a:cubicBezTo>
                    <a:pt x="5" y="6"/>
                    <a:pt x="5" y="6"/>
                    <a:pt x="5" y="6"/>
                  </a:cubicBezTo>
                  <a:cubicBezTo>
                    <a:pt x="5" y="6"/>
                    <a:pt x="5" y="5"/>
                    <a:pt x="5" y="5"/>
                  </a:cubicBezTo>
                  <a:cubicBezTo>
                    <a:pt x="5" y="5"/>
                    <a:pt x="6" y="4"/>
                    <a:pt x="7" y="3"/>
                  </a:cubicBezTo>
                  <a:cubicBezTo>
                    <a:pt x="9" y="2"/>
                    <a:pt x="11" y="2"/>
                    <a:pt x="13" y="3"/>
                  </a:cubicBezTo>
                  <a:cubicBezTo>
                    <a:pt x="15" y="4"/>
                    <a:pt x="17" y="7"/>
                    <a:pt x="16" y="9"/>
                  </a:cubicBezTo>
                  <a:cubicBezTo>
                    <a:pt x="16" y="9"/>
                    <a:pt x="16" y="9"/>
                    <a:pt x="16" y="9"/>
                  </a:cubicBezTo>
                  <a:close/>
                  <a:moveTo>
                    <a:pt x="4" y="3"/>
                  </a:moveTo>
                  <a:cubicBezTo>
                    <a:pt x="4" y="3"/>
                    <a:pt x="4" y="3"/>
                    <a:pt x="4" y="2"/>
                  </a:cubicBezTo>
                  <a:cubicBezTo>
                    <a:pt x="3" y="2"/>
                    <a:pt x="3" y="2"/>
                    <a:pt x="3" y="2"/>
                  </a:cubicBezTo>
                  <a:cubicBezTo>
                    <a:pt x="3" y="2"/>
                    <a:pt x="3" y="1"/>
                    <a:pt x="3" y="1"/>
                  </a:cubicBezTo>
                  <a:cubicBezTo>
                    <a:pt x="3" y="1"/>
                    <a:pt x="3" y="1"/>
                    <a:pt x="3" y="0"/>
                  </a:cubicBezTo>
                  <a:cubicBezTo>
                    <a:pt x="4" y="0"/>
                    <a:pt x="4" y="0"/>
                    <a:pt x="4" y="0"/>
                  </a:cubicBezTo>
                  <a:cubicBezTo>
                    <a:pt x="4" y="0"/>
                    <a:pt x="4" y="0"/>
                    <a:pt x="4" y="0"/>
                  </a:cubicBezTo>
                  <a:cubicBezTo>
                    <a:pt x="4" y="0"/>
                    <a:pt x="4" y="0"/>
                    <a:pt x="4" y="0"/>
                  </a:cubicBezTo>
                  <a:cubicBezTo>
                    <a:pt x="4" y="0"/>
                    <a:pt x="4" y="0"/>
                    <a:pt x="4" y="0"/>
                  </a:cubicBezTo>
                  <a:cubicBezTo>
                    <a:pt x="4" y="1"/>
                    <a:pt x="4" y="1"/>
                    <a:pt x="4" y="1"/>
                  </a:cubicBezTo>
                  <a:cubicBezTo>
                    <a:pt x="4" y="2"/>
                    <a:pt x="4" y="2"/>
                    <a:pt x="4" y="2"/>
                  </a:cubicBezTo>
                  <a:cubicBezTo>
                    <a:pt x="4" y="2"/>
                    <a:pt x="4" y="2"/>
                    <a:pt x="4" y="2"/>
                  </a:cubicBezTo>
                  <a:cubicBezTo>
                    <a:pt x="4" y="3"/>
                    <a:pt x="4"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60" name="Freeform 409"/>
            <p:cNvSpPr>
              <a:spLocks/>
            </p:cNvSpPr>
            <p:nvPr/>
          </p:nvSpPr>
          <p:spPr bwMode="auto">
            <a:xfrm>
              <a:off x="5063" y="3247"/>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1" y="0"/>
                    <a:pt x="1" y="0"/>
                  </a:cubicBezTo>
                  <a:cubicBezTo>
                    <a:pt x="1" y="0"/>
                    <a:pt x="1" y="0"/>
                    <a:pt x="1" y="0"/>
                  </a:cubicBezTo>
                  <a:cubicBezTo>
                    <a:pt x="1" y="0"/>
                    <a:pt x="1" y="0"/>
                    <a:pt x="1"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61" name="Freeform 410"/>
            <p:cNvSpPr>
              <a:spLocks/>
            </p:cNvSpPr>
            <p:nvPr/>
          </p:nvSpPr>
          <p:spPr bwMode="auto">
            <a:xfrm>
              <a:off x="5063" y="3288"/>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62" name="Freeform 411"/>
            <p:cNvSpPr>
              <a:spLocks/>
            </p:cNvSpPr>
            <p:nvPr/>
          </p:nvSpPr>
          <p:spPr bwMode="auto">
            <a:xfrm>
              <a:off x="5076" y="3308"/>
              <a:ext cx="2" cy="5"/>
            </a:xfrm>
            <a:custGeom>
              <a:avLst/>
              <a:gdLst>
                <a:gd name="T0" fmla="*/ 0 w 1"/>
                <a:gd name="T1" fmla="*/ 2 h 2"/>
                <a:gd name="T2" fmla="*/ 0 w 1"/>
                <a:gd name="T3" fmla="*/ 1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1"/>
                  </a:cubicBezTo>
                  <a:cubicBezTo>
                    <a:pt x="0" y="1"/>
                    <a:pt x="0" y="1"/>
                    <a:pt x="0" y="1"/>
                  </a:cubicBezTo>
                  <a:cubicBezTo>
                    <a:pt x="0" y="1"/>
                    <a:pt x="1" y="0"/>
                    <a:pt x="1" y="0"/>
                  </a:cubicBezTo>
                  <a:cubicBezTo>
                    <a:pt x="1" y="0"/>
                    <a:pt x="1" y="0"/>
                    <a:pt x="1" y="0"/>
                  </a:cubicBezTo>
                  <a:cubicBezTo>
                    <a:pt x="1" y="0"/>
                    <a:pt x="1" y="0"/>
                    <a:pt x="1" y="0"/>
                  </a:cubicBezTo>
                  <a:cubicBezTo>
                    <a:pt x="1" y="1"/>
                    <a:pt x="1"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63" name="Freeform 412"/>
            <p:cNvSpPr>
              <a:spLocks/>
            </p:cNvSpPr>
            <p:nvPr/>
          </p:nvSpPr>
          <p:spPr bwMode="auto">
            <a:xfrm>
              <a:off x="5078" y="3308"/>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64" name="Freeform 413"/>
            <p:cNvSpPr>
              <a:spLocks/>
            </p:cNvSpPr>
            <p:nvPr/>
          </p:nvSpPr>
          <p:spPr bwMode="auto">
            <a:xfrm>
              <a:off x="5078" y="3308"/>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1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1"/>
                    <a:pt x="1" y="1"/>
                    <a:pt x="1" y="0"/>
                  </a:cubicBezTo>
                  <a:cubicBezTo>
                    <a:pt x="1" y="0"/>
                    <a:pt x="1" y="0"/>
                    <a:pt x="1" y="0"/>
                  </a:cubicBezTo>
                  <a:cubicBezTo>
                    <a:pt x="1" y="0"/>
                    <a:pt x="1" y="0"/>
                    <a:pt x="1" y="1"/>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65" name="Freeform 414"/>
            <p:cNvSpPr>
              <a:spLocks/>
            </p:cNvSpPr>
            <p:nvPr/>
          </p:nvSpPr>
          <p:spPr bwMode="auto">
            <a:xfrm>
              <a:off x="5081" y="3310"/>
              <a:ext cx="2"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1" y="0"/>
                  </a:cubicBezTo>
                  <a:cubicBezTo>
                    <a:pt x="1" y="0"/>
                    <a:pt x="1" y="0"/>
                    <a:pt x="1" y="0"/>
                  </a:cubicBezTo>
                  <a:cubicBezTo>
                    <a:pt x="1" y="0"/>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66" name="Freeform 415"/>
            <p:cNvSpPr>
              <a:spLocks/>
            </p:cNvSpPr>
            <p:nvPr/>
          </p:nvSpPr>
          <p:spPr bwMode="auto">
            <a:xfrm>
              <a:off x="5068" y="3300"/>
              <a:ext cx="2" cy="5"/>
            </a:xfrm>
            <a:custGeom>
              <a:avLst/>
              <a:gdLst>
                <a:gd name="T0" fmla="*/ 0 w 1"/>
                <a:gd name="T1" fmla="*/ 2 h 2"/>
                <a:gd name="T2" fmla="*/ 0 w 1"/>
                <a:gd name="T3" fmla="*/ 2 h 2"/>
                <a:gd name="T4" fmla="*/ 0 w 1"/>
                <a:gd name="T5" fmla="*/ 1 h 2"/>
                <a:gd name="T6" fmla="*/ 0 w 1"/>
                <a:gd name="T7" fmla="*/ 1 h 2"/>
                <a:gd name="T8" fmla="*/ 1 w 1"/>
                <a:gd name="T9" fmla="*/ 0 h 2"/>
                <a:gd name="T10" fmla="*/ 1 w 1"/>
                <a:gd name="T11" fmla="*/ 1 h 2"/>
                <a:gd name="T12" fmla="*/ 1 w 1"/>
                <a:gd name="T13" fmla="*/ 1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1"/>
                    <a:pt x="0" y="1"/>
                  </a:cubicBezTo>
                  <a:cubicBezTo>
                    <a:pt x="0" y="1"/>
                    <a:pt x="0" y="1"/>
                    <a:pt x="0" y="1"/>
                  </a:cubicBezTo>
                  <a:cubicBezTo>
                    <a:pt x="0" y="0"/>
                    <a:pt x="0" y="0"/>
                    <a:pt x="1" y="0"/>
                  </a:cubicBezTo>
                  <a:cubicBezTo>
                    <a:pt x="1" y="0"/>
                    <a:pt x="1" y="1"/>
                    <a:pt x="1" y="1"/>
                  </a:cubicBezTo>
                  <a:cubicBezTo>
                    <a:pt x="1" y="1"/>
                    <a:pt x="1" y="1"/>
                    <a:pt x="1" y="1"/>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67" name="Freeform 416"/>
            <p:cNvSpPr>
              <a:spLocks/>
            </p:cNvSpPr>
            <p:nvPr/>
          </p:nvSpPr>
          <p:spPr bwMode="auto">
            <a:xfrm>
              <a:off x="5076" y="3308"/>
              <a:ext cx="2" cy="5"/>
            </a:xfrm>
            <a:custGeom>
              <a:avLst/>
              <a:gdLst>
                <a:gd name="T0" fmla="*/ 0 w 1"/>
                <a:gd name="T1" fmla="*/ 2 h 2"/>
                <a:gd name="T2" fmla="*/ 0 w 1"/>
                <a:gd name="T3" fmla="*/ 1 h 2"/>
                <a:gd name="T4" fmla="*/ 0 w 1"/>
                <a:gd name="T5" fmla="*/ 1 h 2"/>
                <a:gd name="T6" fmla="*/ 0 w 1"/>
                <a:gd name="T7" fmla="*/ 0 h 2"/>
                <a:gd name="T8" fmla="*/ 0 w 1"/>
                <a:gd name="T9" fmla="*/ 0 h 2"/>
                <a:gd name="T10" fmla="*/ 1 w 1"/>
                <a:gd name="T11" fmla="*/ 0 h 2"/>
                <a:gd name="T12" fmla="*/ 1 w 1"/>
                <a:gd name="T13" fmla="*/ 0 h 2"/>
                <a:gd name="T14" fmla="*/ 1 w 1"/>
                <a:gd name="T15" fmla="*/ 1 h 2"/>
                <a:gd name="T16" fmla="*/ 0 w 1"/>
                <a:gd name="T17" fmla="*/ 1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1"/>
                  </a:cubicBezTo>
                  <a:cubicBezTo>
                    <a:pt x="0" y="1"/>
                    <a:pt x="0" y="1"/>
                    <a:pt x="0" y="1"/>
                  </a:cubicBezTo>
                  <a:cubicBezTo>
                    <a:pt x="0" y="1"/>
                    <a:pt x="0" y="1"/>
                    <a:pt x="0" y="0"/>
                  </a:cubicBezTo>
                  <a:cubicBezTo>
                    <a:pt x="0" y="0"/>
                    <a:pt x="0" y="0"/>
                    <a:pt x="0" y="0"/>
                  </a:cubicBezTo>
                  <a:cubicBezTo>
                    <a:pt x="0" y="0"/>
                    <a:pt x="0" y="0"/>
                    <a:pt x="1" y="0"/>
                  </a:cubicBezTo>
                  <a:cubicBezTo>
                    <a:pt x="1" y="0"/>
                    <a:pt x="1" y="0"/>
                    <a:pt x="1" y="0"/>
                  </a:cubicBezTo>
                  <a:cubicBezTo>
                    <a:pt x="1" y="0"/>
                    <a:pt x="1" y="0"/>
                    <a:pt x="1" y="1"/>
                  </a:cubicBezTo>
                  <a:cubicBezTo>
                    <a:pt x="1"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68" name="Freeform 417"/>
            <p:cNvSpPr>
              <a:spLocks/>
            </p:cNvSpPr>
            <p:nvPr/>
          </p:nvSpPr>
          <p:spPr bwMode="auto">
            <a:xfrm>
              <a:off x="5101" y="3282"/>
              <a:ext cx="2" cy="3"/>
            </a:xfrm>
            <a:custGeom>
              <a:avLst/>
              <a:gdLst>
                <a:gd name="T0" fmla="*/ 0 w 1"/>
                <a:gd name="T1" fmla="*/ 1 h 1"/>
                <a:gd name="T2" fmla="*/ 0 w 1"/>
                <a:gd name="T3" fmla="*/ 1 h 1"/>
                <a:gd name="T4" fmla="*/ 0 w 1"/>
                <a:gd name="T5" fmla="*/ 1 h 1"/>
                <a:gd name="T6" fmla="*/ 1 w 1"/>
                <a:gd name="T7" fmla="*/ 1 h 1"/>
                <a:gd name="T8" fmla="*/ 1 w 1"/>
                <a:gd name="T9" fmla="*/ 1 h 1"/>
                <a:gd name="T10" fmla="*/ 1 w 1"/>
                <a:gd name="T11" fmla="*/ 1 h 1"/>
                <a:gd name="T12" fmla="*/ 1 w 1"/>
                <a:gd name="T13" fmla="*/ 1 h 1"/>
                <a:gd name="T14" fmla="*/ 1 w 1"/>
                <a:gd name="T15" fmla="*/ 1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0" y="1"/>
                    <a:pt x="0" y="1"/>
                    <a:pt x="1" y="1"/>
                  </a:cubicBezTo>
                  <a:cubicBezTo>
                    <a:pt x="1" y="1"/>
                    <a:pt x="1" y="1"/>
                    <a:pt x="1" y="1"/>
                  </a:cubicBezTo>
                  <a:cubicBezTo>
                    <a:pt x="1" y="0"/>
                    <a:pt x="1" y="1"/>
                    <a:pt x="1" y="1"/>
                  </a:cubicBezTo>
                  <a:cubicBezTo>
                    <a:pt x="1" y="1"/>
                    <a:pt x="1" y="1"/>
                    <a:pt x="1" y="1"/>
                  </a:cubicBezTo>
                  <a:cubicBezTo>
                    <a:pt x="1" y="1"/>
                    <a:pt x="1" y="1"/>
                    <a:pt x="1" y="1"/>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69" name="Freeform 418"/>
            <p:cNvSpPr>
              <a:spLocks/>
            </p:cNvSpPr>
            <p:nvPr/>
          </p:nvSpPr>
          <p:spPr bwMode="auto">
            <a:xfrm>
              <a:off x="5091" y="3308"/>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0" y="0"/>
                  </a:cubicBezTo>
                  <a:cubicBezTo>
                    <a:pt x="0" y="0"/>
                    <a:pt x="1" y="0"/>
                    <a:pt x="1" y="0"/>
                  </a:cubicBezTo>
                  <a:cubicBezTo>
                    <a:pt x="1" y="0"/>
                    <a:pt x="1" y="0"/>
                    <a:pt x="1" y="0"/>
                  </a:cubicBezTo>
                  <a:cubicBezTo>
                    <a:pt x="1" y="0"/>
                    <a:pt x="1"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70" name="Freeform 419"/>
            <p:cNvSpPr>
              <a:spLocks/>
            </p:cNvSpPr>
            <p:nvPr/>
          </p:nvSpPr>
          <p:spPr bwMode="auto">
            <a:xfrm>
              <a:off x="5088" y="3305"/>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0"/>
                    <a:pt x="1" y="1"/>
                    <a:pt x="1" y="1"/>
                  </a:cubicBezTo>
                  <a:cubicBezTo>
                    <a:pt x="1" y="1"/>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71" name="Freeform 420"/>
            <p:cNvSpPr>
              <a:spLocks/>
            </p:cNvSpPr>
            <p:nvPr/>
          </p:nvSpPr>
          <p:spPr bwMode="auto">
            <a:xfrm>
              <a:off x="5070" y="3300"/>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0" y="0"/>
                  </a:cubicBezTo>
                  <a:cubicBezTo>
                    <a:pt x="0" y="0"/>
                    <a:pt x="1" y="0"/>
                    <a:pt x="1" y="0"/>
                  </a:cubicBezTo>
                  <a:cubicBezTo>
                    <a:pt x="1" y="0"/>
                    <a:pt x="1" y="0"/>
                    <a:pt x="1" y="0"/>
                  </a:cubicBezTo>
                  <a:cubicBezTo>
                    <a:pt x="1" y="1"/>
                    <a:pt x="1" y="1"/>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72" name="Freeform 421"/>
            <p:cNvSpPr>
              <a:spLocks/>
            </p:cNvSpPr>
            <p:nvPr/>
          </p:nvSpPr>
          <p:spPr bwMode="auto">
            <a:xfrm>
              <a:off x="5065" y="3288"/>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0"/>
                  </a:cubicBezTo>
                  <a:cubicBezTo>
                    <a:pt x="1" y="0"/>
                    <a:pt x="1" y="0"/>
                    <a:pt x="1" y="0"/>
                  </a:cubicBezTo>
                  <a:cubicBezTo>
                    <a:pt x="1" y="0"/>
                    <a:pt x="1" y="0"/>
                    <a:pt x="1"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73" name="Freeform 422"/>
            <p:cNvSpPr>
              <a:spLocks/>
            </p:cNvSpPr>
            <p:nvPr/>
          </p:nvSpPr>
          <p:spPr bwMode="auto">
            <a:xfrm>
              <a:off x="5065" y="3288"/>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0"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74" name="Freeform 423"/>
            <p:cNvSpPr>
              <a:spLocks/>
            </p:cNvSpPr>
            <p:nvPr/>
          </p:nvSpPr>
          <p:spPr bwMode="auto">
            <a:xfrm>
              <a:off x="5065" y="3288"/>
              <a:ext cx="3" cy="5"/>
            </a:xfrm>
            <a:custGeom>
              <a:avLst/>
              <a:gdLst>
                <a:gd name="T0" fmla="*/ 0 w 1"/>
                <a:gd name="T1" fmla="*/ 2 h 2"/>
                <a:gd name="T2" fmla="*/ 0 w 1"/>
                <a:gd name="T3" fmla="*/ 2 h 2"/>
                <a:gd name="T4" fmla="*/ 0 w 1"/>
                <a:gd name="T5" fmla="*/ 2 h 2"/>
                <a:gd name="T6" fmla="*/ 0 w 1"/>
                <a:gd name="T7" fmla="*/ 1 h 2"/>
                <a:gd name="T8" fmla="*/ 1 w 1"/>
                <a:gd name="T9" fmla="*/ 1 h 2"/>
                <a:gd name="T10" fmla="*/ 1 w 1"/>
                <a:gd name="T11" fmla="*/ 1 h 2"/>
                <a:gd name="T12" fmla="*/ 1 w 1"/>
                <a:gd name="T13" fmla="*/ 1 h 2"/>
                <a:gd name="T14" fmla="*/ 0 w 1"/>
                <a:gd name="T15" fmla="*/ 2 h 2"/>
                <a:gd name="T16" fmla="*/ 0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2"/>
                    <a:pt x="0" y="2"/>
                  </a:cubicBezTo>
                  <a:cubicBezTo>
                    <a:pt x="0" y="1"/>
                    <a:pt x="0" y="1"/>
                    <a:pt x="0" y="1"/>
                  </a:cubicBezTo>
                  <a:cubicBezTo>
                    <a:pt x="1" y="1"/>
                    <a:pt x="1" y="1"/>
                    <a:pt x="1" y="1"/>
                  </a:cubicBezTo>
                  <a:cubicBezTo>
                    <a:pt x="1" y="0"/>
                    <a:pt x="1" y="0"/>
                    <a:pt x="1" y="1"/>
                  </a:cubicBezTo>
                  <a:cubicBezTo>
                    <a:pt x="1" y="1"/>
                    <a:pt x="1" y="1"/>
                    <a:pt x="1" y="1"/>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75" name="Freeform 424"/>
            <p:cNvSpPr>
              <a:spLocks/>
            </p:cNvSpPr>
            <p:nvPr/>
          </p:nvSpPr>
          <p:spPr bwMode="auto">
            <a:xfrm>
              <a:off x="5065" y="3298"/>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1"/>
                    <a:pt x="1" y="1"/>
                    <a:pt x="1"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76" name="Freeform 425"/>
            <p:cNvSpPr>
              <a:spLocks/>
            </p:cNvSpPr>
            <p:nvPr/>
          </p:nvSpPr>
          <p:spPr bwMode="auto">
            <a:xfrm>
              <a:off x="5065" y="3300"/>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1" y="0"/>
                    <a:pt x="1" y="0"/>
                  </a:cubicBezTo>
                  <a:cubicBezTo>
                    <a:pt x="1" y="0"/>
                    <a:pt x="1" y="0"/>
                    <a:pt x="1" y="0"/>
                  </a:cubicBezTo>
                  <a:cubicBezTo>
                    <a:pt x="1" y="0"/>
                    <a:pt x="1" y="0"/>
                    <a:pt x="1" y="0"/>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77" name="Freeform 426"/>
            <p:cNvSpPr>
              <a:spLocks/>
            </p:cNvSpPr>
            <p:nvPr/>
          </p:nvSpPr>
          <p:spPr bwMode="auto">
            <a:xfrm>
              <a:off x="5070" y="3300"/>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1 h 1"/>
                <a:gd name="T12" fmla="*/ 1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1"/>
                    <a:pt x="1" y="1"/>
                    <a:pt x="1" y="0"/>
                  </a:cubicBezTo>
                  <a:cubicBezTo>
                    <a:pt x="1" y="0"/>
                    <a:pt x="1" y="0"/>
                    <a:pt x="1" y="0"/>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78" name="Freeform 427"/>
            <p:cNvSpPr>
              <a:spLocks/>
            </p:cNvSpPr>
            <p:nvPr/>
          </p:nvSpPr>
          <p:spPr bwMode="auto">
            <a:xfrm>
              <a:off x="5070" y="3303"/>
              <a:ext cx="6" cy="2"/>
            </a:xfrm>
            <a:custGeom>
              <a:avLst/>
              <a:gdLst>
                <a:gd name="T0" fmla="*/ 1 w 2"/>
                <a:gd name="T1" fmla="*/ 1 h 1"/>
                <a:gd name="T2" fmla="*/ 1 w 2"/>
                <a:gd name="T3" fmla="*/ 1 h 1"/>
                <a:gd name="T4" fmla="*/ 1 w 2"/>
                <a:gd name="T5" fmla="*/ 1 h 1"/>
                <a:gd name="T6" fmla="*/ 2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1" y="1"/>
                  </a:cubicBezTo>
                  <a:cubicBezTo>
                    <a:pt x="0" y="1"/>
                    <a:pt x="0" y="1"/>
                    <a:pt x="1" y="1"/>
                  </a:cubicBezTo>
                  <a:cubicBezTo>
                    <a:pt x="1" y="0"/>
                    <a:pt x="1" y="0"/>
                    <a:pt x="2" y="0"/>
                  </a:cubicBezTo>
                  <a:cubicBezTo>
                    <a:pt x="2" y="0"/>
                    <a:pt x="2" y="0"/>
                    <a:pt x="2" y="0"/>
                  </a:cubicBezTo>
                  <a:cubicBezTo>
                    <a:pt x="2" y="0"/>
                    <a:pt x="2" y="0"/>
                    <a:pt x="2" y="0"/>
                  </a:cubicBezTo>
                  <a:cubicBezTo>
                    <a:pt x="1"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79" name="Freeform 428"/>
            <p:cNvSpPr>
              <a:spLocks/>
            </p:cNvSpPr>
            <p:nvPr/>
          </p:nvSpPr>
          <p:spPr bwMode="auto">
            <a:xfrm>
              <a:off x="5073" y="3303"/>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80" name="Freeform 429"/>
            <p:cNvSpPr>
              <a:spLocks/>
            </p:cNvSpPr>
            <p:nvPr/>
          </p:nvSpPr>
          <p:spPr bwMode="auto">
            <a:xfrm>
              <a:off x="5083" y="3305"/>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0" y="2"/>
                    <a:pt x="0" y="2"/>
                    <a:pt x="0" y="2"/>
                  </a:cubicBezTo>
                  <a:cubicBezTo>
                    <a:pt x="0" y="2"/>
                    <a:pt x="0" y="1"/>
                    <a:pt x="0" y="1"/>
                  </a:cubicBezTo>
                  <a:cubicBezTo>
                    <a:pt x="1" y="1"/>
                    <a:pt x="1" y="1"/>
                    <a:pt x="1" y="0"/>
                  </a:cubicBezTo>
                  <a:cubicBezTo>
                    <a:pt x="2" y="0"/>
                    <a:pt x="2" y="0"/>
                    <a:pt x="2" y="0"/>
                  </a:cubicBezTo>
                  <a:cubicBezTo>
                    <a:pt x="2" y="0"/>
                    <a:pt x="2" y="0"/>
                    <a:pt x="2"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81" name="Freeform 430"/>
            <p:cNvSpPr>
              <a:spLocks/>
            </p:cNvSpPr>
            <p:nvPr/>
          </p:nvSpPr>
          <p:spPr bwMode="auto">
            <a:xfrm>
              <a:off x="5086" y="3305"/>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82" name="Freeform 431"/>
            <p:cNvSpPr>
              <a:spLocks/>
            </p:cNvSpPr>
            <p:nvPr/>
          </p:nvSpPr>
          <p:spPr bwMode="auto">
            <a:xfrm>
              <a:off x="5076" y="3275"/>
              <a:ext cx="7" cy="7"/>
            </a:xfrm>
            <a:custGeom>
              <a:avLst/>
              <a:gdLst>
                <a:gd name="T0" fmla="*/ 0 w 3"/>
                <a:gd name="T1" fmla="*/ 3 h 3"/>
                <a:gd name="T2" fmla="*/ 0 w 3"/>
                <a:gd name="T3" fmla="*/ 3 h 3"/>
                <a:gd name="T4" fmla="*/ 0 w 3"/>
                <a:gd name="T5" fmla="*/ 3 h 3"/>
                <a:gd name="T6" fmla="*/ 2 w 3"/>
                <a:gd name="T7" fmla="*/ 1 h 3"/>
                <a:gd name="T8" fmla="*/ 3 w 3"/>
                <a:gd name="T9" fmla="*/ 1 h 3"/>
                <a:gd name="T10" fmla="*/ 3 w 3"/>
                <a:gd name="T11" fmla="*/ 1 h 3"/>
                <a:gd name="T12" fmla="*/ 0 w 3"/>
                <a:gd name="T13" fmla="*/ 3 h 3"/>
                <a:gd name="T14" fmla="*/ 0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0" y="3"/>
                  </a:moveTo>
                  <a:cubicBezTo>
                    <a:pt x="0" y="3"/>
                    <a:pt x="0" y="3"/>
                    <a:pt x="0" y="3"/>
                  </a:cubicBezTo>
                  <a:cubicBezTo>
                    <a:pt x="0" y="3"/>
                    <a:pt x="0" y="3"/>
                    <a:pt x="0" y="3"/>
                  </a:cubicBezTo>
                  <a:cubicBezTo>
                    <a:pt x="1" y="2"/>
                    <a:pt x="1" y="1"/>
                    <a:pt x="2" y="1"/>
                  </a:cubicBezTo>
                  <a:cubicBezTo>
                    <a:pt x="2" y="0"/>
                    <a:pt x="2" y="0"/>
                    <a:pt x="3" y="1"/>
                  </a:cubicBezTo>
                  <a:cubicBezTo>
                    <a:pt x="3" y="1"/>
                    <a:pt x="3" y="1"/>
                    <a:pt x="3" y="1"/>
                  </a:cubicBezTo>
                  <a:cubicBezTo>
                    <a:pt x="2"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83" name="Freeform 432"/>
            <p:cNvSpPr>
              <a:spLocks/>
            </p:cNvSpPr>
            <p:nvPr/>
          </p:nvSpPr>
          <p:spPr bwMode="auto">
            <a:xfrm>
              <a:off x="5078" y="3275"/>
              <a:ext cx="8" cy="5"/>
            </a:xfrm>
            <a:custGeom>
              <a:avLst/>
              <a:gdLst>
                <a:gd name="T0" fmla="*/ 0 w 3"/>
                <a:gd name="T1" fmla="*/ 2 h 2"/>
                <a:gd name="T2" fmla="*/ 0 w 3"/>
                <a:gd name="T3" fmla="*/ 2 h 2"/>
                <a:gd name="T4" fmla="*/ 0 w 3"/>
                <a:gd name="T5" fmla="*/ 2 h 2"/>
                <a:gd name="T6" fmla="*/ 2 w 3"/>
                <a:gd name="T7" fmla="*/ 0 h 2"/>
                <a:gd name="T8" fmla="*/ 2 w 3"/>
                <a:gd name="T9" fmla="*/ 0 h 2"/>
                <a:gd name="T10" fmla="*/ 2 w 3"/>
                <a:gd name="T11" fmla="*/ 1 h 2"/>
                <a:gd name="T12" fmla="*/ 1 w 3"/>
                <a:gd name="T13" fmla="*/ 2 h 2"/>
                <a:gd name="T14" fmla="*/ 0 w 3"/>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0" y="2"/>
                  </a:moveTo>
                  <a:cubicBezTo>
                    <a:pt x="0" y="2"/>
                    <a:pt x="0" y="2"/>
                    <a:pt x="0" y="2"/>
                  </a:cubicBezTo>
                  <a:cubicBezTo>
                    <a:pt x="0" y="2"/>
                    <a:pt x="0" y="2"/>
                    <a:pt x="0" y="2"/>
                  </a:cubicBezTo>
                  <a:cubicBezTo>
                    <a:pt x="2" y="0"/>
                    <a:pt x="2" y="0"/>
                    <a:pt x="2" y="0"/>
                  </a:cubicBezTo>
                  <a:cubicBezTo>
                    <a:pt x="2" y="0"/>
                    <a:pt x="2" y="0"/>
                    <a:pt x="2" y="0"/>
                  </a:cubicBezTo>
                  <a:cubicBezTo>
                    <a:pt x="3" y="1"/>
                    <a:pt x="3" y="1"/>
                    <a:pt x="2" y="1"/>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84" name="Freeform 433"/>
            <p:cNvSpPr>
              <a:spLocks/>
            </p:cNvSpPr>
            <p:nvPr/>
          </p:nvSpPr>
          <p:spPr bwMode="auto">
            <a:xfrm>
              <a:off x="5083" y="3275"/>
              <a:ext cx="5" cy="5"/>
            </a:xfrm>
            <a:custGeom>
              <a:avLst/>
              <a:gdLst>
                <a:gd name="T0" fmla="*/ 0 w 2"/>
                <a:gd name="T1" fmla="*/ 2 h 2"/>
                <a:gd name="T2" fmla="*/ 0 w 2"/>
                <a:gd name="T3" fmla="*/ 2 h 2"/>
                <a:gd name="T4" fmla="*/ 0 w 2"/>
                <a:gd name="T5" fmla="*/ 2 h 2"/>
                <a:gd name="T6" fmla="*/ 2 w 2"/>
                <a:gd name="T7" fmla="*/ 0 h 2"/>
                <a:gd name="T8" fmla="*/ 2 w 2"/>
                <a:gd name="T9" fmla="*/ 0 h 2"/>
                <a:gd name="T10" fmla="*/ 2 w 2"/>
                <a:gd name="T11" fmla="*/ 1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1"/>
                    <a:pt x="2" y="0"/>
                  </a:cubicBezTo>
                  <a:cubicBezTo>
                    <a:pt x="2" y="0"/>
                    <a:pt x="2" y="0"/>
                    <a:pt x="2" y="0"/>
                  </a:cubicBezTo>
                  <a:cubicBezTo>
                    <a:pt x="2" y="1"/>
                    <a:pt x="2" y="1"/>
                    <a:pt x="2" y="1"/>
                  </a:cubicBezTo>
                  <a:cubicBezTo>
                    <a:pt x="1" y="1"/>
                    <a:pt x="1"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85" name="Freeform 434"/>
            <p:cNvSpPr>
              <a:spLocks/>
            </p:cNvSpPr>
            <p:nvPr/>
          </p:nvSpPr>
          <p:spPr bwMode="auto">
            <a:xfrm>
              <a:off x="5086" y="3277"/>
              <a:ext cx="5" cy="3"/>
            </a:xfrm>
            <a:custGeom>
              <a:avLst/>
              <a:gdLst>
                <a:gd name="T0" fmla="*/ 1 w 2"/>
                <a:gd name="T1" fmla="*/ 1 h 1"/>
                <a:gd name="T2" fmla="*/ 0 w 2"/>
                <a:gd name="T3" fmla="*/ 1 h 1"/>
                <a:gd name="T4" fmla="*/ 0 w 2"/>
                <a:gd name="T5" fmla="*/ 1 h 1"/>
                <a:gd name="T6" fmla="*/ 1 w 2"/>
                <a:gd name="T7" fmla="*/ 0 h 1"/>
                <a:gd name="T8" fmla="*/ 2 w 2"/>
                <a:gd name="T9" fmla="*/ 0 h 1"/>
                <a:gd name="T10" fmla="*/ 2 w 2"/>
                <a:gd name="T11" fmla="*/ 0 h 1"/>
                <a:gd name="T12" fmla="*/ 2 w 2"/>
                <a:gd name="T13" fmla="*/ 0 h 1"/>
                <a:gd name="T14" fmla="*/ 1 w 2"/>
                <a:gd name="T15" fmla="*/ 1 h 1"/>
                <a:gd name="T16" fmla="*/ 1 w 2"/>
                <a:gd name="T17" fmla="*/ 1 h 1"/>
                <a:gd name="T18" fmla="*/ 1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1" y="1"/>
                  </a:moveTo>
                  <a:cubicBezTo>
                    <a:pt x="1" y="1"/>
                    <a:pt x="1" y="1"/>
                    <a:pt x="0" y="1"/>
                  </a:cubicBezTo>
                  <a:cubicBezTo>
                    <a:pt x="0" y="1"/>
                    <a:pt x="0" y="1"/>
                    <a:pt x="0" y="1"/>
                  </a:cubicBezTo>
                  <a:cubicBezTo>
                    <a:pt x="1" y="1"/>
                    <a:pt x="1" y="0"/>
                    <a:pt x="1" y="0"/>
                  </a:cubicBezTo>
                  <a:cubicBezTo>
                    <a:pt x="2" y="0"/>
                    <a:pt x="2" y="0"/>
                    <a:pt x="2" y="0"/>
                  </a:cubicBezTo>
                  <a:cubicBezTo>
                    <a:pt x="2" y="0"/>
                    <a:pt x="2" y="0"/>
                    <a:pt x="2" y="0"/>
                  </a:cubicBezTo>
                  <a:cubicBezTo>
                    <a:pt x="2" y="0"/>
                    <a:pt x="2" y="0"/>
                    <a:pt x="2" y="0"/>
                  </a:cubicBezTo>
                  <a:cubicBezTo>
                    <a:pt x="1" y="1"/>
                    <a:pt x="1" y="1"/>
                    <a:pt x="1" y="1"/>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86" name="Freeform 435"/>
            <p:cNvSpPr>
              <a:spLocks/>
            </p:cNvSpPr>
            <p:nvPr/>
          </p:nvSpPr>
          <p:spPr bwMode="auto">
            <a:xfrm>
              <a:off x="5088" y="3280"/>
              <a:ext cx="5" cy="2"/>
            </a:xfrm>
            <a:custGeom>
              <a:avLst/>
              <a:gdLst>
                <a:gd name="T0" fmla="*/ 1 w 2"/>
                <a:gd name="T1" fmla="*/ 1 h 1"/>
                <a:gd name="T2" fmla="*/ 0 w 2"/>
                <a:gd name="T3" fmla="*/ 1 h 1"/>
                <a:gd name="T4" fmla="*/ 0 w 2"/>
                <a:gd name="T5" fmla="*/ 0 h 1"/>
                <a:gd name="T6" fmla="*/ 1 w 2"/>
                <a:gd name="T7" fmla="*/ 0 h 1"/>
                <a:gd name="T8" fmla="*/ 2 w 2"/>
                <a:gd name="T9" fmla="*/ 0 h 1"/>
                <a:gd name="T10" fmla="*/ 2 w 2"/>
                <a:gd name="T11" fmla="*/ 0 h 1"/>
                <a:gd name="T12" fmla="*/ 2 w 2"/>
                <a:gd name="T13" fmla="*/ 0 h 1"/>
                <a:gd name="T14" fmla="*/ 2 w 2"/>
                <a:gd name="T15" fmla="*/ 0 h 1"/>
                <a:gd name="T16" fmla="*/ 1 w 2"/>
                <a:gd name="T17" fmla="*/ 1 h 1"/>
                <a:gd name="T18" fmla="*/ 1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1" y="1"/>
                  </a:moveTo>
                  <a:cubicBezTo>
                    <a:pt x="0" y="1"/>
                    <a:pt x="0" y="1"/>
                    <a:pt x="0" y="1"/>
                  </a:cubicBezTo>
                  <a:cubicBezTo>
                    <a:pt x="0" y="1"/>
                    <a:pt x="0" y="0"/>
                    <a:pt x="0" y="0"/>
                  </a:cubicBezTo>
                  <a:cubicBezTo>
                    <a:pt x="1" y="0"/>
                    <a:pt x="1" y="0"/>
                    <a:pt x="1" y="0"/>
                  </a:cubicBezTo>
                  <a:cubicBezTo>
                    <a:pt x="2" y="0"/>
                    <a:pt x="2" y="0"/>
                    <a:pt x="2" y="0"/>
                  </a:cubicBezTo>
                  <a:cubicBezTo>
                    <a:pt x="2" y="0"/>
                    <a:pt x="2" y="0"/>
                    <a:pt x="2" y="0"/>
                  </a:cubicBezTo>
                  <a:cubicBezTo>
                    <a:pt x="2" y="0"/>
                    <a:pt x="2" y="0"/>
                    <a:pt x="2"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87" name="Freeform 436"/>
            <p:cNvSpPr>
              <a:spLocks/>
            </p:cNvSpPr>
            <p:nvPr/>
          </p:nvSpPr>
          <p:spPr bwMode="auto">
            <a:xfrm>
              <a:off x="5091" y="3282"/>
              <a:ext cx="5" cy="3"/>
            </a:xfrm>
            <a:custGeom>
              <a:avLst/>
              <a:gdLst>
                <a:gd name="T0" fmla="*/ 0 w 2"/>
                <a:gd name="T1" fmla="*/ 1 h 1"/>
                <a:gd name="T2" fmla="*/ 0 w 2"/>
                <a:gd name="T3" fmla="*/ 0 h 1"/>
                <a:gd name="T4" fmla="*/ 0 w 2"/>
                <a:gd name="T5" fmla="*/ 0 h 1"/>
                <a:gd name="T6" fmla="*/ 2 w 2"/>
                <a:gd name="T7" fmla="*/ 0 h 1"/>
                <a:gd name="T8" fmla="*/ 2 w 2"/>
                <a:gd name="T9" fmla="*/ 0 h 1"/>
                <a:gd name="T10" fmla="*/ 2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0"/>
                  </a:cubicBezTo>
                  <a:cubicBezTo>
                    <a:pt x="0" y="0"/>
                    <a:pt x="0" y="0"/>
                    <a:pt x="0" y="0"/>
                  </a:cubicBezTo>
                  <a:cubicBezTo>
                    <a:pt x="1" y="0"/>
                    <a:pt x="1" y="0"/>
                    <a:pt x="2" y="0"/>
                  </a:cubicBezTo>
                  <a:cubicBezTo>
                    <a:pt x="2" y="0"/>
                    <a:pt x="2" y="0"/>
                    <a:pt x="2" y="0"/>
                  </a:cubicBezTo>
                  <a:cubicBezTo>
                    <a:pt x="2" y="0"/>
                    <a:pt x="2" y="0"/>
                    <a:pt x="2" y="0"/>
                  </a:cubicBezTo>
                  <a:cubicBezTo>
                    <a:pt x="1" y="0"/>
                    <a:pt x="1" y="0"/>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88" name="Freeform 437"/>
            <p:cNvSpPr>
              <a:spLocks/>
            </p:cNvSpPr>
            <p:nvPr/>
          </p:nvSpPr>
          <p:spPr bwMode="auto">
            <a:xfrm>
              <a:off x="5093" y="3285"/>
              <a:ext cx="3" cy="0"/>
            </a:xfrm>
            <a:custGeom>
              <a:avLst/>
              <a:gdLst>
                <a:gd name="T0" fmla="*/ 0 w 1"/>
                <a:gd name="T1" fmla="*/ 0 w 1"/>
                <a:gd name="T2" fmla="*/ 0 w 1"/>
                <a:gd name="T3" fmla="*/ 1 w 1"/>
                <a:gd name="T4" fmla="*/ 1 w 1"/>
                <a:gd name="T5" fmla="*/ 1 w 1"/>
                <a:gd name="T6" fmla="*/ 0 w 1"/>
                <a:gd name="T7" fmla="*/ 0 w 1"/>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1">
                  <a:moveTo>
                    <a:pt x="0" y="0"/>
                  </a:moveTo>
                  <a:cubicBezTo>
                    <a:pt x="0" y="0"/>
                    <a:pt x="0" y="0"/>
                    <a:pt x="0" y="0"/>
                  </a:cubicBezTo>
                  <a:cubicBezTo>
                    <a:pt x="0" y="0"/>
                    <a:pt x="0" y="0"/>
                    <a:pt x="0"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89" name="Freeform 438"/>
            <p:cNvSpPr>
              <a:spLocks/>
            </p:cNvSpPr>
            <p:nvPr/>
          </p:nvSpPr>
          <p:spPr bwMode="auto">
            <a:xfrm>
              <a:off x="5093" y="3288"/>
              <a:ext cx="5" cy="0"/>
            </a:xfrm>
            <a:custGeom>
              <a:avLst/>
              <a:gdLst>
                <a:gd name="T0" fmla="*/ 1 w 2"/>
                <a:gd name="T1" fmla="*/ 0 w 2"/>
                <a:gd name="T2" fmla="*/ 1 w 2"/>
                <a:gd name="T3" fmla="*/ 1 w 2"/>
                <a:gd name="T4" fmla="*/ 2 w 2"/>
                <a:gd name="T5" fmla="*/ 2 w 2"/>
                <a:gd name="T6" fmla="*/ 1 w 2"/>
                <a:gd name="T7" fmla="*/ 1 w 2"/>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2">
                  <a:moveTo>
                    <a:pt x="1" y="0"/>
                  </a:moveTo>
                  <a:cubicBezTo>
                    <a:pt x="1" y="0"/>
                    <a:pt x="1" y="0"/>
                    <a:pt x="0" y="0"/>
                  </a:cubicBezTo>
                  <a:cubicBezTo>
                    <a:pt x="0" y="0"/>
                    <a:pt x="0" y="0"/>
                    <a:pt x="1" y="0"/>
                  </a:cubicBezTo>
                  <a:cubicBezTo>
                    <a:pt x="1" y="0"/>
                    <a:pt x="1" y="0"/>
                    <a:pt x="1" y="0"/>
                  </a:cubicBezTo>
                  <a:cubicBezTo>
                    <a:pt x="1" y="0"/>
                    <a:pt x="2" y="0"/>
                    <a:pt x="2" y="0"/>
                  </a:cubicBezTo>
                  <a:cubicBezTo>
                    <a:pt x="2" y="0"/>
                    <a:pt x="2" y="0"/>
                    <a:pt x="2"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90" name="Freeform 439"/>
            <p:cNvSpPr>
              <a:spLocks/>
            </p:cNvSpPr>
            <p:nvPr/>
          </p:nvSpPr>
          <p:spPr bwMode="auto">
            <a:xfrm>
              <a:off x="5096" y="3288"/>
              <a:ext cx="2" cy="2"/>
            </a:xfrm>
            <a:custGeom>
              <a:avLst/>
              <a:gdLst>
                <a:gd name="T0" fmla="*/ 0 w 1"/>
                <a:gd name="T1" fmla="*/ 1 h 1"/>
                <a:gd name="T2" fmla="*/ 0 w 1"/>
                <a:gd name="T3" fmla="*/ 1 h 1"/>
                <a:gd name="T4" fmla="*/ 0 w 1"/>
                <a:gd name="T5" fmla="*/ 0 h 1"/>
                <a:gd name="T6" fmla="*/ 0 w 1"/>
                <a:gd name="T7" fmla="*/ 0 h 1"/>
                <a:gd name="T8" fmla="*/ 1 w 1"/>
                <a:gd name="T9" fmla="*/ 0 h 1"/>
                <a:gd name="T10" fmla="*/ 1 w 1"/>
                <a:gd name="T11" fmla="*/ 0 h 1"/>
                <a:gd name="T12" fmla="*/ 0 w 1"/>
                <a:gd name="T13" fmla="*/ 1 h 1"/>
                <a:gd name="T14" fmla="*/ 0 w 1"/>
                <a:gd name="T15" fmla="*/ 1 h 1"/>
                <a:gd name="T16" fmla="*/ 0 w 1"/>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1">
                  <a:moveTo>
                    <a:pt x="0" y="1"/>
                  </a:moveTo>
                  <a:cubicBezTo>
                    <a:pt x="0" y="1"/>
                    <a:pt x="0" y="1"/>
                    <a:pt x="0" y="1"/>
                  </a:cubicBezTo>
                  <a:cubicBezTo>
                    <a:pt x="0" y="1"/>
                    <a:pt x="0" y="0"/>
                    <a:pt x="0" y="0"/>
                  </a:cubicBezTo>
                  <a:cubicBezTo>
                    <a:pt x="0" y="0"/>
                    <a:pt x="0" y="0"/>
                    <a:pt x="0" y="0"/>
                  </a:cubicBezTo>
                  <a:cubicBezTo>
                    <a:pt x="1" y="0"/>
                    <a:pt x="1" y="0"/>
                    <a:pt x="1" y="0"/>
                  </a:cubicBezTo>
                  <a:cubicBezTo>
                    <a:pt x="1" y="0"/>
                    <a:pt x="1" y="0"/>
                    <a:pt x="1"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91" name="Freeform 440"/>
            <p:cNvSpPr>
              <a:spLocks/>
            </p:cNvSpPr>
            <p:nvPr/>
          </p:nvSpPr>
          <p:spPr bwMode="auto">
            <a:xfrm>
              <a:off x="5096" y="3290"/>
              <a:ext cx="2" cy="0"/>
            </a:xfrm>
            <a:custGeom>
              <a:avLst/>
              <a:gdLst>
                <a:gd name="T0" fmla="*/ 0 w 1"/>
                <a:gd name="T1" fmla="*/ 0 w 1"/>
                <a:gd name="T2" fmla="*/ 0 w 1"/>
                <a:gd name="T3" fmla="*/ 0 w 1"/>
                <a:gd name="T4" fmla="*/ 0 w 1"/>
                <a:gd name="T5" fmla="*/ 1 w 1"/>
                <a:gd name="T6" fmla="*/ 0 w 1"/>
                <a:gd name="T7" fmla="*/ 0 w 1"/>
                <a:gd name="T8" fmla="*/ 0 w 1"/>
                <a:gd name="T9" fmla="*/ 0 w 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1" y="0"/>
                  </a:cubicBezTo>
                  <a:cubicBezTo>
                    <a:pt x="1" y="0"/>
                    <a:pt x="1" y="0"/>
                    <a:pt x="0" y="0"/>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92" name="Freeform 441"/>
            <p:cNvSpPr>
              <a:spLocks/>
            </p:cNvSpPr>
            <p:nvPr/>
          </p:nvSpPr>
          <p:spPr bwMode="auto">
            <a:xfrm>
              <a:off x="5101" y="3295"/>
              <a:ext cx="2" cy="5"/>
            </a:xfrm>
            <a:custGeom>
              <a:avLst/>
              <a:gdLst>
                <a:gd name="T0" fmla="*/ 0 w 1"/>
                <a:gd name="T1" fmla="*/ 2 h 2"/>
                <a:gd name="T2" fmla="*/ 0 w 1"/>
                <a:gd name="T3" fmla="*/ 2 h 2"/>
                <a:gd name="T4" fmla="*/ 0 w 1"/>
                <a:gd name="T5" fmla="*/ 2 h 2"/>
                <a:gd name="T6" fmla="*/ 1 w 1"/>
                <a:gd name="T7" fmla="*/ 1 h 2"/>
                <a:gd name="T8" fmla="*/ 1 w 1"/>
                <a:gd name="T9" fmla="*/ 1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1"/>
                  </a:cubicBezTo>
                  <a:cubicBezTo>
                    <a:pt x="1" y="1"/>
                    <a:pt x="1" y="0"/>
                    <a:pt x="1" y="1"/>
                  </a:cubicBezTo>
                  <a:cubicBezTo>
                    <a:pt x="1" y="1"/>
                    <a:pt x="1" y="1"/>
                    <a:pt x="1" y="1"/>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93" name="Freeform 442"/>
            <p:cNvSpPr>
              <a:spLocks/>
            </p:cNvSpPr>
            <p:nvPr/>
          </p:nvSpPr>
          <p:spPr bwMode="auto">
            <a:xfrm>
              <a:off x="5093" y="3305"/>
              <a:ext cx="3" cy="5"/>
            </a:xfrm>
            <a:custGeom>
              <a:avLst/>
              <a:gdLst>
                <a:gd name="T0" fmla="*/ 0 w 1"/>
                <a:gd name="T1" fmla="*/ 2 h 2"/>
                <a:gd name="T2" fmla="*/ 0 w 1"/>
                <a:gd name="T3" fmla="*/ 2 h 2"/>
                <a:gd name="T4" fmla="*/ 0 w 1"/>
                <a:gd name="T5" fmla="*/ 2 h 2"/>
                <a:gd name="T6" fmla="*/ 0 w 1"/>
                <a:gd name="T7" fmla="*/ 2 h 2"/>
                <a:gd name="T8" fmla="*/ 1 w 1"/>
                <a:gd name="T9" fmla="*/ 0 h 2"/>
                <a:gd name="T10" fmla="*/ 1 w 1"/>
                <a:gd name="T11" fmla="*/ 0 h 2"/>
                <a:gd name="T12" fmla="*/ 1 w 1"/>
                <a:gd name="T13" fmla="*/ 0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2"/>
                    <a:pt x="0" y="2"/>
                  </a:cubicBezTo>
                  <a:cubicBezTo>
                    <a:pt x="0" y="2"/>
                    <a:pt x="0" y="2"/>
                    <a:pt x="0" y="2"/>
                  </a:cubicBezTo>
                  <a:cubicBezTo>
                    <a:pt x="0" y="1"/>
                    <a:pt x="1" y="1"/>
                    <a:pt x="1"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94" name="Freeform 443"/>
            <p:cNvSpPr>
              <a:spLocks/>
            </p:cNvSpPr>
            <p:nvPr/>
          </p:nvSpPr>
          <p:spPr bwMode="auto">
            <a:xfrm>
              <a:off x="5065" y="3290"/>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1 h 2"/>
                <a:gd name="T14" fmla="*/ 1 w 1"/>
                <a:gd name="T15" fmla="*/ 2 h 2"/>
                <a:gd name="T16" fmla="*/ 1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1"/>
                    <a:pt x="0" y="1"/>
                  </a:cubicBezTo>
                  <a:cubicBezTo>
                    <a:pt x="1" y="0"/>
                    <a:pt x="1" y="0"/>
                    <a:pt x="1" y="0"/>
                  </a:cubicBezTo>
                  <a:cubicBezTo>
                    <a:pt x="1" y="0"/>
                    <a:pt x="1" y="0"/>
                    <a:pt x="1" y="0"/>
                  </a:cubicBezTo>
                  <a:cubicBezTo>
                    <a:pt x="1" y="0"/>
                    <a:pt x="1" y="0"/>
                    <a:pt x="1" y="0"/>
                  </a:cubicBezTo>
                  <a:cubicBezTo>
                    <a:pt x="1" y="0"/>
                    <a:pt x="1" y="1"/>
                    <a:pt x="1" y="1"/>
                  </a:cubicBezTo>
                  <a:cubicBezTo>
                    <a:pt x="1" y="1"/>
                    <a:pt x="1" y="2"/>
                    <a:pt x="1" y="2"/>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95" name="Freeform 444"/>
            <p:cNvSpPr>
              <a:spLocks/>
            </p:cNvSpPr>
            <p:nvPr/>
          </p:nvSpPr>
          <p:spPr bwMode="auto">
            <a:xfrm>
              <a:off x="5065" y="3293"/>
              <a:ext cx="3" cy="2"/>
            </a:xfrm>
            <a:custGeom>
              <a:avLst/>
              <a:gdLst>
                <a:gd name="T0" fmla="*/ 1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1 h 1"/>
                <a:gd name="T14" fmla="*/ 1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1" y="1"/>
                  </a:moveTo>
                  <a:cubicBezTo>
                    <a:pt x="1" y="1"/>
                    <a:pt x="1" y="1"/>
                    <a:pt x="0" y="1"/>
                  </a:cubicBezTo>
                  <a:cubicBezTo>
                    <a:pt x="0" y="1"/>
                    <a:pt x="0" y="1"/>
                    <a:pt x="0" y="1"/>
                  </a:cubicBezTo>
                  <a:cubicBezTo>
                    <a:pt x="1" y="0"/>
                    <a:pt x="1" y="0"/>
                    <a:pt x="1" y="0"/>
                  </a:cubicBezTo>
                  <a:cubicBezTo>
                    <a:pt x="1" y="0"/>
                    <a:pt x="1" y="0"/>
                    <a:pt x="1" y="0"/>
                  </a:cubicBezTo>
                  <a:cubicBezTo>
                    <a:pt x="1" y="0"/>
                    <a:pt x="1" y="0"/>
                    <a:pt x="1"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96" name="Freeform 445"/>
            <p:cNvSpPr>
              <a:spLocks noEditPoints="1"/>
            </p:cNvSpPr>
            <p:nvPr/>
          </p:nvSpPr>
          <p:spPr bwMode="auto">
            <a:xfrm>
              <a:off x="5063" y="3267"/>
              <a:ext cx="43" cy="43"/>
            </a:xfrm>
            <a:custGeom>
              <a:avLst/>
              <a:gdLst>
                <a:gd name="T0" fmla="*/ 5 w 17"/>
                <a:gd name="T1" fmla="*/ 16 h 17"/>
                <a:gd name="T2" fmla="*/ 5 w 17"/>
                <a:gd name="T3" fmla="*/ 15 h 17"/>
                <a:gd name="T4" fmla="*/ 3 w 17"/>
                <a:gd name="T5" fmla="*/ 14 h 17"/>
                <a:gd name="T6" fmla="*/ 1 w 17"/>
                <a:gd name="T7" fmla="*/ 12 h 17"/>
                <a:gd name="T8" fmla="*/ 2 w 17"/>
                <a:gd name="T9" fmla="*/ 11 h 17"/>
                <a:gd name="T10" fmla="*/ 1 w 17"/>
                <a:gd name="T11" fmla="*/ 8 h 17"/>
                <a:gd name="T12" fmla="*/ 1 w 17"/>
                <a:gd name="T13" fmla="*/ 5 h 17"/>
                <a:gd name="T14" fmla="*/ 2 w 17"/>
                <a:gd name="T15" fmla="*/ 5 h 17"/>
                <a:gd name="T16" fmla="*/ 3 w 17"/>
                <a:gd name="T17" fmla="*/ 3 h 17"/>
                <a:gd name="T18" fmla="*/ 6 w 17"/>
                <a:gd name="T19" fmla="*/ 1 h 17"/>
                <a:gd name="T20" fmla="*/ 7 w 17"/>
                <a:gd name="T21" fmla="*/ 2 h 17"/>
                <a:gd name="T22" fmla="*/ 9 w 17"/>
                <a:gd name="T23" fmla="*/ 0 h 17"/>
                <a:gd name="T24" fmla="*/ 12 w 17"/>
                <a:gd name="T25" fmla="*/ 1 h 17"/>
                <a:gd name="T26" fmla="*/ 12 w 17"/>
                <a:gd name="T27" fmla="*/ 2 h 17"/>
                <a:gd name="T28" fmla="*/ 15 w 17"/>
                <a:gd name="T29" fmla="*/ 3 h 17"/>
                <a:gd name="T30" fmla="*/ 16 w 17"/>
                <a:gd name="T31" fmla="*/ 5 h 17"/>
                <a:gd name="T32" fmla="*/ 16 w 17"/>
                <a:gd name="T33" fmla="*/ 5 h 17"/>
                <a:gd name="T34" fmla="*/ 16 w 17"/>
                <a:gd name="T35" fmla="*/ 6 h 17"/>
                <a:gd name="T36" fmla="*/ 16 w 17"/>
                <a:gd name="T37" fmla="*/ 7 h 17"/>
                <a:gd name="T38" fmla="*/ 16 w 17"/>
                <a:gd name="T39" fmla="*/ 9 h 17"/>
                <a:gd name="T40" fmla="*/ 17 w 17"/>
                <a:gd name="T41" fmla="*/ 9 h 17"/>
                <a:gd name="T42" fmla="*/ 16 w 17"/>
                <a:gd name="T43" fmla="*/ 12 h 17"/>
                <a:gd name="T44" fmla="*/ 14 w 17"/>
                <a:gd name="T45" fmla="*/ 13 h 17"/>
                <a:gd name="T46" fmla="*/ 14 w 17"/>
                <a:gd name="T47" fmla="*/ 15 h 17"/>
                <a:gd name="T48" fmla="*/ 11 w 17"/>
                <a:gd name="T49" fmla="*/ 16 h 17"/>
                <a:gd name="T50" fmla="*/ 9 w 17"/>
                <a:gd name="T51" fmla="*/ 16 h 17"/>
                <a:gd name="T52" fmla="*/ 8 w 17"/>
                <a:gd name="T53" fmla="*/ 17 h 17"/>
                <a:gd name="T54" fmla="*/ 8 w 17"/>
                <a:gd name="T55" fmla="*/ 16 h 17"/>
                <a:gd name="T56" fmla="*/ 8 w 17"/>
                <a:gd name="T57" fmla="*/ 15 h 17"/>
                <a:gd name="T58" fmla="*/ 11 w 17"/>
                <a:gd name="T59" fmla="*/ 15 h 17"/>
                <a:gd name="T60" fmla="*/ 14 w 17"/>
                <a:gd name="T61" fmla="*/ 15 h 17"/>
                <a:gd name="T62" fmla="*/ 13 w 17"/>
                <a:gd name="T63" fmla="*/ 13 h 17"/>
                <a:gd name="T64" fmla="*/ 16 w 17"/>
                <a:gd name="T65" fmla="*/ 11 h 17"/>
                <a:gd name="T66" fmla="*/ 15 w 17"/>
                <a:gd name="T67" fmla="*/ 9 h 17"/>
                <a:gd name="T68" fmla="*/ 15 w 17"/>
                <a:gd name="T69" fmla="*/ 6 h 17"/>
                <a:gd name="T70" fmla="*/ 16 w 17"/>
                <a:gd name="T71" fmla="*/ 5 h 17"/>
                <a:gd name="T72" fmla="*/ 15 w 17"/>
                <a:gd name="T73" fmla="*/ 4 h 17"/>
                <a:gd name="T74" fmla="*/ 13 w 17"/>
                <a:gd name="T75" fmla="*/ 4 h 17"/>
                <a:gd name="T76" fmla="*/ 11 w 17"/>
                <a:gd name="T77" fmla="*/ 2 h 17"/>
                <a:gd name="T78" fmla="*/ 9 w 17"/>
                <a:gd name="T79" fmla="*/ 1 h 17"/>
                <a:gd name="T80" fmla="*/ 9 w 17"/>
                <a:gd name="T81" fmla="*/ 2 h 17"/>
                <a:gd name="T82" fmla="*/ 6 w 17"/>
                <a:gd name="T83" fmla="*/ 2 h 17"/>
                <a:gd name="T84" fmla="*/ 4 w 17"/>
                <a:gd name="T85" fmla="*/ 2 h 17"/>
                <a:gd name="T86" fmla="*/ 4 w 17"/>
                <a:gd name="T87" fmla="*/ 4 h 17"/>
                <a:gd name="T88" fmla="*/ 2 w 17"/>
                <a:gd name="T89" fmla="*/ 6 h 17"/>
                <a:gd name="T90" fmla="*/ 1 w 17"/>
                <a:gd name="T91" fmla="*/ 8 h 17"/>
                <a:gd name="T92" fmla="*/ 2 w 17"/>
                <a:gd name="T93" fmla="*/ 8 h 17"/>
                <a:gd name="T94" fmla="*/ 2 w 17"/>
                <a:gd name="T95" fmla="*/ 11 h 17"/>
                <a:gd name="T96" fmla="*/ 3 w 17"/>
                <a:gd name="T97" fmla="*/ 13 h 17"/>
                <a:gd name="T98" fmla="*/ 4 w 17"/>
                <a:gd name="T99" fmla="*/ 13 h 17"/>
                <a:gd name="T100" fmla="*/ 6 w 17"/>
                <a:gd name="T101" fmla="*/ 15 h 17"/>
                <a:gd name="T102" fmla="*/ 15 w 17"/>
                <a:gd name="T103" fmla="*/ 6 h 17"/>
                <a:gd name="T104" fmla="*/ 16 w 17"/>
                <a:gd name="T105" fmla="*/ 6 h 17"/>
                <a:gd name="T106" fmla="*/ 9 w 17"/>
                <a:gd name="T107" fmla="*/ 14 h 17"/>
                <a:gd name="T108" fmla="*/ 6 w 17"/>
                <a:gd name="T109" fmla="*/ 4 h 17"/>
                <a:gd name="T110" fmla="*/ 12 w 17"/>
                <a:gd name="T111" fmla="*/ 13 h 17"/>
                <a:gd name="T112" fmla="*/ 11 w 17"/>
                <a:gd name="T113" fmla="*/ 13 h 17"/>
                <a:gd name="T114" fmla="*/ 11 w 17"/>
                <a:gd name="T115" fmla="*/ 13 h 17"/>
                <a:gd name="T116" fmla="*/ 9 w 17"/>
                <a:gd name="T117" fmla="*/ 4 h 17"/>
                <a:gd name="T118" fmla="*/ 5 w 17"/>
                <a:gd name="T119" fmla="*/ 11 h 17"/>
                <a:gd name="T120" fmla="*/ 11 w 17"/>
                <a:gd name="T121" fmla="*/ 12 h 17"/>
                <a:gd name="T122" fmla="*/ 12 w 17"/>
                <a:gd name="T12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 h="17">
                  <a:moveTo>
                    <a:pt x="8" y="17"/>
                  </a:moveTo>
                  <a:cubicBezTo>
                    <a:pt x="7" y="17"/>
                    <a:pt x="6" y="17"/>
                    <a:pt x="5" y="16"/>
                  </a:cubicBezTo>
                  <a:cubicBezTo>
                    <a:pt x="5" y="16"/>
                    <a:pt x="5" y="16"/>
                    <a:pt x="5" y="16"/>
                  </a:cubicBezTo>
                  <a:cubicBezTo>
                    <a:pt x="5" y="15"/>
                    <a:pt x="5" y="15"/>
                    <a:pt x="5" y="15"/>
                  </a:cubicBezTo>
                  <a:cubicBezTo>
                    <a:pt x="5" y="14"/>
                    <a:pt x="4" y="14"/>
                    <a:pt x="4" y="13"/>
                  </a:cubicBezTo>
                  <a:cubicBezTo>
                    <a:pt x="3" y="14"/>
                    <a:pt x="3" y="14"/>
                    <a:pt x="3" y="14"/>
                  </a:cubicBezTo>
                  <a:cubicBezTo>
                    <a:pt x="3" y="14"/>
                    <a:pt x="2" y="14"/>
                    <a:pt x="2" y="14"/>
                  </a:cubicBezTo>
                  <a:cubicBezTo>
                    <a:pt x="2" y="13"/>
                    <a:pt x="1" y="12"/>
                    <a:pt x="1" y="12"/>
                  </a:cubicBezTo>
                  <a:cubicBezTo>
                    <a:pt x="1" y="11"/>
                    <a:pt x="1" y="11"/>
                    <a:pt x="1" y="11"/>
                  </a:cubicBezTo>
                  <a:cubicBezTo>
                    <a:pt x="2" y="11"/>
                    <a:pt x="2" y="11"/>
                    <a:pt x="2" y="11"/>
                  </a:cubicBezTo>
                  <a:cubicBezTo>
                    <a:pt x="2" y="10"/>
                    <a:pt x="2" y="9"/>
                    <a:pt x="2" y="8"/>
                  </a:cubicBezTo>
                  <a:cubicBezTo>
                    <a:pt x="1" y="8"/>
                    <a:pt x="1" y="8"/>
                    <a:pt x="1" y="8"/>
                  </a:cubicBezTo>
                  <a:cubicBezTo>
                    <a:pt x="0" y="8"/>
                    <a:pt x="0" y="8"/>
                    <a:pt x="0" y="8"/>
                  </a:cubicBezTo>
                  <a:cubicBezTo>
                    <a:pt x="0" y="7"/>
                    <a:pt x="1" y="6"/>
                    <a:pt x="1" y="5"/>
                  </a:cubicBezTo>
                  <a:cubicBezTo>
                    <a:pt x="1" y="5"/>
                    <a:pt x="1" y="5"/>
                    <a:pt x="1" y="5"/>
                  </a:cubicBezTo>
                  <a:cubicBezTo>
                    <a:pt x="2" y="5"/>
                    <a:pt x="2" y="5"/>
                    <a:pt x="2" y="5"/>
                  </a:cubicBezTo>
                  <a:cubicBezTo>
                    <a:pt x="3" y="5"/>
                    <a:pt x="3" y="4"/>
                    <a:pt x="4" y="3"/>
                  </a:cubicBezTo>
                  <a:cubicBezTo>
                    <a:pt x="3" y="3"/>
                    <a:pt x="3" y="3"/>
                    <a:pt x="3" y="3"/>
                  </a:cubicBezTo>
                  <a:cubicBezTo>
                    <a:pt x="3" y="2"/>
                    <a:pt x="3" y="2"/>
                    <a:pt x="3" y="2"/>
                  </a:cubicBezTo>
                  <a:cubicBezTo>
                    <a:pt x="4" y="2"/>
                    <a:pt x="5" y="1"/>
                    <a:pt x="6" y="1"/>
                  </a:cubicBezTo>
                  <a:cubicBezTo>
                    <a:pt x="6" y="1"/>
                    <a:pt x="6" y="1"/>
                    <a:pt x="6" y="1"/>
                  </a:cubicBezTo>
                  <a:cubicBezTo>
                    <a:pt x="7" y="2"/>
                    <a:pt x="7" y="2"/>
                    <a:pt x="7" y="2"/>
                  </a:cubicBezTo>
                  <a:cubicBezTo>
                    <a:pt x="7" y="2"/>
                    <a:pt x="8" y="1"/>
                    <a:pt x="9" y="1"/>
                  </a:cubicBezTo>
                  <a:cubicBezTo>
                    <a:pt x="9" y="0"/>
                    <a:pt x="9" y="0"/>
                    <a:pt x="9" y="0"/>
                  </a:cubicBezTo>
                  <a:cubicBezTo>
                    <a:pt x="9" y="0"/>
                    <a:pt x="9" y="0"/>
                    <a:pt x="9" y="0"/>
                  </a:cubicBezTo>
                  <a:cubicBezTo>
                    <a:pt x="10" y="0"/>
                    <a:pt x="11" y="0"/>
                    <a:pt x="12" y="1"/>
                  </a:cubicBezTo>
                  <a:cubicBezTo>
                    <a:pt x="12" y="1"/>
                    <a:pt x="12" y="1"/>
                    <a:pt x="12" y="1"/>
                  </a:cubicBezTo>
                  <a:cubicBezTo>
                    <a:pt x="12" y="2"/>
                    <a:pt x="12" y="2"/>
                    <a:pt x="12" y="2"/>
                  </a:cubicBezTo>
                  <a:cubicBezTo>
                    <a:pt x="13" y="3"/>
                    <a:pt x="13" y="3"/>
                    <a:pt x="14" y="4"/>
                  </a:cubicBezTo>
                  <a:cubicBezTo>
                    <a:pt x="15" y="3"/>
                    <a:pt x="15" y="3"/>
                    <a:pt x="15" y="3"/>
                  </a:cubicBezTo>
                  <a:cubicBezTo>
                    <a:pt x="15" y="3"/>
                    <a:pt x="15" y="3"/>
                    <a:pt x="15" y="3"/>
                  </a:cubicBezTo>
                  <a:cubicBezTo>
                    <a:pt x="15" y="3"/>
                    <a:pt x="16" y="5"/>
                    <a:pt x="16" y="5"/>
                  </a:cubicBezTo>
                  <a:cubicBezTo>
                    <a:pt x="16" y="5"/>
                    <a:pt x="16" y="5"/>
                    <a:pt x="16" y="5"/>
                  </a:cubicBezTo>
                  <a:cubicBezTo>
                    <a:pt x="16" y="5"/>
                    <a:pt x="16" y="5"/>
                    <a:pt x="16" y="5"/>
                  </a:cubicBezTo>
                  <a:cubicBezTo>
                    <a:pt x="16" y="5"/>
                    <a:pt x="16" y="6"/>
                    <a:pt x="16" y="6"/>
                  </a:cubicBezTo>
                  <a:cubicBezTo>
                    <a:pt x="16" y="6"/>
                    <a:pt x="16" y="6"/>
                    <a:pt x="16" y="6"/>
                  </a:cubicBezTo>
                  <a:cubicBezTo>
                    <a:pt x="16" y="6"/>
                    <a:pt x="16" y="7"/>
                    <a:pt x="16" y="7"/>
                  </a:cubicBezTo>
                  <a:cubicBezTo>
                    <a:pt x="16" y="7"/>
                    <a:pt x="16" y="7"/>
                    <a:pt x="16" y="7"/>
                  </a:cubicBezTo>
                  <a:cubicBezTo>
                    <a:pt x="16" y="7"/>
                    <a:pt x="16" y="7"/>
                    <a:pt x="16" y="7"/>
                  </a:cubicBezTo>
                  <a:cubicBezTo>
                    <a:pt x="16" y="8"/>
                    <a:pt x="16" y="8"/>
                    <a:pt x="16" y="9"/>
                  </a:cubicBezTo>
                  <a:cubicBezTo>
                    <a:pt x="17" y="9"/>
                    <a:pt x="17" y="9"/>
                    <a:pt x="17" y="9"/>
                  </a:cubicBezTo>
                  <a:cubicBezTo>
                    <a:pt x="17" y="9"/>
                    <a:pt x="17" y="9"/>
                    <a:pt x="17" y="9"/>
                  </a:cubicBezTo>
                  <a:cubicBezTo>
                    <a:pt x="17" y="10"/>
                    <a:pt x="17" y="11"/>
                    <a:pt x="16" y="12"/>
                  </a:cubicBezTo>
                  <a:cubicBezTo>
                    <a:pt x="16" y="12"/>
                    <a:pt x="16" y="12"/>
                    <a:pt x="16" y="12"/>
                  </a:cubicBezTo>
                  <a:cubicBezTo>
                    <a:pt x="15" y="12"/>
                    <a:pt x="15" y="12"/>
                    <a:pt x="14" y="13"/>
                  </a:cubicBezTo>
                  <a:cubicBezTo>
                    <a:pt x="14" y="13"/>
                    <a:pt x="14" y="13"/>
                    <a:pt x="14" y="13"/>
                  </a:cubicBezTo>
                  <a:cubicBezTo>
                    <a:pt x="14" y="14"/>
                    <a:pt x="14" y="14"/>
                    <a:pt x="14" y="14"/>
                  </a:cubicBezTo>
                  <a:cubicBezTo>
                    <a:pt x="14" y="15"/>
                    <a:pt x="14" y="15"/>
                    <a:pt x="14" y="15"/>
                  </a:cubicBezTo>
                  <a:cubicBezTo>
                    <a:pt x="13" y="15"/>
                    <a:pt x="13" y="16"/>
                    <a:pt x="12" y="16"/>
                  </a:cubicBezTo>
                  <a:cubicBezTo>
                    <a:pt x="12" y="16"/>
                    <a:pt x="11" y="16"/>
                    <a:pt x="11" y="16"/>
                  </a:cubicBezTo>
                  <a:cubicBezTo>
                    <a:pt x="11" y="15"/>
                    <a:pt x="11" y="15"/>
                    <a:pt x="11" y="15"/>
                  </a:cubicBezTo>
                  <a:cubicBezTo>
                    <a:pt x="10" y="15"/>
                    <a:pt x="9" y="16"/>
                    <a:pt x="9" y="16"/>
                  </a:cubicBezTo>
                  <a:cubicBezTo>
                    <a:pt x="8" y="17"/>
                    <a:pt x="8" y="17"/>
                    <a:pt x="8" y="17"/>
                  </a:cubicBezTo>
                  <a:cubicBezTo>
                    <a:pt x="8" y="17"/>
                    <a:pt x="8" y="17"/>
                    <a:pt x="8" y="17"/>
                  </a:cubicBezTo>
                  <a:close/>
                  <a:moveTo>
                    <a:pt x="6" y="16"/>
                  </a:moveTo>
                  <a:cubicBezTo>
                    <a:pt x="6" y="16"/>
                    <a:pt x="7" y="16"/>
                    <a:pt x="8" y="16"/>
                  </a:cubicBezTo>
                  <a:cubicBezTo>
                    <a:pt x="8" y="15"/>
                    <a:pt x="8" y="15"/>
                    <a:pt x="8" y="15"/>
                  </a:cubicBezTo>
                  <a:cubicBezTo>
                    <a:pt x="8" y="15"/>
                    <a:pt x="8" y="15"/>
                    <a:pt x="8" y="15"/>
                  </a:cubicBezTo>
                  <a:cubicBezTo>
                    <a:pt x="9" y="15"/>
                    <a:pt x="10" y="15"/>
                    <a:pt x="11" y="15"/>
                  </a:cubicBezTo>
                  <a:cubicBezTo>
                    <a:pt x="11" y="14"/>
                    <a:pt x="11" y="15"/>
                    <a:pt x="11" y="15"/>
                  </a:cubicBezTo>
                  <a:cubicBezTo>
                    <a:pt x="12" y="16"/>
                    <a:pt x="12" y="16"/>
                    <a:pt x="12" y="16"/>
                  </a:cubicBezTo>
                  <a:cubicBezTo>
                    <a:pt x="12" y="15"/>
                    <a:pt x="13" y="15"/>
                    <a:pt x="14" y="15"/>
                  </a:cubicBezTo>
                  <a:cubicBezTo>
                    <a:pt x="13" y="14"/>
                    <a:pt x="13" y="14"/>
                    <a:pt x="13" y="14"/>
                  </a:cubicBezTo>
                  <a:cubicBezTo>
                    <a:pt x="13" y="13"/>
                    <a:pt x="13" y="13"/>
                    <a:pt x="13" y="13"/>
                  </a:cubicBezTo>
                  <a:cubicBezTo>
                    <a:pt x="13" y="13"/>
                    <a:pt x="14" y="12"/>
                    <a:pt x="14" y="12"/>
                  </a:cubicBezTo>
                  <a:cubicBezTo>
                    <a:pt x="14" y="12"/>
                    <a:pt x="15" y="11"/>
                    <a:pt x="16" y="11"/>
                  </a:cubicBezTo>
                  <a:cubicBezTo>
                    <a:pt x="16" y="11"/>
                    <a:pt x="16" y="10"/>
                    <a:pt x="16" y="9"/>
                  </a:cubicBezTo>
                  <a:cubicBezTo>
                    <a:pt x="15" y="9"/>
                    <a:pt x="15" y="9"/>
                    <a:pt x="15" y="9"/>
                  </a:cubicBezTo>
                  <a:cubicBezTo>
                    <a:pt x="15" y="9"/>
                    <a:pt x="15" y="9"/>
                    <a:pt x="15" y="9"/>
                  </a:cubicBezTo>
                  <a:cubicBezTo>
                    <a:pt x="15" y="8"/>
                    <a:pt x="15" y="7"/>
                    <a:pt x="15" y="6"/>
                  </a:cubicBezTo>
                  <a:cubicBezTo>
                    <a:pt x="15" y="6"/>
                    <a:pt x="15" y="6"/>
                    <a:pt x="15" y="6"/>
                  </a:cubicBezTo>
                  <a:cubicBezTo>
                    <a:pt x="16" y="5"/>
                    <a:pt x="16" y="5"/>
                    <a:pt x="16" y="5"/>
                  </a:cubicBezTo>
                  <a:cubicBezTo>
                    <a:pt x="16" y="5"/>
                    <a:pt x="16" y="5"/>
                    <a:pt x="16" y="5"/>
                  </a:cubicBezTo>
                  <a:cubicBezTo>
                    <a:pt x="15" y="5"/>
                    <a:pt x="15" y="4"/>
                    <a:pt x="15" y="4"/>
                  </a:cubicBezTo>
                  <a:cubicBezTo>
                    <a:pt x="14" y="4"/>
                    <a:pt x="14" y="4"/>
                    <a:pt x="14" y="4"/>
                  </a:cubicBezTo>
                  <a:cubicBezTo>
                    <a:pt x="14" y="4"/>
                    <a:pt x="13" y="4"/>
                    <a:pt x="13" y="4"/>
                  </a:cubicBezTo>
                  <a:cubicBezTo>
                    <a:pt x="13" y="4"/>
                    <a:pt x="12" y="3"/>
                    <a:pt x="11" y="3"/>
                  </a:cubicBezTo>
                  <a:cubicBezTo>
                    <a:pt x="11" y="3"/>
                    <a:pt x="11" y="2"/>
                    <a:pt x="11" y="2"/>
                  </a:cubicBezTo>
                  <a:cubicBezTo>
                    <a:pt x="11" y="1"/>
                    <a:pt x="11" y="1"/>
                    <a:pt x="11" y="1"/>
                  </a:cubicBezTo>
                  <a:cubicBezTo>
                    <a:pt x="11" y="1"/>
                    <a:pt x="10" y="1"/>
                    <a:pt x="9" y="1"/>
                  </a:cubicBezTo>
                  <a:cubicBezTo>
                    <a:pt x="9" y="2"/>
                    <a:pt x="9" y="2"/>
                    <a:pt x="9" y="2"/>
                  </a:cubicBezTo>
                  <a:cubicBezTo>
                    <a:pt x="9" y="2"/>
                    <a:pt x="9" y="2"/>
                    <a:pt x="9" y="2"/>
                  </a:cubicBezTo>
                  <a:cubicBezTo>
                    <a:pt x="8" y="2"/>
                    <a:pt x="7" y="2"/>
                    <a:pt x="6" y="2"/>
                  </a:cubicBezTo>
                  <a:cubicBezTo>
                    <a:pt x="6" y="3"/>
                    <a:pt x="6" y="2"/>
                    <a:pt x="6" y="2"/>
                  </a:cubicBezTo>
                  <a:cubicBezTo>
                    <a:pt x="6" y="1"/>
                    <a:pt x="6" y="1"/>
                    <a:pt x="6" y="1"/>
                  </a:cubicBezTo>
                  <a:cubicBezTo>
                    <a:pt x="5" y="2"/>
                    <a:pt x="4" y="2"/>
                    <a:pt x="4" y="2"/>
                  </a:cubicBezTo>
                  <a:cubicBezTo>
                    <a:pt x="4" y="3"/>
                    <a:pt x="4" y="3"/>
                    <a:pt x="4" y="3"/>
                  </a:cubicBezTo>
                  <a:cubicBezTo>
                    <a:pt x="4" y="4"/>
                    <a:pt x="4" y="4"/>
                    <a:pt x="4" y="4"/>
                  </a:cubicBezTo>
                  <a:cubicBezTo>
                    <a:pt x="4" y="4"/>
                    <a:pt x="3" y="5"/>
                    <a:pt x="3" y="6"/>
                  </a:cubicBezTo>
                  <a:cubicBezTo>
                    <a:pt x="3" y="6"/>
                    <a:pt x="3" y="6"/>
                    <a:pt x="2" y="6"/>
                  </a:cubicBezTo>
                  <a:cubicBezTo>
                    <a:pt x="1" y="6"/>
                    <a:pt x="1" y="6"/>
                    <a:pt x="1" y="6"/>
                  </a:cubicBezTo>
                  <a:cubicBezTo>
                    <a:pt x="1" y="6"/>
                    <a:pt x="1" y="7"/>
                    <a:pt x="1" y="8"/>
                  </a:cubicBezTo>
                  <a:cubicBezTo>
                    <a:pt x="2" y="8"/>
                    <a:pt x="2" y="8"/>
                    <a:pt x="2" y="8"/>
                  </a:cubicBezTo>
                  <a:cubicBezTo>
                    <a:pt x="2" y="8"/>
                    <a:pt x="2" y="8"/>
                    <a:pt x="2" y="8"/>
                  </a:cubicBezTo>
                  <a:cubicBezTo>
                    <a:pt x="2" y="9"/>
                    <a:pt x="2" y="10"/>
                    <a:pt x="3" y="11"/>
                  </a:cubicBezTo>
                  <a:cubicBezTo>
                    <a:pt x="3" y="11"/>
                    <a:pt x="3" y="11"/>
                    <a:pt x="2" y="11"/>
                  </a:cubicBezTo>
                  <a:cubicBezTo>
                    <a:pt x="2" y="12"/>
                    <a:pt x="2" y="12"/>
                    <a:pt x="2" y="12"/>
                  </a:cubicBezTo>
                  <a:cubicBezTo>
                    <a:pt x="2" y="12"/>
                    <a:pt x="2" y="13"/>
                    <a:pt x="3" y="13"/>
                  </a:cubicBezTo>
                  <a:cubicBezTo>
                    <a:pt x="4" y="13"/>
                    <a:pt x="4" y="13"/>
                    <a:pt x="4" y="13"/>
                  </a:cubicBezTo>
                  <a:cubicBezTo>
                    <a:pt x="4" y="13"/>
                    <a:pt x="4" y="13"/>
                    <a:pt x="4" y="13"/>
                  </a:cubicBezTo>
                  <a:cubicBezTo>
                    <a:pt x="4" y="13"/>
                    <a:pt x="5" y="14"/>
                    <a:pt x="6" y="14"/>
                  </a:cubicBezTo>
                  <a:cubicBezTo>
                    <a:pt x="6" y="14"/>
                    <a:pt x="6" y="15"/>
                    <a:pt x="6" y="15"/>
                  </a:cubicBezTo>
                  <a:lnTo>
                    <a:pt x="6" y="16"/>
                  </a:lnTo>
                  <a:close/>
                  <a:moveTo>
                    <a:pt x="15" y="6"/>
                  </a:moveTo>
                  <a:cubicBezTo>
                    <a:pt x="15" y="6"/>
                    <a:pt x="15" y="7"/>
                    <a:pt x="15" y="7"/>
                  </a:cubicBezTo>
                  <a:cubicBezTo>
                    <a:pt x="15" y="7"/>
                    <a:pt x="16" y="6"/>
                    <a:pt x="16" y="6"/>
                  </a:cubicBezTo>
                  <a:lnTo>
                    <a:pt x="15" y="6"/>
                  </a:lnTo>
                  <a:close/>
                  <a:moveTo>
                    <a:pt x="9" y="14"/>
                  </a:moveTo>
                  <a:cubicBezTo>
                    <a:pt x="7" y="14"/>
                    <a:pt x="5" y="13"/>
                    <a:pt x="4" y="11"/>
                  </a:cubicBezTo>
                  <a:cubicBezTo>
                    <a:pt x="3" y="9"/>
                    <a:pt x="3" y="6"/>
                    <a:pt x="6" y="4"/>
                  </a:cubicBezTo>
                  <a:cubicBezTo>
                    <a:pt x="9" y="2"/>
                    <a:pt x="12" y="4"/>
                    <a:pt x="13" y="6"/>
                  </a:cubicBezTo>
                  <a:cubicBezTo>
                    <a:pt x="14" y="8"/>
                    <a:pt x="14" y="11"/>
                    <a:pt x="12" y="13"/>
                  </a:cubicBezTo>
                  <a:cubicBezTo>
                    <a:pt x="12" y="13"/>
                    <a:pt x="12" y="13"/>
                    <a:pt x="12" y="13"/>
                  </a:cubicBezTo>
                  <a:cubicBezTo>
                    <a:pt x="11" y="13"/>
                    <a:pt x="11" y="13"/>
                    <a:pt x="11" y="13"/>
                  </a:cubicBezTo>
                  <a:cubicBezTo>
                    <a:pt x="11" y="13"/>
                    <a:pt x="11" y="13"/>
                    <a:pt x="11" y="13"/>
                  </a:cubicBezTo>
                  <a:cubicBezTo>
                    <a:pt x="11" y="13"/>
                    <a:pt x="11" y="13"/>
                    <a:pt x="11" y="13"/>
                  </a:cubicBezTo>
                  <a:cubicBezTo>
                    <a:pt x="10" y="14"/>
                    <a:pt x="9" y="14"/>
                    <a:pt x="9" y="14"/>
                  </a:cubicBezTo>
                  <a:close/>
                  <a:moveTo>
                    <a:pt x="9" y="4"/>
                  </a:moveTo>
                  <a:cubicBezTo>
                    <a:pt x="8" y="4"/>
                    <a:pt x="7" y="4"/>
                    <a:pt x="6" y="5"/>
                  </a:cubicBezTo>
                  <a:cubicBezTo>
                    <a:pt x="4" y="6"/>
                    <a:pt x="4" y="9"/>
                    <a:pt x="5" y="11"/>
                  </a:cubicBezTo>
                  <a:cubicBezTo>
                    <a:pt x="6" y="13"/>
                    <a:pt x="8" y="14"/>
                    <a:pt x="11" y="13"/>
                  </a:cubicBezTo>
                  <a:cubicBezTo>
                    <a:pt x="11" y="13"/>
                    <a:pt x="11" y="12"/>
                    <a:pt x="11" y="12"/>
                  </a:cubicBezTo>
                  <a:cubicBezTo>
                    <a:pt x="11" y="12"/>
                    <a:pt x="11" y="12"/>
                    <a:pt x="11" y="12"/>
                  </a:cubicBezTo>
                  <a:cubicBezTo>
                    <a:pt x="14" y="11"/>
                    <a:pt x="14" y="8"/>
                    <a:pt x="12" y="6"/>
                  </a:cubicBezTo>
                  <a:cubicBezTo>
                    <a:pt x="12" y="5"/>
                    <a:pt x="10"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97" name="Freeform 446"/>
            <p:cNvSpPr>
              <a:spLocks noEditPoints="1"/>
            </p:cNvSpPr>
            <p:nvPr/>
          </p:nvSpPr>
          <p:spPr bwMode="auto">
            <a:xfrm>
              <a:off x="5063" y="3272"/>
              <a:ext cx="40" cy="41"/>
            </a:xfrm>
            <a:custGeom>
              <a:avLst/>
              <a:gdLst>
                <a:gd name="T0" fmla="*/ 5 w 16"/>
                <a:gd name="T1" fmla="*/ 16 h 16"/>
                <a:gd name="T2" fmla="*/ 5 w 16"/>
                <a:gd name="T3" fmla="*/ 14 h 16"/>
                <a:gd name="T4" fmla="*/ 2 w 16"/>
                <a:gd name="T5" fmla="*/ 13 h 16"/>
                <a:gd name="T6" fmla="*/ 0 w 16"/>
                <a:gd name="T7" fmla="*/ 11 h 16"/>
                <a:gd name="T8" fmla="*/ 1 w 16"/>
                <a:gd name="T9" fmla="*/ 11 h 16"/>
                <a:gd name="T10" fmla="*/ 3 w 16"/>
                <a:gd name="T11" fmla="*/ 12 h 16"/>
                <a:gd name="T12" fmla="*/ 5 w 16"/>
                <a:gd name="T13" fmla="*/ 14 h 16"/>
                <a:gd name="T14" fmla="*/ 5 w 16"/>
                <a:gd name="T15" fmla="*/ 14 h 16"/>
                <a:gd name="T16" fmla="*/ 7 w 16"/>
                <a:gd name="T17" fmla="*/ 16 h 16"/>
                <a:gd name="T18" fmla="*/ 8 w 16"/>
                <a:gd name="T19" fmla="*/ 15 h 16"/>
                <a:gd name="T20" fmla="*/ 10 w 16"/>
                <a:gd name="T21" fmla="*/ 14 h 16"/>
                <a:gd name="T22" fmla="*/ 11 w 16"/>
                <a:gd name="T23" fmla="*/ 15 h 16"/>
                <a:gd name="T24" fmla="*/ 13 w 16"/>
                <a:gd name="T25" fmla="*/ 13 h 16"/>
                <a:gd name="T26" fmla="*/ 14 w 16"/>
                <a:gd name="T27" fmla="*/ 12 h 16"/>
                <a:gd name="T28" fmla="*/ 14 w 16"/>
                <a:gd name="T29" fmla="*/ 13 h 16"/>
                <a:gd name="T30" fmla="*/ 14 w 16"/>
                <a:gd name="T31" fmla="*/ 14 h 16"/>
                <a:gd name="T32" fmla="*/ 11 w 16"/>
                <a:gd name="T33" fmla="*/ 16 h 16"/>
                <a:gd name="T34" fmla="*/ 8 w 16"/>
                <a:gd name="T35" fmla="*/ 15 h 16"/>
                <a:gd name="T36" fmla="*/ 8 w 16"/>
                <a:gd name="T37" fmla="*/ 16 h 16"/>
                <a:gd name="T38" fmla="*/ 14 w 16"/>
                <a:gd name="T39" fmla="*/ 12 h 16"/>
                <a:gd name="T40" fmla="*/ 13 w 16"/>
                <a:gd name="T41" fmla="*/ 12 h 16"/>
                <a:gd name="T42" fmla="*/ 15 w 16"/>
                <a:gd name="T43" fmla="*/ 11 h 16"/>
                <a:gd name="T44" fmla="*/ 16 w 16"/>
                <a:gd name="T45" fmla="*/ 9 h 16"/>
                <a:gd name="T46" fmla="*/ 16 w 16"/>
                <a:gd name="T47" fmla="*/ 11 h 16"/>
                <a:gd name="T48" fmla="*/ 14 w 16"/>
                <a:gd name="T49" fmla="*/ 12 h 16"/>
                <a:gd name="T50" fmla="*/ 14 w 16"/>
                <a:gd name="T51" fmla="*/ 12 h 16"/>
                <a:gd name="T52" fmla="*/ 1 w 16"/>
                <a:gd name="T53" fmla="*/ 9 h 16"/>
                <a:gd name="T54" fmla="*/ 0 w 16"/>
                <a:gd name="T55" fmla="*/ 8 h 16"/>
                <a:gd name="T56" fmla="*/ 1 w 16"/>
                <a:gd name="T57" fmla="*/ 3 h 16"/>
                <a:gd name="T58" fmla="*/ 1 w 16"/>
                <a:gd name="T59" fmla="*/ 4 h 16"/>
                <a:gd name="T60" fmla="*/ 2 w 16"/>
                <a:gd name="T61" fmla="*/ 7 h 16"/>
                <a:gd name="T62" fmla="*/ 2 w 16"/>
                <a:gd name="T63" fmla="*/ 9 h 16"/>
                <a:gd name="T64" fmla="*/ 2 w 16"/>
                <a:gd name="T65" fmla="*/ 10 h 16"/>
                <a:gd name="T66" fmla="*/ 13 w 16"/>
                <a:gd name="T67" fmla="*/ 9 h 16"/>
                <a:gd name="T68" fmla="*/ 10 w 16"/>
                <a:gd name="T69" fmla="*/ 4 h 16"/>
                <a:gd name="T70" fmla="*/ 4 w 16"/>
                <a:gd name="T71" fmla="*/ 5 h 16"/>
                <a:gd name="T72" fmla="*/ 4 w 16"/>
                <a:gd name="T73" fmla="*/ 5 h 16"/>
                <a:gd name="T74" fmla="*/ 11 w 16"/>
                <a:gd name="T75" fmla="*/ 3 h 16"/>
                <a:gd name="T76" fmla="*/ 13 w 16"/>
                <a:gd name="T77" fmla="*/ 9 h 16"/>
                <a:gd name="T78" fmla="*/ 3 w 16"/>
                <a:gd name="T79" fmla="*/ 3 h 16"/>
                <a:gd name="T80" fmla="*/ 3 w 16"/>
                <a:gd name="T81" fmla="*/ 2 h 16"/>
                <a:gd name="T82" fmla="*/ 3 w 16"/>
                <a:gd name="T83" fmla="*/ 0 h 16"/>
                <a:gd name="T84" fmla="*/ 4 w 16"/>
                <a:gd name="T85" fmla="*/ 1 h 16"/>
                <a:gd name="T86" fmla="*/ 3 w 16"/>
                <a:gd name="T87" fmla="*/ 2 h 16"/>
                <a:gd name="T88" fmla="*/ 3 w 16"/>
                <a:gd name="T89"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 h="16">
                  <a:moveTo>
                    <a:pt x="8" y="16"/>
                  </a:moveTo>
                  <a:cubicBezTo>
                    <a:pt x="7" y="16"/>
                    <a:pt x="6" y="16"/>
                    <a:pt x="5" y="16"/>
                  </a:cubicBezTo>
                  <a:cubicBezTo>
                    <a:pt x="5" y="16"/>
                    <a:pt x="5" y="15"/>
                    <a:pt x="5" y="15"/>
                  </a:cubicBezTo>
                  <a:cubicBezTo>
                    <a:pt x="5" y="15"/>
                    <a:pt x="5" y="15"/>
                    <a:pt x="5" y="14"/>
                  </a:cubicBezTo>
                  <a:cubicBezTo>
                    <a:pt x="4" y="14"/>
                    <a:pt x="4" y="13"/>
                    <a:pt x="3" y="13"/>
                  </a:cubicBezTo>
                  <a:cubicBezTo>
                    <a:pt x="2" y="13"/>
                    <a:pt x="2" y="13"/>
                    <a:pt x="2" y="13"/>
                  </a:cubicBezTo>
                  <a:cubicBezTo>
                    <a:pt x="2" y="14"/>
                    <a:pt x="2" y="13"/>
                    <a:pt x="2" y="13"/>
                  </a:cubicBezTo>
                  <a:cubicBezTo>
                    <a:pt x="1" y="13"/>
                    <a:pt x="1" y="12"/>
                    <a:pt x="0" y="11"/>
                  </a:cubicBezTo>
                  <a:cubicBezTo>
                    <a:pt x="0" y="11"/>
                    <a:pt x="0" y="11"/>
                    <a:pt x="1" y="11"/>
                  </a:cubicBezTo>
                  <a:cubicBezTo>
                    <a:pt x="1" y="11"/>
                    <a:pt x="1" y="11"/>
                    <a:pt x="1" y="11"/>
                  </a:cubicBezTo>
                  <a:cubicBezTo>
                    <a:pt x="1" y="11"/>
                    <a:pt x="2" y="12"/>
                    <a:pt x="2" y="13"/>
                  </a:cubicBezTo>
                  <a:cubicBezTo>
                    <a:pt x="3" y="12"/>
                    <a:pt x="3" y="12"/>
                    <a:pt x="3" y="12"/>
                  </a:cubicBezTo>
                  <a:cubicBezTo>
                    <a:pt x="3" y="12"/>
                    <a:pt x="3" y="12"/>
                    <a:pt x="3" y="12"/>
                  </a:cubicBezTo>
                  <a:cubicBezTo>
                    <a:pt x="4" y="13"/>
                    <a:pt x="4" y="13"/>
                    <a:pt x="5" y="14"/>
                  </a:cubicBezTo>
                  <a:cubicBezTo>
                    <a:pt x="5" y="14"/>
                    <a:pt x="5" y="14"/>
                    <a:pt x="5" y="14"/>
                  </a:cubicBezTo>
                  <a:cubicBezTo>
                    <a:pt x="5" y="14"/>
                    <a:pt x="5" y="14"/>
                    <a:pt x="5" y="14"/>
                  </a:cubicBezTo>
                  <a:cubicBezTo>
                    <a:pt x="5" y="15"/>
                    <a:pt x="5" y="15"/>
                    <a:pt x="5" y="15"/>
                  </a:cubicBezTo>
                  <a:cubicBezTo>
                    <a:pt x="6" y="15"/>
                    <a:pt x="7" y="16"/>
                    <a:pt x="7" y="16"/>
                  </a:cubicBezTo>
                  <a:cubicBezTo>
                    <a:pt x="7" y="15"/>
                    <a:pt x="7" y="15"/>
                    <a:pt x="7" y="15"/>
                  </a:cubicBezTo>
                  <a:cubicBezTo>
                    <a:pt x="8" y="15"/>
                    <a:pt x="8" y="15"/>
                    <a:pt x="8" y="15"/>
                  </a:cubicBezTo>
                  <a:cubicBezTo>
                    <a:pt x="8" y="14"/>
                    <a:pt x="8" y="14"/>
                    <a:pt x="8" y="14"/>
                  </a:cubicBezTo>
                  <a:cubicBezTo>
                    <a:pt x="9" y="14"/>
                    <a:pt x="10" y="14"/>
                    <a:pt x="10" y="14"/>
                  </a:cubicBezTo>
                  <a:cubicBezTo>
                    <a:pt x="10" y="14"/>
                    <a:pt x="11" y="14"/>
                    <a:pt x="11" y="14"/>
                  </a:cubicBezTo>
                  <a:cubicBezTo>
                    <a:pt x="11" y="15"/>
                    <a:pt x="11" y="15"/>
                    <a:pt x="11" y="15"/>
                  </a:cubicBezTo>
                  <a:cubicBezTo>
                    <a:pt x="12" y="15"/>
                    <a:pt x="13" y="14"/>
                    <a:pt x="13" y="14"/>
                  </a:cubicBezTo>
                  <a:cubicBezTo>
                    <a:pt x="13" y="14"/>
                    <a:pt x="13" y="13"/>
                    <a:pt x="13" y="13"/>
                  </a:cubicBezTo>
                  <a:cubicBezTo>
                    <a:pt x="13" y="13"/>
                    <a:pt x="14" y="13"/>
                    <a:pt x="14" y="12"/>
                  </a:cubicBezTo>
                  <a:cubicBezTo>
                    <a:pt x="14" y="12"/>
                    <a:pt x="14" y="12"/>
                    <a:pt x="14" y="12"/>
                  </a:cubicBezTo>
                  <a:cubicBezTo>
                    <a:pt x="14" y="12"/>
                    <a:pt x="14" y="13"/>
                    <a:pt x="14" y="13"/>
                  </a:cubicBezTo>
                  <a:cubicBezTo>
                    <a:pt x="14" y="13"/>
                    <a:pt x="14" y="13"/>
                    <a:pt x="14" y="13"/>
                  </a:cubicBezTo>
                  <a:cubicBezTo>
                    <a:pt x="14" y="14"/>
                    <a:pt x="14" y="14"/>
                    <a:pt x="14" y="14"/>
                  </a:cubicBezTo>
                  <a:cubicBezTo>
                    <a:pt x="14" y="14"/>
                    <a:pt x="14" y="14"/>
                    <a:pt x="14" y="14"/>
                  </a:cubicBezTo>
                  <a:cubicBezTo>
                    <a:pt x="13" y="15"/>
                    <a:pt x="12" y="15"/>
                    <a:pt x="11" y="16"/>
                  </a:cubicBezTo>
                  <a:cubicBezTo>
                    <a:pt x="11" y="16"/>
                    <a:pt x="11" y="16"/>
                    <a:pt x="11" y="16"/>
                  </a:cubicBezTo>
                  <a:cubicBezTo>
                    <a:pt x="10" y="15"/>
                    <a:pt x="10" y="15"/>
                    <a:pt x="10" y="15"/>
                  </a:cubicBezTo>
                  <a:cubicBezTo>
                    <a:pt x="10" y="15"/>
                    <a:pt x="9" y="15"/>
                    <a:pt x="8" y="15"/>
                  </a:cubicBezTo>
                  <a:cubicBezTo>
                    <a:pt x="8" y="15"/>
                    <a:pt x="8" y="15"/>
                    <a:pt x="8" y="15"/>
                  </a:cubicBezTo>
                  <a:cubicBezTo>
                    <a:pt x="8" y="16"/>
                    <a:pt x="8" y="16"/>
                    <a:pt x="8" y="16"/>
                  </a:cubicBezTo>
                  <a:cubicBezTo>
                    <a:pt x="8" y="16"/>
                    <a:pt x="8" y="16"/>
                    <a:pt x="8" y="16"/>
                  </a:cubicBezTo>
                  <a:close/>
                  <a:moveTo>
                    <a:pt x="14" y="12"/>
                  </a:moveTo>
                  <a:cubicBezTo>
                    <a:pt x="13" y="12"/>
                    <a:pt x="13" y="12"/>
                    <a:pt x="13" y="12"/>
                  </a:cubicBezTo>
                  <a:cubicBezTo>
                    <a:pt x="13" y="12"/>
                    <a:pt x="13" y="12"/>
                    <a:pt x="13" y="12"/>
                  </a:cubicBezTo>
                  <a:cubicBezTo>
                    <a:pt x="14" y="11"/>
                    <a:pt x="14" y="11"/>
                    <a:pt x="14" y="11"/>
                  </a:cubicBezTo>
                  <a:cubicBezTo>
                    <a:pt x="14" y="11"/>
                    <a:pt x="15" y="10"/>
                    <a:pt x="15" y="11"/>
                  </a:cubicBezTo>
                  <a:cubicBezTo>
                    <a:pt x="16" y="10"/>
                    <a:pt x="16" y="10"/>
                    <a:pt x="16" y="10"/>
                  </a:cubicBezTo>
                  <a:cubicBezTo>
                    <a:pt x="16" y="9"/>
                    <a:pt x="16" y="9"/>
                    <a:pt x="16" y="9"/>
                  </a:cubicBezTo>
                  <a:cubicBezTo>
                    <a:pt x="16" y="9"/>
                    <a:pt x="16" y="10"/>
                    <a:pt x="16" y="10"/>
                  </a:cubicBezTo>
                  <a:cubicBezTo>
                    <a:pt x="16" y="10"/>
                    <a:pt x="16" y="11"/>
                    <a:pt x="16" y="11"/>
                  </a:cubicBezTo>
                  <a:cubicBezTo>
                    <a:pt x="16" y="11"/>
                    <a:pt x="16" y="11"/>
                    <a:pt x="15" y="11"/>
                  </a:cubicBezTo>
                  <a:cubicBezTo>
                    <a:pt x="15" y="11"/>
                    <a:pt x="15" y="11"/>
                    <a:pt x="14" y="12"/>
                  </a:cubicBezTo>
                  <a:cubicBezTo>
                    <a:pt x="14" y="12"/>
                    <a:pt x="14" y="12"/>
                    <a:pt x="14" y="12"/>
                  </a:cubicBezTo>
                  <a:cubicBezTo>
                    <a:pt x="14" y="12"/>
                    <a:pt x="14" y="12"/>
                    <a:pt x="14" y="12"/>
                  </a:cubicBezTo>
                  <a:close/>
                  <a:moveTo>
                    <a:pt x="2" y="10"/>
                  </a:moveTo>
                  <a:cubicBezTo>
                    <a:pt x="1" y="10"/>
                    <a:pt x="1" y="9"/>
                    <a:pt x="1" y="9"/>
                  </a:cubicBezTo>
                  <a:cubicBezTo>
                    <a:pt x="1" y="9"/>
                    <a:pt x="1" y="8"/>
                    <a:pt x="1" y="8"/>
                  </a:cubicBezTo>
                  <a:cubicBezTo>
                    <a:pt x="0" y="8"/>
                    <a:pt x="0" y="8"/>
                    <a:pt x="0" y="8"/>
                  </a:cubicBezTo>
                  <a:cubicBezTo>
                    <a:pt x="0" y="8"/>
                    <a:pt x="0" y="7"/>
                    <a:pt x="0" y="7"/>
                  </a:cubicBezTo>
                  <a:cubicBezTo>
                    <a:pt x="0" y="6"/>
                    <a:pt x="0" y="4"/>
                    <a:pt x="1" y="3"/>
                  </a:cubicBezTo>
                  <a:cubicBezTo>
                    <a:pt x="1" y="3"/>
                    <a:pt x="1" y="3"/>
                    <a:pt x="1" y="3"/>
                  </a:cubicBezTo>
                  <a:cubicBezTo>
                    <a:pt x="1" y="3"/>
                    <a:pt x="1" y="4"/>
                    <a:pt x="1" y="4"/>
                  </a:cubicBezTo>
                  <a:cubicBezTo>
                    <a:pt x="1" y="4"/>
                    <a:pt x="1" y="6"/>
                    <a:pt x="0" y="7"/>
                  </a:cubicBezTo>
                  <a:cubicBezTo>
                    <a:pt x="2" y="7"/>
                    <a:pt x="2" y="7"/>
                    <a:pt x="2" y="7"/>
                  </a:cubicBezTo>
                  <a:cubicBezTo>
                    <a:pt x="2" y="7"/>
                    <a:pt x="2" y="7"/>
                    <a:pt x="2" y="8"/>
                  </a:cubicBezTo>
                  <a:cubicBezTo>
                    <a:pt x="2" y="8"/>
                    <a:pt x="2" y="9"/>
                    <a:pt x="2" y="9"/>
                  </a:cubicBezTo>
                  <a:cubicBezTo>
                    <a:pt x="2" y="9"/>
                    <a:pt x="2" y="9"/>
                    <a:pt x="2" y="10"/>
                  </a:cubicBezTo>
                  <a:cubicBezTo>
                    <a:pt x="2" y="10"/>
                    <a:pt x="2" y="10"/>
                    <a:pt x="2" y="10"/>
                  </a:cubicBezTo>
                  <a:close/>
                  <a:moveTo>
                    <a:pt x="13" y="9"/>
                  </a:moveTo>
                  <a:cubicBezTo>
                    <a:pt x="13" y="9"/>
                    <a:pt x="13" y="9"/>
                    <a:pt x="13" y="9"/>
                  </a:cubicBezTo>
                  <a:cubicBezTo>
                    <a:pt x="13" y="9"/>
                    <a:pt x="13" y="9"/>
                    <a:pt x="13" y="9"/>
                  </a:cubicBezTo>
                  <a:cubicBezTo>
                    <a:pt x="13" y="7"/>
                    <a:pt x="12" y="5"/>
                    <a:pt x="10" y="4"/>
                  </a:cubicBezTo>
                  <a:cubicBezTo>
                    <a:pt x="10" y="3"/>
                    <a:pt x="8" y="3"/>
                    <a:pt x="6" y="4"/>
                  </a:cubicBezTo>
                  <a:cubicBezTo>
                    <a:pt x="5" y="4"/>
                    <a:pt x="5" y="5"/>
                    <a:pt x="4" y="5"/>
                  </a:cubicBezTo>
                  <a:cubicBezTo>
                    <a:pt x="4" y="5"/>
                    <a:pt x="4" y="6"/>
                    <a:pt x="4" y="5"/>
                  </a:cubicBezTo>
                  <a:cubicBezTo>
                    <a:pt x="4" y="5"/>
                    <a:pt x="4" y="5"/>
                    <a:pt x="4" y="5"/>
                  </a:cubicBezTo>
                  <a:cubicBezTo>
                    <a:pt x="4" y="4"/>
                    <a:pt x="5" y="4"/>
                    <a:pt x="5" y="3"/>
                  </a:cubicBezTo>
                  <a:cubicBezTo>
                    <a:pt x="7" y="2"/>
                    <a:pt x="9" y="2"/>
                    <a:pt x="11" y="3"/>
                  </a:cubicBezTo>
                  <a:cubicBezTo>
                    <a:pt x="13" y="5"/>
                    <a:pt x="14" y="7"/>
                    <a:pt x="13" y="9"/>
                  </a:cubicBezTo>
                  <a:cubicBezTo>
                    <a:pt x="13" y="9"/>
                    <a:pt x="13" y="9"/>
                    <a:pt x="13" y="9"/>
                  </a:cubicBezTo>
                  <a:close/>
                  <a:moveTo>
                    <a:pt x="3" y="3"/>
                  </a:moveTo>
                  <a:cubicBezTo>
                    <a:pt x="3" y="3"/>
                    <a:pt x="3" y="3"/>
                    <a:pt x="3" y="3"/>
                  </a:cubicBezTo>
                  <a:cubicBezTo>
                    <a:pt x="3" y="2"/>
                    <a:pt x="3" y="2"/>
                    <a:pt x="3" y="2"/>
                  </a:cubicBezTo>
                  <a:cubicBezTo>
                    <a:pt x="3" y="2"/>
                    <a:pt x="3" y="2"/>
                    <a:pt x="3" y="2"/>
                  </a:cubicBezTo>
                  <a:cubicBezTo>
                    <a:pt x="3" y="1"/>
                    <a:pt x="3" y="1"/>
                    <a:pt x="3" y="1"/>
                  </a:cubicBezTo>
                  <a:cubicBezTo>
                    <a:pt x="3" y="0"/>
                    <a:pt x="3" y="0"/>
                    <a:pt x="3" y="0"/>
                  </a:cubicBezTo>
                  <a:cubicBezTo>
                    <a:pt x="3" y="0"/>
                    <a:pt x="3" y="0"/>
                    <a:pt x="4" y="0"/>
                  </a:cubicBezTo>
                  <a:cubicBezTo>
                    <a:pt x="4" y="0"/>
                    <a:pt x="4" y="0"/>
                    <a:pt x="4" y="1"/>
                  </a:cubicBezTo>
                  <a:cubicBezTo>
                    <a:pt x="4" y="1"/>
                    <a:pt x="4" y="1"/>
                    <a:pt x="4" y="1"/>
                  </a:cubicBezTo>
                  <a:cubicBezTo>
                    <a:pt x="3" y="1"/>
                    <a:pt x="3" y="1"/>
                    <a:pt x="3" y="2"/>
                  </a:cubicBezTo>
                  <a:cubicBezTo>
                    <a:pt x="4" y="2"/>
                    <a:pt x="4" y="2"/>
                    <a:pt x="4" y="2"/>
                  </a:cubicBezTo>
                  <a:cubicBezTo>
                    <a:pt x="4" y="2"/>
                    <a:pt x="4" y="3"/>
                    <a:pt x="3" y="3"/>
                  </a:cubicBezTo>
                  <a:cubicBezTo>
                    <a:pt x="3" y="3"/>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98" name="Freeform 447"/>
            <p:cNvSpPr>
              <a:spLocks/>
            </p:cNvSpPr>
            <p:nvPr/>
          </p:nvSpPr>
          <p:spPr bwMode="auto">
            <a:xfrm>
              <a:off x="5063" y="3295"/>
              <a:ext cx="2" cy="5"/>
            </a:xfrm>
            <a:custGeom>
              <a:avLst/>
              <a:gdLst>
                <a:gd name="T0" fmla="*/ 1 w 1"/>
                <a:gd name="T1" fmla="*/ 2 h 2"/>
                <a:gd name="T2" fmla="*/ 0 w 1"/>
                <a:gd name="T3" fmla="*/ 2 h 2"/>
                <a:gd name="T4" fmla="*/ 0 w 1"/>
                <a:gd name="T5" fmla="*/ 2 h 2"/>
                <a:gd name="T6" fmla="*/ 1 w 1"/>
                <a:gd name="T7" fmla="*/ 0 h 2"/>
                <a:gd name="T8" fmla="*/ 1 w 1"/>
                <a:gd name="T9" fmla="*/ 0 h 2"/>
                <a:gd name="T10" fmla="*/ 1 w 1"/>
                <a:gd name="T11" fmla="*/ 1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cubicBezTo>
                    <a:pt x="1" y="2"/>
                    <a:pt x="1" y="2"/>
                    <a:pt x="0" y="2"/>
                  </a:cubicBezTo>
                  <a:cubicBezTo>
                    <a:pt x="0" y="2"/>
                    <a:pt x="0" y="2"/>
                    <a:pt x="0" y="2"/>
                  </a:cubicBezTo>
                  <a:cubicBezTo>
                    <a:pt x="1" y="1"/>
                    <a:pt x="1" y="1"/>
                    <a:pt x="1" y="0"/>
                  </a:cubicBezTo>
                  <a:cubicBezTo>
                    <a:pt x="1" y="0"/>
                    <a:pt x="1" y="0"/>
                    <a:pt x="1" y="0"/>
                  </a:cubicBezTo>
                  <a:cubicBezTo>
                    <a:pt x="1" y="0"/>
                    <a:pt x="1" y="0"/>
                    <a:pt x="1" y="1"/>
                  </a:cubicBezTo>
                  <a:cubicBezTo>
                    <a:pt x="1" y="1"/>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899" name="Group 450"/>
          <p:cNvGrpSpPr>
            <a:grpSpLocks noChangeAspect="1"/>
          </p:cNvGrpSpPr>
          <p:nvPr/>
        </p:nvGrpSpPr>
        <p:grpSpPr bwMode="auto">
          <a:xfrm>
            <a:off x="4931872" y="3210656"/>
            <a:ext cx="359205" cy="343019"/>
            <a:chOff x="3782" y="2107"/>
            <a:chExt cx="111" cy="106"/>
          </a:xfrm>
          <a:solidFill>
            <a:sysClr val="window" lastClr="FFFFFF"/>
          </a:solidFill>
        </p:grpSpPr>
        <p:sp>
          <p:nvSpPr>
            <p:cNvPr id="900" name="Freeform 451"/>
            <p:cNvSpPr>
              <a:spLocks/>
            </p:cNvSpPr>
            <p:nvPr/>
          </p:nvSpPr>
          <p:spPr bwMode="auto">
            <a:xfrm>
              <a:off x="3848" y="2107"/>
              <a:ext cx="42" cy="23"/>
            </a:xfrm>
            <a:custGeom>
              <a:avLst/>
              <a:gdLst>
                <a:gd name="T0" fmla="*/ 16 w 17"/>
                <a:gd name="T1" fmla="*/ 9 h 9"/>
                <a:gd name="T2" fmla="*/ 16 w 17"/>
                <a:gd name="T3" fmla="*/ 8 h 9"/>
                <a:gd name="T4" fmla="*/ 14 w 17"/>
                <a:gd name="T5" fmla="*/ 6 h 9"/>
                <a:gd name="T6" fmla="*/ 3 w 17"/>
                <a:gd name="T7" fmla="*/ 1 h 9"/>
                <a:gd name="T8" fmla="*/ 0 w 17"/>
                <a:gd name="T9" fmla="*/ 1 h 9"/>
                <a:gd name="T10" fmla="*/ 0 w 17"/>
                <a:gd name="T11" fmla="*/ 0 h 9"/>
                <a:gd name="T12" fmla="*/ 0 w 17"/>
                <a:gd name="T13" fmla="*/ 0 h 9"/>
                <a:gd name="T14" fmla="*/ 3 w 17"/>
                <a:gd name="T15" fmla="*/ 0 h 9"/>
                <a:gd name="T16" fmla="*/ 15 w 17"/>
                <a:gd name="T17" fmla="*/ 6 h 9"/>
                <a:gd name="T18" fmla="*/ 16 w 17"/>
                <a:gd name="T19" fmla="*/ 8 h 9"/>
                <a:gd name="T20" fmla="*/ 16 w 17"/>
                <a:gd name="T21" fmla="*/ 9 h 9"/>
                <a:gd name="T22" fmla="*/ 16 w 17"/>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9">
                  <a:moveTo>
                    <a:pt x="16" y="9"/>
                  </a:moveTo>
                  <a:cubicBezTo>
                    <a:pt x="16" y="9"/>
                    <a:pt x="16" y="8"/>
                    <a:pt x="16" y="8"/>
                  </a:cubicBezTo>
                  <a:cubicBezTo>
                    <a:pt x="15" y="8"/>
                    <a:pt x="15" y="7"/>
                    <a:pt x="14" y="6"/>
                  </a:cubicBezTo>
                  <a:cubicBezTo>
                    <a:pt x="12" y="3"/>
                    <a:pt x="8" y="1"/>
                    <a:pt x="3" y="1"/>
                  </a:cubicBezTo>
                  <a:cubicBezTo>
                    <a:pt x="2" y="1"/>
                    <a:pt x="1" y="1"/>
                    <a:pt x="0" y="1"/>
                  </a:cubicBezTo>
                  <a:cubicBezTo>
                    <a:pt x="0" y="1"/>
                    <a:pt x="0" y="0"/>
                    <a:pt x="0" y="0"/>
                  </a:cubicBezTo>
                  <a:cubicBezTo>
                    <a:pt x="0" y="0"/>
                    <a:pt x="0" y="0"/>
                    <a:pt x="0" y="0"/>
                  </a:cubicBezTo>
                  <a:cubicBezTo>
                    <a:pt x="1" y="0"/>
                    <a:pt x="2" y="0"/>
                    <a:pt x="3" y="0"/>
                  </a:cubicBezTo>
                  <a:cubicBezTo>
                    <a:pt x="8" y="0"/>
                    <a:pt x="13" y="3"/>
                    <a:pt x="15" y="6"/>
                  </a:cubicBezTo>
                  <a:cubicBezTo>
                    <a:pt x="16" y="6"/>
                    <a:pt x="16" y="7"/>
                    <a:pt x="16" y="8"/>
                  </a:cubicBezTo>
                  <a:cubicBezTo>
                    <a:pt x="17" y="8"/>
                    <a:pt x="16" y="8"/>
                    <a:pt x="16" y="9"/>
                  </a:cubicBezTo>
                  <a:cubicBezTo>
                    <a:pt x="16" y="9"/>
                    <a:pt x="16" y="9"/>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01" name="Freeform 452"/>
            <p:cNvSpPr>
              <a:spLocks/>
            </p:cNvSpPr>
            <p:nvPr/>
          </p:nvSpPr>
          <p:spPr bwMode="auto">
            <a:xfrm>
              <a:off x="3885" y="2140"/>
              <a:ext cx="8" cy="35"/>
            </a:xfrm>
            <a:custGeom>
              <a:avLst/>
              <a:gdLst>
                <a:gd name="T0" fmla="*/ 1 w 3"/>
                <a:gd name="T1" fmla="*/ 14 h 14"/>
                <a:gd name="T2" fmla="*/ 1 w 3"/>
                <a:gd name="T3" fmla="*/ 14 h 14"/>
                <a:gd name="T4" fmla="*/ 0 w 3"/>
                <a:gd name="T5" fmla="*/ 13 h 14"/>
                <a:gd name="T6" fmla="*/ 1 w 3"/>
                <a:gd name="T7" fmla="*/ 1 h 14"/>
                <a:gd name="T8" fmla="*/ 1 w 3"/>
                <a:gd name="T9" fmla="*/ 0 h 14"/>
                <a:gd name="T10" fmla="*/ 2 w 3"/>
                <a:gd name="T11" fmla="*/ 1 h 14"/>
                <a:gd name="T12" fmla="*/ 1 w 3"/>
                <a:gd name="T13" fmla="*/ 13 h 14"/>
                <a:gd name="T14" fmla="*/ 1 w 3"/>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14">
                  <a:moveTo>
                    <a:pt x="1" y="14"/>
                  </a:moveTo>
                  <a:cubicBezTo>
                    <a:pt x="1" y="14"/>
                    <a:pt x="1" y="14"/>
                    <a:pt x="1" y="14"/>
                  </a:cubicBezTo>
                  <a:cubicBezTo>
                    <a:pt x="1" y="14"/>
                    <a:pt x="0" y="13"/>
                    <a:pt x="0" y="13"/>
                  </a:cubicBezTo>
                  <a:cubicBezTo>
                    <a:pt x="2" y="10"/>
                    <a:pt x="2" y="5"/>
                    <a:pt x="1" y="1"/>
                  </a:cubicBezTo>
                  <a:cubicBezTo>
                    <a:pt x="1" y="1"/>
                    <a:pt x="1" y="0"/>
                    <a:pt x="1" y="0"/>
                  </a:cubicBezTo>
                  <a:cubicBezTo>
                    <a:pt x="2" y="0"/>
                    <a:pt x="2" y="1"/>
                    <a:pt x="2" y="1"/>
                  </a:cubicBezTo>
                  <a:cubicBezTo>
                    <a:pt x="3" y="5"/>
                    <a:pt x="3" y="10"/>
                    <a:pt x="1" y="13"/>
                  </a:cubicBezTo>
                  <a:cubicBezTo>
                    <a:pt x="1" y="14"/>
                    <a:pt x="1"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02" name="Freeform 453"/>
            <p:cNvSpPr>
              <a:spLocks/>
            </p:cNvSpPr>
            <p:nvPr/>
          </p:nvSpPr>
          <p:spPr bwMode="auto">
            <a:xfrm>
              <a:off x="3858" y="2178"/>
              <a:ext cx="27" cy="20"/>
            </a:xfrm>
            <a:custGeom>
              <a:avLst/>
              <a:gdLst>
                <a:gd name="T0" fmla="*/ 1 w 11"/>
                <a:gd name="T1" fmla="*/ 8 h 8"/>
                <a:gd name="T2" fmla="*/ 0 w 11"/>
                <a:gd name="T3" fmla="*/ 8 h 8"/>
                <a:gd name="T4" fmla="*/ 1 w 11"/>
                <a:gd name="T5" fmla="*/ 7 h 8"/>
                <a:gd name="T6" fmla="*/ 11 w 11"/>
                <a:gd name="T7" fmla="*/ 0 h 8"/>
                <a:gd name="T8" fmla="*/ 11 w 11"/>
                <a:gd name="T9" fmla="*/ 0 h 8"/>
                <a:gd name="T10" fmla="*/ 11 w 11"/>
                <a:gd name="T11" fmla="*/ 1 h 8"/>
                <a:gd name="T12" fmla="*/ 1 w 11"/>
                <a:gd name="T13" fmla="*/ 8 h 8"/>
                <a:gd name="T14" fmla="*/ 1 w 11"/>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8">
                  <a:moveTo>
                    <a:pt x="1" y="8"/>
                  </a:moveTo>
                  <a:cubicBezTo>
                    <a:pt x="1" y="8"/>
                    <a:pt x="1" y="8"/>
                    <a:pt x="0" y="8"/>
                  </a:cubicBezTo>
                  <a:cubicBezTo>
                    <a:pt x="0" y="7"/>
                    <a:pt x="0" y="7"/>
                    <a:pt x="1" y="7"/>
                  </a:cubicBezTo>
                  <a:cubicBezTo>
                    <a:pt x="6" y="5"/>
                    <a:pt x="9" y="2"/>
                    <a:pt x="11" y="0"/>
                  </a:cubicBezTo>
                  <a:cubicBezTo>
                    <a:pt x="11" y="0"/>
                    <a:pt x="11" y="0"/>
                    <a:pt x="11" y="0"/>
                  </a:cubicBezTo>
                  <a:cubicBezTo>
                    <a:pt x="11" y="0"/>
                    <a:pt x="11" y="0"/>
                    <a:pt x="11" y="1"/>
                  </a:cubicBezTo>
                  <a:cubicBezTo>
                    <a:pt x="10" y="3"/>
                    <a:pt x="6" y="6"/>
                    <a:pt x="1" y="8"/>
                  </a:cubicBezTo>
                  <a:cubicBezTo>
                    <a:pt x="1" y="8"/>
                    <a:pt x="1" y="8"/>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03" name="Freeform 454"/>
            <p:cNvSpPr>
              <a:spLocks/>
            </p:cNvSpPr>
            <p:nvPr/>
          </p:nvSpPr>
          <p:spPr bwMode="auto">
            <a:xfrm>
              <a:off x="3782" y="2110"/>
              <a:ext cx="71" cy="90"/>
            </a:xfrm>
            <a:custGeom>
              <a:avLst/>
              <a:gdLst>
                <a:gd name="T0" fmla="*/ 23 w 28"/>
                <a:gd name="T1" fmla="*/ 36 h 36"/>
                <a:gd name="T2" fmla="*/ 8 w 28"/>
                <a:gd name="T3" fmla="*/ 31 h 36"/>
                <a:gd name="T4" fmla="*/ 6 w 28"/>
                <a:gd name="T5" fmla="*/ 9 h 36"/>
                <a:gd name="T6" fmla="*/ 23 w 28"/>
                <a:gd name="T7" fmla="*/ 0 h 36"/>
                <a:gd name="T8" fmla="*/ 23 w 28"/>
                <a:gd name="T9" fmla="*/ 1 h 36"/>
                <a:gd name="T10" fmla="*/ 23 w 28"/>
                <a:gd name="T11" fmla="*/ 1 h 36"/>
                <a:gd name="T12" fmla="*/ 6 w 28"/>
                <a:gd name="T13" fmla="*/ 10 h 36"/>
                <a:gd name="T14" fmla="*/ 9 w 28"/>
                <a:gd name="T15" fmla="*/ 30 h 36"/>
                <a:gd name="T16" fmla="*/ 28 w 28"/>
                <a:gd name="T17" fmla="*/ 35 h 36"/>
                <a:gd name="T18" fmla="*/ 28 w 28"/>
                <a:gd name="T19" fmla="*/ 35 h 36"/>
                <a:gd name="T20" fmla="*/ 28 w 28"/>
                <a:gd name="T21" fmla="*/ 36 h 36"/>
                <a:gd name="T22" fmla="*/ 23 w 28"/>
                <a:gd name="T2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36">
                  <a:moveTo>
                    <a:pt x="23" y="36"/>
                  </a:moveTo>
                  <a:cubicBezTo>
                    <a:pt x="19" y="36"/>
                    <a:pt x="13" y="35"/>
                    <a:pt x="8" y="31"/>
                  </a:cubicBezTo>
                  <a:cubicBezTo>
                    <a:pt x="3" y="27"/>
                    <a:pt x="0" y="17"/>
                    <a:pt x="6" y="9"/>
                  </a:cubicBezTo>
                  <a:cubicBezTo>
                    <a:pt x="9" y="4"/>
                    <a:pt x="15" y="1"/>
                    <a:pt x="23" y="0"/>
                  </a:cubicBezTo>
                  <a:cubicBezTo>
                    <a:pt x="23" y="0"/>
                    <a:pt x="23" y="0"/>
                    <a:pt x="23" y="1"/>
                  </a:cubicBezTo>
                  <a:cubicBezTo>
                    <a:pt x="23" y="1"/>
                    <a:pt x="23" y="1"/>
                    <a:pt x="23" y="1"/>
                  </a:cubicBezTo>
                  <a:cubicBezTo>
                    <a:pt x="16" y="2"/>
                    <a:pt x="10" y="5"/>
                    <a:pt x="6" y="10"/>
                  </a:cubicBezTo>
                  <a:cubicBezTo>
                    <a:pt x="1" y="17"/>
                    <a:pt x="4" y="26"/>
                    <a:pt x="9" y="30"/>
                  </a:cubicBezTo>
                  <a:cubicBezTo>
                    <a:pt x="16" y="36"/>
                    <a:pt x="23" y="36"/>
                    <a:pt x="28" y="35"/>
                  </a:cubicBezTo>
                  <a:cubicBezTo>
                    <a:pt x="28" y="35"/>
                    <a:pt x="28" y="35"/>
                    <a:pt x="28" y="35"/>
                  </a:cubicBezTo>
                  <a:cubicBezTo>
                    <a:pt x="28" y="35"/>
                    <a:pt x="28" y="36"/>
                    <a:pt x="28" y="36"/>
                  </a:cubicBezTo>
                  <a:cubicBezTo>
                    <a:pt x="27" y="36"/>
                    <a:pt x="25" y="36"/>
                    <a:pt x="23"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04" name="Freeform 455"/>
            <p:cNvSpPr>
              <a:spLocks/>
            </p:cNvSpPr>
            <p:nvPr/>
          </p:nvSpPr>
          <p:spPr bwMode="auto">
            <a:xfrm>
              <a:off x="3858" y="2188"/>
              <a:ext cx="27" cy="22"/>
            </a:xfrm>
            <a:custGeom>
              <a:avLst/>
              <a:gdLst>
                <a:gd name="T0" fmla="*/ 0 w 11"/>
                <a:gd name="T1" fmla="*/ 9 h 9"/>
                <a:gd name="T2" fmla="*/ 0 w 11"/>
                <a:gd name="T3" fmla="*/ 9 h 9"/>
                <a:gd name="T4" fmla="*/ 0 w 11"/>
                <a:gd name="T5" fmla="*/ 8 h 9"/>
                <a:gd name="T6" fmla="*/ 10 w 11"/>
                <a:gd name="T7" fmla="*/ 1 h 9"/>
                <a:gd name="T8" fmla="*/ 10 w 11"/>
                <a:gd name="T9" fmla="*/ 0 h 9"/>
                <a:gd name="T10" fmla="*/ 11 w 11"/>
                <a:gd name="T11" fmla="*/ 1 h 9"/>
                <a:gd name="T12" fmla="*/ 1 w 11"/>
                <a:gd name="T13" fmla="*/ 9 h 9"/>
                <a:gd name="T14" fmla="*/ 0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0" y="9"/>
                  </a:moveTo>
                  <a:cubicBezTo>
                    <a:pt x="0" y="9"/>
                    <a:pt x="0" y="9"/>
                    <a:pt x="0" y="9"/>
                  </a:cubicBezTo>
                  <a:cubicBezTo>
                    <a:pt x="0" y="9"/>
                    <a:pt x="0" y="8"/>
                    <a:pt x="0" y="8"/>
                  </a:cubicBezTo>
                  <a:cubicBezTo>
                    <a:pt x="5" y="7"/>
                    <a:pt x="8" y="4"/>
                    <a:pt x="10" y="1"/>
                  </a:cubicBezTo>
                  <a:cubicBezTo>
                    <a:pt x="10" y="0"/>
                    <a:pt x="10" y="0"/>
                    <a:pt x="10" y="0"/>
                  </a:cubicBezTo>
                  <a:cubicBezTo>
                    <a:pt x="11" y="0"/>
                    <a:pt x="11" y="1"/>
                    <a:pt x="11" y="1"/>
                  </a:cubicBezTo>
                  <a:cubicBezTo>
                    <a:pt x="9" y="4"/>
                    <a:pt x="5" y="7"/>
                    <a:pt x="1" y="9"/>
                  </a:cubicBezTo>
                  <a:cubicBezTo>
                    <a:pt x="0" y="9"/>
                    <a:pt x="0" y="9"/>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05" name="Freeform 456"/>
            <p:cNvSpPr>
              <a:spLocks/>
            </p:cNvSpPr>
            <p:nvPr/>
          </p:nvSpPr>
          <p:spPr bwMode="auto">
            <a:xfrm>
              <a:off x="3785" y="2155"/>
              <a:ext cx="70" cy="58"/>
            </a:xfrm>
            <a:custGeom>
              <a:avLst/>
              <a:gdLst>
                <a:gd name="T0" fmla="*/ 21 w 28"/>
                <a:gd name="T1" fmla="*/ 23 h 23"/>
                <a:gd name="T2" fmla="*/ 7 w 28"/>
                <a:gd name="T3" fmla="*/ 17 h 23"/>
                <a:gd name="T4" fmla="*/ 2 w 28"/>
                <a:gd name="T5" fmla="*/ 0 h 23"/>
                <a:gd name="T6" fmla="*/ 2 w 28"/>
                <a:gd name="T7" fmla="*/ 0 h 23"/>
                <a:gd name="T8" fmla="*/ 3 w 28"/>
                <a:gd name="T9" fmla="*/ 1 h 23"/>
                <a:gd name="T10" fmla="*/ 7 w 28"/>
                <a:gd name="T11" fmla="*/ 17 h 23"/>
                <a:gd name="T12" fmla="*/ 27 w 28"/>
                <a:gd name="T13" fmla="*/ 22 h 23"/>
                <a:gd name="T14" fmla="*/ 27 w 28"/>
                <a:gd name="T15" fmla="*/ 22 h 23"/>
                <a:gd name="T16" fmla="*/ 27 w 28"/>
                <a:gd name="T17" fmla="*/ 23 h 23"/>
                <a:gd name="T18" fmla="*/ 21 w 28"/>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3">
                  <a:moveTo>
                    <a:pt x="21" y="23"/>
                  </a:moveTo>
                  <a:cubicBezTo>
                    <a:pt x="15" y="23"/>
                    <a:pt x="11" y="21"/>
                    <a:pt x="7" y="17"/>
                  </a:cubicBezTo>
                  <a:cubicBezTo>
                    <a:pt x="2" y="13"/>
                    <a:pt x="0" y="6"/>
                    <a:pt x="2" y="0"/>
                  </a:cubicBezTo>
                  <a:cubicBezTo>
                    <a:pt x="2" y="0"/>
                    <a:pt x="2" y="0"/>
                    <a:pt x="2" y="0"/>
                  </a:cubicBezTo>
                  <a:cubicBezTo>
                    <a:pt x="3" y="0"/>
                    <a:pt x="3" y="0"/>
                    <a:pt x="3" y="1"/>
                  </a:cubicBezTo>
                  <a:cubicBezTo>
                    <a:pt x="1" y="6"/>
                    <a:pt x="3" y="12"/>
                    <a:pt x="7" y="17"/>
                  </a:cubicBezTo>
                  <a:cubicBezTo>
                    <a:pt x="12" y="22"/>
                    <a:pt x="19" y="23"/>
                    <a:pt x="27" y="22"/>
                  </a:cubicBezTo>
                  <a:cubicBezTo>
                    <a:pt x="27" y="22"/>
                    <a:pt x="27" y="22"/>
                    <a:pt x="27" y="22"/>
                  </a:cubicBezTo>
                  <a:cubicBezTo>
                    <a:pt x="28" y="22"/>
                    <a:pt x="27" y="23"/>
                    <a:pt x="27" y="23"/>
                  </a:cubicBezTo>
                  <a:cubicBezTo>
                    <a:pt x="25" y="23"/>
                    <a:pt x="23" y="23"/>
                    <a:pt x="2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06" name="Freeform 457"/>
            <p:cNvSpPr>
              <a:spLocks/>
            </p:cNvSpPr>
            <p:nvPr/>
          </p:nvSpPr>
          <p:spPr bwMode="auto">
            <a:xfrm>
              <a:off x="3842" y="2140"/>
              <a:ext cx="48" cy="17"/>
            </a:xfrm>
            <a:custGeom>
              <a:avLst/>
              <a:gdLst>
                <a:gd name="T0" fmla="*/ 0 w 19"/>
                <a:gd name="T1" fmla="*/ 7 h 7"/>
                <a:gd name="T2" fmla="*/ 0 w 19"/>
                <a:gd name="T3" fmla="*/ 7 h 7"/>
                <a:gd name="T4" fmla="*/ 0 w 19"/>
                <a:gd name="T5" fmla="*/ 7 h 7"/>
                <a:gd name="T6" fmla="*/ 0 w 19"/>
                <a:gd name="T7" fmla="*/ 7 h 7"/>
                <a:gd name="T8" fmla="*/ 8 w 19"/>
                <a:gd name="T9" fmla="*/ 4 h 7"/>
                <a:gd name="T10" fmla="*/ 18 w 19"/>
                <a:gd name="T11" fmla="*/ 0 h 7"/>
                <a:gd name="T12" fmla="*/ 19 w 19"/>
                <a:gd name="T13" fmla="*/ 1 h 7"/>
                <a:gd name="T14" fmla="*/ 19 w 19"/>
                <a:gd name="T15" fmla="*/ 1 h 7"/>
                <a:gd name="T16" fmla="*/ 8 w 19"/>
                <a:gd name="T17" fmla="*/ 5 h 7"/>
                <a:gd name="T18" fmla="*/ 0 w 19"/>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7">
                  <a:moveTo>
                    <a:pt x="0" y="7"/>
                  </a:moveTo>
                  <a:cubicBezTo>
                    <a:pt x="0" y="7"/>
                    <a:pt x="0" y="7"/>
                    <a:pt x="0" y="7"/>
                  </a:cubicBezTo>
                  <a:cubicBezTo>
                    <a:pt x="0" y="7"/>
                    <a:pt x="0" y="7"/>
                    <a:pt x="0" y="7"/>
                  </a:cubicBezTo>
                  <a:cubicBezTo>
                    <a:pt x="0" y="7"/>
                    <a:pt x="0" y="7"/>
                    <a:pt x="0" y="7"/>
                  </a:cubicBezTo>
                  <a:cubicBezTo>
                    <a:pt x="1" y="7"/>
                    <a:pt x="5" y="5"/>
                    <a:pt x="8" y="4"/>
                  </a:cubicBezTo>
                  <a:cubicBezTo>
                    <a:pt x="11" y="3"/>
                    <a:pt x="16" y="1"/>
                    <a:pt x="18" y="0"/>
                  </a:cubicBezTo>
                  <a:cubicBezTo>
                    <a:pt x="19" y="0"/>
                    <a:pt x="19" y="1"/>
                    <a:pt x="19" y="1"/>
                  </a:cubicBezTo>
                  <a:cubicBezTo>
                    <a:pt x="19" y="1"/>
                    <a:pt x="19" y="1"/>
                    <a:pt x="19" y="1"/>
                  </a:cubicBezTo>
                  <a:cubicBezTo>
                    <a:pt x="16" y="2"/>
                    <a:pt x="12" y="4"/>
                    <a:pt x="8" y="5"/>
                  </a:cubicBezTo>
                  <a:cubicBezTo>
                    <a:pt x="4" y="7"/>
                    <a:pt x="1"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07" name="Freeform 458"/>
            <p:cNvSpPr>
              <a:spLocks/>
            </p:cNvSpPr>
            <p:nvPr/>
          </p:nvSpPr>
          <p:spPr bwMode="auto">
            <a:xfrm>
              <a:off x="3840" y="2107"/>
              <a:ext cx="8" cy="45"/>
            </a:xfrm>
            <a:custGeom>
              <a:avLst/>
              <a:gdLst>
                <a:gd name="T0" fmla="*/ 1 w 3"/>
                <a:gd name="T1" fmla="*/ 18 h 18"/>
                <a:gd name="T2" fmla="*/ 0 w 3"/>
                <a:gd name="T3" fmla="*/ 18 h 18"/>
                <a:gd name="T4" fmla="*/ 2 w 3"/>
                <a:gd name="T5" fmla="*/ 6 h 18"/>
                <a:gd name="T6" fmla="*/ 3 w 3"/>
                <a:gd name="T7" fmla="*/ 0 h 18"/>
                <a:gd name="T8" fmla="*/ 3 w 3"/>
                <a:gd name="T9" fmla="*/ 0 h 18"/>
                <a:gd name="T10" fmla="*/ 3 w 3"/>
                <a:gd name="T11" fmla="*/ 0 h 18"/>
                <a:gd name="T12" fmla="*/ 3 w 3"/>
                <a:gd name="T13" fmla="*/ 6 h 18"/>
                <a:gd name="T14" fmla="*/ 1 w 3"/>
                <a:gd name="T15" fmla="*/ 18 h 18"/>
                <a:gd name="T16" fmla="*/ 1 w 3"/>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8">
                  <a:moveTo>
                    <a:pt x="1" y="18"/>
                  </a:moveTo>
                  <a:cubicBezTo>
                    <a:pt x="1" y="18"/>
                    <a:pt x="0" y="18"/>
                    <a:pt x="0" y="18"/>
                  </a:cubicBezTo>
                  <a:cubicBezTo>
                    <a:pt x="1" y="13"/>
                    <a:pt x="1" y="10"/>
                    <a:pt x="2" y="6"/>
                  </a:cubicBezTo>
                  <a:cubicBezTo>
                    <a:pt x="2" y="4"/>
                    <a:pt x="2" y="3"/>
                    <a:pt x="3" y="0"/>
                  </a:cubicBezTo>
                  <a:cubicBezTo>
                    <a:pt x="3" y="0"/>
                    <a:pt x="3" y="0"/>
                    <a:pt x="3" y="0"/>
                  </a:cubicBezTo>
                  <a:cubicBezTo>
                    <a:pt x="3" y="0"/>
                    <a:pt x="3" y="0"/>
                    <a:pt x="3" y="0"/>
                  </a:cubicBezTo>
                  <a:cubicBezTo>
                    <a:pt x="3" y="3"/>
                    <a:pt x="3" y="5"/>
                    <a:pt x="3" y="6"/>
                  </a:cubicBezTo>
                  <a:cubicBezTo>
                    <a:pt x="2" y="10"/>
                    <a:pt x="2" y="14"/>
                    <a:pt x="1" y="18"/>
                  </a:cubicBezTo>
                  <a:cubicBezTo>
                    <a:pt x="1" y="18"/>
                    <a:pt x="1" y="18"/>
                    <a:pt x="1"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08" name="Freeform 459"/>
            <p:cNvSpPr>
              <a:spLocks/>
            </p:cNvSpPr>
            <p:nvPr/>
          </p:nvSpPr>
          <p:spPr bwMode="auto">
            <a:xfrm>
              <a:off x="3837" y="2157"/>
              <a:ext cx="48" cy="23"/>
            </a:xfrm>
            <a:custGeom>
              <a:avLst/>
              <a:gdLst>
                <a:gd name="T0" fmla="*/ 19 w 19"/>
                <a:gd name="T1" fmla="*/ 9 h 9"/>
                <a:gd name="T2" fmla="*/ 19 w 19"/>
                <a:gd name="T3" fmla="*/ 9 h 9"/>
                <a:gd name="T4" fmla="*/ 16 w 19"/>
                <a:gd name="T5" fmla="*/ 7 h 9"/>
                <a:gd name="T6" fmla="*/ 1 w 19"/>
                <a:gd name="T7" fmla="*/ 1 h 9"/>
                <a:gd name="T8" fmla="*/ 0 w 19"/>
                <a:gd name="T9" fmla="*/ 0 h 9"/>
                <a:gd name="T10" fmla="*/ 1 w 19"/>
                <a:gd name="T11" fmla="*/ 0 h 9"/>
                <a:gd name="T12" fmla="*/ 16 w 19"/>
                <a:gd name="T13" fmla="*/ 7 h 9"/>
                <a:gd name="T14" fmla="*/ 19 w 19"/>
                <a:gd name="T15" fmla="*/ 8 h 9"/>
                <a:gd name="T16" fmla="*/ 19 w 19"/>
                <a:gd name="T17" fmla="*/ 8 h 9"/>
                <a:gd name="T18" fmla="*/ 19 w 19"/>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9">
                  <a:moveTo>
                    <a:pt x="19" y="9"/>
                  </a:moveTo>
                  <a:cubicBezTo>
                    <a:pt x="19" y="9"/>
                    <a:pt x="19" y="9"/>
                    <a:pt x="19" y="9"/>
                  </a:cubicBezTo>
                  <a:cubicBezTo>
                    <a:pt x="18" y="9"/>
                    <a:pt x="17" y="8"/>
                    <a:pt x="16" y="7"/>
                  </a:cubicBezTo>
                  <a:cubicBezTo>
                    <a:pt x="11" y="5"/>
                    <a:pt x="2" y="2"/>
                    <a:pt x="1" y="1"/>
                  </a:cubicBezTo>
                  <a:cubicBezTo>
                    <a:pt x="0" y="1"/>
                    <a:pt x="0" y="0"/>
                    <a:pt x="0" y="0"/>
                  </a:cubicBezTo>
                  <a:cubicBezTo>
                    <a:pt x="0" y="0"/>
                    <a:pt x="1" y="0"/>
                    <a:pt x="1" y="0"/>
                  </a:cubicBezTo>
                  <a:cubicBezTo>
                    <a:pt x="3" y="1"/>
                    <a:pt x="11" y="5"/>
                    <a:pt x="16" y="7"/>
                  </a:cubicBezTo>
                  <a:cubicBezTo>
                    <a:pt x="17" y="7"/>
                    <a:pt x="19" y="8"/>
                    <a:pt x="19" y="8"/>
                  </a:cubicBezTo>
                  <a:cubicBezTo>
                    <a:pt x="19" y="8"/>
                    <a:pt x="19" y="8"/>
                    <a:pt x="19" y="8"/>
                  </a:cubicBezTo>
                  <a:cubicBezTo>
                    <a:pt x="19" y="9"/>
                    <a:pt x="19" y="9"/>
                    <a:pt x="1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09" name="Freeform 460"/>
            <p:cNvSpPr>
              <a:spLocks/>
            </p:cNvSpPr>
            <p:nvPr/>
          </p:nvSpPr>
          <p:spPr bwMode="auto">
            <a:xfrm>
              <a:off x="3837" y="2157"/>
              <a:ext cx="18" cy="43"/>
            </a:xfrm>
            <a:custGeom>
              <a:avLst/>
              <a:gdLst>
                <a:gd name="T0" fmla="*/ 6 w 7"/>
                <a:gd name="T1" fmla="*/ 17 h 17"/>
                <a:gd name="T2" fmla="*/ 6 w 7"/>
                <a:gd name="T3" fmla="*/ 16 h 17"/>
                <a:gd name="T4" fmla="*/ 0 w 7"/>
                <a:gd name="T5" fmla="*/ 1 h 17"/>
                <a:gd name="T6" fmla="*/ 0 w 7"/>
                <a:gd name="T7" fmla="*/ 0 h 17"/>
                <a:gd name="T8" fmla="*/ 1 w 7"/>
                <a:gd name="T9" fmla="*/ 0 h 17"/>
                <a:gd name="T10" fmla="*/ 6 w 7"/>
                <a:gd name="T11" fmla="*/ 16 h 17"/>
                <a:gd name="T12" fmla="*/ 6 w 7"/>
                <a:gd name="T13" fmla="*/ 16 h 17"/>
                <a:gd name="T14" fmla="*/ 6 w 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7">
                  <a:moveTo>
                    <a:pt x="6" y="17"/>
                  </a:moveTo>
                  <a:cubicBezTo>
                    <a:pt x="6" y="17"/>
                    <a:pt x="6" y="16"/>
                    <a:pt x="6" y="16"/>
                  </a:cubicBezTo>
                  <a:cubicBezTo>
                    <a:pt x="4" y="13"/>
                    <a:pt x="1" y="2"/>
                    <a:pt x="0" y="1"/>
                  </a:cubicBezTo>
                  <a:cubicBezTo>
                    <a:pt x="0" y="0"/>
                    <a:pt x="0" y="0"/>
                    <a:pt x="0" y="0"/>
                  </a:cubicBezTo>
                  <a:cubicBezTo>
                    <a:pt x="1" y="0"/>
                    <a:pt x="1" y="0"/>
                    <a:pt x="1" y="0"/>
                  </a:cubicBezTo>
                  <a:cubicBezTo>
                    <a:pt x="1" y="2"/>
                    <a:pt x="5" y="12"/>
                    <a:pt x="6" y="16"/>
                  </a:cubicBezTo>
                  <a:cubicBezTo>
                    <a:pt x="7" y="16"/>
                    <a:pt x="6" y="16"/>
                    <a:pt x="6" y="16"/>
                  </a:cubicBezTo>
                  <a:cubicBezTo>
                    <a:pt x="6" y="17"/>
                    <a:pt x="6" y="17"/>
                    <a:pt x="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10" name="Freeform 461"/>
            <p:cNvSpPr>
              <a:spLocks/>
            </p:cNvSpPr>
            <p:nvPr/>
          </p:nvSpPr>
          <p:spPr bwMode="auto">
            <a:xfrm>
              <a:off x="3837" y="2110"/>
              <a:ext cx="3" cy="50"/>
            </a:xfrm>
            <a:custGeom>
              <a:avLst/>
              <a:gdLst>
                <a:gd name="T0" fmla="*/ 1 w 1"/>
                <a:gd name="T1" fmla="*/ 20 h 20"/>
                <a:gd name="T2" fmla="*/ 0 w 1"/>
                <a:gd name="T3" fmla="*/ 19 h 20"/>
                <a:gd name="T4" fmla="*/ 0 w 1"/>
                <a:gd name="T5" fmla="*/ 1 h 20"/>
                <a:gd name="T6" fmla="*/ 1 w 1"/>
                <a:gd name="T7" fmla="*/ 0 h 20"/>
                <a:gd name="T8" fmla="*/ 1 w 1"/>
                <a:gd name="T9" fmla="*/ 1 h 20"/>
                <a:gd name="T10" fmla="*/ 1 w 1"/>
                <a:gd name="T11" fmla="*/ 19 h 20"/>
                <a:gd name="T12" fmla="*/ 1 w 1"/>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 h="20">
                  <a:moveTo>
                    <a:pt x="1" y="20"/>
                  </a:moveTo>
                  <a:cubicBezTo>
                    <a:pt x="0" y="20"/>
                    <a:pt x="0" y="19"/>
                    <a:pt x="0" y="19"/>
                  </a:cubicBezTo>
                  <a:cubicBezTo>
                    <a:pt x="0" y="17"/>
                    <a:pt x="0" y="2"/>
                    <a:pt x="0" y="1"/>
                  </a:cubicBezTo>
                  <a:cubicBezTo>
                    <a:pt x="0" y="0"/>
                    <a:pt x="1" y="0"/>
                    <a:pt x="1" y="0"/>
                  </a:cubicBezTo>
                  <a:cubicBezTo>
                    <a:pt x="1" y="0"/>
                    <a:pt x="1" y="0"/>
                    <a:pt x="1" y="1"/>
                  </a:cubicBezTo>
                  <a:cubicBezTo>
                    <a:pt x="1" y="2"/>
                    <a:pt x="1" y="17"/>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11" name="Freeform 462"/>
            <p:cNvSpPr>
              <a:spLocks/>
            </p:cNvSpPr>
            <p:nvPr/>
          </p:nvSpPr>
          <p:spPr bwMode="auto">
            <a:xfrm>
              <a:off x="3840" y="2127"/>
              <a:ext cx="48" cy="30"/>
            </a:xfrm>
            <a:custGeom>
              <a:avLst/>
              <a:gdLst>
                <a:gd name="T0" fmla="*/ 4 w 19"/>
                <a:gd name="T1" fmla="*/ 12 h 12"/>
                <a:gd name="T2" fmla="*/ 4 w 19"/>
                <a:gd name="T3" fmla="*/ 11 h 12"/>
                <a:gd name="T4" fmla="*/ 4 w 19"/>
                <a:gd name="T5" fmla="*/ 11 h 12"/>
                <a:gd name="T6" fmla="*/ 15 w 19"/>
                <a:gd name="T7" fmla="*/ 6 h 12"/>
                <a:gd name="T8" fmla="*/ 17 w 19"/>
                <a:gd name="T9" fmla="*/ 4 h 12"/>
                <a:gd name="T10" fmla="*/ 18 w 19"/>
                <a:gd name="T11" fmla="*/ 1 h 12"/>
                <a:gd name="T12" fmla="*/ 18 w 19"/>
                <a:gd name="T13" fmla="*/ 1 h 12"/>
                <a:gd name="T14" fmla="*/ 3 w 19"/>
                <a:gd name="T15" fmla="*/ 9 h 12"/>
                <a:gd name="T16" fmla="*/ 1 w 19"/>
                <a:gd name="T17" fmla="*/ 10 h 12"/>
                <a:gd name="T18" fmla="*/ 1 w 19"/>
                <a:gd name="T19" fmla="*/ 10 h 12"/>
                <a:gd name="T20" fmla="*/ 1 w 19"/>
                <a:gd name="T21" fmla="*/ 10 h 12"/>
                <a:gd name="T22" fmla="*/ 3 w 19"/>
                <a:gd name="T23" fmla="*/ 8 h 12"/>
                <a:gd name="T24" fmla="*/ 19 w 19"/>
                <a:gd name="T25" fmla="*/ 0 h 12"/>
                <a:gd name="T26" fmla="*/ 19 w 19"/>
                <a:gd name="T27" fmla="*/ 0 h 12"/>
                <a:gd name="T28" fmla="*/ 19 w 19"/>
                <a:gd name="T29" fmla="*/ 0 h 12"/>
                <a:gd name="T30" fmla="*/ 19 w 19"/>
                <a:gd name="T31" fmla="*/ 2 h 12"/>
                <a:gd name="T32" fmla="*/ 18 w 19"/>
                <a:gd name="T33" fmla="*/ 5 h 12"/>
                <a:gd name="T34" fmla="*/ 18 w 19"/>
                <a:gd name="T35" fmla="*/ 5 h 12"/>
                <a:gd name="T36" fmla="*/ 16 w 19"/>
                <a:gd name="T37" fmla="*/ 6 h 12"/>
                <a:gd name="T38" fmla="*/ 4 w 19"/>
                <a:gd name="T39" fmla="*/ 11 h 12"/>
                <a:gd name="T40" fmla="*/ 4 w 19"/>
                <a:gd name="T4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12">
                  <a:moveTo>
                    <a:pt x="4" y="12"/>
                  </a:moveTo>
                  <a:cubicBezTo>
                    <a:pt x="4" y="12"/>
                    <a:pt x="4" y="11"/>
                    <a:pt x="4" y="11"/>
                  </a:cubicBezTo>
                  <a:cubicBezTo>
                    <a:pt x="4" y="11"/>
                    <a:pt x="4" y="11"/>
                    <a:pt x="4" y="11"/>
                  </a:cubicBezTo>
                  <a:cubicBezTo>
                    <a:pt x="7" y="9"/>
                    <a:pt x="12" y="7"/>
                    <a:pt x="15" y="6"/>
                  </a:cubicBezTo>
                  <a:cubicBezTo>
                    <a:pt x="17" y="4"/>
                    <a:pt x="17" y="4"/>
                    <a:pt x="17" y="4"/>
                  </a:cubicBezTo>
                  <a:cubicBezTo>
                    <a:pt x="18" y="3"/>
                    <a:pt x="18" y="2"/>
                    <a:pt x="18" y="1"/>
                  </a:cubicBezTo>
                  <a:cubicBezTo>
                    <a:pt x="18" y="1"/>
                    <a:pt x="18" y="1"/>
                    <a:pt x="18" y="1"/>
                  </a:cubicBezTo>
                  <a:cubicBezTo>
                    <a:pt x="14" y="3"/>
                    <a:pt x="7" y="7"/>
                    <a:pt x="3" y="9"/>
                  </a:cubicBezTo>
                  <a:cubicBezTo>
                    <a:pt x="1" y="11"/>
                    <a:pt x="1" y="11"/>
                    <a:pt x="1" y="10"/>
                  </a:cubicBezTo>
                  <a:cubicBezTo>
                    <a:pt x="1" y="10"/>
                    <a:pt x="0" y="10"/>
                    <a:pt x="1" y="10"/>
                  </a:cubicBezTo>
                  <a:cubicBezTo>
                    <a:pt x="1" y="10"/>
                    <a:pt x="1" y="10"/>
                    <a:pt x="1" y="10"/>
                  </a:cubicBezTo>
                  <a:cubicBezTo>
                    <a:pt x="1" y="9"/>
                    <a:pt x="2" y="9"/>
                    <a:pt x="3" y="8"/>
                  </a:cubicBezTo>
                  <a:cubicBezTo>
                    <a:pt x="7" y="6"/>
                    <a:pt x="14" y="2"/>
                    <a:pt x="19" y="0"/>
                  </a:cubicBezTo>
                  <a:cubicBezTo>
                    <a:pt x="19" y="0"/>
                    <a:pt x="19" y="0"/>
                    <a:pt x="19" y="0"/>
                  </a:cubicBezTo>
                  <a:cubicBezTo>
                    <a:pt x="19" y="0"/>
                    <a:pt x="19" y="0"/>
                    <a:pt x="19" y="0"/>
                  </a:cubicBezTo>
                  <a:cubicBezTo>
                    <a:pt x="19" y="1"/>
                    <a:pt x="19" y="1"/>
                    <a:pt x="19" y="2"/>
                  </a:cubicBezTo>
                  <a:cubicBezTo>
                    <a:pt x="19" y="3"/>
                    <a:pt x="19" y="4"/>
                    <a:pt x="18" y="5"/>
                  </a:cubicBezTo>
                  <a:cubicBezTo>
                    <a:pt x="18" y="5"/>
                    <a:pt x="18" y="5"/>
                    <a:pt x="18" y="5"/>
                  </a:cubicBezTo>
                  <a:cubicBezTo>
                    <a:pt x="16" y="6"/>
                    <a:pt x="16" y="6"/>
                    <a:pt x="16" y="6"/>
                  </a:cubicBezTo>
                  <a:cubicBezTo>
                    <a:pt x="12" y="8"/>
                    <a:pt x="8" y="10"/>
                    <a:pt x="4" y="11"/>
                  </a:cubicBezTo>
                  <a:cubicBezTo>
                    <a:pt x="4" y="11"/>
                    <a:pt x="4" y="12"/>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12" name="Freeform 463"/>
            <p:cNvSpPr>
              <a:spLocks/>
            </p:cNvSpPr>
            <p:nvPr/>
          </p:nvSpPr>
          <p:spPr bwMode="auto">
            <a:xfrm>
              <a:off x="3850" y="2198"/>
              <a:ext cx="5" cy="12"/>
            </a:xfrm>
            <a:custGeom>
              <a:avLst/>
              <a:gdLst>
                <a:gd name="T0" fmla="*/ 1 w 2"/>
                <a:gd name="T1" fmla="*/ 5 h 5"/>
                <a:gd name="T2" fmla="*/ 1 w 2"/>
                <a:gd name="T3" fmla="*/ 5 h 5"/>
                <a:gd name="T4" fmla="*/ 0 w 2"/>
                <a:gd name="T5" fmla="*/ 5 h 5"/>
                <a:gd name="T6" fmla="*/ 1 w 2"/>
                <a:gd name="T7" fmla="*/ 0 h 5"/>
                <a:gd name="T8" fmla="*/ 1 w 2"/>
                <a:gd name="T9" fmla="*/ 0 h 5"/>
                <a:gd name="T10" fmla="*/ 2 w 2"/>
                <a:gd name="T11" fmla="*/ 0 h 5"/>
                <a:gd name="T12" fmla="*/ 1 w 2"/>
                <a:gd name="T13" fmla="*/ 5 h 5"/>
                <a:gd name="T14" fmla="*/ 1 w 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5">
                  <a:moveTo>
                    <a:pt x="1" y="5"/>
                  </a:moveTo>
                  <a:cubicBezTo>
                    <a:pt x="1" y="5"/>
                    <a:pt x="1" y="5"/>
                    <a:pt x="1" y="5"/>
                  </a:cubicBezTo>
                  <a:cubicBezTo>
                    <a:pt x="1" y="5"/>
                    <a:pt x="0" y="5"/>
                    <a:pt x="0" y="5"/>
                  </a:cubicBezTo>
                  <a:cubicBezTo>
                    <a:pt x="1" y="3"/>
                    <a:pt x="1" y="2"/>
                    <a:pt x="1" y="0"/>
                  </a:cubicBezTo>
                  <a:cubicBezTo>
                    <a:pt x="1" y="0"/>
                    <a:pt x="1" y="0"/>
                    <a:pt x="1" y="0"/>
                  </a:cubicBezTo>
                  <a:cubicBezTo>
                    <a:pt x="1" y="0"/>
                    <a:pt x="2" y="0"/>
                    <a:pt x="2" y="0"/>
                  </a:cubicBezTo>
                  <a:cubicBezTo>
                    <a:pt x="2" y="2"/>
                    <a:pt x="2" y="3"/>
                    <a:pt x="1" y="5"/>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13" name="Freeform 464"/>
            <p:cNvSpPr>
              <a:spLocks/>
            </p:cNvSpPr>
            <p:nvPr/>
          </p:nvSpPr>
          <p:spPr bwMode="auto">
            <a:xfrm>
              <a:off x="3840" y="2157"/>
              <a:ext cx="20" cy="53"/>
            </a:xfrm>
            <a:custGeom>
              <a:avLst/>
              <a:gdLst>
                <a:gd name="T0" fmla="*/ 7 w 8"/>
                <a:gd name="T1" fmla="*/ 21 h 21"/>
                <a:gd name="T2" fmla="*/ 7 w 8"/>
                <a:gd name="T3" fmla="*/ 21 h 21"/>
                <a:gd name="T4" fmla="*/ 6 w 8"/>
                <a:gd name="T5" fmla="*/ 20 h 21"/>
                <a:gd name="T6" fmla="*/ 5 w 8"/>
                <a:gd name="T7" fmla="*/ 18 h 21"/>
                <a:gd name="T8" fmla="*/ 5 w 8"/>
                <a:gd name="T9" fmla="*/ 18 h 21"/>
                <a:gd name="T10" fmla="*/ 6 w 8"/>
                <a:gd name="T11" fmla="*/ 18 h 21"/>
                <a:gd name="T12" fmla="*/ 7 w 8"/>
                <a:gd name="T13" fmla="*/ 19 h 21"/>
                <a:gd name="T14" fmla="*/ 7 w 8"/>
                <a:gd name="T15" fmla="*/ 20 h 21"/>
                <a:gd name="T16" fmla="*/ 7 w 8"/>
                <a:gd name="T17" fmla="*/ 18 h 21"/>
                <a:gd name="T18" fmla="*/ 7 w 8"/>
                <a:gd name="T19" fmla="*/ 15 h 21"/>
                <a:gd name="T20" fmla="*/ 4 w 8"/>
                <a:gd name="T21" fmla="*/ 9 h 21"/>
                <a:gd name="T22" fmla="*/ 0 w 8"/>
                <a:gd name="T23" fmla="*/ 1 h 21"/>
                <a:gd name="T24" fmla="*/ 0 w 8"/>
                <a:gd name="T25" fmla="*/ 0 h 21"/>
                <a:gd name="T26" fmla="*/ 1 w 8"/>
                <a:gd name="T27" fmla="*/ 0 h 21"/>
                <a:gd name="T28" fmla="*/ 5 w 8"/>
                <a:gd name="T29" fmla="*/ 9 h 21"/>
                <a:gd name="T30" fmla="*/ 8 w 8"/>
                <a:gd name="T31" fmla="*/ 15 h 21"/>
                <a:gd name="T32" fmla="*/ 8 w 8"/>
                <a:gd name="T33" fmla="*/ 19 h 21"/>
                <a:gd name="T34" fmla="*/ 8 w 8"/>
                <a:gd name="T35" fmla="*/ 21 h 21"/>
                <a:gd name="T36" fmla="*/ 8 w 8"/>
                <a:gd name="T37" fmla="*/ 21 h 21"/>
                <a:gd name="T38" fmla="*/ 7 w 8"/>
                <a:gd name="T3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21">
                  <a:moveTo>
                    <a:pt x="7" y="21"/>
                  </a:moveTo>
                  <a:cubicBezTo>
                    <a:pt x="7" y="21"/>
                    <a:pt x="7" y="21"/>
                    <a:pt x="7" y="21"/>
                  </a:cubicBezTo>
                  <a:cubicBezTo>
                    <a:pt x="7" y="21"/>
                    <a:pt x="6" y="20"/>
                    <a:pt x="6" y="20"/>
                  </a:cubicBezTo>
                  <a:cubicBezTo>
                    <a:pt x="6" y="19"/>
                    <a:pt x="5" y="19"/>
                    <a:pt x="5" y="18"/>
                  </a:cubicBezTo>
                  <a:cubicBezTo>
                    <a:pt x="5" y="18"/>
                    <a:pt x="5" y="18"/>
                    <a:pt x="5" y="18"/>
                  </a:cubicBezTo>
                  <a:cubicBezTo>
                    <a:pt x="5" y="17"/>
                    <a:pt x="5" y="17"/>
                    <a:pt x="6" y="18"/>
                  </a:cubicBezTo>
                  <a:cubicBezTo>
                    <a:pt x="6" y="18"/>
                    <a:pt x="6" y="19"/>
                    <a:pt x="7" y="19"/>
                  </a:cubicBezTo>
                  <a:cubicBezTo>
                    <a:pt x="7" y="19"/>
                    <a:pt x="7" y="19"/>
                    <a:pt x="7" y="20"/>
                  </a:cubicBezTo>
                  <a:cubicBezTo>
                    <a:pt x="7" y="19"/>
                    <a:pt x="7" y="19"/>
                    <a:pt x="7" y="18"/>
                  </a:cubicBezTo>
                  <a:cubicBezTo>
                    <a:pt x="7" y="17"/>
                    <a:pt x="7" y="16"/>
                    <a:pt x="7" y="15"/>
                  </a:cubicBezTo>
                  <a:cubicBezTo>
                    <a:pt x="7" y="15"/>
                    <a:pt x="6" y="12"/>
                    <a:pt x="4" y="9"/>
                  </a:cubicBezTo>
                  <a:cubicBezTo>
                    <a:pt x="3" y="6"/>
                    <a:pt x="1" y="3"/>
                    <a:pt x="0" y="1"/>
                  </a:cubicBezTo>
                  <a:cubicBezTo>
                    <a:pt x="0" y="1"/>
                    <a:pt x="0" y="0"/>
                    <a:pt x="0" y="0"/>
                  </a:cubicBezTo>
                  <a:cubicBezTo>
                    <a:pt x="0" y="0"/>
                    <a:pt x="1" y="0"/>
                    <a:pt x="1" y="0"/>
                  </a:cubicBezTo>
                  <a:cubicBezTo>
                    <a:pt x="2" y="2"/>
                    <a:pt x="3" y="6"/>
                    <a:pt x="5" y="9"/>
                  </a:cubicBezTo>
                  <a:cubicBezTo>
                    <a:pt x="7" y="13"/>
                    <a:pt x="8" y="15"/>
                    <a:pt x="8" y="15"/>
                  </a:cubicBezTo>
                  <a:cubicBezTo>
                    <a:pt x="8" y="15"/>
                    <a:pt x="8" y="17"/>
                    <a:pt x="8" y="19"/>
                  </a:cubicBezTo>
                  <a:cubicBezTo>
                    <a:pt x="8" y="19"/>
                    <a:pt x="8" y="20"/>
                    <a:pt x="8" y="21"/>
                  </a:cubicBezTo>
                  <a:cubicBezTo>
                    <a:pt x="8" y="21"/>
                    <a:pt x="8" y="21"/>
                    <a:pt x="8" y="21"/>
                  </a:cubicBezTo>
                  <a:cubicBezTo>
                    <a:pt x="7" y="21"/>
                    <a:pt x="7" y="21"/>
                    <a:pt x="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14" name="Freeform 465"/>
            <p:cNvSpPr>
              <a:spLocks/>
            </p:cNvSpPr>
            <p:nvPr/>
          </p:nvSpPr>
          <p:spPr bwMode="auto">
            <a:xfrm>
              <a:off x="3842" y="2157"/>
              <a:ext cx="46" cy="18"/>
            </a:xfrm>
            <a:custGeom>
              <a:avLst/>
              <a:gdLst>
                <a:gd name="T0" fmla="*/ 18 w 18"/>
                <a:gd name="T1" fmla="*/ 7 h 7"/>
                <a:gd name="T2" fmla="*/ 18 w 18"/>
                <a:gd name="T3" fmla="*/ 7 h 7"/>
                <a:gd name="T4" fmla="*/ 13 w 18"/>
                <a:gd name="T5" fmla="*/ 5 h 7"/>
                <a:gd name="T6" fmla="*/ 0 w 18"/>
                <a:gd name="T7" fmla="*/ 0 h 7"/>
                <a:gd name="T8" fmla="*/ 0 w 18"/>
                <a:gd name="T9" fmla="*/ 0 h 7"/>
                <a:gd name="T10" fmla="*/ 0 w 18"/>
                <a:gd name="T11" fmla="*/ 0 h 7"/>
                <a:gd name="T12" fmla="*/ 13 w 18"/>
                <a:gd name="T13" fmla="*/ 4 h 7"/>
                <a:gd name="T14" fmla="*/ 18 w 18"/>
                <a:gd name="T15" fmla="*/ 6 h 7"/>
                <a:gd name="T16" fmla="*/ 18 w 18"/>
                <a:gd name="T17" fmla="*/ 6 h 7"/>
                <a:gd name="T18" fmla="*/ 18 w 18"/>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7">
                  <a:moveTo>
                    <a:pt x="18" y="7"/>
                  </a:moveTo>
                  <a:cubicBezTo>
                    <a:pt x="18" y="7"/>
                    <a:pt x="18" y="7"/>
                    <a:pt x="18" y="7"/>
                  </a:cubicBezTo>
                  <a:cubicBezTo>
                    <a:pt x="16" y="6"/>
                    <a:pt x="15" y="6"/>
                    <a:pt x="13" y="5"/>
                  </a:cubicBezTo>
                  <a:cubicBezTo>
                    <a:pt x="8" y="3"/>
                    <a:pt x="2" y="1"/>
                    <a:pt x="0" y="0"/>
                  </a:cubicBezTo>
                  <a:cubicBezTo>
                    <a:pt x="0" y="0"/>
                    <a:pt x="0" y="0"/>
                    <a:pt x="0" y="0"/>
                  </a:cubicBezTo>
                  <a:cubicBezTo>
                    <a:pt x="0" y="0"/>
                    <a:pt x="0" y="0"/>
                    <a:pt x="0" y="0"/>
                  </a:cubicBezTo>
                  <a:cubicBezTo>
                    <a:pt x="2" y="0"/>
                    <a:pt x="9" y="3"/>
                    <a:pt x="13" y="4"/>
                  </a:cubicBezTo>
                  <a:cubicBezTo>
                    <a:pt x="15" y="5"/>
                    <a:pt x="17" y="5"/>
                    <a:pt x="18" y="6"/>
                  </a:cubicBezTo>
                  <a:cubicBezTo>
                    <a:pt x="18" y="6"/>
                    <a:pt x="18" y="6"/>
                    <a:pt x="18" y="6"/>
                  </a:cubicBezTo>
                  <a:cubicBezTo>
                    <a:pt x="18" y="6"/>
                    <a:pt x="18" y="7"/>
                    <a:pt x="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15" name="Freeform 466"/>
            <p:cNvSpPr>
              <a:spLocks/>
            </p:cNvSpPr>
            <p:nvPr/>
          </p:nvSpPr>
          <p:spPr bwMode="auto">
            <a:xfrm>
              <a:off x="3883" y="2178"/>
              <a:ext cx="2" cy="12"/>
            </a:xfrm>
            <a:custGeom>
              <a:avLst/>
              <a:gdLst>
                <a:gd name="T0" fmla="*/ 0 w 1"/>
                <a:gd name="T1" fmla="*/ 5 h 5"/>
                <a:gd name="T2" fmla="*/ 0 w 1"/>
                <a:gd name="T3" fmla="*/ 5 h 5"/>
                <a:gd name="T4" fmla="*/ 0 w 1"/>
                <a:gd name="T5" fmla="*/ 5 h 5"/>
                <a:gd name="T6" fmla="*/ 0 w 1"/>
                <a:gd name="T7" fmla="*/ 2 h 5"/>
                <a:gd name="T8" fmla="*/ 0 w 1"/>
                <a:gd name="T9" fmla="*/ 0 h 5"/>
                <a:gd name="T10" fmla="*/ 1 w 1"/>
                <a:gd name="T11" fmla="*/ 0 h 5"/>
                <a:gd name="T12" fmla="*/ 1 w 1"/>
                <a:gd name="T13" fmla="*/ 0 h 5"/>
                <a:gd name="T14" fmla="*/ 1 w 1"/>
                <a:gd name="T15" fmla="*/ 2 h 5"/>
                <a:gd name="T16" fmla="*/ 0 w 1"/>
                <a:gd name="T17" fmla="*/ 5 h 5"/>
                <a:gd name="T18" fmla="*/ 0 w 1"/>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5">
                  <a:moveTo>
                    <a:pt x="0" y="5"/>
                  </a:moveTo>
                  <a:cubicBezTo>
                    <a:pt x="0" y="5"/>
                    <a:pt x="0" y="5"/>
                    <a:pt x="0" y="5"/>
                  </a:cubicBezTo>
                  <a:cubicBezTo>
                    <a:pt x="0" y="5"/>
                    <a:pt x="0" y="5"/>
                    <a:pt x="0" y="5"/>
                  </a:cubicBezTo>
                  <a:cubicBezTo>
                    <a:pt x="0" y="4"/>
                    <a:pt x="0" y="3"/>
                    <a:pt x="0" y="2"/>
                  </a:cubicBezTo>
                  <a:cubicBezTo>
                    <a:pt x="0" y="1"/>
                    <a:pt x="0" y="1"/>
                    <a:pt x="0" y="0"/>
                  </a:cubicBezTo>
                  <a:cubicBezTo>
                    <a:pt x="0" y="0"/>
                    <a:pt x="1" y="0"/>
                    <a:pt x="1" y="0"/>
                  </a:cubicBezTo>
                  <a:cubicBezTo>
                    <a:pt x="1" y="0"/>
                    <a:pt x="1" y="0"/>
                    <a:pt x="1" y="0"/>
                  </a:cubicBezTo>
                  <a:cubicBezTo>
                    <a:pt x="1" y="1"/>
                    <a:pt x="1" y="1"/>
                    <a:pt x="1" y="2"/>
                  </a:cubicBezTo>
                  <a:cubicBezTo>
                    <a:pt x="1" y="5"/>
                    <a:pt x="1" y="5"/>
                    <a:pt x="0" y="5"/>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16" name="Freeform 467"/>
            <p:cNvSpPr>
              <a:spLocks/>
            </p:cNvSpPr>
            <p:nvPr/>
          </p:nvSpPr>
          <p:spPr bwMode="auto">
            <a:xfrm>
              <a:off x="3883" y="2170"/>
              <a:ext cx="5" cy="15"/>
            </a:xfrm>
            <a:custGeom>
              <a:avLst/>
              <a:gdLst>
                <a:gd name="T0" fmla="*/ 1 w 2"/>
                <a:gd name="T1" fmla="*/ 6 h 6"/>
                <a:gd name="T2" fmla="*/ 1 w 2"/>
                <a:gd name="T3" fmla="*/ 6 h 6"/>
                <a:gd name="T4" fmla="*/ 1 w 2"/>
                <a:gd name="T5" fmla="*/ 6 h 6"/>
                <a:gd name="T6" fmla="*/ 1 w 2"/>
                <a:gd name="T7" fmla="*/ 5 h 6"/>
                <a:gd name="T8" fmla="*/ 1 w 2"/>
                <a:gd name="T9" fmla="*/ 5 h 6"/>
                <a:gd name="T10" fmla="*/ 1 w 2"/>
                <a:gd name="T11" fmla="*/ 1 h 6"/>
                <a:gd name="T12" fmla="*/ 2 w 2"/>
                <a:gd name="T13" fmla="*/ 0 h 6"/>
                <a:gd name="T14" fmla="*/ 2 w 2"/>
                <a:gd name="T15" fmla="*/ 1 h 6"/>
                <a:gd name="T16" fmla="*/ 2 w 2"/>
                <a:gd name="T17" fmla="*/ 6 h 6"/>
                <a:gd name="T18" fmla="*/ 2 w 2"/>
                <a:gd name="T19" fmla="*/ 6 h 6"/>
                <a:gd name="T20" fmla="*/ 1 w 2"/>
                <a:gd name="T21"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6">
                  <a:moveTo>
                    <a:pt x="1" y="6"/>
                  </a:moveTo>
                  <a:cubicBezTo>
                    <a:pt x="1" y="6"/>
                    <a:pt x="1" y="6"/>
                    <a:pt x="1" y="6"/>
                  </a:cubicBezTo>
                  <a:cubicBezTo>
                    <a:pt x="1" y="6"/>
                    <a:pt x="1" y="6"/>
                    <a:pt x="1" y="6"/>
                  </a:cubicBezTo>
                  <a:cubicBezTo>
                    <a:pt x="1" y="6"/>
                    <a:pt x="0" y="5"/>
                    <a:pt x="1" y="5"/>
                  </a:cubicBezTo>
                  <a:cubicBezTo>
                    <a:pt x="1" y="5"/>
                    <a:pt x="1" y="5"/>
                    <a:pt x="1" y="5"/>
                  </a:cubicBezTo>
                  <a:cubicBezTo>
                    <a:pt x="1" y="1"/>
                    <a:pt x="1" y="1"/>
                    <a:pt x="1" y="1"/>
                  </a:cubicBezTo>
                  <a:cubicBezTo>
                    <a:pt x="1" y="1"/>
                    <a:pt x="2" y="0"/>
                    <a:pt x="2" y="0"/>
                  </a:cubicBezTo>
                  <a:cubicBezTo>
                    <a:pt x="2" y="0"/>
                    <a:pt x="2" y="1"/>
                    <a:pt x="2" y="1"/>
                  </a:cubicBezTo>
                  <a:cubicBezTo>
                    <a:pt x="2" y="6"/>
                    <a:pt x="2" y="6"/>
                    <a:pt x="2" y="6"/>
                  </a:cubicBezTo>
                  <a:cubicBezTo>
                    <a:pt x="2" y="6"/>
                    <a:pt x="2" y="6"/>
                    <a:pt x="2"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17" name="Freeform 468"/>
            <p:cNvSpPr>
              <a:spLocks/>
            </p:cNvSpPr>
            <p:nvPr/>
          </p:nvSpPr>
          <p:spPr bwMode="auto">
            <a:xfrm>
              <a:off x="3885" y="2140"/>
              <a:ext cx="8" cy="48"/>
            </a:xfrm>
            <a:custGeom>
              <a:avLst/>
              <a:gdLst>
                <a:gd name="T0" fmla="*/ 1 w 3"/>
                <a:gd name="T1" fmla="*/ 19 h 19"/>
                <a:gd name="T2" fmla="*/ 0 w 3"/>
                <a:gd name="T3" fmla="*/ 19 h 19"/>
                <a:gd name="T4" fmla="*/ 0 w 3"/>
                <a:gd name="T5" fmla="*/ 18 h 19"/>
                <a:gd name="T6" fmla="*/ 1 w 3"/>
                <a:gd name="T7" fmla="*/ 17 h 19"/>
                <a:gd name="T8" fmla="*/ 1 w 3"/>
                <a:gd name="T9" fmla="*/ 17 h 19"/>
                <a:gd name="T10" fmla="*/ 2 w 3"/>
                <a:gd name="T11" fmla="*/ 10 h 19"/>
                <a:gd name="T12" fmla="*/ 1 w 3"/>
                <a:gd name="T13" fmla="*/ 1 h 19"/>
                <a:gd name="T14" fmla="*/ 1 w 3"/>
                <a:gd name="T15" fmla="*/ 1 h 19"/>
                <a:gd name="T16" fmla="*/ 2 w 3"/>
                <a:gd name="T17" fmla="*/ 1 h 19"/>
                <a:gd name="T18" fmla="*/ 3 w 3"/>
                <a:gd name="T19" fmla="*/ 10 h 19"/>
                <a:gd name="T20" fmla="*/ 1 w 3"/>
                <a:gd name="T21" fmla="*/ 18 h 19"/>
                <a:gd name="T22" fmla="*/ 1 w 3"/>
                <a:gd name="T2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9">
                  <a:moveTo>
                    <a:pt x="1" y="19"/>
                  </a:moveTo>
                  <a:cubicBezTo>
                    <a:pt x="1" y="19"/>
                    <a:pt x="1" y="19"/>
                    <a:pt x="0" y="19"/>
                  </a:cubicBezTo>
                  <a:cubicBezTo>
                    <a:pt x="0" y="18"/>
                    <a:pt x="0" y="18"/>
                    <a:pt x="0" y="18"/>
                  </a:cubicBezTo>
                  <a:cubicBezTo>
                    <a:pt x="0" y="17"/>
                    <a:pt x="0" y="17"/>
                    <a:pt x="1" y="17"/>
                  </a:cubicBezTo>
                  <a:cubicBezTo>
                    <a:pt x="1" y="17"/>
                    <a:pt x="1" y="17"/>
                    <a:pt x="1" y="17"/>
                  </a:cubicBezTo>
                  <a:cubicBezTo>
                    <a:pt x="2" y="15"/>
                    <a:pt x="2" y="13"/>
                    <a:pt x="2" y="10"/>
                  </a:cubicBezTo>
                  <a:cubicBezTo>
                    <a:pt x="2" y="7"/>
                    <a:pt x="2" y="4"/>
                    <a:pt x="1" y="1"/>
                  </a:cubicBezTo>
                  <a:cubicBezTo>
                    <a:pt x="1" y="1"/>
                    <a:pt x="1" y="1"/>
                    <a:pt x="1" y="1"/>
                  </a:cubicBezTo>
                  <a:cubicBezTo>
                    <a:pt x="2" y="0"/>
                    <a:pt x="2" y="1"/>
                    <a:pt x="2" y="1"/>
                  </a:cubicBezTo>
                  <a:cubicBezTo>
                    <a:pt x="2" y="4"/>
                    <a:pt x="3" y="7"/>
                    <a:pt x="3" y="10"/>
                  </a:cubicBezTo>
                  <a:cubicBezTo>
                    <a:pt x="3" y="13"/>
                    <a:pt x="2" y="16"/>
                    <a:pt x="1" y="18"/>
                  </a:cubicBezTo>
                  <a:cubicBezTo>
                    <a:pt x="1" y="18"/>
                    <a:pt x="1" y="19"/>
                    <a:pt x="1"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18" name="Freeform 469"/>
            <p:cNvSpPr>
              <a:spLocks/>
            </p:cNvSpPr>
            <p:nvPr/>
          </p:nvSpPr>
          <p:spPr bwMode="auto">
            <a:xfrm>
              <a:off x="3840" y="2150"/>
              <a:ext cx="2" cy="10"/>
            </a:xfrm>
            <a:custGeom>
              <a:avLst/>
              <a:gdLst>
                <a:gd name="T0" fmla="*/ 1 w 1"/>
                <a:gd name="T1" fmla="*/ 4 h 4"/>
                <a:gd name="T2" fmla="*/ 1 w 1"/>
                <a:gd name="T3" fmla="*/ 4 h 4"/>
                <a:gd name="T4" fmla="*/ 0 w 1"/>
                <a:gd name="T5" fmla="*/ 4 h 4"/>
                <a:gd name="T6" fmla="*/ 0 w 1"/>
                <a:gd name="T7" fmla="*/ 2 h 4"/>
                <a:gd name="T8" fmla="*/ 0 w 1"/>
                <a:gd name="T9" fmla="*/ 1 h 4"/>
                <a:gd name="T10" fmla="*/ 1 w 1"/>
                <a:gd name="T11" fmla="*/ 0 h 4"/>
                <a:gd name="T12" fmla="*/ 1 w 1"/>
                <a:gd name="T13" fmla="*/ 1 h 4"/>
                <a:gd name="T14" fmla="*/ 1 w 1"/>
                <a:gd name="T15" fmla="*/ 2 h 4"/>
                <a:gd name="T16" fmla="*/ 1 w 1"/>
                <a:gd name="T17" fmla="*/ 4 h 4"/>
                <a:gd name="T18" fmla="*/ 1 w 1"/>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4">
                  <a:moveTo>
                    <a:pt x="1" y="4"/>
                  </a:moveTo>
                  <a:cubicBezTo>
                    <a:pt x="1" y="4"/>
                    <a:pt x="1" y="4"/>
                    <a:pt x="1" y="4"/>
                  </a:cubicBezTo>
                  <a:cubicBezTo>
                    <a:pt x="0" y="4"/>
                    <a:pt x="0" y="4"/>
                    <a:pt x="0" y="4"/>
                  </a:cubicBezTo>
                  <a:cubicBezTo>
                    <a:pt x="0" y="3"/>
                    <a:pt x="0" y="3"/>
                    <a:pt x="0" y="2"/>
                  </a:cubicBezTo>
                  <a:cubicBezTo>
                    <a:pt x="0" y="2"/>
                    <a:pt x="0" y="1"/>
                    <a:pt x="0" y="1"/>
                  </a:cubicBezTo>
                  <a:cubicBezTo>
                    <a:pt x="0" y="0"/>
                    <a:pt x="1" y="0"/>
                    <a:pt x="1" y="0"/>
                  </a:cubicBezTo>
                  <a:cubicBezTo>
                    <a:pt x="1" y="0"/>
                    <a:pt x="1" y="1"/>
                    <a:pt x="1" y="1"/>
                  </a:cubicBezTo>
                  <a:cubicBezTo>
                    <a:pt x="1" y="1"/>
                    <a:pt x="1" y="2"/>
                    <a:pt x="1" y="2"/>
                  </a:cubicBezTo>
                  <a:cubicBezTo>
                    <a:pt x="1" y="3"/>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19" name="Freeform 470"/>
            <p:cNvSpPr>
              <a:spLocks/>
            </p:cNvSpPr>
            <p:nvPr/>
          </p:nvSpPr>
          <p:spPr bwMode="auto">
            <a:xfrm>
              <a:off x="3790" y="2170"/>
              <a:ext cx="5" cy="8"/>
            </a:xfrm>
            <a:custGeom>
              <a:avLst/>
              <a:gdLst>
                <a:gd name="T0" fmla="*/ 0 w 2"/>
                <a:gd name="T1" fmla="*/ 3 h 3"/>
                <a:gd name="T2" fmla="*/ 0 w 2"/>
                <a:gd name="T3" fmla="*/ 3 h 3"/>
                <a:gd name="T4" fmla="*/ 0 w 2"/>
                <a:gd name="T5" fmla="*/ 2 h 3"/>
                <a:gd name="T6" fmla="*/ 1 w 2"/>
                <a:gd name="T7" fmla="*/ 0 h 3"/>
                <a:gd name="T8" fmla="*/ 1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1" y="0"/>
                    <a:pt x="1" y="0"/>
                    <a:pt x="1" y="0"/>
                  </a:cubicBezTo>
                  <a:cubicBezTo>
                    <a:pt x="1" y="0"/>
                    <a:pt x="1" y="0"/>
                    <a:pt x="1" y="0"/>
                  </a:cubicBezTo>
                  <a:cubicBezTo>
                    <a:pt x="2" y="0"/>
                    <a:pt x="2" y="1"/>
                    <a:pt x="2" y="1"/>
                  </a:cubicBezTo>
                  <a:cubicBezTo>
                    <a:pt x="1" y="3"/>
                    <a:pt x="1" y="3"/>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20" name="Freeform 471"/>
            <p:cNvSpPr>
              <a:spLocks/>
            </p:cNvSpPr>
            <p:nvPr/>
          </p:nvSpPr>
          <p:spPr bwMode="auto">
            <a:xfrm>
              <a:off x="3792" y="2175"/>
              <a:ext cx="5" cy="8"/>
            </a:xfrm>
            <a:custGeom>
              <a:avLst/>
              <a:gdLst>
                <a:gd name="T0" fmla="*/ 0 w 2"/>
                <a:gd name="T1" fmla="*/ 3 h 3"/>
                <a:gd name="T2" fmla="*/ 0 w 2"/>
                <a:gd name="T3" fmla="*/ 3 h 3"/>
                <a:gd name="T4" fmla="*/ 0 w 2"/>
                <a:gd name="T5" fmla="*/ 2 h 3"/>
                <a:gd name="T6" fmla="*/ 1 w 2"/>
                <a:gd name="T7" fmla="*/ 1 h 3"/>
                <a:gd name="T8" fmla="*/ 1 w 2"/>
                <a:gd name="T9" fmla="*/ 1 h 3"/>
                <a:gd name="T10" fmla="*/ 1 w 2"/>
                <a:gd name="T11" fmla="*/ 1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0" y="2"/>
                    <a:pt x="0" y="1"/>
                    <a:pt x="1" y="1"/>
                  </a:cubicBezTo>
                  <a:cubicBezTo>
                    <a:pt x="1" y="1"/>
                    <a:pt x="1" y="0"/>
                    <a:pt x="1" y="1"/>
                  </a:cubicBezTo>
                  <a:cubicBezTo>
                    <a:pt x="1" y="1"/>
                    <a:pt x="2" y="1"/>
                    <a:pt x="1" y="1"/>
                  </a:cubicBezTo>
                  <a:cubicBezTo>
                    <a:pt x="1" y="2"/>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21" name="Freeform 472"/>
            <p:cNvSpPr>
              <a:spLocks/>
            </p:cNvSpPr>
            <p:nvPr/>
          </p:nvSpPr>
          <p:spPr bwMode="auto">
            <a:xfrm>
              <a:off x="3792" y="2180"/>
              <a:ext cx="8" cy="8"/>
            </a:xfrm>
            <a:custGeom>
              <a:avLst/>
              <a:gdLst>
                <a:gd name="T0" fmla="*/ 1 w 3"/>
                <a:gd name="T1" fmla="*/ 3 h 3"/>
                <a:gd name="T2" fmla="*/ 1 w 3"/>
                <a:gd name="T3" fmla="*/ 3 h 3"/>
                <a:gd name="T4" fmla="*/ 1 w 3"/>
                <a:gd name="T5" fmla="*/ 3 h 3"/>
                <a:gd name="T6" fmla="*/ 2 w 3"/>
                <a:gd name="T7" fmla="*/ 0 h 3"/>
                <a:gd name="T8" fmla="*/ 2 w 3"/>
                <a:gd name="T9" fmla="*/ 0 h 3"/>
                <a:gd name="T10" fmla="*/ 2 w 3"/>
                <a:gd name="T11" fmla="*/ 1 h 3"/>
                <a:gd name="T12" fmla="*/ 1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1" y="3"/>
                    <a:pt x="1" y="3"/>
                  </a:cubicBezTo>
                  <a:cubicBezTo>
                    <a:pt x="0" y="3"/>
                    <a:pt x="0" y="3"/>
                    <a:pt x="1" y="3"/>
                  </a:cubicBezTo>
                  <a:cubicBezTo>
                    <a:pt x="2" y="0"/>
                    <a:pt x="2" y="0"/>
                    <a:pt x="2" y="0"/>
                  </a:cubicBezTo>
                  <a:cubicBezTo>
                    <a:pt x="2" y="0"/>
                    <a:pt x="2" y="0"/>
                    <a:pt x="2" y="0"/>
                  </a:cubicBezTo>
                  <a:cubicBezTo>
                    <a:pt x="3" y="0"/>
                    <a:pt x="3"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22" name="Freeform 473"/>
            <p:cNvSpPr>
              <a:spLocks/>
            </p:cNvSpPr>
            <p:nvPr/>
          </p:nvSpPr>
          <p:spPr bwMode="auto">
            <a:xfrm>
              <a:off x="3795" y="2183"/>
              <a:ext cx="7" cy="10"/>
            </a:xfrm>
            <a:custGeom>
              <a:avLst/>
              <a:gdLst>
                <a:gd name="T0" fmla="*/ 1 w 3"/>
                <a:gd name="T1" fmla="*/ 4 h 4"/>
                <a:gd name="T2" fmla="*/ 1 w 3"/>
                <a:gd name="T3" fmla="*/ 4 h 4"/>
                <a:gd name="T4" fmla="*/ 0 w 3"/>
                <a:gd name="T5" fmla="*/ 3 h 4"/>
                <a:gd name="T6" fmla="*/ 2 w 3"/>
                <a:gd name="T7" fmla="*/ 1 h 4"/>
                <a:gd name="T8" fmla="*/ 2 w 3"/>
                <a:gd name="T9" fmla="*/ 0 h 4"/>
                <a:gd name="T10" fmla="*/ 3 w 3"/>
                <a:gd name="T11" fmla="*/ 1 h 4"/>
                <a:gd name="T12" fmla="*/ 1 w 3"/>
                <a:gd name="T13" fmla="*/ 3 h 4"/>
                <a:gd name="T14" fmla="*/ 1 w 3"/>
                <a:gd name="T15" fmla="*/ 4 h 4"/>
                <a:gd name="T16" fmla="*/ 1 w 3"/>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4"/>
                  </a:moveTo>
                  <a:cubicBezTo>
                    <a:pt x="1" y="4"/>
                    <a:pt x="1" y="4"/>
                    <a:pt x="1" y="4"/>
                  </a:cubicBezTo>
                  <a:cubicBezTo>
                    <a:pt x="0" y="4"/>
                    <a:pt x="0" y="3"/>
                    <a:pt x="0" y="3"/>
                  </a:cubicBezTo>
                  <a:cubicBezTo>
                    <a:pt x="1" y="2"/>
                    <a:pt x="1" y="1"/>
                    <a:pt x="2" y="1"/>
                  </a:cubicBezTo>
                  <a:cubicBezTo>
                    <a:pt x="2" y="0"/>
                    <a:pt x="2" y="0"/>
                    <a:pt x="2" y="0"/>
                  </a:cubicBezTo>
                  <a:cubicBezTo>
                    <a:pt x="3" y="1"/>
                    <a:pt x="3" y="1"/>
                    <a:pt x="3" y="1"/>
                  </a:cubicBezTo>
                  <a:cubicBezTo>
                    <a:pt x="2" y="2"/>
                    <a:pt x="2" y="2"/>
                    <a:pt x="1" y="3"/>
                  </a:cubicBezTo>
                  <a:cubicBezTo>
                    <a:pt x="1" y="3"/>
                    <a:pt x="1"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23" name="Freeform 474"/>
            <p:cNvSpPr>
              <a:spLocks/>
            </p:cNvSpPr>
            <p:nvPr/>
          </p:nvSpPr>
          <p:spPr bwMode="auto">
            <a:xfrm>
              <a:off x="3800" y="2188"/>
              <a:ext cx="5" cy="10"/>
            </a:xfrm>
            <a:custGeom>
              <a:avLst/>
              <a:gdLst>
                <a:gd name="T0" fmla="*/ 0 w 2"/>
                <a:gd name="T1" fmla="*/ 4 h 4"/>
                <a:gd name="T2" fmla="*/ 0 w 2"/>
                <a:gd name="T3" fmla="*/ 4 h 4"/>
                <a:gd name="T4" fmla="*/ 0 w 2"/>
                <a:gd name="T5" fmla="*/ 3 h 4"/>
                <a:gd name="T6" fmla="*/ 1 w 2"/>
                <a:gd name="T7" fmla="*/ 0 h 4"/>
                <a:gd name="T8" fmla="*/ 2 w 2"/>
                <a:gd name="T9" fmla="*/ 0 h 4"/>
                <a:gd name="T10" fmla="*/ 2 w 2"/>
                <a:gd name="T11" fmla="*/ 0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3"/>
                    <a:pt x="0" y="3"/>
                  </a:cubicBezTo>
                  <a:cubicBezTo>
                    <a:pt x="1" y="0"/>
                    <a:pt x="1" y="0"/>
                    <a:pt x="1" y="0"/>
                  </a:cubicBezTo>
                  <a:cubicBezTo>
                    <a:pt x="1" y="0"/>
                    <a:pt x="2" y="0"/>
                    <a:pt x="2" y="0"/>
                  </a:cubicBezTo>
                  <a:cubicBezTo>
                    <a:pt x="2" y="0"/>
                    <a:pt x="2" y="0"/>
                    <a:pt x="2" y="0"/>
                  </a:cubicBezTo>
                  <a:cubicBezTo>
                    <a:pt x="1" y="3"/>
                    <a:pt x="1" y="3"/>
                    <a:pt x="1" y="3"/>
                  </a:cubicBezTo>
                  <a:cubicBezTo>
                    <a:pt x="1"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24" name="Freeform 475"/>
            <p:cNvSpPr>
              <a:spLocks/>
            </p:cNvSpPr>
            <p:nvPr/>
          </p:nvSpPr>
          <p:spPr bwMode="auto">
            <a:xfrm>
              <a:off x="3802" y="2190"/>
              <a:ext cx="8" cy="10"/>
            </a:xfrm>
            <a:custGeom>
              <a:avLst/>
              <a:gdLst>
                <a:gd name="T0" fmla="*/ 1 w 3"/>
                <a:gd name="T1" fmla="*/ 4 h 4"/>
                <a:gd name="T2" fmla="*/ 1 w 3"/>
                <a:gd name="T3" fmla="*/ 4 h 4"/>
                <a:gd name="T4" fmla="*/ 0 w 3"/>
                <a:gd name="T5" fmla="*/ 3 h 4"/>
                <a:gd name="T6" fmla="*/ 2 w 3"/>
                <a:gd name="T7" fmla="*/ 0 h 4"/>
                <a:gd name="T8" fmla="*/ 3 w 3"/>
                <a:gd name="T9" fmla="*/ 0 h 4"/>
                <a:gd name="T10" fmla="*/ 3 w 3"/>
                <a:gd name="T11" fmla="*/ 0 h 4"/>
                <a:gd name="T12" fmla="*/ 1 w 3"/>
                <a:gd name="T13" fmla="*/ 4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0" y="4"/>
                    <a:pt x="0" y="4"/>
                    <a:pt x="0" y="3"/>
                  </a:cubicBezTo>
                  <a:cubicBezTo>
                    <a:pt x="1" y="2"/>
                    <a:pt x="1" y="1"/>
                    <a:pt x="2" y="0"/>
                  </a:cubicBezTo>
                  <a:cubicBezTo>
                    <a:pt x="2" y="0"/>
                    <a:pt x="2" y="0"/>
                    <a:pt x="3" y="0"/>
                  </a:cubicBezTo>
                  <a:cubicBezTo>
                    <a:pt x="3" y="0"/>
                    <a:pt x="3" y="0"/>
                    <a:pt x="3" y="0"/>
                  </a:cubicBezTo>
                  <a:cubicBezTo>
                    <a:pt x="2" y="1"/>
                    <a:pt x="2"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25" name="Freeform 476"/>
            <p:cNvSpPr>
              <a:spLocks/>
            </p:cNvSpPr>
            <p:nvPr/>
          </p:nvSpPr>
          <p:spPr bwMode="auto">
            <a:xfrm>
              <a:off x="3807" y="2193"/>
              <a:ext cx="8" cy="12"/>
            </a:xfrm>
            <a:custGeom>
              <a:avLst/>
              <a:gdLst>
                <a:gd name="T0" fmla="*/ 1 w 3"/>
                <a:gd name="T1" fmla="*/ 5 h 5"/>
                <a:gd name="T2" fmla="*/ 0 w 3"/>
                <a:gd name="T3" fmla="*/ 5 h 5"/>
                <a:gd name="T4" fmla="*/ 0 w 3"/>
                <a:gd name="T5" fmla="*/ 4 h 5"/>
                <a:gd name="T6" fmla="*/ 2 w 3"/>
                <a:gd name="T7" fmla="*/ 0 h 5"/>
                <a:gd name="T8" fmla="*/ 2 w 3"/>
                <a:gd name="T9" fmla="*/ 0 h 5"/>
                <a:gd name="T10" fmla="*/ 3 w 3"/>
                <a:gd name="T11" fmla="*/ 0 h 5"/>
                <a:gd name="T12" fmla="*/ 3 w 3"/>
                <a:gd name="T13" fmla="*/ 0 h 5"/>
                <a:gd name="T14" fmla="*/ 3 w 3"/>
                <a:gd name="T15" fmla="*/ 1 h 5"/>
                <a:gd name="T16" fmla="*/ 1 w 3"/>
                <a:gd name="T17" fmla="*/ 4 h 5"/>
                <a:gd name="T18" fmla="*/ 1 w 3"/>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5">
                  <a:moveTo>
                    <a:pt x="1" y="5"/>
                  </a:moveTo>
                  <a:cubicBezTo>
                    <a:pt x="1" y="5"/>
                    <a:pt x="1" y="5"/>
                    <a:pt x="0" y="5"/>
                  </a:cubicBezTo>
                  <a:cubicBezTo>
                    <a:pt x="0" y="5"/>
                    <a:pt x="0" y="4"/>
                    <a:pt x="0" y="4"/>
                  </a:cubicBezTo>
                  <a:cubicBezTo>
                    <a:pt x="1" y="3"/>
                    <a:pt x="1" y="1"/>
                    <a:pt x="2" y="0"/>
                  </a:cubicBezTo>
                  <a:cubicBezTo>
                    <a:pt x="2" y="0"/>
                    <a:pt x="2" y="0"/>
                    <a:pt x="2" y="0"/>
                  </a:cubicBezTo>
                  <a:cubicBezTo>
                    <a:pt x="3" y="0"/>
                    <a:pt x="3" y="0"/>
                    <a:pt x="3" y="0"/>
                  </a:cubicBezTo>
                  <a:cubicBezTo>
                    <a:pt x="3" y="0"/>
                    <a:pt x="3" y="0"/>
                    <a:pt x="3" y="0"/>
                  </a:cubicBezTo>
                  <a:cubicBezTo>
                    <a:pt x="3" y="1"/>
                    <a:pt x="3" y="1"/>
                    <a:pt x="3" y="1"/>
                  </a:cubicBezTo>
                  <a:cubicBezTo>
                    <a:pt x="2" y="2"/>
                    <a:pt x="2" y="3"/>
                    <a:pt x="1" y="4"/>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26" name="Freeform 477"/>
            <p:cNvSpPr>
              <a:spLocks/>
            </p:cNvSpPr>
            <p:nvPr/>
          </p:nvSpPr>
          <p:spPr bwMode="auto">
            <a:xfrm>
              <a:off x="3812" y="2195"/>
              <a:ext cx="10" cy="13"/>
            </a:xfrm>
            <a:custGeom>
              <a:avLst/>
              <a:gdLst>
                <a:gd name="T0" fmla="*/ 1 w 4"/>
                <a:gd name="T1" fmla="*/ 5 h 5"/>
                <a:gd name="T2" fmla="*/ 1 w 4"/>
                <a:gd name="T3" fmla="*/ 5 h 5"/>
                <a:gd name="T4" fmla="*/ 1 w 4"/>
                <a:gd name="T5" fmla="*/ 4 h 5"/>
                <a:gd name="T6" fmla="*/ 3 w 4"/>
                <a:gd name="T7" fmla="*/ 0 h 5"/>
                <a:gd name="T8" fmla="*/ 3 w 4"/>
                <a:gd name="T9" fmla="*/ 0 h 5"/>
                <a:gd name="T10" fmla="*/ 3 w 4"/>
                <a:gd name="T11" fmla="*/ 1 h 5"/>
                <a:gd name="T12" fmla="*/ 1 w 4"/>
                <a:gd name="T13" fmla="*/ 4 h 5"/>
                <a:gd name="T14" fmla="*/ 1 w 4"/>
                <a:gd name="T15" fmla="*/ 5 h 5"/>
                <a:gd name="T16" fmla="*/ 1 w 4"/>
                <a:gd name="T17" fmla="*/ 5 h 5"/>
                <a:gd name="T18" fmla="*/ 1 w 4"/>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1" y="5"/>
                  </a:moveTo>
                  <a:cubicBezTo>
                    <a:pt x="1" y="5"/>
                    <a:pt x="1" y="5"/>
                    <a:pt x="1" y="5"/>
                  </a:cubicBezTo>
                  <a:cubicBezTo>
                    <a:pt x="0" y="5"/>
                    <a:pt x="1" y="4"/>
                    <a:pt x="1" y="4"/>
                  </a:cubicBezTo>
                  <a:cubicBezTo>
                    <a:pt x="3" y="0"/>
                    <a:pt x="3" y="0"/>
                    <a:pt x="3" y="0"/>
                  </a:cubicBezTo>
                  <a:cubicBezTo>
                    <a:pt x="3" y="0"/>
                    <a:pt x="3" y="0"/>
                    <a:pt x="3" y="0"/>
                  </a:cubicBezTo>
                  <a:cubicBezTo>
                    <a:pt x="3" y="0"/>
                    <a:pt x="4" y="0"/>
                    <a:pt x="3" y="1"/>
                  </a:cubicBezTo>
                  <a:cubicBezTo>
                    <a:pt x="1" y="4"/>
                    <a:pt x="1" y="4"/>
                    <a:pt x="1" y="4"/>
                  </a:cubicBezTo>
                  <a:cubicBezTo>
                    <a:pt x="1" y="4"/>
                    <a:pt x="1" y="5"/>
                    <a:pt x="1" y="5"/>
                  </a:cubicBezTo>
                  <a:cubicBezTo>
                    <a:pt x="1" y="5"/>
                    <a:pt x="1" y="5"/>
                    <a:pt x="1" y="5"/>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27" name="Freeform 478"/>
            <p:cNvSpPr>
              <a:spLocks/>
            </p:cNvSpPr>
            <p:nvPr/>
          </p:nvSpPr>
          <p:spPr bwMode="auto">
            <a:xfrm>
              <a:off x="3820" y="2198"/>
              <a:ext cx="7" cy="15"/>
            </a:xfrm>
            <a:custGeom>
              <a:avLst/>
              <a:gdLst>
                <a:gd name="T0" fmla="*/ 1 w 3"/>
                <a:gd name="T1" fmla="*/ 6 h 6"/>
                <a:gd name="T2" fmla="*/ 0 w 3"/>
                <a:gd name="T3" fmla="*/ 5 h 6"/>
                <a:gd name="T4" fmla="*/ 0 w 3"/>
                <a:gd name="T5" fmla="*/ 5 h 6"/>
                <a:gd name="T6" fmla="*/ 2 w 3"/>
                <a:gd name="T7" fmla="*/ 0 h 6"/>
                <a:gd name="T8" fmla="*/ 3 w 3"/>
                <a:gd name="T9" fmla="*/ 0 h 6"/>
                <a:gd name="T10" fmla="*/ 3 w 3"/>
                <a:gd name="T11" fmla="*/ 0 h 6"/>
                <a:gd name="T12" fmla="*/ 1 w 3"/>
                <a:gd name="T13" fmla="*/ 5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0" y="6"/>
                    <a:pt x="0" y="5"/>
                  </a:cubicBezTo>
                  <a:cubicBezTo>
                    <a:pt x="0" y="5"/>
                    <a:pt x="0" y="5"/>
                    <a:pt x="0" y="5"/>
                  </a:cubicBezTo>
                  <a:cubicBezTo>
                    <a:pt x="1" y="3"/>
                    <a:pt x="2" y="1"/>
                    <a:pt x="2" y="0"/>
                  </a:cubicBezTo>
                  <a:cubicBezTo>
                    <a:pt x="3" y="0"/>
                    <a:pt x="3" y="0"/>
                    <a:pt x="3" y="0"/>
                  </a:cubicBezTo>
                  <a:cubicBezTo>
                    <a:pt x="3" y="0"/>
                    <a:pt x="3" y="0"/>
                    <a:pt x="3" y="0"/>
                  </a:cubicBezTo>
                  <a:cubicBezTo>
                    <a:pt x="2" y="2"/>
                    <a:pt x="2" y="4"/>
                    <a:pt x="1" y="5"/>
                  </a:cubicBezTo>
                  <a:cubicBezTo>
                    <a:pt x="1" y="5"/>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28" name="Freeform 479"/>
            <p:cNvSpPr>
              <a:spLocks/>
            </p:cNvSpPr>
            <p:nvPr/>
          </p:nvSpPr>
          <p:spPr bwMode="auto">
            <a:xfrm>
              <a:off x="3825" y="2198"/>
              <a:ext cx="7" cy="15"/>
            </a:xfrm>
            <a:custGeom>
              <a:avLst/>
              <a:gdLst>
                <a:gd name="T0" fmla="*/ 1 w 3"/>
                <a:gd name="T1" fmla="*/ 6 h 6"/>
                <a:gd name="T2" fmla="*/ 1 w 3"/>
                <a:gd name="T3" fmla="*/ 6 h 6"/>
                <a:gd name="T4" fmla="*/ 0 w 3"/>
                <a:gd name="T5" fmla="*/ 6 h 6"/>
                <a:gd name="T6" fmla="*/ 2 w 3"/>
                <a:gd name="T7" fmla="*/ 1 h 6"/>
                <a:gd name="T8" fmla="*/ 3 w 3"/>
                <a:gd name="T9" fmla="*/ 0 h 6"/>
                <a:gd name="T10" fmla="*/ 3 w 3"/>
                <a:gd name="T11" fmla="*/ 1 h 6"/>
                <a:gd name="T12" fmla="*/ 1 w 3"/>
                <a:gd name="T13" fmla="*/ 6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1" y="6"/>
                    <a:pt x="1" y="6"/>
                  </a:cubicBezTo>
                  <a:cubicBezTo>
                    <a:pt x="1" y="6"/>
                    <a:pt x="0" y="6"/>
                    <a:pt x="0" y="6"/>
                  </a:cubicBezTo>
                  <a:cubicBezTo>
                    <a:pt x="1" y="4"/>
                    <a:pt x="2" y="2"/>
                    <a:pt x="2" y="1"/>
                  </a:cubicBezTo>
                  <a:cubicBezTo>
                    <a:pt x="2" y="0"/>
                    <a:pt x="3" y="0"/>
                    <a:pt x="3" y="0"/>
                  </a:cubicBezTo>
                  <a:cubicBezTo>
                    <a:pt x="3" y="0"/>
                    <a:pt x="3" y="1"/>
                    <a:pt x="3" y="1"/>
                  </a:cubicBezTo>
                  <a:cubicBezTo>
                    <a:pt x="2" y="3"/>
                    <a:pt x="2" y="4"/>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29" name="Freeform 480"/>
            <p:cNvSpPr>
              <a:spLocks/>
            </p:cNvSpPr>
            <p:nvPr/>
          </p:nvSpPr>
          <p:spPr bwMode="auto">
            <a:xfrm>
              <a:off x="3832" y="2198"/>
              <a:ext cx="8" cy="15"/>
            </a:xfrm>
            <a:custGeom>
              <a:avLst/>
              <a:gdLst>
                <a:gd name="T0" fmla="*/ 0 w 3"/>
                <a:gd name="T1" fmla="*/ 6 h 6"/>
                <a:gd name="T2" fmla="*/ 0 w 3"/>
                <a:gd name="T3" fmla="*/ 6 h 6"/>
                <a:gd name="T4" fmla="*/ 0 w 3"/>
                <a:gd name="T5" fmla="*/ 6 h 6"/>
                <a:gd name="T6" fmla="*/ 2 w 3"/>
                <a:gd name="T7" fmla="*/ 0 h 6"/>
                <a:gd name="T8" fmla="*/ 2 w 3"/>
                <a:gd name="T9" fmla="*/ 0 h 6"/>
                <a:gd name="T10" fmla="*/ 3 w 3"/>
                <a:gd name="T11" fmla="*/ 1 h 6"/>
                <a:gd name="T12" fmla="*/ 1 w 3"/>
                <a:gd name="T13" fmla="*/ 6 h 6"/>
                <a:gd name="T14" fmla="*/ 0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0" y="6"/>
                  </a:moveTo>
                  <a:cubicBezTo>
                    <a:pt x="0" y="6"/>
                    <a:pt x="0" y="6"/>
                    <a:pt x="0" y="6"/>
                  </a:cubicBezTo>
                  <a:cubicBezTo>
                    <a:pt x="0" y="6"/>
                    <a:pt x="0" y="6"/>
                    <a:pt x="0" y="6"/>
                  </a:cubicBezTo>
                  <a:cubicBezTo>
                    <a:pt x="2" y="0"/>
                    <a:pt x="2" y="0"/>
                    <a:pt x="2" y="0"/>
                  </a:cubicBezTo>
                  <a:cubicBezTo>
                    <a:pt x="2" y="0"/>
                    <a:pt x="2" y="0"/>
                    <a:pt x="2" y="0"/>
                  </a:cubicBezTo>
                  <a:cubicBezTo>
                    <a:pt x="3" y="0"/>
                    <a:pt x="3" y="0"/>
                    <a:pt x="3" y="1"/>
                  </a:cubicBezTo>
                  <a:cubicBezTo>
                    <a:pt x="1" y="6"/>
                    <a:pt x="1" y="6"/>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30" name="Freeform 481"/>
            <p:cNvSpPr>
              <a:spLocks/>
            </p:cNvSpPr>
            <p:nvPr/>
          </p:nvSpPr>
          <p:spPr bwMode="auto">
            <a:xfrm>
              <a:off x="3837" y="2198"/>
              <a:ext cx="8" cy="15"/>
            </a:xfrm>
            <a:custGeom>
              <a:avLst/>
              <a:gdLst>
                <a:gd name="T0" fmla="*/ 1 w 3"/>
                <a:gd name="T1" fmla="*/ 6 h 6"/>
                <a:gd name="T2" fmla="*/ 0 w 3"/>
                <a:gd name="T3" fmla="*/ 6 h 6"/>
                <a:gd name="T4" fmla="*/ 0 w 3"/>
                <a:gd name="T5" fmla="*/ 6 h 6"/>
                <a:gd name="T6" fmla="*/ 2 w 3"/>
                <a:gd name="T7" fmla="*/ 1 h 6"/>
                <a:gd name="T8" fmla="*/ 3 w 3"/>
                <a:gd name="T9" fmla="*/ 0 h 6"/>
                <a:gd name="T10" fmla="*/ 3 w 3"/>
                <a:gd name="T11" fmla="*/ 1 h 6"/>
                <a:gd name="T12" fmla="*/ 1 w 3"/>
                <a:gd name="T13" fmla="*/ 5 h 6"/>
                <a:gd name="T14" fmla="*/ 1 w 3"/>
                <a:gd name="T15" fmla="*/ 6 h 6"/>
                <a:gd name="T16" fmla="*/ 1 w 3"/>
                <a:gd name="T17" fmla="*/ 6 h 6"/>
                <a:gd name="T18" fmla="*/ 1 w 3"/>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6">
                  <a:moveTo>
                    <a:pt x="1" y="6"/>
                  </a:moveTo>
                  <a:cubicBezTo>
                    <a:pt x="1" y="6"/>
                    <a:pt x="0" y="6"/>
                    <a:pt x="0" y="6"/>
                  </a:cubicBezTo>
                  <a:cubicBezTo>
                    <a:pt x="0" y="6"/>
                    <a:pt x="0" y="6"/>
                    <a:pt x="0" y="6"/>
                  </a:cubicBezTo>
                  <a:cubicBezTo>
                    <a:pt x="2" y="1"/>
                    <a:pt x="2" y="1"/>
                    <a:pt x="2" y="1"/>
                  </a:cubicBezTo>
                  <a:cubicBezTo>
                    <a:pt x="3" y="0"/>
                    <a:pt x="3" y="0"/>
                    <a:pt x="3" y="0"/>
                  </a:cubicBezTo>
                  <a:cubicBezTo>
                    <a:pt x="3" y="0"/>
                    <a:pt x="3" y="1"/>
                    <a:pt x="3" y="1"/>
                  </a:cubicBezTo>
                  <a:cubicBezTo>
                    <a:pt x="1" y="5"/>
                    <a:pt x="1" y="5"/>
                    <a:pt x="1" y="5"/>
                  </a:cubicBezTo>
                  <a:cubicBezTo>
                    <a:pt x="1" y="6"/>
                    <a:pt x="1" y="6"/>
                    <a:pt x="1" y="6"/>
                  </a:cubicBezTo>
                  <a:cubicBezTo>
                    <a:pt x="1" y="6"/>
                    <a:pt x="1" y="6"/>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31" name="Freeform 482"/>
            <p:cNvSpPr>
              <a:spLocks/>
            </p:cNvSpPr>
            <p:nvPr/>
          </p:nvSpPr>
          <p:spPr bwMode="auto">
            <a:xfrm>
              <a:off x="3845" y="2198"/>
              <a:ext cx="8" cy="15"/>
            </a:xfrm>
            <a:custGeom>
              <a:avLst/>
              <a:gdLst>
                <a:gd name="T0" fmla="*/ 0 w 3"/>
                <a:gd name="T1" fmla="*/ 6 h 6"/>
                <a:gd name="T2" fmla="*/ 0 w 3"/>
                <a:gd name="T3" fmla="*/ 6 h 6"/>
                <a:gd name="T4" fmla="*/ 0 w 3"/>
                <a:gd name="T5" fmla="*/ 6 h 6"/>
                <a:gd name="T6" fmla="*/ 2 w 3"/>
                <a:gd name="T7" fmla="*/ 0 h 6"/>
                <a:gd name="T8" fmla="*/ 2 w 3"/>
                <a:gd name="T9" fmla="*/ 0 h 6"/>
                <a:gd name="T10" fmla="*/ 3 w 3"/>
                <a:gd name="T11" fmla="*/ 0 h 6"/>
                <a:gd name="T12" fmla="*/ 1 w 3"/>
                <a:gd name="T13" fmla="*/ 6 h 6"/>
                <a:gd name="T14" fmla="*/ 0 w 3"/>
                <a:gd name="T15" fmla="*/ 6 h 6"/>
                <a:gd name="T16" fmla="*/ 0 w 3"/>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6">
                  <a:moveTo>
                    <a:pt x="0" y="6"/>
                  </a:moveTo>
                  <a:cubicBezTo>
                    <a:pt x="0" y="6"/>
                    <a:pt x="0" y="6"/>
                    <a:pt x="0" y="6"/>
                  </a:cubicBezTo>
                  <a:cubicBezTo>
                    <a:pt x="0" y="6"/>
                    <a:pt x="0" y="6"/>
                    <a:pt x="0" y="6"/>
                  </a:cubicBezTo>
                  <a:cubicBezTo>
                    <a:pt x="0" y="4"/>
                    <a:pt x="1" y="2"/>
                    <a:pt x="2" y="0"/>
                  </a:cubicBezTo>
                  <a:cubicBezTo>
                    <a:pt x="2" y="0"/>
                    <a:pt x="2" y="0"/>
                    <a:pt x="2" y="0"/>
                  </a:cubicBezTo>
                  <a:cubicBezTo>
                    <a:pt x="3" y="0"/>
                    <a:pt x="3" y="0"/>
                    <a:pt x="3" y="0"/>
                  </a:cubicBezTo>
                  <a:cubicBezTo>
                    <a:pt x="2" y="2"/>
                    <a:pt x="1" y="4"/>
                    <a:pt x="1" y="6"/>
                  </a:cubicBezTo>
                  <a:cubicBezTo>
                    <a:pt x="1" y="6"/>
                    <a:pt x="1" y="6"/>
                    <a:pt x="0" y="6"/>
                  </a:cubicBezTo>
                  <a:cubicBezTo>
                    <a:pt x="0"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32" name="Freeform 483"/>
            <p:cNvSpPr>
              <a:spLocks/>
            </p:cNvSpPr>
            <p:nvPr/>
          </p:nvSpPr>
          <p:spPr bwMode="auto">
            <a:xfrm>
              <a:off x="3848" y="2203"/>
              <a:ext cx="5" cy="10"/>
            </a:xfrm>
            <a:custGeom>
              <a:avLst/>
              <a:gdLst>
                <a:gd name="T0" fmla="*/ 1 w 2"/>
                <a:gd name="T1" fmla="*/ 4 h 4"/>
                <a:gd name="T2" fmla="*/ 0 w 2"/>
                <a:gd name="T3" fmla="*/ 4 h 4"/>
                <a:gd name="T4" fmla="*/ 0 w 2"/>
                <a:gd name="T5" fmla="*/ 3 h 4"/>
                <a:gd name="T6" fmla="*/ 2 w 2"/>
                <a:gd name="T7" fmla="*/ 0 h 4"/>
                <a:gd name="T8" fmla="*/ 2 w 2"/>
                <a:gd name="T9" fmla="*/ 0 h 4"/>
                <a:gd name="T10" fmla="*/ 2 w 2"/>
                <a:gd name="T11" fmla="*/ 0 h 4"/>
                <a:gd name="T12" fmla="*/ 1 w 2"/>
                <a:gd name="T13" fmla="*/ 3 h 4"/>
                <a:gd name="T14" fmla="*/ 1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1" y="4"/>
                  </a:moveTo>
                  <a:cubicBezTo>
                    <a:pt x="1" y="4"/>
                    <a:pt x="1" y="4"/>
                    <a:pt x="0" y="4"/>
                  </a:cubicBezTo>
                  <a:cubicBezTo>
                    <a:pt x="0" y="4"/>
                    <a:pt x="0" y="3"/>
                    <a:pt x="0" y="3"/>
                  </a:cubicBezTo>
                  <a:cubicBezTo>
                    <a:pt x="2" y="0"/>
                    <a:pt x="2" y="0"/>
                    <a:pt x="2" y="0"/>
                  </a:cubicBezTo>
                  <a:cubicBezTo>
                    <a:pt x="2" y="0"/>
                    <a:pt x="2" y="0"/>
                    <a:pt x="2" y="0"/>
                  </a:cubicBezTo>
                  <a:cubicBezTo>
                    <a:pt x="2" y="0"/>
                    <a:pt x="2" y="0"/>
                    <a:pt x="2" y="0"/>
                  </a:cubicBezTo>
                  <a:cubicBezTo>
                    <a:pt x="1" y="3"/>
                    <a:pt x="1" y="3"/>
                    <a:pt x="1" y="3"/>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33" name="Freeform 484"/>
            <p:cNvSpPr>
              <a:spLocks/>
            </p:cNvSpPr>
            <p:nvPr/>
          </p:nvSpPr>
          <p:spPr bwMode="auto">
            <a:xfrm>
              <a:off x="3842" y="2168"/>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0"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34" name="Freeform 485"/>
            <p:cNvSpPr>
              <a:spLocks/>
            </p:cNvSpPr>
            <p:nvPr/>
          </p:nvSpPr>
          <p:spPr bwMode="auto">
            <a:xfrm>
              <a:off x="3842" y="2168"/>
              <a:ext cx="6" cy="7"/>
            </a:xfrm>
            <a:custGeom>
              <a:avLst/>
              <a:gdLst>
                <a:gd name="T0" fmla="*/ 1 w 2"/>
                <a:gd name="T1" fmla="*/ 3 h 3"/>
                <a:gd name="T2" fmla="*/ 1 w 2"/>
                <a:gd name="T3" fmla="*/ 3 h 3"/>
                <a:gd name="T4" fmla="*/ 1 w 2"/>
                <a:gd name="T5" fmla="*/ 2 h 3"/>
                <a:gd name="T6" fmla="*/ 1 w 2"/>
                <a:gd name="T7" fmla="*/ 1 h 3"/>
                <a:gd name="T8" fmla="*/ 2 w 2"/>
                <a:gd name="T9" fmla="*/ 0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0" y="3"/>
                    <a:pt x="0" y="3"/>
                    <a:pt x="1" y="2"/>
                  </a:cubicBezTo>
                  <a:cubicBezTo>
                    <a:pt x="1" y="2"/>
                    <a:pt x="1" y="1"/>
                    <a:pt x="1" y="1"/>
                  </a:cubicBezTo>
                  <a:cubicBezTo>
                    <a:pt x="1" y="1"/>
                    <a:pt x="1" y="0"/>
                    <a:pt x="2" y="0"/>
                  </a:cubicBezTo>
                  <a:cubicBezTo>
                    <a:pt x="2" y="1"/>
                    <a:pt x="2" y="1"/>
                    <a:pt x="2" y="1"/>
                  </a:cubicBezTo>
                  <a:cubicBezTo>
                    <a:pt x="2" y="2"/>
                    <a:pt x="2"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35" name="Freeform 486"/>
            <p:cNvSpPr>
              <a:spLocks/>
            </p:cNvSpPr>
            <p:nvPr/>
          </p:nvSpPr>
          <p:spPr bwMode="auto">
            <a:xfrm>
              <a:off x="3845" y="2173"/>
              <a:ext cx="5" cy="7"/>
            </a:xfrm>
            <a:custGeom>
              <a:avLst/>
              <a:gdLst>
                <a:gd name="T0" fmla="*/ 0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1" y="1"/>
                    <a:pt x="1" y="1"/>
                    <a:pt x="1" y="1"/>
                  </a:cubicBezTo>
                  <a:cubicBezTo>
                    <a:pt x="1" y="0"/>
                    <a:pt x="1" y="0"/>
                    <a:pt x="2" y="0"/>
                  </a:cubicBezTo>
                  <a:cubicBezTo>
                    <a:pt x="2" y="0"/>
                    <a:pt x="2" y="1"/>
                    <a:pt x="2" y="1"/>
                  </a:cubicBezTo>
                  <a:cubicBezTo>
                    <a:pt x="1" y="3"/>
                    <a:pt x="1" y="3"/>
                    <a:pt x="1" y="3"/>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36" name="Freeform 487"/>
            <p:cNvSpPr>
              <a:spLocks/>
            </p:cNvSpPr>
            <p:nvPr/>
          </p:nvSpPr>
          <p:spPr bwMode="auto">
            <a:xfrm>
              <a:off x="3848" y="2178"/>
              <a:ext cx="5" cy="10"/>
            </a:xfrm>
            <a:custGeom>
              <a:avLst/>
              <a:gdLst>
                <a:gd name="T0" fmla="*/ 0 w 2"/>
                <a:gd name="T1" fmla="*/ 4 h 4"/>
                <a:gd name="T2" fmla="*/ 0 w 2"/>
                <a:gd name="T3" fmla="*/ 3 h 4"/>
                <a:gd name="T4" fmla="*/ 0 w 2"/>
                <a:gd name="T5" fmla="*/ 3 h 4"/>
                <a:gd name="T6" fmla="*/ 1 w 2"/>
                <a:gd name="T7" fmla="*/ 0 h 4"/>
                <a:gd name="T8" fmla="*/ 1 w 2"/>
                <a:gd name="T9" fmla="*/ 0 h 4"/>
                <a:gd name="T10" fmla="*/ 2 w 2"/>
                <a:gd name="T11" fmla="*/ 1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3"/>
                  </a:cubicBezTo>
                  <a:cubicBezTo>
                    <a:pt x="0" y="3"/>
                    <a:pt x="0" y="3"/>
                    <a:pt x="0" y="3"/>
                  </a:cubicBezTo>
                  <a:cubicBezTo>
                    <a:pt x="1" y="0"/>
                    <a:pt x="1" y="0"/>
                    <a:pt x="1" y="0"/>
                  </a:cubicBezTo>
                  <a:cubicBezTo>
                    <a:pt x="1" y="0"/>
                    <a:pt x="1" y="0"/>
                    <a:pt x="1" y="0"/>
                  </a:cubicBezTo>
                  <a:cubicBezTo>
                    <a:pt x="2" y="0"/>
                    <a:pt x="2" y="1"/>
                    <a:pt x="2" y="1"/>
                  </a:cubicBezTo>
                  <a:cubicBezTo>
                    <a:pt x="1" y="3"/>
                    <a:pt x="1" y="3"/>
                    <a:pt x="1" y="3"/>
                  </a:cubicBezTo>
                  <a:cubicBezTo>
                    <a:pt x="0" y="3"/>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37" name="Freeform 488"/>
            <p:cNvSpPr>
              <a:spLocks/>
            </p:cNvSpPr>
            <p:nvPr/>
          </p:nvSpPr>
          <p:spPr bwMode="auto">
            <a:xfrm>
              <a:off x="3850" y="2183"/>
              <a:ext cx="5" cy="10"/>
            </a:xfrm>
            <a:custGeom>
              <a:avLst/>
              <a:gdLst>
                <a:gd name="T0" fmla="*/ 0 w 2"/>
                <a:gd name="T1" fmla="*/ 4 h 4"/>
                <a:gd name="T2" fmla="*/ 0 w 2"/>
                <a:gd name="T3" fmla="*/ 3 h 4"/>
                <a:gd name="T4" fmla="*/ 0 w 2"/>
                <a:gd name="T5" fmla="*/ 3 h 4"/>
                <a:gd name="T6" fmla="*/ 1 w 2"/>
                <a:gd name="T7" fmla="*/ 0 h 4"/>
                <a:gd name="T8" fmla="*/ 2 w 2"/>
                <a:gd name="T9" fmla="*/ 0 h 4"/>
                <a:gd name="T10" fmla="*/ 2 w 2"/>
                <a:gd name="T11" fmla="*/ 1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3"/>
                    <a:pt x="0" y="3"/>
                  </a:cubicBezTo>
                  <a:cubicBezTo>
                    <a:pt x="0" y="3"/>
                    <a:pt x="0" y="3"/>
                    <a:pt x="0" y="3"/>
                  </a:cubicBezTo>
                  <a:cubicBezTo>
                    <a:pt x="0" y="2"/>
                    <a:pt x="1" y="1"/>
                    <a:pt x="1" y="0"/>
                  </a:cubicBezTo>
                  <a:cubicBezTo>
                    <a:pt x="1" y="0"/>
                    <a:pt x="1" y="0"/>
                    <a:pt x="2" y="0"/>
                  </a:cubicBezTo>
                  <a:cubicBezTo>
                    <a:pt x="2" y="0"/>
                    <a:pt x="2" y="1"/>
                    <a:pt x="2" y="1"/>
                  </a:cubicBezTo>
                  <a:cubicBezTo>
                    <a:pt x="1" y="2"/>
                    <a:pt x="1" y="2"/>
                    <a:pt x="1" y="3"/>
                  </a:cubicBezTo>
                  <a:cubicBezTo>
                    <a:pt x="0" y="3"/>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38" name="Freeform 489"/>
            <p:cNvSpPr>
              <a:spLocks/>
            </p:cNvSpPr>
            <p:nvPr/>
          </p:nvSpPr>
          <p:spPr bwMode="auto">
            <a:xfrm>
              <a:off x="3850" y="2188"/>
              <a:ext cx="8" cy="10"/>
            </a:xfrm>
            <a:custGeom>
              <a:avLst/>
              <a:gdLst>
                <a:gd name="T0" fmla="*/ 1 w 3"/>
                <a:gd name="T1" fmla="*/ 4 h 4"/>
                <a:gd name="T2" fmla="*/ 1 w 3"/>
                <a:gd name="T3" fmla="*/ 4 h 4"/>
                <a:gd name="T4" fmla="*/ 1 w 3"/>
                <a:gd name="T5" fmla="*/ 3 h 4"/>
                <a:gd name="T6" fmla="*/ 2 w 3"/>
                <a:gd name="T7" fmla="*/ 0 h 4"/>
                <a:gd name="T8" fmla="*/ 3 w 3"/>
                <a:gd name="T9" fmla="*/ 0 h 4"/>
                <a:gd name="T10" fmla="*/ 3 w 3"/>
                <a:gd name="T11" fmla="*/ 1 h 4"/>
                <a:gd name="T12" fmla="*/ 1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1" y="4"/>
                    <a:pt x="0" y="3"/>
                    <a:pt x="1" y="3"/>
                  </a:cubicBezTo>
                  <a:cubicBezTo>
                    <a:pt x="1" y="2"/>
                    <a:pt x="1" y="1"/>
                    <a:pt x="2" y="0"/>
                  </a:cubicBezTo>
                  <a:cubicBezTo>
                    <a:pt x="2" y="0"/>
                    <a:pt x="2" y="0"/>
                    <a:pt x="3" y="0"/>
                  </a:cubicBezTo>
                  <a:cubicBezTo>
                    <a:pt x="3" y="0"/>
                    <a:pt x="3" y="0"/>
                    <a:pt x="3" y="1"/>
                  </a:cubicBezTo>
                  <a:cubicBezTo>
                    <a:pt x="2" y="2"/>
                    <a:pt x="2" y="2"/>
                    <a:pt x="1" y="3"/>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39" name="Freeform 490"/>
            <p:cNvSpPr>
              <a:spLocks/>
            </p:cNvSpPr>
            <p:nvPr/>
          </p:nvSpPr>
          <p:spPr bwMode="auto">
            <a:xfrm>
              <a:off x="3853" y="2193"/>
              <a:ext cx="7" cy="10"/>
            </a:xfrm>
            <a:custGeom>
              <a:avLst/>
              <a:gdLst>
                <a:gd name="T0" fmla="*/ 1 w 3"/>
                <a:gd name="T1" fmla="*/ 4 h 4"/>
                <a:gd name="T2" fmla="*/ 1 w 3"/>
                <a:gd name="T3" fmla="*/ 4 h 4"/>
                <a:gd name="T4" fmla="*/ 0 w 3"/>
                <a:gd name="T5" fmla="*/ 4 h 4"/>
                <a:gd name="T6" fmla="*/ 1 w 3"/>
                <a:gd name="T7" fmla="*/ 2 h 4"/>
                <a:gd name="T8" fmla="*/ 1 w 3"/>
                <a:gd name="T9" fmla="*/ 1 h 4"/>
                <a:gd name="T10" fmla="*/ 2 w 3"/>
                <a:gd name="T11" fmla="*/ 0 h 4"/>
                <a:gd name="T12" fmla="*/ 2 w 3"/>
                <a:gd name="T13" fmla="*/ 0 h 4"/>
                <a:gd name="T14" fmla="*/ 3 w 3"/>
                <a:gd name="T15" fmla="*/ 0 h 4"/>
                <a:gd name="T16" fmla="*/ 2 w 3"/>
                <a:gd name="T17" fmla="*/ 2 h 4"/>
                <a:gd name="T18" fmla="*/ 2 w 3"/>
                <a:gd name="T19" fmla="*/ 2 h 4"/>
                <a:gd name="T20" fmla="*/ 1 w 3"/>
                <a:gd name="T21" fmla="*/ 4 h 4"/>
                <a:gd name="T22" fmla="*/ 1 w 3"/>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4">
                  <a:moveTo>
                    <a:pt x="1" y="4"/>
                  </a:moveTo>
                  <a:cubicBezTo>
                    <a:pt x="1" y="4"/>
                    <a:pt x="1" y="4"/>
                    <a:pt x="1" y="4"/>
                  </a:cubicBezTo>
                  <a:cubicBezTo>
                    <a:pt x="0" y="4"/>
                    <a:pt x="0" y="4"/>
                    <a:pt x="0" y="4"/>
                  </a:cubicBezTo>
                  <a:cubicBezTo>
                    <a:pt x="0" y="3"/>
                    <a:pt x="1" y="2"/>
                    <a:pt x="1" y="2"/>
                  </a:cubicBezTo>
                  <a:cubicBezTo>
                    <a:pt x="1" y="1"/>
                    <a:pt x="1" y="1"/>
                    <a:pt x="1" y="1"/>
                  </a:cubicBezTo>
                  <a:cubicBezTo>
                    <a:pt x="2" y="1"/>
                    <a:pt x="2" y="1"/>
                    <a:pt x="2" y="0"/>
                  </a:cubicBezTo>
                  <a:cubicBezTo>
                    <a:pt x="2" y="0"/>
                    <a:pt x="2" y="0"/>
                    <a:pt x="2" y="0"/>
                  </a:cubicBezTo>
                  <a:cubicBezTo>
                    <a:pt x="2" y="0"/>
                    <a:pt x="3" y="0"/>
                    <a:pt x="3" y="0"/>
                  </a:cubicBezTo>
                  <a:cubicBezTo>
                    <a:pt x="3" y="1"/>
                    <a:pt x="2" y="1"/>
                    <a:pt x="2" y="2"/>
                  </a:cubicBezTo>
                  <a:cubicBezTo>
                    <a:pt x="2" y="2"/>
                    <a:pt x="2" y="2"/>
                    <a:pt x="2" y="2"/>
                  </a:cubicBezTo>
                  <a:cubicBezTo>
                    <a:pt x="2" y="3"/>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40" name="Freeform 491"/>
            <p:cNvSpPr>
              <a:spLocks/>
            </p:cNvSpPr>
            <p:nvPr/>
          </p:nvSpPr>
          <p:spPr bwMode="auto">
            <a:xfrm>
              <a:off x="3855" y="2200"/>
              <a:ext cx="5" cy="8"/>
            </a:xfrm>
            <a:custGeom>
              <a:avLst/>
              <a:gdLst>
                <a:gd name="T0" fmla="*/ 0 w 2"/>
                <a:gd name="T1" fmla="*/ 3 h 3"/>
                <a:gd name="T2" fmla="*/ 0 w 2"/>
                <a:gd name="T3" fmla="*/ 2 h 3"/>
                <a:gd name="T4" fmla="*/ 0 w 2"/>
                <a:gd name="T5" fmla="*/ 2 h 3"/>
                <a:gd name="T6" fmla="*/ 1 w 2"/>
                <a:gd name="T7" fmla="*/ 0 h 3"/>
                <a:gd name="T8" fmla="*/ 2 w 2"/>
                <a:gd name="T9" fmla="*/ 0 h 3"/>
                <a:gd name="T10" fmla="*/ 2 w 2"/>
                <a:gd name="T11" fmla="*/ 0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2"/>
                  </a:cubicBezTo>
                  <a:cubicBezTo>
                    <a:pt x="0" y="2"/>
                    <a:pt x="0" y="2"/>
                    <a:pt x="0" y="2"/>
                  </a:cubicBezTo>
                  <a:cubicBezTo>
                    <a:pt x="1" y="0"/>
                    <a:pt x="1" y="0"/>
                    <a:pt x="1" y="0"/>
                  </a:cubicBezTo>
                  <a:cubicBezTo>
                    <a:pt x="1" y="0"/>
                    <a:pt x="1" y="0"/>
                    <a:pt x="2" y="0"/>
                  </a:cubicBezTo>
                  <a:cubicBezTo>
                    <a:pt x="2" y="0"/>
                    <a:pt x="2" y="0"/>
                    <a:pt x="2" y="0"/>
                  </a:cubicBezTo>
                  <a:cubicBezTo>
                    <a:pt x="1" y="2"/>
                    <a:pt x="1" y="2"/>
                    <a:pt x="1" y="2"/>
                  </a:cubicBezTo>
                  <a:cubicBezTo>
                    <a:pt x="1" y="2"/>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41" name="Freeform 492"/>
            <p:cNvSpPr>
              <a:spLocks/>
            </p:cNvSpPr>
            <p:nvPr/>
          </p:nvSpPr>
          <p:spPr bwMode="auto">
            <a:xfrm>
              <a:off x="3848" y="2157"/>
              <a:ext cx="2" cy="5"/>
            </a:xfrm>
            <a:custGeom>
              <a:avLst/>
              <a:gdLst>
                <a:gd name="T0" fmla="*/ 0 w 1"/>
                <a:gd name="T1" fmla="*/ 2 h 2"/>
                <a:gd name="T2" fmla="*/ 0 w 1"/>
                <a:gd name="T3" fmla="*/ 2 h 2"/>
                <a:gd name="T4" fmla="*/ 1 w 1"/>
                <a:gd name="T5" fmla="*/ 1 h 2"/>
                <a:gd name="T6" fmla="*/ 1 w 1"/>
                <a:gd name="T7" fmla="*/ 1 h 2"/>
                <a:gd name="T8" fmla="*/ 1 w 1"/>
                <a:gd name="T9" fmla="*/ 1 h 2"/>
                <a:gd name="T10" fmla="*/ 1 w 1"/>
                <a:gd name="T11" fmla="*/ 2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cubicBezTo>
                    <a:pt x="0" y="2"/>
                    <a:pt x="0" y="2"/>
                    <a:pt x="0" y="2"/>
                  </a:cubicBezTo>
                  <a:cubicBezTo>
                    <a:pt x="0" y="1"/>
                    <a:pt x="0" y="1"/>
                    <a:pt x="1" y="1"/>
                  </a:cubicBezTo>
                  <a:cubicBezTo>
                    <a:pt x="1" y="0"/>
                    <a:pt x="1" y="0"/>
                    <a:pt x="1" y="1"/>
                  </a:cubicBezTo>
                  <a:cubicBezTo>
                    <a:pt x="1" y="1"/>
                    <a:pt x="1" y="1"/>
                    <a:pt x="1" y="1"/>
                  </a:cubicBezTo>
                  <a:cubicBezTo>
                    <a:pt x="1" y="1"/>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42" name="Freeform 493"/>
            <p:cNvSpPr>
              <a:spLocks/>
            </p:cNvSpPr>
            <p:nvPr/>
          </p:nvSpPr>
          <p:spPr bwMode="auto">
            <a:xfrm>
              <a:off x="3850" y="2160"/>
              <a:ext cx="5" cy="5"/>
            </a:xfrm>
            <a:custGeom>
              <a:avLst/>
              <a:gdLst>
                <a:gd name="T0" fmla="*/ 1 w 2"/>
                <a:gd name="T1" fmla="*/ 2 h 2"/>
                <a:gd name="T2" fmla="*/ 1 w 2"/>
                <a:gd name="T3" fmla="*/ 2 h 2"/>
                <a:gd name="T4" fmla="*/ 0 w 2"/>
                <a:gd name="T5" fmla="*/ 1 h 2"/>
                <a:gd name="T6" fmla="*/ 1 w 2"/>
                <a:gd name="T7" fmla="*/ 0 h 2"/>
                <a:gd name="T8" fmla="*/ 1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1"/>
                  </a:cubicBezTo>
                  <a:cubicBezTo>
                    <a:pt x="1" y="1"/>
                    <a:pt x="1" y="1"/>
                    <a:pt x="1" y="0"/>
                  </a:cubicBezTo>
                  <a:cubicBezTo>
                    <a:pt x="1" y="0"/>
                    <a:pt x="1" y="0"/>
                    <a:pt x="1"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43" name="Freeform 494"/>
            <p:cNvSpPr>
              <a:spLocks/>
            </p:cNvSpPr>
            <p:nvPr/>
          </p:nvSpPr>
          <p:spPr bwMode="auto">
            <a:xfrm>
              <a:off x="3855" y="2162"/>
              <a:ext cx="5" cy="6"/>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1"/>
                    <a:pt x="1" y="0"/>
                  </a:cubicBezTo>
                  <a:cubicBezTo>
                    <a:pt x="1" y="0"/>
                    <a:pt x="1" y="0"/>
                    <a:pt x="2" y="0"/>
                  </a:cubicBezTo>
                  <a:cubicBezTo>
                    <a:pt x="2" y="0"/>
                    <a:pt x="2" y="0"/>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44" name="Freeform 495"/>
            <p:cNvSpPr>
              <a:spLocks/>
            </p:cNvSpPr>
            <p:nvPr/>
          </p:nvSpPr>
          <p:spPr bwMode="auto">
            <a:xfrm>
              <a:off x="3860" y="2162"/>
              <a:ext cx="5" cy="8"/>
            </a:xfrm>
            <a:custGeom>
              <a:avLst/>
              <a:gdLst>
                <a:gd name="T0" fmla="*/ 0 w 2"/>
                <a:gd name="T1" fmla="*/ 3 h 3"/>
                <a:gd name="T2" fmla="*/ 0 w 2"/>
                <a:gd name="T3" fmla="*/ 3 h 3"/>
                <a:gd name="T4" fmla="*/ 0 w 2"/>
                <a:gd name="T5" fmla="*/ 2 h 3"/>
                <a:gd name="T6" fmla="*/ 1 w 2"/>
                <a:gd name="T7" fmla="*/ 1 h 3"/>
                <a:gd name="T8" fmla="*/ 1 w 2"/>
                <a:gd name="T9" fmla="*/ 0 h 3"/>
                <a:gd name="T10" fmla="*/ 2 w 2"/>
                <a:gd name="T11" fmla="*/ 1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2"/>
                    <a:pt x="0" y="2"/>
                  </a:cubicBezTo>
                  <a:cubicBezTo>
                    <a:pt x="1" y="1"/>
                    <a:pt x="1" y="1"/>
                    <a:pt x="1" y="1"/>
                  </a:cubicBezTo>
                  <a:cubicBezTo>
                    <a:pt x="1" y="0"/>
                    <a:pt x="1" y="0"/>
                    <a:pt x="1" y="0"/>
                  </a:cubicBezTo>
                  <a:cubicBezTo>
                    <a:pt x="2" y="1"/>
                    <a:pt x="2" y="1"/>
                    <a:pt x="2" y="1"/>
                  </a:cubicBezTo>
                  <a:cubicBezTo>
                    <a:pt x="1" y="2"/>
                    <a:pt x="1" y="2"/>
                    <a:pt x="1" y="2"/>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45" name="Freeform 496"/>
            <p:cNvSpPr>
              <a:spLocks/>
            </p:cNvSpPr>
            <p:nvPr/>
          </p:nvSpPr>
          <p:spPr bwMode="auto">
            <a:xfrm>
              <a:off x="3865" y="2165"/>
              <a:ext cx="5" cy="8"/>
            </a:xfrm>
            <a:custGeom>
              <a:avLst/>
              <a:gdLst>
                <a:gd name="T0" fmla="*/ 1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0" y="3"/>
                    <a:pt x="0" y="3"/>
                  </a:cubicBezTo>
                  <a:cubicBezTo>
                    <a:pt x="0" y="3"/>
                    <a:pt x="0" y="2"/>
                    <a:pt x="0" y="2"/>
                  </a:cubicBezTo>
                  <a:cubicBezTo>
                    <a:pt x="1" y="1"/>
                    <a:pt x="1" y="1"/>
                    <a:pt x="1" y="1"/>
                  </a:cubicBezTo>
                  <a:cubicBezTo>
                    <a:pt x="1" y="0"/>
                    <a:pt x="1" y="0"/>
                    <a:pt x="2" y="0"/>
                  </a:cubicBezTo>
                  <a:cubicBezTo>
                    <a:pt x="2" y="0"/>
                    <a:pt x="2"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46" name="Freeform 497"/>
            <p:cNvSpPr>
              <a:spLocks/>
            </p:cNvSpPr>
            <p:nvPr/>
          </p:nvSpPr>
          <p:spPr bwMode="auto">
            <a:xfrm>
              <a:off x="3870" y="2168"/>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0" y="0"/>
                  </a:cubicBezTo>
                  <a:cubicBezTo>
                    <a:pt x="1" y="0"/>
                    <a:pt x="1"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47" name="Freeform 498"/>
            <p:cNvSpPr>
              <a:spLocks/>
            </p:cNvSpPr>
            <p:nvPr/>
          </p:nvSpPr>
          <p:spPr bwMode="auto">
            <a:xfrm>
              <a:off x="3875" y="2170"/>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1"/>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48" name="Freeform 499"/>
            <p:cNvSpPr>
              <a:spLocks/>
            </p:cNvSpPr>
            <p:nvPr/>
          </p:nvSpPr>
          <p:spPr bwMode="auto">
            <a:xfrm>
              <a:off x="3880" y="2170"/>
              <a:ext cx="5" cy="8"/>
            </a:xfrm>
            <a:custGeom>
              <a:avLst/>
              <a:gdLst>
                <a:gd name="T0" fmla="*/ 0 w 2"/>
                <a:gd name="T1" fmla="*/ 3 h 3"/>
                <a:gd name="T2" fmla="*/ 0 w 2"/>
                <a:gd name="T3" fmla="*/ 3 h 3"/>
                <a:gd name="T4" fmla="*/ 0 w 2"/>
                <a:gd name="T5" fmla="*/ 3 h 3"/>
                <a:gd name="T6" fmla="*/ 1 w 2"/>
                <a:gd name="T7" fmla="*/ 0 h 3"/>
                <a:gd name="T8" fmla="*/ 2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0" y="2"/>
                    <a:pt x="1" y="1"/>
                    <a:pt x="1" y="0"/>
                  </a:cubicBezTo>
                  <a:cubicBezTo>
                    <a:pt x="1" y="0"/>
                    <a:pt x="2" y="0"/>
                    <a:pt x="2" y="0"/>
                  </a:cubicBezTo>
                  <a:cubicBezTo>
                    <a:pt x="2" y="1"/>
                    <a:pt x="2" y="1"/>
                    <a:pt x="2" y="1"/>
                  </a:cubicBezTo>
                  <a:cubicBezTo>
                    <a:pt x="1" y="2"/>
                    <a:pt x="1" y="2"/>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49" name="Freeform 500"/>
            <p:cNvSpPr>
              <a:spLocks/>
            </p:cNvSpPr>
            <p:nvPr/>
          </p:nvSpPr>
          <p:spPr bwMode="auto">
            <a:xfrm>
              <a:off x="3883" y="2175"/>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2"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50" name="Freeform 501"/>
            <p:cNvSpPr>
              <a:spLocks/>
            </p:cNvSpPr>
            <p:nvPr/>
          </p:nvSpPr>
          <p:spPr bwMode="auto">
            <a:xfrm>
              <a:off x="3860" y="2193"/>
              <a:ext cx="8" cy="15"/>
            </a:xfrm>
            <a:custGeom>
              <a:avLst/>
              <a:gdLst>
                <a:gd name="T0" fmla="*/ 1 w 3"/>
                <a:gd name="T1" fmla="*/ 6 h 6"/>
                <a:gd name="T2" fmla="*/ 1 w 3"/>
                <a:gd name="T3" fmla="*/ 6 h 6"/>
                <a:gd name="T4" fmla="*/ 0 w 3"/>
                <a:gd name="T5" fmla="*/ 6 h 6"/>
                <a:gd name="T6" fmla="*/ 2 w 3"/>
                <a:gd name="T7" fmla="*/ 1 h 6"/>
                <a:gd name="T8" fmla="*/ 2 w 3"/>
                <a:gd name="T9" fmla="*/ 0 h 6"/>
                <a:gd name="T10" fmla="*/ 3 w 3"/>
                <a:gd name="T11" fmla="*/ 1 h 6"/>
                <a:gd name="T12" fmla="*/ 1 w 3"/>
                <a:gd name="T13" fmla="*/ 6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1" y="6"/>
                    <a:pt x="1" y="6"/>
                  </a:cubicBezTo>
                  <a:cubicBezTo>
                    <a:pt x="0" y="6"/>
                    <a:pt x="0" y="6"/>
                    <a:pt x="0" y="6"/>
                  </a:cubicBezTo>
                  <a:cubicBezTo>
                    <a:pt x="2" y="1"/>
                    <a:pt x="2" y="1"/>
                    <a:pt x="2" y="1"/>
                  </a:cubicBezTo>
                  <a:cubicBezTo>
                    <a:pt x="2" y="0"/>
                    <a:pt x="2" y="0"/>
                    <a:pt x="2" y="0"/>
                  </a:cubicBezTo>
                  <a:cubicBezTo>
                    <a:pt x="3" y="0"/>
                    <a:pt x="3" y="1"/>
                    <a:pt x="3" y="1"/>
                  </a:cubicBezTo>
                  <a:cubicBezTo>
                    <a:pt x="1" y="6"/>
                    <a:pt x="1" y="6"/>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51" name="Freeform 502"/>
            <p:cNvSpPr>
              <a:spLocks/>
            </p:cNvSpPr>
            <p:nvPr/>
          </p:nvSpPr>
          <p:spPr bwMode="auto">
            <a:xfrm>
              <a:off x="3865" y="2190"/>
              <a:ext cx="5" cy="18"/>
            </a:xfrm>
            <a:custGeom>
              <a:avLst/>
              <a:gdLst>
                <a:gd name="T0" fmla="*/ 0 w 2"/>
                <a:gd name="T1" fmla="*/ 7 h 7"/>
                <a:gd name="T2" fmla="*/ 0 w 2"/>
                <a:gd name="T3" fmla="*/ 7 h 7"/>
                <a:gd name="T4" fmla="*/ 0 w 2"/>
                <a:gd name="T5" fmla="*/ 6 h 7"/>
                <a:gd name="T6" fmla="*/ 2 w 2"/>
                <a:gd name="T7" fmla="*/ 1 h 7"/>
                <a:gd name="T8" fmla="*/ 2 w 2"/>
                <a:gd name="T9" fmla="*/ 0 h 7"/>
                <a:gd name="T10" fmla="*/ 2 w 2"/>
                <a:gd name="T11" fmla="*/ 1 h 7"/>
                <a:gd name="T12" fmla="*/ 1 w 2"/>
                <a:gd name="T13" fmla="*/ 6 h 7"/>
                <a:gd name="T14" fmla="*/ 1 w 2"/>
                <a:gd name="T15" fmla="*/ 6 h 7"/>
                <a:gd name="T16" fmla="*/ 1 w 2"/>
                <a:gd name="T17" fmla="*/ 7 h 7"/>
                <a:gd name="T18" fmla="*/ 0 w 2"/>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7">
                  <a:moveTo>
                    <a:pt x="0" y="7"/>
                  </a:moveTo>
                  <a:cubicBezTo>
                    <a:pt x="0" y="7"/>
                    <a:pt x="0" y="7"/>
                    <a:pt x="0" y="7"/>
                  </a:cubicBezTo>
                  <a:cubicBezTo>
                    <a:pt x="0" y="7"/>
                    <a:pt x="0" y="6"/>
                    <a:pt x="0" y="6"/>
                  </a:cubicBezTo>
                  <a:cubicBezTo>
                    <a:pt x="1" y="4"/>
                    <a:pt x="1" y="3"/>
                    <a:pt x="2" y="1"/>
                  </a:cubicBezTo>
                  <a:cubicBezTo>
                    <a:pt x="2" y="1"/>
                    <a:pt x="2" y="0"/>
                    <a:pt x="2" y="0"/>
                  </a:cubicBezTo>
                  <a:cubicBezTo>
                    <a:pt x="2" y="0"/>
                    <a:pt x="2" y="1"/>
                    <a:pt x="2" y="1"/>
                  </a:cubicBezTo>
                  <a:cubicBezTo>
                    <a:pt x="2" y="3"/>
                    <a:pt x="1" y="4"/>
                    <a:pt x="1" y="6"/>
                  </a:cubicBezTo>
                  <a:cubicBezTo>
                    <a:pt x="1" y="6"/>
                    <a:pt x="1" y="6"/>
                    <a:pt x="1" y="6"/>
                  </a:cubicBezTo>
                  <a:cubicBezTo>
                    <a:pt x="1" y="7"/>
                    <a:pt x="1" y="7"/>
                    <a:pt x="1" y="7"/>
                  </a:cubicBezTo>
                  <a:cubicBezTo>
                    <a:pt x="1"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52" name="Freeform 503"/>
            <p:cNvSpPr>
              <a:spLocks/>
            </p:cNvSpPr>
            <p:nvPr/>
          </p:nvSpPr>
          <p:spPr bwMode="auto">
            <a:xfrm>
              <a:off x="3870" y="2188"/>
              <a:ext cx="5" cy="17"/>
            </a:xfrm>
            <a:custGeom>
              <a:avLst/>
              <a:gdLst>
                <a:gd name="T0" fmla="*/ 0 w 2"/>
                <a:gd name="T1" fmla="*/ 7 h 7"/>
                <a:gd name="T2" fmla="*/ 0 w 2"/>
                <a:gd name="T3" fmla="*/ 7 h 7"/>
                <a:gd name="T4" fmla="*/ 0 w 2"/>
                <a:gd name="T5" fmla="*/ 6 h 7"/>
                <a:gd name="T6" fmla="*/ 1 w 2"/>
                <a:gd name="T7" fmla="*/ 1 h 7"/>
                <a:gd name="T8" fmla="*/ 2 w 2"/>
                <a:gd name="T9" fmla="*/ 0 h 7"/>
                <a:gd name="T10" fmla="*/ 2 w 2"/>
                <a:gd name="T11" fmla="*/ 1 h 7"/>
                <a:gd name="T12" fmla="*/ 1 w 2"/>
                <a:gd name="T13" fmla="*/ 6 h 7"/>
                <a:gd name="T14" fmla="*/ 1 w 2"/>
                <a:gd name="T15" fmla="*/ 6 h 7"/>
                <a:gd name="T16" fmla="*/ 1 w 2"/>
                <a:gd name="T17" fmla="*/ 7 h 7"/>
                <a:gd name="T18" fmla="*/ 0 w 2"/>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7">
                  <a:moveTo>
                    <a:pt x="0" y="7"/>
                  </a:moveTo>
                  <a:cubicBezTo>
                    <a:pt x="0" y="7"/>
                    <a:pt x="0" y="7"/>
                    <a:pt x="0" y="7"/>
                  </a:cubicBezTo>
                  <a:cubicBezTo>
                    <a:pt x="0" y="7"/>
                    <a:pt x="0" y="6"/>
                    <a:pt x="0" y="6"/>
                  </a:cubicBezTo>
                  <a:cubicBezTo>
                    <a:pt x="0" y="4"/>
                    <a:pt x="1" y="2"/>
                    <a:pt x="1" y="1"/>
                  </a:cubicBezTo>
                  <a:cubicBezTo>
                    <a:pt x="2" y="0"/>
                    <a:pt x="2" y="0"/>
                    <a:pt x="2" y="0"/>
                  </a:cubicBezTo>
                  <a:cubicBezTo>
                    <a:pt x="2" y="0"/>
                    <a:pt x="2" y="1"/>
                    <a:pt x="2" y="1"/>
                  </a:cubicBezTo>
                  <a:cubicBezTo>
                    <a:pt x="2" y="2"/>
                    <a:pt x="1" y="4"/>
                    <a:pt x="1" y="6"/>
                  </a:cubicBezTo>
                  <a:cubicBezTo>
                    <a:pt x="1" y="6"/>
                    <a:pt x="1" y="6"/>
                    <a:pt x="1" y="6"/>
                  </a:cubicBezTo>
                  <a:cubicBezTo>
                    <a:pt x="1" y="7"/>
                    <a:pt x="1" y="7"/>
                    <a:pt x="1" y="7"/>
                  </a:cubicBezTo>
                  <a:cubicBezTo>
                    <a:pt x="0"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53" name="Freeform 504"/>
            <p:cNvSpPr>
              <a:spLocks/>
            </p:cNvSpPr>
            <p:nvPr/>
          </p:nvSpPr>
          <p:spPr bwMode="auto">
            <a:xfrm>
              <a:off x="3875" y="2183"/>
              <a:ext cx="5" cy="17"/>
            </a:xfrm>
            <a:custGeom>
              <a:avLst/>
              <a:gdLst>
                <a:gd name="T0" fmla="*/ 0 w 2"/>
                <a:gd name="T1" fmla="*/ 7 h 7"/>
                <a:gd name="T2" fmla="*/ 0 w 2"/>
                <a:gd name="T3" fmla="*/ 7 h 7"/>
                <a:gd name="T4" fmla="*/ 0 w 2"/>
                <a:gd name="T5" fmla="*/ 6 h 7"/>
                <a:gd name="T6" fmla="*/ 1 w 2"/>
                <a:gd name="T7" fmla="*/ 1 h 7"/>
                <a:gd name="T8" fmla="*/ 2 w 2"/>
                <a:gd name="T9" fmla="*/ 0 h 7"/>
                <a:gd name="T10" fmla="*/ 2 w 2"/>
                <a:gd name="T11" fmla="*/ 1 h 7"/>
                <a:gd name="T12" fmla="*/ 1 w 2"/>
                <a:gd name="T13" fmla="*/ 7 h 7"/>
                <a:gd name="T14" fmla="*/ 0 w 2"/>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7">
                  <a:moveTo>
                    <a:pt x="0" y="7"/>
                  </a:moveTo>
                  <a:cubicBezTo>
                    <a:pt x="0" y="7"/>
                    <a:pt x="0" y="7"/>
                    <a:pt x="0" y="7"/>
                  </a:cubicBezTo>
                  <a:cubicBezTo>
                    <a:pt x="0" y="7"/>
                    <a:pt x="0" y="7"/>
                    <a:pt x="0" y="6"/>
                  </a:cubicBezTo>
                  <a:cubicBezTo>
                    <a:pt x="1" y="4"/>
                    <a:pt x="1" y="3"/>
                    <a:pt x="1" y="1"/>
                  </a:cubicBezTo>
                  <a:cubicBezTo>
                    <a:pt x="2" y="0"/>
                    <a:pt x="2" y="0"/>
                    <a:pt x="2" y="0"/>
                  </a:cubicBezTo>
                  <a:cubicBezTo>
                    <a:pt x="2" y="0"/>
                    <a:pt x="2" y="0"/>
                    <a:pt x="2" y="1"/>
                  </a:cubicBezTo>
                  <a:cubicBezTo>
                    <a:pt x="2" y="3"/>
                    <a:pt x="1" y="5"/>
                    <a:pt x="1" y="7"/>
                  </a:cubicBezTo>
                  <a:cubicBezTo>
                    <a:pt x="1"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54" name="Freeform 505"/>
            <p:cNvSpPr>
              <a:spLocks/>
            </p:cNvSpPr>
            <p:nvPr/>
          </p:nvSpPr>
          <p:spPr bwMode="auto">
            <a:xfrm>
              <a:off x="3845" y="2147"/>
              <a:ext cx="5" cy="10"/>
            </a:xfrm>
            <a:custGeom>
              <a:avLst/>
              <a:gdLst>
                <a:gd name="T0" fmla="*/ 1 w 2"/>
                <a:gd name="T1" fmla="*/ 4 h 4"/>
                <a:gd name="T2" fmla="*/ 1 w 2"/>
                <a:gd name="T3" fmla="*/ 4 h 4"/>
                <a:gd name="T4" fmla="*/ 0 w 2"/>
                <a:gd name="T5" fmla="*/ 4 h 4"/>
                <a:gd name="T6" fmla="*/ 1 w 2"/>
                <a:gd name="T7" fmla="*/ 0 h 4"/>
                <a:gd name="T8" fmla="*/ 2 w 2"/>
                <a:gd name="T9" fmla="*/ 0 h 4"/>
                <a:gd name="T10" fmla="*/ 2 w 2"/>
                <a:gd name="T11" fmla="*/ 1 h 4"/>
                <a:gd name="T12" fmla="*/ 1 w 2"/>
                <a:gd name="T13" fmla="*/ 4 h 4"/>
                <a:gd name="T14" fmla="*/ 1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1" y="4"/>
                  </a:moveTo>
                  <a:cubicBezTo>
                    <a:pt x="1" y="4"/>
                    <a:pt x="1" y="4"/>
                    <a:pt x="1" y="4"/>
                  </a:cubicBezTo>
                  <a:cubicBezTo>
                    <a:pt x="0" y="4"/>
                    <a:pt x="0" y="4"/>
                    <a:pt x="0" y="4"/>
                  </a:cubicBezTo>
                  <a:cubicBezTo>
                    <a:pt x="0" y="3"/>
                    <a:pt x="1" y="1"/>
                    <a:pt x="1" y="0"/>
                  </a:cubicBezTo>
                  <a:cubicBezTo>
                    <a:pt x="1" y="0"/>
                    <a:pt x="2" y="0"/>
                    <a:pt x="2" y="0"/>
                  </a:cubicBezTo>
                  <a:cubicBezTo>
                    <a:pt x="2" y="0"/>
                    <a:pt x="2" y="1"/>
                    <a:pt x="2" y="1"/>
                  </a:cubicBezTo>
                  <a:cubicBezTo>
                    <a:pt x="2" y="2"/>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55" name="Freeform 506"/>
            <p:cNvSpPr>
              <a:spLocks/>
            </p:cNvSpPr>
            <p:nvPr/>
          </p:nvSpPr>
          <p:spPr bwMode="auto">
            <a:xfrm>
              <a:off x="3853" y="2145"/>
              <a:ext cx="5" cy="10"/>
            </a:xfrm>
            <a:custGeom>
              <a:avLst/>
              <a:gdLst>
                <a:gd name="T0" fmla="*/ 0 w 2"/>
                <a:gd name="T1" fmla="*/ 4 h 4"/>
                <a:gd name="T2" fmla="*/ 0 w 2"/>
                <a:gd name="T3" fmla="*/ 4 h 4"/>
                <a:gd name="T4" fmla="*/ 0 w 2"/>
                <a:gd name="T5" fmla="*/ 3 h 4"/>
                <a:gd name="T6" fmla="*/ 1 w 2"/>
                <a:gd name="T7" fmla="*/ 0 h 4"/>
                <a:gd name="T8" fmla="*/ 2 w 2"/>
                <a:gd name="T9" fmla="*/ 0 h 4"/>
                <a:gd name="T10" fmla="*/ 2 w 2"/>
                <a:gd name="T11" fmla="*/ 0 h 4"/>
                <a:gd name="T12" fmla="*/ 1 w 2"/>
                <a:gd name="T13" fmla="*/ 4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4"/>
                    <a:pt x="0" y="3"/>
                  </a:cubicBezTo>
                  <a:cubicBezTo>
                    <a:pt x="0" y="2"/>
                    <a:pt x="1" y="1"/>
                    <a:pt x="1" y="0"/>
                  </a:cubicBezTo>
                  <a:cubicBezTo>
                    <a:pt x="1" y="0"/>
                    <a:pt x="1" y="0"/>
                    <a:pt x="2" y="0"/>
                  </a:cubicBezTo>
                  <a:cubicBezTo>
                    <a:pt x="2" y="0"/>
                    <a:pt x="2" y="0"/>
                    <a:pt x="2" y="0"/>
                  </a:cubicBezTo>
                  <a:cubicBezTo>
                    <a:pt x="1" y="1"/>
                    <a:pt x="1" y="3"/>
                    <a:pt x="1"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56" name="Freeform 507"/>
            <p:cNvSpPr>
              <a:spLocks/>
            </p:cNvSpPr>
            <p:nvPr/>
          </p:nvSpPr>
          <p:spPr bwMode="auto">
            <a:xfrm>
              <a:off x="3855" y="2142"/>
              <a:ext cx="8" cy="13"/>
            </a:xfrm>
            <a:custGeom>
              <a:avLst/>
              <a:gdLst>
                <a:gd name="T0" fmla="*/ 1 w 3"/>
                <a:gd name="T1" fmla="*/ 5 h 5"/>
                <a:gd name="T2" fmla="*/ 1 w 3"/>
                <a:gd name="T3" fmla="*/ 5 h 5"/>
                <a:gd name="T4" fmla="*/ 0 w 3"/>
                <a:gd name="T5" fmla="*/ 4 h 5"/>
                <a:gd name="T6" fmla="*/ 2 w 3"/>
                <a:gd name="T7" fmla="*/ 0 h 5"/>
                <a:gd name="T8" fmla="*/ 3 w 3"/>
                <a:gd name="T9" fmla="*/ 0 h 5"/>
                <a:gd name="T10" fmla="*/ 3 w 3"/>
                <a:gd name="T11" fmla="*/ 0 h 5"/>
                <a:gd name="T12" fmla="*/ 1 w 3"/>
                <a:gd name="T13" fmla="*/ 4 h 5"/>
                <a:gd name="T14" fmla="*/ 1 w 3"/>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1" y="5"/>
                  </a:moveTo>
                  <a:cubicBezTo>
                    <a:pt x="1" y="5"/>
                    <a:pt x="1" y="5"/>
                    <a:pt x="1" y="5"/>
                  </a:cubicBezTo>
                  <a:cubicBezTo>
                    <a:pt x="0" y="5"/>
                    <a:pt x="0" y="4"/>
                    <a:pt x="0" y="4"/>
                  </a:cubicBezTo>
                  <a:cubicBezTo>
                    <a:pt x="1" y="3"/>
                    <a:pt x="1" y="1"/>
                    <a:pt x="2" y="0"/>
                  </a:cubicBezTo>
                  <a:cubicBezTo>
                    <a:pt x="2" y="0"/>
                    <a:pt x="3" y="0"/>
                    <a:pt x="3" y="0"/>
                  </a:cubicBezTo>
                  <a:cubicBezTo>
                    <a:pt x="3" y="0"/>
                    <a:pt x="3" y="0"/>
                    <a:pt x="3" y="0"/>
                  </a:cubicBezTo>
                  <a:cubicBezTo>
                    <a:pt x="2" y="2"/>
                    <a:pt x="2" y="3"/>
                    <a:pt x="1" y="4"/>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57" name="Freeform 508"/>
            <p:cNvSpPr>
              <a:spLocks/>
            </p:cNvSpPr>
            <p:nvPr/>
          </p:nvSpPr>
          <p:spPr bwMode="auto">
            <a:xfrm>
              <a:off x="3863" y="2137"/>
              <a:ext cx="5" cy="13"/>
            </a:xfrm>
            <a:custGeom>
              <a:avLst/>
              <a:gdLst>
                <a:gd name="T0" fmla="*/ 0 w 2"/>
                <a:gd name="T1" fmla="*/ 5 h 5"/>
                <a:gd name="T2" fmla="*/ 0 w 2"/>
                <a:gd name="T3" fmla="*/ 5 h 5"/>
                <a:gd name="T4" fmla="*/ 0 w 2"/>
                <a:gd name="T5" fmla="*/ 5 h 5"/>
                <a:gd name="T6" fmla="*/ 2 w 2"/>
                <a:gd name="T7" fmla="*/ 0 h 5"/>
                <a:gd name="T8" fmla="*/ 2 w 2"/>
                <a:gd name="T9" fmla="*/ 0 h 5"/>
                <a:gd name="T10" fmla="*/ 2 w 2"/>
                <a:gd name="T11" fmla="*/ 1 h 5"/>
                <a:gd name="T12" fmla="*/ 1 w 2"/>
                <a:gd name="T13" fmla="*/ 5 h 5"/>
                <a:gd name="T14" fmla="*/ 0 w 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5">
                  <a:moveTo>
                    <a:pt x="0" y="5"/>
                  </a:moveTo>
                  <a:cubicBezTo>
                    <a:pt x="0" y="5"/>
                    <a:pt x="0" y="5"/>
                    <a:pt x="0" y="5"/>
                  </a:cubicBezTo>
                  <a:cubicBezTo>
                    <a:pt x="0" y="5"/>
                    <a:pt x="0" y="5"/>
                    <a:pt x="0" y="5"/>
                  </a:cubicBezTo>
                  <a:cubicBezTo>
                    <a:pt x="2" y="0"/>
                    <a:pt x="2" y="0"/>
                    <a:pt x="2" y="0"/>
                  </a:cubicBezTo>
                  <a:cubicBezTo>
                    <a:pt x="2" y="0"/>
                    <a:pt x="2" y="0"/>
                    <a:pt x="2" y="0"/>
                  </a:cubicBezTo>
                  <a:cubicBezTo>
                    <a:pt x="2" y="0"/>
                    <a:pt x="2" y="0"/>
                    <a:pt x="2" y="1"/>
                  </a:cubicBezTo>
                  <a:cubicBezTo>
                    <a:pt x="1" y="5"/>
                    <a:pt x="1" y="5"/>
                    <a:pt x="1" y="5"/>
                  </a:cubicBezTo>
                  <a:cubicBezTo>
                    <a:pt x="1"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58" name="Freeform 509"/>
            <p:cNvSpPr>
              <a:spLocks/>
            </p:cNvSpPr>
            <p:nvPr/>
          </p:nvSpPr>
          <p:spPr bwMode="auto">
            <a:xfrm>
              <a:off x="3870" y="2132"/>
              <a:ext cx="5" cy="15"/>
            </a:xfrm>
            <a:custGeom>
              <a:avLst/>
              <a:gdLst>
                <a:gd name="T0" fmla="*/ 0 w 2"/>
                <a:gd name="T1" fmla="*/ 6 h 6"/>
                <a:gd name="T2" fmla="*/ 0 w 2"/>
                <a:gd name="T3" fmla="*/ 6 h 6"/>
                <a:gd name="T4" fmla="*/ 0 w 2"/>
                <a:gd name="T5" fmla="*/ 5 h 6"/>
                <a:gd name="T6" fmla="*/ 1 w 2"/>
                <a:gd name="T7" fmla="*/ 1 h 6"/>
                <a:gd name="T8" fmla="*/ 2 w 2"/>
                <a:gd name="T9" fmla="*/ 0 h 6"/>
                <a:gd name="T10" fmla="*/ 2 w 2"/>
                <a:gd name="T11" fmla="*/ 1 h 6"/>
                <a:gd name="T12" fmla="*/ 1 w 2"/>
                <a:gd name="T13" fmla="*/ 6 h 6"/>
                <a:gd name="T14" fmla="*/ 0 w 2"/>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6">
                  <a:moveTo>
                    <a:pt x="0" y="6"/>
                  </a:moveTo>
                  <a:cubicBezTo>
                    <a:pt x="0" y="6"/>
                    <a:pt x="0" y="6"/>
                    <a:pt x="0" y="6"/>
                  </a:cubicBezTo>
                  <a:cubicBezTo>
                    <a:pt x="0" y="6"/>
                    <a:pt x="0" y="6"/>
                    <a:pt x="0" y="5"/>
                  </a:cubicBezTo>
                  <a:cubicBezTo>
                    <a:pt x="0" y="4"/>
                    <a:pt x="1" y="2"/>
                    <a:pt x="1" y="1"/>
                  </a:cubicBezTo>
                  <a:cubicBezTo>
                    <a:pt x="1" y="0"/>
                    <a:pt x="2" y="0"/>
                    <a:pt x="2" y="0"/>
                  </a:cubicBezTo>
                  <a:cubicBezTo>
                    <a:pt x="2" y="0"/>
                    <a:pt x="2" y="1"/>
                    <a:pt x="2" y="1"/>
                  </a:cubicBezTo>
                  <a:cubicBezTo>
                    <a:pt x="2" y="2"/>
                    <a:pt x="1" y="4"/>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59" name="Freeform 510"/>
            <p:cNvSpPr>
              <a:spLocks/>
            </p:cNvSpPr>
            <p:nvPr/>
          </p:nvSpPr>
          <p:spPr bwMode="auto">
            <a:xfrm>
              <a:off x="3875" y="2130"/>
              <a:ext cx="8" cy="15"/>
            </a:xfrm>
            <a:custGeom>
              <a:avLst/>
              <a:gdLst>
                <a:gd name="T0" fmla="*/ 1 w 3"/>
                <a:gd name="T1" fmla="*/ 6 h 6"/>
                <a:gd name="T2" fmla="*/ 0 w 3"/>
                <a:gd name="T3" fmla="*/ 5 h 6"/>
                <a:gd name="T4" fmla="*/ 0 w 3"/>
                <a:gd name="T5" fmla="*/ 5 h 6"/>
                <a:gd name="T6" fmla="*/ 2 w 3"/>
                <a:gd name="T7" fmla="*/ 0 h 6"/>
                <a:gd name="T8" fmla="*/ 2 w 3"/>
                <a:gd name="T9" fmla="*/ 0 h 6"/>
                <a:gd name="T10" fmla="*/ 3 w 3"/>
                <a:gd name="T11" fmla="*/ 0 h 6"/>
                <a:gd name="T12" fmla="*/ 1 w 3"/>
                <a:gd name="T13" fmla="*/ 5 h 6"/>
                <a:gd name="T14" fmla="*/ 1 w 3"/>
                <a:gd name="T15" fmla="*/ 5 h 6"/>
                <a:gd name="T16" fmla="*/ 1 w 3"/>
                <a:gd name="T17" fmla="*/ 6 h 6"/>
                <a:gd name="T18" fmla="*/ 1 w 3"/>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6">
                  <a:moveTo>
                    <a:pt x="1" y="6"/>
                  </a:moveTo>
                  <a:cubicBezTo>
                    <a:pt x="0" y="6"/>
                    <a:pt x="0" y="6"/>
                    <a:pt x="0" y="5"/>
                  </a:cubicBezTo>
                  <a:cubicBezTo>
                    <a:pt x="0" y="5"/>
                    <a:pt x="0" y="5"/>
                    <a:pt x="0" y="5"/>
                  </a:cubicBezTo>
                  <a:cubicBezTo>
                    <a:pt x="1" y="3"/>
                    <a:pt x="1" y="2"/>
                    <a:pt x="2" y="0"/>
                  </a:cubicBezTo>
                  <a:cubicBezTo>
                    <a:pt x="2" y="0"/>
                    <a:pt x="2" y="0"/>
                    <a:pt x="2" y="0"/>
                  </a:cubicBezTo>
                  <a:cubicBezTo>
                    <a:pt x="3" y="0"/>
                    <a:pt x="3" y="0"/>
                    <a:pt x="3" y="0"/>
                  </a:cubicBezTo>
                  <a:cubicBezTo>
                    <a:pt x="2" y="2"/>
                    <a:pt x="1" y="3"/>
                    <a:pt x="1" y="5"/>
                  </a:cubicBezTo>
                  <a:cubicBezTo>
                    <a:pt x="1" y="5"/>
                    <a:pt x="1" y="5"/>
                    <a:pt x="1" y="5"/>
                  </a:cubicBezTo>
                  <a:cubicBezTo>
                    <a:pt x="1" y="5"/>
                    <a:pt x="1" y="5"/>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60" name="Freeform 511"/>
            <p:cNvSpPr>
              <a:spLocks/>
            </p:cNvSpPr>
            <p:nvPr/>
          </p:nvSpPr>
          <p:spPr bwMode="auto">
            <a:xfrm>
              <a:off x="3880" y="2127"/>
              <a:ext cx="5" cy="15"/>
            </a:xfrm>
            <a:custGeom>
              <a:avLst/>
              <a:gdLst>
                <a:gd name="T0" fmla="*/ 0 w 2"/>
                <a:gd name="T1" fmla="*/ 6 h 6"/>
                <a:gd name="T2" fmla="*/ 0 w 2"/>
                <a:gd name="T3" fmla="*/ 6 h 6"/>
                <a:gd name="T4" fmla="*/ 0 w 2"/>
                <a:gd name="T5" fmla="*/ 5 h 6"/>
                <a:gd name="T6" fmla="*/ 1 w 2"/>
                <a:gd name="T7" fmla="*/ 1 h 6"/>
                <a:gd name="T8" fmla="*/ 2 w 2"/>
                <a:gd name="T9" fmla="*/ 0 h 6"/>
                <a:gd name="T10" fmla="*/ 2 w 2"/>
                <a:gd name="T11" fmla="*/ 1 h 6"/>
                <a:gd name="T12" fmla="*/ 1 w 2"/>
                <a:gd name="T13" fmla="*/ 5 h 6"/>
                <a:gd name="T14" fmla="*/ 1 w 2"/>
                <a:gd name="T15" fmla="*/ 5 h 6"/>
                <a:gd name="T16" fmla="*/ 1 w 2"/>
                <a:gd name="T17" fmla="*/ 6 h 6"/>
                <a:gd name="T18" fmla="*/ 0 w 2"/>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6">
                  <a:moveTo>
                    <a:pt x="0" y="6"/>
                  </a:moveTo>
                  <a:cubicBezTo>
                    <a:pt x="0" y="6"/>
                    <a:pt x="0" y="6"/>
                    <a:pt x="0" y="6"/>
                  </a:cubicBezTo>
                  <a:cubicBezTo>
                    <a:pt x="0" y="6"/>
                    <a:pt x="0" y="6"/>
                    <a:pt x="0" y="5"/>
                  </a:cubicBezTo>
                  <a:cubicBezTo>
                    <a:pt x="0" y="4"/>
                    <a:pt x="1" y="2"/>
                    <a:pt x="1" y="1"/>
                  </a:cubicBezTo>
                  <a:cubicBezTo>
                    <a:pt x="2" y="0"/>
                    <a:pt x="2" y="0"/>
                    <a:pt x="2" y="0"/>
                  </a:cubicBezTo>
                  <a:cubicBezTo>
                    <a:pt x="2" y="0"/>
                    <a:pt x="2" y="1"/>
                    <a:pt x="2" y="1"/>
                  </a:cubicBezTo>
                  <a:cubicBezTo>
                    <a:pt x="2" y="2"/>
                    <a:pt x="1" y="4"/>
                    <a:pt x="1" y="5"/>
                  </a:cubicBezTo>
                  <a:cubicBezTo>
                    <a:pt x="1" y="5"/>
                    <a:pt x="1" y="5"/>
                    <a:pt x="1" y="5"/>
                  </a:cubicBezTo>
                  <a:cubicBezTo>
                    <a:pt x="1" y="6"/>
                    <a:pt x="1" y="6"/>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61" name="Freeform 512"/>
            <p:cNvSpPr>
              <a:spLocks/>
            </p:cNvSpPr>
            <p:nvPr/>
          </p:nvSpPr>
          <p:spPr bwMode="auto">
            <a:xfrm>
              <a:off x="3848" y="2107"/>
              <a:ext cx="42" cy="23"/>
            </a:xfrm>
            <a:custGeom>
              <a:avLst/>
              <a:gdLst>
                <a:gd name="T0" fmla="*/ 16 w 17"/>
                <a:gd name="T1" fmla="*/ 9 h 9"/>
                <a:gd name="T2" fmla="*/ 16 w 17"/>
                <a:gd name="T3" fmla="*/ 8 h 9"/>
                <a:gd name="T4" fmla="*/ 14 w 17"/>
                <a:gd name="T5" fmla="*/ 6 h 9"/>
                <a:gd name="T6" fmla="*/ 3 w 17"/>
                <a:gd name="T7" fmla="*/ 1 h 9"/>
                <a:gd name="T8" fmla="*/ 0 w 17"/>
                <a:gd name="T9" fmla="*/ 1 h 9"/>
                <a:gd name="T10" fmla="*/ 0 w 17"/>
                <a:gd name="T11" fmla="*/ 0 h 9"/>
                <a:gd name="T12" fmla="*/ 0 w 17"/>
                <a:gd name="T13" fmla="*/ 0 h 9"/>
                <a:gd name="T14" fmla="*/ 3 w 17"/>
                <a:gd name="T15" fmla="*/ 0 h 9"/>
                <a:gd name="T16" fmla="*/ 15 w 17"/>
                <a:gd name="T17" fmla="*/ 6 h 9"/>
                <a:gd name="T18" fmla="*/ 16 w 17"/>
                <a:gd name="T19" fmla="*/ 8 h 9"/>
                <a:gd name="T20" fmla="*/ 16 w 17"/>
                <a:gd name="T21" fmla="*/ 9 h 9"/>
                <a:gd name="T22" fmla="*/ 16 w 17"/>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9">
                  <a:moveTo>
                    <a:pt x="16" y="9"/>
                  </a:moveTo>
                  <a:cubicBezTo>
                    <a:pt x="16" y="9"/>
                    <a:pt x="16" y="8"/>
                    <a:pt x="16" y="8"/>
                  </a:cubicBezTo>
                  <a:cubicBezTo>
                    <a:pt x="15" y="8"/>
                    <a:pt x="15" y="7"/>
                    <a:pt x="14" y="6"/>
                  </a:cubicBezTo>
                  <a:cubicBezTo>
                    <a:pt x="12" y="3"/>
                    <a:pt x="8" y="1"/>
                    <a:pt x="3" y="1"/>
                  </a:cubicBezTo>
                  <a:cubicBezTo>
                    <a:pt x="2" y="1"/>
                    <a:pt x="1" y="1"/>
                    <a:pt x="0" y="1"/>
                  </a:cubicBezTo>
                  <a:cubicBezTo>
                    <a:pt x="0" y="1"/>
                    <a:pt x="0" y="0"/>
                    <a:pt x="0" y="0"/>
                  </a:cubicBezTo>
                  <a:cubicBezTo>
                    <a:pt x="0" y="0"/>
                    <a:pt x="0" y="0"/>
                    <a:pt x="0" y="0"/>
                  </a:cubicBezTo>
                  <a:cubicBezTo>
                    <a:pt x="1" y="0"/>
                    <a:pt x="2" y="0"/>
                    <a:pt x="3" y="0"/>
                  </a:cubicBezTo>
                  <a:cubicBezTo>
                    <a:pt x="8" y="0"/>
                    <a:pt x="13" y="3"/>
                    <a:pt x="15" y="6"/>
                  </a:cubicBezTo>
                  <a:cubicBezTo>
                    <a:pt x="16" y="6"/>
                    <a:pt x="16" y="7"/>
                    <a:pt x="16" y="8"/>
                  </a:cubicBezTo>
                  <a:cubicBezTo>
                    <a:pt x="17" y="8"/>
                    <a:pt x="16" y="8"/>
                    <a:pt x="16" y="9"/>
                  </a:cubicBezTo>
                  <a:cubicBezTo>
                    <a:pt x="16" y="9"/>
                    <a:pt x="16" y="9"/>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62" name="Freeform 513"/>
            <p:cNvSpPr>
              <a:spLocks/>
            </p:cNvSpPr>
            <p:nvPr/>
          </p:nvSpPr>
          <p:spPr bwMode="auto">
            <a:xfrm>
              <a:off x="3885" y="2140"/>
              <a:ext cx="8" cy="35"/>
            </a:xfrm>
            <a:custGeom>
              <a:avLst/>
              <a:gdLst>
                <a:gd name="T0" fmla="*/ 1 w 3"/>
                <a:gd name="T1" fmla="*/ 14 h 14"/>
                <a:gd name="T2" fmla="*/ 1 w 3"/>
                <a:gd name="T3" fmla="*/ 14 h 14"/>
                <a:gd name="T4" fmla="*/ 0 w 3"/>
                <a:gd name="T5" fmla="*/ 13 h 14"/>
                <a:gd name="T6" fmla="*/ 1 w 3"/>
                <a:gd name="T7" fmla="*/ 1 h 14"/>
                <a:gd name="T8" fmla="*/ 1 w 3"/>
                <a:gd name="T9" fmla="*/ 0 h 14"/>
                <a:gd name="T10" fmla="*/ 2 w 3"/>
                <a:gd name="T11" fmla="*/ 1 h 14"/>
                <a:gd name="T12" fmla="*/ 1 w 3"/>
                <a:gd name="T13" fmla="*/ 13 h 14"/>
                <a:gd name="T14" fmla="*/ 1 w 3"/>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14">
                  <a:moveTo>
                    <a:pt x="1" y="14"/>
                  </a:moveTo>
                  <a:cubicBezTo>
                    <a:pt x="1" y="14"/>
                    <a:pt x="1" y="14"/>
                    <a:pt x="1" y="14"/>
                  </a:cubicBezTo>
                  <a:cubicBezTo>
                    <a:pt x="1" y="14"/>
                    <a:pt x="0" y="13"/>
                    <a:pt x="0" y="13"/>
                  </a:cubicBezTo>
                  <a:cubicBezTo>
                    <a:pt x="2" y="10"/>
                    <a:pt x="2" y="5"/>
                    <a:pt x="1" y="1"/>
                  </a:cubicBezTo>
                  <a:cubicBezTo>
                    <a:pt x="1" y="1"/>
                    <a:pt x="1" y="0"/>
                    <a:pt x="1" y="0"/>
                  </a:cubicBezTo>
                  <a:cubicBezTo>
                    <a:pt x="2" y="0"/>
                    <a:pt x="2" y="1"/>
                    <a:pt x="2" y="1"/>
                  </a:cubicBezTo>
                  <a:cubicBezTo>
                    <a:pt x="3" y="5"/>
                    <a:pt x="3" y="10"/>
                    <a:pt x="1" y="13"/>
                  </a:cubicBezTo>
                  <a:cubicBezTo>
                    <a:pt x="1" y="14"/>
                    <a:pt x="1"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63" name="Freeform 514"/>
            <p:cNvSpPr>
              <a:spLocks/>
            </p:cNvSpPr>
            <p:nvPr/>
          </p:nvSpPr>
          <p:spPr bwMode="auto">
            <a:xfrm>
              <a:off x="3858" y="2178"/>
              <a:ext cx="27" cy="20"/>
            </a:xfrm>
            <a:custGeom>
              <a:avLst/>
              <a:gdLst>
                <a:gd name="T0" fmla="*/ 1 w 11"/>
                <a:gd name="T1" fmla="*/ 8 h 8"/>
                <a:gd name="T2" fmla="*/ 0 w 11"/>
                <a:gd name="T3" fmla="*/ 8 h 8"/>
                <a:gd name="T4" fmla="*/ 1 w 11"/>
                <a:gd name="T5" fmla="*/ 7 h 8"/>
                <a:gd name="T6" fmla="*/ 11 w 11"/>
                <a:gd name="T7" fmla="*/ 0 h 8"/>
                <a:gd name="T8" fmla="*/ 11 w 11"/>
                <a:gd name="T9" fmla="*/ 0 h 8"/>
                <a:gd name="T10" fmla="*/ 11 w 11"/>
                <a:gd name="T11" fmla="*/ 1 h 8"/>
                <a:gd name="T12" fmla="*/ 1 w 11"/>
                <a:gd name="T13" fmla="*/ 8 h 8"/>
                <a:gd name="T14" fmla="*/ 1 w 11"/>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8">
                  <a:moveTo>
                    <a:pt x="1" y="8"/>
                  </a:moveTo>
                  <a:cubicBezTo>
                    <a:pt x="1" y="8"/>
                    <a:pt x="1" y="8"/>
                    <a:pt x="0" y="8"/>
                  </a:cubicBezTo>
                  <a:cubicBezTo>
                    <a:pt x="0" y="7"/>
                    <a:pt x="0" y="7"/>
                    <a:pt x="1" y="7"/>
                  </a:cubicBezTo>
                  <a:cubicBezTo>
                    <a:pt x="6" y="5"/>
                    <a:pt x="9" y="2"/>
                    <a:pt x="11" y="0"/>
                  </a:cubicBezTo>
                  <a:cubicBezTo>
                    <a:pt x="11" y="0"/>
                    <a:pt x="11" y="0"/>
                    <a:pt x="11" y="0"/>
                  </a:cubicBezTo>
                  <a:cubicBezTo>
                    <a:pt x="11" y="0"/>
                    <a:pt x="11" y="0"/>
                    <a:pt x="11" y="1"/>
                  </a:cubicBezTo>
                  <a:cubicBezTo>
                    <a:pt x="10" y="3"/>
                    <a:pt x="6" y="6"/>
                    <a:pt x="1" y="8"/>
                  </a:cubicBezTo>
                  <a:cubicBezTo>
                    <a:pt x="1" y="8"/>
                    <a:pt x="1" y="8"/>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64" name="Freeform 515"/>
            <p:cNvSpPr>
              <a:spLocks/>
            </p:cNvSpPr>
            <p:nvPr/>
          </p:nvSpPr>
          <p:spPr bwMode="auto">
            <a:xfrm>
              <a:off x="3782" y="2110"/>
              <a:ext cx="71" cy="90"/>
            </a:xfrm>
            <a:custGeom>
              <a:avLst/>
              <a:gdLst>
                <a:gd name="T0" fmla="*/ 23 w 28"/>
                <a:gd name="T1" fmla="*/ 36 h 36"/>
                <a:gd name="T2" fmla="*/ 8 w 28"/>
                <a:gd name="T3" fmla="*/ 31 h 36"/>
                <a:gd name="T4" fmla="*/ 6 w 28"/>
                <a:gd name="T5" fmla="*/ 9 h 36"/>
                <a:gd name="T6" fmla="*/ 23 w 28"/>
                <a:gd name="T7" fmla="*/ 0 h 36"/>
                <a:gd name="T8" fmla="*/ 23 w 28"/>
                <a:gd name="T9" fmla="*/ 1 h 36"/>
                <a:gd name="T10" fmla="*/ 23 w 28"/>
                <a:gd name="T11" fmla="*/ 1 h 36"/>
                <a:gd name="T12" fmla="*/ 6 w 28"/>
                <a:gd name="T13" fmla="*/ 10 h 36"/>
                <a:gd name="T14" fmla="*/ 9 w 28"/>
                <a:gd name="T15" fmla="*/ 30 h 36"/>
                <a:gd name="T16" fmla="*/ 28 w 28"/>
                <a:gd name="T17" fmla="*/ 35 h 36"/>
                <a:gd name="T18" fmla="*/ 28 w 28"/>
                <a:gd name="T19" fmla="*/ 35 h 36"/>
                <a:gd name="T20" fmla="*/ 28 w 28"/>
                <a:gd name="T21" fmla="*/ 36 h 36"/>
                <a:gd name="T22" fmla="*/ 23 w 28"/>
                <a:gd name="T2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36">
                  <a:moveTo>
                    <a:pt x="23" y="36"/>
                  </a:moveTo>
                  <a:cubicBezTo>
                    <a:pt x="19" y="36"/>
                    <a:pt x="13" y="35"/>
                    <a:pt x="8" y="31"/>
                  </a:cubicBezTo>
                  <a:cubicBezTo>
                    <a:pt x="3" y="27"/>
                    <a:pt x="0" y="17"/>
                    <a:pt x="6" y="9"/>
                  </a:cubicBezTo>
                  <a:cubicBezTo>
                    <a:pt x="9" y="4"/>
                    <a:pt x="15" y="1"/>
                    <a:pt x="23" y="0"/>
                  </a:cubicBezTo>
                  <a:cubicBezTo>
                    <a:pt x="23" y="0"/>
                    <a:pt x="23" y="0"/>
                    <a:pt x="23" y="1"/>
                  </a:cubicBezTo>
                  <a:cubicBezTo>
                    <a:pt x="23" y="1"/>
                    <a:pt x="23" y="1"/>
                    <a:pt x="23" y="1"/>
                  </a:cubicBezTo>
                  <a:cubicBezTo>
                    <a:pt x="16" y="2"/>
                    <a:pt x="10" y="5"/>
                    <a:pt x="6" y="10"/>
                  </a:cubicBezTo>
                  <a:cubicBezTo>
                    <a:pt x="1" y="17"/>
                    <a:pt x="4" y="26"/>
                    <a:pt x="9" y="30"/>
                  </a:cubicBezTo>
                  <a:cubicBezTo>
                    <a:pt x="16" y="36"/>
                    <a:pt x="23" y="36"/>
                    <a:pt x="28" y="35"/>
                  </a:cubicBezTo>
                  <a:cubicBezTo>
                    <a:pt x="28" y="35"/>
                    <a:pt x="28" y="35"/>
                    <a:pt x="28" y="35"/>
                  </a:cubicBezTo>
                  <a:cubicBezTo>
                    <a:pt x="28" y="35"/>
                    <a:pt x="28" y="36"/>
                    <a:pt x="28" y="36"/>
                  </a:cubicBezTo>
                  <a:cubicBezTo>
                    <a:pt x="27" y="36"/>
                    <a:pt x="25" y="36"/>
                    <a:pt x="23"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65" name="Freeform 516"/>
            <p:cNvSpPr>
              <a:spLocks/>
            </p:cNvSpPr>
            <p:nvPr/>
          </p:nvSpPr>
          <p:spPr bwMode="auto">
            <a:xfrm>
              <a:off x="3858" y="2188"/>
              <a:ext cx="27" cy="22"/>
            </a:xfrm>
            <a:custGeom>
              <a:avLst/>
              <a:gdLst>
                <a:gd name="T0" fmla="*/ 0 w 11"/>
                <a:gd name="T1" fmla="*/ 9 h 9"/>
                <a:gd name="T2" fmla="*/ 0 w 11"/>
                <a:gd name="T3" fmla="*/ 9 h 9"/>
                <a:gd name="T4" fmla="*/ 0 w 11"/>
                <a:gd name="T5" fmla="*/ 8 h 9"/>
                <a:gd name="T6" fmla="*/ 10 w 11"/>
                <a:gd name="T7" fmla="*/ 1 h 9"/>
                <a:gd name="T8" fmla="*/ 10 w 11"/>
                <a:gd name="T9" fmla="*/ 0 h 9"/>
                <a:gd name="T10" fmla="*/ 11 w 11"/>
                <a:gd name="T11" fmla="*/ 1 h 9"/>
                <a:gd name="T12" fmla="*/ 1 w 11"/>
                <a:gd name="T13" fmla="*/ 9 h 9"/>
                <a:gd name="T14" fmla="*/ 0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0" y="9"/>
                  </a:moveTo>
                  <a:cubicBezTo>
                    <a:pt x="0" y="9"/>
                    <a:pt x="0" y="9"/>
                    <a:pt x="0" y="9"/>
                  </a:cubicBezTo>
                  <a:cubicBezTo>
                    <a:pt x="0" y="9"/>
                    <a:pt x="0" y="8"/>
                    <a:pt x="0" y="8"/>
                  </a:cubicBezTo>
                  <a:cubicBezTo>
                    <a:pt x="5" y="7"/>
                    <a:pt x="8" y="4"/>
                    <a:pt x="10" y="1"/>
                  </a:cubicBezTo>
                  <a:cubicBezTo>
                    <a:pt x="10" y="0"/>
                    <a:pt x="10" y="0"/>
                    <a:pt x="10" y="0"/>
                  </a:cubicBezTo>
                  <a:cubicBezTo>
                    <a:pt x="11" y="0"/>
                    <a:pt x="11" y="1"/>
                    <a:pt x="11" y="1"/>
                  </a:cubicBezTo>
                  <a:cubicBezTo>
                    <a:pt x="9" y="4"/>
                    <a:pt x="5" y="7"/>
                    <a:pt x="1" y="9"/>
                  </a:cubicBezTo>
                  <a:cubicBezTo>
                    <a:pt x="0" y="9"/>
                    <a:pt x="0" y="9"/>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66" name="Freeform 517"/>
            <p:cNvSpPr>
              <a:spLocks/>
            </p:cNvSpPr>
            <p:nvPr/>
          </p:nvSpPr>
          <p:spPr bwMode="auto">
            <a:xfrm>
              <a:off x="3785" y="2155"/>
              <a:ext cx="70" cy="58"/>
            </a:xfrm>
            <a:custGeom>
              <a:avLst/>
              <a:gdLst>
                <a:gd name="T0" fmla="*/ 21 w 28"/>
                <a:gd name="T1" fmla="*/ 23 h 23"/>
                <a:gd name="T2" fmla="*/ 7 w 28"/>
                <a:gd name="T3" fmla="*/ 17 h 23"/>
                <a:gd name="T4" fmla="*/ 2 w 28"/>
                <a:gd name="T5" fmla="*/ 0 h 23"/>
                <a:gd name="T6" fmla="*/ 2 w 28"/>
                <a:gd name="T7" fmla="*/ 0 h 23"/>
                <a:gd name="T8" fmla="*/ 3 w 28"/>
                <a:gd name="T9" fmla="*/ 1 h 23"/>
                <a:gd name="T10" fmla="*/ 7 w 28"/>
                <a:gd name="T11" fmla="*/ 17 h 23"/>
                <a:gd name="T12" fmla="*/ 27 w 28"/>
                <a:gd name="T13" fmla="*/ 22 h 23"/>
                <a:gd name="T14" fmla="*/ 27 w 28"/>
                <a:gd name="T15" fmla="*/ 22 h 23"/>
                <a:gd name="T16" fmla="*/ 27 w 28"/>
                <a:gd name="T17" fmla="*/ 23 h 23"/>
                <a:gd name="T18" fmla="*/ 21 w 28"/>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3">
                  <a:moveTo>
                    <a:pt x="21" y="23"/>
                  </a:moveTo>
                  <a:cubicBezTo>
                    <a:pt x="15" y="23"/>
                    <a:pt x="11" y="21"/>
                    <a:pt x="7" y="17"/>
                  </a:cubicBezTo>
                  <a:cubicBezTo>
                    <a:pt x="2" y="13"/>
                    <a:pt x="0" y="6"/>
                    <a:pt x="2" y="0"/>
                  </a:cubicBezTo>
                  <a:cubicBezTo>
                    <a:pt x="2" y="0"/>
                    <a:pt x="2" y="0"/>
                    <a:pt x="2" y="0"/>
                  </a:cubicBezTo>
                  <a:cubicBezTo>
                    <a:pt x="3" y="0"/>
                    <a:pt x="3" y="0"/>
                    <a:pt x="3" y="1"/>
                  </a:cubicBezTo>
                  <a:cubicBezTo>
                    <a:pt x="1" y="6"/>
                    <a:pt x="3" y="12"/>
                    <a:pt x="7" y="17"/>
                  </a:cubicBezTo>
                  <a:cubicBezTo>
                    <a:pt x="12" y="22"/>
                    <a:pt x="19" y="23"/>
                    <a:pt x="27" y="22"/>
                  </a:cubicBezTo>
                  <a:cubicBezTo>
                    <a:pt x="27" y="22"/>
                    <a:pt x="27" y="22"/>
                    <a:pt x="27" y="22"/>
                  </a:cubicBezTo>
                  <a:cubicBezTo>
                    <a:pt x="28" y="22"/>
                    <a:pt x="27" y="23"/>
                    <a:pt x="27" y="23"/>
                  </a:cubicBezTo>
                  <a:cubicBezTo>
                    <a:pt x="25" y="23"/>
                    <a:pt x="23" y="23"/>
                    <a:pt x="2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67" name="Freeform 518"/>
            <p:cNvSpPr>
              <a:spLocks/>
            </p:cNvSpPr>
            <p:nvPr/>
          </p:nvSpPr>
          <p:spPr bwMode="auto">
            <a:xfrm>
              <a:off x="3842" y="2140"/>
              <a:ext cx="48" cy="17"/>
            </a:xfrm>
            <a:custGeom>
              <a:avLst/>
              <a:gdLst>
                <a:gd name="T0" fmla="*/ 0 w 19"/>
                <a:gd name="T1" fmla="*/ 7 h 7"/>
                <a:gd name="T2" fmla="*/ 0 w 19"/>
                <a:gd name="T3" fmla="*/ 7 h 7"/>
                <a:gd name="T4" fmla="*/ 0 w 19"/>
                <a:gd name="T5" fmla="*/ 7 h 7"/>
                <a:gd name="T6" fmla="*/ 0 w 19"/>
                <a:gd name="T7" fmla="*/ 7 h 7"/>
                <a:gd name="T8" fmla="*/ 8 w 19"/>
                <a:gd name="T9" fmla="*/ 4 h 7"/>
                <a:gd name="T10" fmla="*/ 18 w 19"/>
                <a:gd name="T11" fmla="*/ 0 h 7"/>
                <a:gd name="T12" fmla="*/ 19 w 19"/>
                <a:gd name="T13" fmla="*/ 1 h 7"/>
                <a:gd name="T14" fmla="*/ 19 w 19"/>
                <a:gd name="T15" fmla="*/ 1 h 7"/>
                <a:gd name="T16" fmla="*/ 8 w 19"/>
                <a:gd name="T17" fmla="*/ 5 h 7"/>
                <a:gd name="T18" fmla="*/ 0 w 19"/>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7">
                  <a:moveTo>
                    <a:pt x="0" y="7"/>
                  </a:moveTo>
                  <a:cubicBezTo>
                    <a:pt x="0" y="7"/>
                    <a:pt x="0" y="7"/>
                    <a:pt x="0" y="7"/>
                  </a:cubicBezTo>
                  <a:cubicBezTo>
                    <a:pt x="0" y="7"/>
                    <a:pt x="0" y="7"/>
                    <a:pt x="0" y="7"/>
                  </a:cubicBezTo>
                  <a:cubicBezTo>
                    <a:pt x="0" y="7"/>
                    <a:pt x="0" y="7"/>
                    <a:pt x="0" y="7"/>
                  </a:cubicBezTo>
                  <a:cubicBezTo>
                    <a:pt x="1" y="7"/>
                    <a:pt x="5" y="5"/>
                    <a:pt x="8" y="4"/>
                  </a:cubicBezTo>
                  <a:cubicBezTo>
                    <a:pt x="11" y="3"/>
                    <a:pt x="16" y="1"/>
                    <a:pt x="18" y="0"/>
                  </a:cubicBezTo>
                  <a:cubicBezTo>
                    <a:pt x="19" y="0"/>
                    <a:pt x="19" y="1"/>
                    <a:pt x="19" y="1"/>
                  </a:cubicBezTo>
                  <a:cubicBezTo>
                    <a:pt x="19" y="1"/>
                    <a:pt x="19" y="1"/>
                    <a:pt x="19" y="1"/>
                  </a:cubicBezTo>
                  <a:cubicBezTo>
                    <a:pt x="16" y="2"/>
                    <a:pt x="12" y="4"/>
                    <a:pt x="8" y="5"/>
                  </a:cubicBezTo>
                  <a:cubicBezTo>
                    <a:pt x="4" y="7"/>
                    <a:pt x="1"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68" name="Freeform 519"/>
            <p:cNvSpPr>
              <a:spLocks/>
            </p:cNvSpPr>
            <p:nvPr/>
          </p:nvSpPr>
          <p:spPr bwMode="auto">
            <a:xfrm>
              <a:off x="3840" y="2107"/>
              <a:ext cx="8" cy="45"/>
            </a:xfrm>
            <a:custGeom>
              <a:avLst/>
              <a:gdLst>
                <a:gd name="T0" fmla="*/ 1 w 3"/>
                <a:gd name="T1" fmla="*/ 18 h 18"/>
                <a:gd name="T2" fmla="*/ 0 w 3"/>
                <a:gd name="T3" fmla="*/ 18 h 18"/>
                <a:gd name="T4" fmla="*/ 2 w 3"/>
                <a:gd name="T5" fmla="*/ 6 h 18"/>
                <a:gd name="T6" fmla="*/ 3 w 3"/>
                <a:gd name="T7" fmla="*/ 0 h 18"/>
                <a:gd name="T8" fmla="*/ 3 w 3"/>
                <a:gd name="T9" fmla="*/ 0 h 18"/>
                <a:gd name="T10" fmla="*/ 3 w 3"/>
                <a:gd name="T11" fmla="*/ 0 h 18"/>
                <a:gd name="T12" fmla="*/ 3 w 3"/>
                <a:gd name="T13" fmla="*/ 6 h 18"/>
                <a:gd name="T14" fmla="*/ 1 w 3"/>
                <a:gd name="T15" fmla="*/ 18 h 18"/>
                <a:gd name="T16" fmla="*/ 1 w 3"/>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8">
                  <a:moveTo>
                    <a:pt x="1" y="18"/>
                  </a:moveTo>
                  <a:cubicBezTo>
                    <a:pt x="1" y="18"/>
                    <a:pt x="0" y="18"/>
                    <a:pt x="0" y="18"/>
                  </a:cubicBezTo>
                  <a:cubicBezTo>
                    <a:pt x="1" y="13"/>
                    <a:pt x="1" y="10"/>
                    <a:pt x="2" y="6"/>
                  </a:cubicBezTo>
                  <a:cubicBezTo>
                    <a:pt x="2" y="4"/>
                    <a:pt x="2" y="3"/>
                    <a:pt x="3" y="0"/>
                  </a:cubicBezTo>
                  <a:cubicBezTo>
                    <a:pt x="3" y="0"/>
                    <a:pt x="3" y="0"/>
                    <a:pt x="3" y="0"/>
                  </a:cubicBezTo>
                  <a:cubicBezTo>
                    <a:pt x="3" y="0"/>
                    <a:pt x="3" y="0"/>
                    <a:pt x="3" y="0"/>
                  </a:cubicBezTo>
                  <a:cubicBezTo>
                    <a:pt x="3" y="3"/>
                    <a:pt x="3" y="5"/>
                    <a:pt x="3" y="6"/>
                  </a:cubicBezTo>
                  <a:cubicBezTo>
                    <a:pt x="2" y="10"/>
                    <a:pt x="2" y="14"/>
                    <a:pt x="1" y="18"/>
                  </a:cubicBezTo>
                  <a:cubicBezTo>
                    <a:pt x="1" y="18"/>
                    <a:pt x="1" y="18"/>
                    <a:pt x="1"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69" name="Freeform 520"/>
            <p:cNvSpPr>
              <a:spLocks/>
            </p:cNvSpPr>
            <p:nvPr/>
          </p:nvSpPr>
          <p:spPr bwMode="auto">
            <a:xfrm>
              <a:off x="3837" y="2157"/>
              <a:ext cx="48" cy="23"/>
            </a:xfrm>
            <a:custGeom>
              <a:avLst/>
              <a:gdLst>
                <a:gd name="T0" fmla="*/ 19 w 19"/>
                <a:gd name="T1" fmla="*/ 9 h 9"/>
                <a:gd name="T2" fmla="*/ 19 w 19"/>
                <a:gd name="T3" fmla="*/ 9 h 9"/>
                <a:gd name="T4" fmla="*/ 16 w 19"/>
                <a:gd name="T5" fmla="*/ 7 h 9"/>
                <a:gd name="T6" fmla="*/ 1 w 19"/>
                <a:gd name="T7" fmla="*/ 1 h 9"/>
                <a:gd name="T8" fmla="*/ 0 w 19"/>
                <a:gd name="T9" fmla="*/ 0 h 9"/>
                <a:gd name="T10" fmla="*/ 1 w 19"/>
                <a:gd name="T11" fmla="*/ 0 h 9"/>
                <a:gd name="T12" fmla="*/ 16 w 19"/>
                <a:gd name="T13" fmla="*/ 7 h 9"/>
                <a:gd name="T14" fmla="*/ 19 w 19"/>
                <a:gd name="T15" fmla="*/ 8 h 9"/>
                <a:gd name="T16" fmla="*/ 19 w 19"/>
                <a:gd name="T17" fmla="*/ 8 h 9"/>
                <a:gd name="T18" fmla="*/ 19 w 19"/>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9">
                  <a:moveTo>
                    <a:pt x="19" y="9"/>
                  </a:moveTo>
                  <a:cubicBezTo>
                    <a:pt x="19" y="9"/>
                    <a:pt x="19" y="9"/>
                    <a:pt x="19" y="9"/>
                  </a:cubicBezTo>
                  <a:cubicBezTo>
                    <a:pt x="18" y="9"/>
                    <a:pt x="17" y="8"/>
                    <a:pt x="16" y="7"/>
                  </a:cubicBezTo>
                  <a:cubicBezTo>
                    <a:pt x="11" y="5"/>
                    <a:pt x="2" y="2"/>
                    <a:pt x="1" y="1"/>
                  </a:cubicBezTo>
                  <a:cubicBezTo>
                    <a:pt x="0" y="1"/>
                    <a:pt x="0" y="0"/>
                    <a:pt x="0" y="0"/>
                  </a:cubicBezTo>
                  <a:cubicBezTo>
                    <a:pt x="0" y="0"/>
                    <a:pt x="1" y="0"/>
                    <a:pt x="1" y="0"/>
                  </a:cubicBezTo>
                  <a:cubicBezTo>
                    <a:pt x="3" y="1"/>
                    <a:pt x="11" y="5"/>
                    <a:pt x="16" y="7"/>
                  </a:cubicBezTo>
                  <a:cubicBezTo>
                    <a:pt x="17" y="7"/>
                    <a:pt x="19" y="8"/>
                    <a:pt x="19" y="8"/>
                  </a:cubicBezTo>
                  <a:cubicBezTo>
                    <a:pt x="19" y="8"/>
                    <a:pt x="19" y="8"/>
                    <a:pt x="19" y="8"/>
                  </a:cubicBezTo>
                  <a:cubicBezTo>
                    <a:pt x="19" y="9"/>
                    <a:pt x="19" y="9"/>
                    <a:pt x="1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70" name="Freeform 521"/>
            <p:cNvSpPr>
              <a:spLocks/>
            </p:cNvSpPr>
            <p:nvPr/>
          </p:nvSpPr>
          <p:spPr bwMode="auto">
            <a:xfrm>
              <a:off x="3837" y="2157"/>
              <a:ext cx="18" cy="43"/>
            </a:xfrm>
            <a:custGeom>
              <a:avLst/>
              <a:gdLst>
                <a:gd name="T0" fmla="*/ 6 w 7"/>
                <a:gd name="T1" fmla="*/ 17 h 17"/>
                <a:gd name="T2" fmla="*/ 6 w 7"/>
                <a:gd name="T3" fmla="*/ 16 h 17"/>
                <a:gd name="T4" fmla="*/ 0 w 7"/>
                <a:gd name="T5" fmla="*/ 1 h 17"/>
                <a:gd name="T6" fmla="*/ 0 w 7"/>
                <a:gd name="T7" fmla="*/ 0 h 17"/>
                <a:gd name="T8" fmla="*/ 1 w 7"/>
                <a:gd name="T9" fmla="*/ 0 h 17"/>
                <a:gd name="T10" fmla="*/ 6 w 7"/>
                <a:gd name="T11" fmla="*/ 16 h 17"/>
                <a:gd name="T12" fmla="*/ 6 w 7"/>
                <a:gd name="T13" fmla="*/ 16 h 17"/>
                <a:gd name="T14" fmla="*/ 6 w 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7">
                  <a:moveTo>
                    <a:pt x="6" y="17"/>
                  </a:moveTo>
                  <a:cubicBezTo>
                    <a:pt x="6" y="17"/>
                    <a:pt x="6" y="16"/>
                    <a:pt x="6" y="16"/>
                  </a:cubicBezTo>
                  <a:cubicBezTo>
                    <a:pt x="4" y="13"/>
                    <a:pt x="1" y="2"/>
                    <a:pt x="0" y="1"/>
                  </a:cubicBezTo>
                  <a:cubicBezTo>
                    <a:pt x="0" y="0"/>
                    <a:pt x="0" y="0"/>
                    <a:pt x="0" y="0"/>
                  </a:cubicBezTo>
                  <a:cubicBezTo>
                    <a:pt x="1" y="0"/>
                    <a:pt x="1" y="0"/>
                    <a:pt x="1" y="0"/>
                  </a:cubicBezTo>
                  <a:cubicBezTo>
                    <a:pt x="1" y="2"/>
                    <a:pt x="5" y="12"/>
                    <a:pt x="6" y="16"/>
                  </a:cubicBezTo>
                  <a:cubicBezTo>
                    <a:pt x="7" y="16"/>
                    <a:pt x="6" y="16"/>
                    <a:pt x="6" y="16"/>
                  </a:cubicBezTo>
                  <a:cubicBezTo>
                    <a:pt x="6" y="17"/>
                    <a:pt x="6" y="17"/>
                    <a:pt x="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71" name="Freeform 522"/>
            <p:cNvSpPr>
              <a:spLocks/>
            </p:cNvSpPr>
            <p:nvPr/>
          </p:nvSpPr>
          <p:spPr bwMode="auto">
            <a:xfrm>
              <a:off x="3837" y="2110"/>
              <a:ext cx="3" cy="50"/>
            </a:xfrm>
            <a:custGeom>
              <a:avLst/>
              <a:gdLst>
                <a:gd name="T0" fmla="*/ 1 w 1"/>
                <a:gd name="T1" fmla="*/ 20 h 20"/>
                <a:gd name="T2" fmla="*/ 0 w 1"/>
                <a:gd name="T3" fmla="*/ 19 h 20"/>
                <a:gd name="T4" fmla="*/ 0 w 1"/>
                <a:gd name="T5" fmla="*/ 1 h 20"/>
                <a:gd name="T6" fmla="*/ 1 w 1"/>
                <a:gd name="T7" fmla="*/ 0 h 20"/>
                <a:gd name="T8" fmla="*/ 1 w 1"/>
                <a:gd name="T9" fmla="*/ 1 h 20"/>
                <a:gd name="T10" fmla="*/ 1 w 1"/>
                <a:gd name="T11" fmla="*/ 19 h 20"/>
                <a:gd name="T12" fmla="*/ 1 w 1"/>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 h="20">
                  <a:moveTo>
                    <a:pt x="1" y="20"/>
                  </a:moveTo>
                  <a:cubicBezTo>
                    <a:pt x="0" y="20"/>
                    <a:pt x="0" y="19"/>
                    <a:pt x="0" y="19"/>
                  </a:cubicBezTo>
                  <a:cubicBezTo>
                    <a:pt x="0" y="17"/>
                    <a:pt x="0" y="2"/>
                    <a:pt x="0" y="1"/>
                  </a:cubicBezTo>
                  <a:cubicBezTo>
                    <a:pt x="0" y="0"/>
                    <a:pt x="1" y="0"/>
                    <a:pt x="1" y="0"/>
                  </a:cubicBezTo>
                  <a:cubicBezTo>
                    <a:pt x="1" y="0"/>
                    <a:pt x="1" y="0"/>
                    <a:pt x="1" y="1"/>
                  </a:cubicBezTo>
                  <a:cubicBezTo>
                    <a:pt x="1" y="2"/>
                    <a:pt x="1" y="17"/>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72" name="Freeform 523"/>
            <p:cNvSpPr>
              <a:spLocks/>
            </p:cNvSpPr>
            <p:nvPr/>
          </p:nvSpPr>
          <p:spPr bwMode="auto">
            <a:xfrm>
              <a:off x="3840" y="2127"/>
              <a:ext cx="48" cy="30"/>
            </a:xfrm>
            <a:custGeom>
              <a:avLst/>
              <a:gdLst>
                <a:gd name="T0" fmla="*/ 4 w 19"/>
                <a:gd name="T1" fmla="*/ 12 h 12"/>
                <a:gd name="T2" fmla="*/ 4 w 19"/>
                <a:gd name="T3" fmla="*/ 11 h 12"/>
                <a:gd name="T4" fmla="*/ 4 w 19"/>
                <a:gd name="T5" fmla="*/ 11 h 12"/>
                <a:gd name="T6" fmla="*/ 15 w 19"/>
                <a:gd name="T7" fmla="*/ 6 h 12"/>
                <a:gd name="T8" fmla="*/ 17 w 19"/>
                <a:gd name="T9" fmla="*/ 4 h 12"/>
                <a:gd name="T10" fmla="*/ 18 w 19"/>
                <a:gd name="T11" fmla="*/ 1 h 12"/>
                <a:gd name="T12" fmla="*/ 18 w 19"/>
                <a:gd name="T13" fmla="*/ 1 h 12"/>
                <a:gd name="T14" fmla="*/ 3 w 19"/>
                <a:gd name="T15" fmla="*/ 9 h 12"/>
                <a:gd name="T16" fmla="*/ 1 w 19"/>
                <a:gd name="T17" fmla="*/ 10 h 12"/>
                <a:gd name="T18" fmla="*/ 1 w 19"/>
                <a:gd name="T19" fmla="*/ 10 h 12"/>
                <a:gd name="T20" fmla="*/ 1 w 19"/>
                <a:gd name="T21" fmla="*/ 10 h 12"/>
                <a:gd name="T22" fmla="*/ 3 w 19"/>
                <a:gd name="T23" fmla="*/ 8 h 12"/>
                <a:gd name="T24" fmla="*/ 19 w 19"/>
                <a:gd name="T25" fmla="*/ 0 h 12"/>
                <a:gd name="T26" fmla="*/ 19 w 19"/>
                <a:gd name="T27" fmla="*/ 0 h 12"/>
                <a:gd name="T28" fmla="*/ 19 w 19"/>
                <a:gd name="T29" fmla="*/ 0 h 12"/>
                <a:gd name="T30" fmla="*/ 19 w 19"/>
                <a:gd name="T31" fmla="*/ 2 h 12"/>
                <a:gd name="T32" fmla="*/ 18 w 19"/>
                <a:gd name="T33" fmla="*/ 5 h 12"/>
                <a:gd name="T34" fmla="*/ 18 w 19"/>
                <a:gd name="T35" fmla="*/ 5 h 12"/>
                <a:gd name="T36" fmla="*/ 16 w 19"/>
                <a:gd name="T37" fmla="*/ 6 h 12"/>
                <a:gd name="T38" fmla="*/ 4 w 19"/>
                <a:gd name="T39" fmla="*/ 11 h 12"/>
                <a:gd name="T40" fmla="*/ 4 w 19"/>
                <a:gd name="T4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12">
                  <a:moveTo>
                    <a:pt x="4" y="12"/>
                  </a:moveTo>
                  <a:cubicBezTo>
                    <a:pt x="4" y="12"/>
                    <a:pt x="4" y="11"/>
                    <a:pt x="4" y="11"/>
                  </a:cubicBezTo>
                  <a:cubicBezTo>
                    <a:pt x="4" y="11"/>
                    <a:pt x="4" y="11"/>
                    <a:pt x="4" y="11"/>
                  </a:cubicBezTo>
                  <a:cubicBezTo>
                    <a:pt x="7" y="9"/>
                    <a:pt x="12" y="7"/>
                    <a:pt x="15" y="6"/>
                  </a:cubicBezTo>
                  <a:cubicBezTo>
                    <a:pt x="17" y="4"/>
                    <a:pt x="17" y="4"/>
                    <a:pt x="17" y="4"/>
                  </a:cubicBezTo>
                  <a:cubicBezTo>
                    <a:pt x="18" y="3"/>
                    <a:pt x="18" y="2"/>
                    <a:pt x="18" y="1"/>
                  </a:cubicBezTo>
                  <a:cubicBezTo>
                    <a:pt x="18" y="1"/>
                    <a:pt x="18" y="1"/>
                    <a:pt x="18" y="1"/>
                  </a:cubicBezTo>
                  <a:cubicBezTo>
                    <a:pt x="14" y="3"/>
                    <a:pt x="7" y="7"/>
                    <a:pt x="3" y="9"/>
                  </a:cubicBezTo>
                  <a:cubicBezTo>
                    <a:pt x="1" y="11"/>
                    <a:pt x="1" y="11"/>
                    <a:pt x="1" y="10"/>
                  </a:cubicBezTo>
                  <a:cubicBezTo>
                    <a:pt x="1" y="10"/>
                    <a:pt x="0" y="10"/>
                    <a:pt x="1" y="10"/>
                  </a:cubicBezTo>
                  <a:cubicBezTo>
                    <a:pt x="1" y="10"/>
                    <a:pt x="1" y="10"/>
                    <a:pt x="1" y="10"/>
                  </a:cubicBezTo>
                  <a:cubicBezTo>
                    <a:pt x="1" y="9"/>
                    <a:pt x="2" y="9"/>
                    <a:pt x="3" y="8"/>
                  </a:cubicBezTo>
                  <a:cubicBezTo>
                    <a:pt x="7" y="6"/>
                    <a:pt x="14" y="2"/>
                    <a:pt x="19" y="0"/>
                  </a:cubicBezTo>
                  <a:cubicBezTo>
                    <a:pt x="19" y="0"/>
                    <a:pt x="19" y="0"/>
                    <a:pt x="19" y="0"/>
                  </a:cubicBezTo>
                  <a:cubicBezTo>
                    <a:pt x="19" y="0"/>
                    <a:pt x="19" y="0"/>
                    <a:pt x="19" y="0"/>
                  </a:cubicBezTo>
                  <a:cubicBezTo>
                    <a:pt x="19" y="1"/>
                    <a:pt x="19" y="1"/>
                    <a:pt x="19" y="2"/>
                  </a:cubicBezTo>
                  <a:cubicBezTo>
                    <a:pt x="19" y="3"/>
                    <a:pt x="19" y="4"/>
                    <a:pt x="18" y="5"/>
                  </a:cubicBezTo>
                  <a:cubicBezTo>
                    <a:pt x="18" y="5"/>
                    <a:pt x="18" y="5"/>
                    <a:pt x="18" y="5"/>
                  </a:cubicBezTo>
                  <a:cubicBezTo>
                    <a:pt x="16" y="6"/>
                    <a:pt x="16" y="6"/>
                    <a:pt x="16" y="6"/>
                  </a:cubicBezTo>
                  <a:cubicBezTo>
                    <a:pt x="12" y="8"/>
                    <a:pt x="8" y="10"/>
                    <a:pt x="4" y="11"/>
                  </a:cubicBezTo>
                  <a:cubicBezTo>
                    <a:pt x="4" y="11"/>
                    <a:pt x="4" y="12"/>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73" name="Freeform 524"/>
            <p:cNvSpPr>
              <a:spLocks/>
            </p:cNvSpPr>
            <p:nvPr/>
          </p:nvSpPr>
          <p:spPr bwMode="auto">
            <a:xfrm>
              <a:off x="3850" y="2198"/>
              <a:ext cx="5" cy="12"/>
            </a:xfrm>
            <a:custGeom>
              <a:avLst/>
              <a:gdLst>
                <a:gd name="T0" fmla="*/ 1 w 2"/>
                <a:gd name="T1" fmla="*/ 5 h 5"/>
                <a:gd name="T2" fmla="*/ 1 w 2"/>
                <a:gd name="T3" fmla="*/ 5 h 5"/>
                <a:gd name="T4" fmla="*/ 0 w 2"/>
                <a:gd name="T5" fmla="*/ 5 h 5"/>
                <a:gd name="T6" fmla="*/ 1 w 2"/>
                <a:gd name="T7" fmla="*/ 0 h 5"/>
                <a:gd name="T8" fmla="*/ 1 w 2"/>
                <a:gd name="T9" fmla="*/ 0 h 5"/>
                <a:gd name="T10" fmla="*/ 2 w 2"/>
                <a:gd name="T11" fmla="*/ 0 h 5"/>
                <a:gd name="T12" fmla="*/ 1 w 2"/>
                <a:gd name="T13" fmla="*/ 5 h 5"/>
                <a:gd name="T14" fmla="*/ 1 w 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5">
                  <a:moveTo>
                    <a:pt x="1" y="5"/>
                  </a:moveTo>
                  <a:cubicBezTo>
                    <a:pt x="1" y="5"/>
                    <a:pt x="1" y="5"/>
                    <a:pt x="1" y="5"/>
                  </a:cubicBezTo>
                  <a:cubicBezTo>
                    <a:pt x="1" y="5"/>
                    <a:pt x="0" y="5"/>
                    <a:pt x="0" y="5"/>
                  </a:cubicBezTo>
                  <a:cubicBezTo>
                    <a:pt x="1" y="3"/>
                    <a:pt x="1" y="2"/>
                    <a:pt x="1" y="0"/>
                  </a:cubicBezTo>
                  <a:cubicBezTo>
                    <a:pt x="1" y="0"/>
                    <a:pt x="1" y="0"/>
                    <a:pt x="1" y="0"/>
                  </a:cubicBezTo>
                  <a:cubicBezTo>
                    <a:pt x="1" y="0"/>
                    <a:pt x="2" y="0"/>
                    <a:pt x="2" y="0"/>
                  </a:cubicBezTo>
                  <a:cubicBezTo>
                    <a:pt x="2" y="2"/>
                    <a:pt x="2" y="3"/>
                    <a:pt x="1" y="5"/>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74" name="Freeform 525"/>
            <p:cNvSpPr>
              <a:spLocks/>
            </p:cNvSpPr>
            <p:nvPr/>
          </p:nvSpPr>
          <p:spPr bwMode="auto">
            <a:xfrm>
              <a:off x="3840" y="2157"/>
              <a:ext cx="20" cy="53"/>
            </a:xfrm>
            <a:custGeom>
              <a:avLst/>
              <a:gdLst>
                <a:gd name="T0" fmla="*/ 7 w 8"/>
                <a:gd name="T1" fmla="*/ 21 h 21"/>
                <a:gd name="T2" fmla="*/ 7 w 8"/>
                <a:gd name="T3" fmla="*/ 21 h 21"/>
                <a:gd name="T4" fmla="*/ 6 w 8"/>
                <a:gd name="T5" fmla="*/ 20 h 21"/>
                <a:gd name="T6" fmla="*/ 5 w 8"/>
                <a:gd name="T7" fmla="*/ 18 h 21"/>
                <a:gd name="T8" fmla="*/ 5 w 8"/>
                <a:gd name="T9" fmla="*/ 18 h 21"/>
                <a:gd name="T10" fmla="*/ 6 w 8"/>
                <a:gd name="T11" fmla="*/ 18 h 21"/>
                <a:gd name="T12" fmla="*/ 7 w 8"/>
                <a:gd name="T13" fmla="*/ 19 h 21"/>
                <a:gd name="T14" fmla="*/ 7 w 8"/>
                <a:gd name="T15" fmla="*/ 20 h 21"/>
                <a:gd name="T16" fmla="*/ 7 w 8"/>
                <a:gd name="T17" fmla="*/ 18 h 21"/>
                <a:gd name="T18" fmla="*/ 7 w 8"/>
                <a:gd name="T19" fmla="*/ 15 h 21"/>
                <a:gd name="T20" fmla="*/ 4 w 8"/>
                <a:gd name="T21" fmla="*/ 9 h 21"/>
                <a:gd name="T22" fmla="*/ 0 w 8"/>
                <a:gd name="T23" fmla="*/ 1 h 21"/>
                <a:gd name="T24" fmla="*/ 0 w 8"/>
                <a:gd name="T25" fmla="*/ 0 h 21"/>
                <a:gd name="T26" fmla="*/ 1 w 8"/>
                <a:gd name="T27" fmla="*/ 0 h 21"/>
                <a:gd name="T28" fmla="*/ 5 w 8"/>
                <a:gd name="T29" fmla="*/ 9 h 21"/>
                <a:gd name="T30" fmla="*/ 8 w 8"/>
                <a:gd name="T31" fmla="*/ 15 h 21"/>
                <a:gd name="T32" fmla="*/ 8 w 8"/>
                <a:gd name="T33" fmla="*/ 19 h 21"/>
                <a:gd name="T34" fmla="*/ 8 w 8"/>
                <a:gd name="T35" fmla="*/ 21 h 21"/>
                <a:gd name="T36" fmla="*/ 8 w 8"/>
                <a:gd name="T37" fmla="*/ 21 h 21"/>
                <a:gd name="T38" fmla="*/ 7 w 8"/>
                <a:gd name="T3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21">
                  <a:moveTo>
                    <a:pt x="7" y="21"/>
                  </a:moveTo>
                  <a:cubicBezTo>
                    <a:pt x="7" y="21"/>
                    <a:pt x="7" y="21"/>
                    <a:pt x="7" y="21"/>
                  </a:cubicBezTo>
                  <a:cubicBezTo>
                    <a:pt x="7" y="21"/>
                    <a:pt x="6" y="20"/>
                    <a:pt x="6" y="20"/>
                  </a:cubicBezTo>
                  <a:cubicBezTo>
                    <a:pt x="6" y="19"/>
                    <a:pt x="5" y="19"/>
                    <a:pt x="5" y="18"/>
                  </a:cubicBezTo>
                  <a:cubicBezTo>
                    <a:pt x="5" y="18"/>
                    <a:pt x="5" y="18"/>
                    <a:pt x="5" y="18"/>
                  </a:cubicBezTo>
                  <a:cubicBezTo>
                    <a:pt x="5" y="17"/>
                    <a:pt x="5" y="17"/>
                    <a:pt x="6" y="18"/>
                  </a:cubicBezTo>
                  <a:cubicBezTo>
                    <a:pt x="6" y="18"/>
                    <a:pt x="6" y="19"/>
                    <a:pt x="7" y="19"/>
                  </a:cubicBezTo>
                  <a:cubicBezTo>
                    <a:pt x="7" y="19"/>
                    <a:pt x="7" y="19"/>
                    <a:pt x="7" y="20"/>
                  </a:cubicBezTo>
                  <a:cubicBezTo>
                    <a:pt x="7" y="19"/>
                    <a:pt x="7" y="19"/>
                    <a:pt x="7" y="18"/>
                  </a:cubicBezTo>
                  <a:cubicBezTo>
                    <a:pt x="7" y="17"/>
                    <a:pt x="7" y="16"/>
                    <a:pt x="7" y="15"/>
                  </a:cubicBezTo>
                  <a:cubicBezTo>
                    <a:pt x="7" y="15"/>
                    <a:pt x="6" y="12"/>
                    <a:pt x="4" y="9"/>
                  </a:cubicBezTo>
                  <a:cubicBezTo>
                    <a:pt x="3" y="6"/>
                    <a:pt x="1" y="3"/>
                    <a:pt x="0" y="1"/>
                  </a:cubicBezTo>
                  <a:cubicBezTo>
                    <a:pt x="0" y="1"/>
                    <a:pt x="0" y="0"/>
                    <a:pt x="0" y="0"/>
                  </a:cubicBezTo>
                  <a:cubicBezTo>
                    <a:pt x="0" y="0"/>
                    <a:pt x="1" y="0"/>
                    <a:pt x="1" y="0"/>
                  </a:cubicBezTo>
                  <a:cubicBezTo>
                    <a:pt x="2" y="2"/>
                    <a:pt x="3" y="6"/>
                    <a:pt x="5" y="9"/>
                  </a:cubicBezTo>
                  <a:cubicBezTo>
                    <a:pt x="7" y="13"/>
                    <a:pt x="8" y="15"/>
                    <a:pt x="8" y="15"/>
                  </a:cubicBezTo>
                  <a:cubicBezTo>
                    <a:pt x="8" y="15"/>
                    <a:pt x="8" y="17"/>
                    <a:pt x="8" y="19"/>
                  </a:cubicBezTo>
                  <a:cubicBezTo>
                    <a:pt x="8" y="19"/>
                    <a:pt x="8" y="20"/>
                    <a:pt x="8" y="21"/>
                  </a:cubicBezTo>
                  <a:cubicBezTo>
                    <a:pt x="8" y="21"/>
                    <a:pt x="8" y="21"/>
                    <a:pt x="8" y="21"/>
                  </a:cubicBezTo>
                  <a:cubicBezTo>
                    <a:pt x="7" y="21"/>
                    <a:pt x="7" y="21"/>
                    <a:pt x="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75" name="Freeform 526"/>
            <p:cNvSpPr>
              <a:spLocks/>
            </p:cNvSpPr>
            <p:nvPr/>
          </p:nvSpPr>
          <p:spPr bwMode="auto">
            <a:xfrm>
              <a:off x="3842" y="2157"/>
              <a:ext cx="46" cy="18"/>
            </a:xfrm>
            <a:custGeom>
              <a:avLst/>
              <a:gdLst>
                <a:gd name="T0" fmla="*/ 18 w 18"/>
                <a:gd name="T1" fmla="*/ 7 h 7"/>
                <a:gd name="T2" fmla="*/ 18 w 18"/>
                <a:gd name="T3" fmla="*/ 7 h 7"/>
                <a:gd name="T4" fmla="*/ 13 w 18"/>
                <a:gd name="T5" fmla="*/ 5 h 7"/>
                <a:gd name="T6" fmla="*/ 0 w 18"/>
                <a:gd name="T7" fmla="*/ 0 h 7"/>
                <a:gd name="T8" fmla="*/ 0 w 18"/>
                <a:gd name="T9" fmla="*/ 0 h 7"/>
                <a:gd name="T10" fmla="*/ 0 w 18"/>
                <a:gd name="T11" fmla="*/ 0 h 7"/>
                <a:gd name="T12" fmla="*/ 13 w 18"/>
                <a:gd name="T13" fmla="*/ 4 h 7"/>
                <a:gd name="T14" fmla="*/ 18 w 18"/>
                <a:gd name="T15" fmla="*/ 6 h 7"/>
                <a:gd name="T16" fmla="*/ 18 w 18"/>
                <a:gd name="T17" fmla="*/ 6 h 7"/>
                <a:gd name="T18" fmla="*/ 18 w 18"/>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7">
                  <a:moveTo>
                    <a:pt x="18" y="7"/>
                  </a:moveTo>
                  <a:cubicBezTo>
                    <a:pt x="18" y="7"/>
                    <a:pt x="18" y="7"/>
                    <a:pt x="18" y="7"/>
                  </a:cubicBezTo>
                  <a:cubicBezTo>
                    <a:pt x="16" y="6"/>
                    <a:pt x="15" y="6"/>
                    <a:pt x="13" y="5"/>
                  </a:cubicBezTo>
                  <a:cubicBezTo>
                    <a:pt x="8" y="3"/>
                    <a:pt x="2" y="1"/>
                    <a:pt x="0" y="0"/>
                  </a:cubicBezTo>
                  <a:cubicBezTo>
                    <a:pt x="0" y="0"/>
                    <a:pt x="0" y="0"/>
                    <a:pt x="0" y="0"/>
                  </a:cubicBezTo>
                  <a:cubicBezTo>
                    <a:pt x="0" y="0"/>
                    <a:pt x="0" y="0"/>
                    <a:pt x="0" y="0"/>
                  </a:cubicBezTo>
                  <a:cubicBezTo>
                    <a:pt x="2" y="0"/>
                    <a:pt x="9" y="3"/>
                    <a:pt x="13" y="4"/>
                  </a:cubicBezTo>
                  <a:cubicBezTo>
                    <a:pt x="15" y="5"/>
                    <a:pt x="17" y="5"/>
                    <a:pt x="18" y="6"/>
                  </a:cubicBezTo>
                  <a:cubicBezTo>
                    <a:pt x="18" y="6"/>
                    <a:pt x="18" y="6"/>
                    <a:pt x="18" y="6"/>
                  </a:cubicBezTo>
                  <a:cubicBezTo>
                    <a:pt x="18" y="6"/>
                    <a:pt x="18" y="7"/>
                    <a:pt x="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76" name="Freeform 527"/>
            <p:cNvSpPr>
              <a:spLocks/>
            </p:cNvSpPr>
            <p:nvPr/>
          </p:nvSpPr>
          <p:spPr bwMode="auto">
            <a:xfrm>
              <a:off x="3883" y="2178"/>
              <a:ext cx="2" cy="12"/>
            </a:xfrm>
            <a:custGeom>
              <a:avLst/>
              <a:gdLst>
                <a:gd name="T0" fmla="*/ 0 w 1"/>
                <a:gd name="T1" fmla="*/ 5 h 5"/>
                <a:gd name="T2" fmla="*/ 0 w 1"/>
                <a:gd name="T3" fmla="*/ 5 h 5"/>
                <a:gd name="T4" fmla="*/ 0 w 1"/>
                <a:gd name="T5" fmla="*/ 5 h 5"/>
                <a:gd name="T6" fmla="*/ 0 w 1"/>
                <a:gd name="T7" fmla="*/ 2 h 5"/>
                <a:gd name="T8" fmla="*/ 0 w 1"/>
                <a:gd name="T9" fmla="*/ 0 h 5"/>
                <a:gd name="T10" fmla="*/ 1 w 1"/>
                <a:gd name="T11" fmla="*/ 0 h 5"/>
                <a:gd name="T12" fmla="*/ 1 w 1"/>
                <a:gd name="T13" fmla="*/ 0 h 5"/>
                <a:gd name="T14" fmla="*/ 1 w 1"/>
                <a:gd name="T15" fmla="*/ 2 h 5"/>
                <a:gd name="T16" fmla="*/ 0 w 1"/>
                <a:gd name="T17" fmla="*/ 5 h 5"/>
                <a:gd name="T18" fmla="*/ 0 w 1"/>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5">
                  <a:moveTo>
                    <a:pt x="0" y="5"/>
                  </a:moveTo>
                  <a:cubicBezTo>
                    <a:pt x="0" y="5"/>
                    <a:pt x="0" y="5"/>
                    <a:pt x="0" y="5"/>
                  </a:cubicBezTo>
                  <a:cubicBezTo>
                    <a:pt x="0" y="5"/>
                    <a:pt x="0" y="5"/>
                    <a:pt x="0" y="5"/>
                  </a:cubicBezTo>
                  <a:cubicBezTo>
                    <a:pt x="0" y="4"/>
                    <a:pt x="0" y="3"/>
                    <a:pt x="0" y="2"/>
                  </a:cubicBezTo>
                  <a:cubicBezTo>
                    <a:pt x="0" y="1"/>
                    <a:pt x="0" y="1"/>
                    <a:pt x="0" y="0"/>
                  </a:cubicBezTo>
                  <a:cubicBezTo>
                    <a:pt x="0" y="0"/>
                    <a:pt x="1" y="0"/>
                    <a:pt x="1" y="0"/>
                  </a:cubicBezTo>
                  <a:cubicBezTo>
                    <a:pt x="1" y="0"/>
                    <a:pt x="1" y="0"/>
                    <a:pt x="1" y="0"/>
                  </a:cubicBezTo>
                  <a:cubicBezTo>
                    <a:pt x="1" y="1"/>
                    <a:pt x="1" y="1"/>
                    <a:pt x="1" y="2"/>
                  </a:cubicBezTo>
                  <a:cubicBezTo>
                    <a:pt x="1" y="5"/>
                    <a:pt x="1" y="5"/>
                    <a:pt x="0" y="5"/>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77" name="Freeform 528"/>
            <p:cNvSpPr>
              <a:spLocks/>
            </p:cNvSpPr>
            <p:nvPr/>
          </p:nvSpPr>
          <p:spPr bwMode="auto">
            <a:xfrm>
              <a:off x="3883" y="2170"/>
              <a:ext cx="5" cy="15"/>
            </a:xfrm>
            <a:custGeom>
              <a:avLst/>
              <a:gdLst>
                <a:gd name="T0" fmla="*/ 1 w 2"/>
                <a:gd name="T1" fmla="*/ 6 h 6"/>
                <a:gd name="T2" fmla="*/ 1 w 2"/>
                <a:gd name="T3" fmla="*/ 6 h 6"/>
                <a:gd name="T4" fmla="*/ 1 w 2"/>
                <a:gd name="T5" fmla="*/ 6 h 6"/>
                <a:gd name="T6" fmla="*/ 1 w 2"/>
                <a:gd name="T7" fmla="*/ 5 h 6"/>
                <a:gd name="T8" fmla="*/ 1 w 2"/>
                <a:gd name="T9" fmla="*/ 5 h 6"/>
                <a:gd name="T10" fmla="*/ 1 w 2"/>
                <a:gd name="T11" fmla="*/ 1 h 6"/>
                <a:gd name="T12" fmla="*/ 2 w 2"/>
                <a:gd name="T13" fmla="*/ 0 h 6"/>
                <a:gd name="T14" fmla="*/ 2 w 2"/>
                <a:gd name="T15" fmla="*/ 1 h 6"/>
                <a:gd name="T16" fmla="*/ 2 w 2"/>
                <a:gd name="T17" fmla="*/ 6 h 6"/>
                <a:gd name="T18" fmla="*/ 2 w 2"/>
                <a:gd name="T19" fmla="*/ 6 h 6"/>
                <a:gd name="T20" fmla="*/ 1 w 2"/>
                <a:gd name="T21"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6">
                  <a:moveTo>
                    <a:pt x="1" y="6"/>
                  </a:moveTo>
                  <a:cubicBezTo>
                    <a:pt x="1" y="6"/>
                    <a:pt x="1" y="6"/>
                    <a:pt x="1" y="6"/>
                  </a:cubicBezTo>
                  <a:cubicBezTo>
                    <a:pt x="1" y="6"/>
                    <a:pt x="1" y="6"/>
                    <a:pt x="1" y="6"/>
                  </a:cubicBezTo>
                  <a:cubicBezTo>
                    <a:pt x="1" y="6"/>
                    <a:pt x="0" y="5"/>
                    <a:pt x="1" y="5"/>
                  </a:cubicBezTo>
                  <a:cubicBezTo>
                    <a:pt x="1" y="5"/>
                    <a:pt x="1" y="5"/>
                    <a:pt x="1" y="5"/>
                  </a:cubicBezTo>
                  <a:cubicBezTo>
                    <a:pt x="1" y="1"/>
                    <a:pt x="1" y="1"/>
                    <a:pt x="1" y="1"/>
                  </a:cubicBezTo>
                  <a:cubicBezTo>
                    <a:pt x="1" y="1"/>
                    <a:pt x="2" y="0"/>
                    <a:pt x="2" y="0"/>
                  </a:cubicBezTo>
                  <a:cubicBezTo>
                    <a:pt x="2" y="0"/>
                    <a:pt x="2" y="1"/>
                    <a:pt x="2" y="1"/>
                  </a:cubicBezTo>
                  <a:cubicBezTo>
                    <a:pt x="2" y="6"/>
                    <a:pt x="2" y="6"/>
                    <a:pt x="2" y="6"/>
                  </a:cubicBezTo>
                  <a:cubicBezTo>
                    <a:pt x="2" y="6"/>
                    <a:pt x="2" y="6"/>
                    <a:pt x="2"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78" name="Freeform 529"/>
            <p:cNvSpPr>
              <a:spLocks/>
            </p:cNvSpPr>
            <p:nvPr/>
          </p:nvSpPr>
          <p:spPr bwMode="auto">
            <a:xfrm>
              <a:off x="3885" y="2140"/>
              <a:ext cx="8" cy="48"/>
            </a:xfrm>
            <a:custGeom>
              <a:avLst/>
              <a:gdLst>
                <a:gd name="T0" fmla="*/ 1 w 3"/>
                <a:gd name="T1" fmla="*/ 19 h 19"/>
                <a:gd name="T2" fmla="*/ 0 w 3"/>
                <a:gd name="T3" fmla="*/ 19 h 19"/>
                <a:gd name="T4" fmla="*/ 0 w 3"/>
                <a:gd name="T5" fmla="*/ 18 h 19"/>
                <a:gd name="T6" fmla="*/ 1 w 3"/>
                <a:gd name="T7" fmla="*/ 17 h 19"/>
                <a:gd name="T8" fmla="*/ 1 w 3"/>
                <a:gd name="T9" fmla="*/ 17 h 19"/>
                <a:gd name="T10" fmla="*/ 2 w 3"/>
                <a:gd name="T11" fmla="*/ 10 h 19"/>
                <a:gd name="T12" fmla="*/ 1 w 3"/>
                <a:gd name="T13" fmla="*/ 1 h 19"/>
                <a:gd name="T14" fmla="*/ 1 w 3"/>
                <a:gd name="T15" fmla="*/ 1 h 19"/>
                <a:gd name="T16" fmla="*/ 2 w 3"/>
                <a:gd name="T17" fmla="*/ 1 h 19"/>
                <a:gd name="T18" fmla="*/ 3 w 3"/>
                <a:gd name="T19" fmla="*/ 10 h 19"/>
                <a:gd name="T20" fmla="*/ 1 w 3"/>
                <a:gd name="T21" fmla="*/ 18 h 19"/>
                <a:gd name="T22" fmla="*/ 1 w 3"/>
                <a:gd name="T2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9">
                  <a:moveTo>
                    <a:pt x="1" y="19"/>
                  </a:moveTo>
                  <a:cubicBezTo>
                    <a:pt x="1" y="19"/>
                    <a:pt x="1" y="19"/>
                    <a:pt x="0" y="19"/>
                  </a:cubicBezTo>
                  <a:cubicBezTo>
                    <a:pt x="0" y="18"/>
                    <a:pt x="0" y="18"/>
                    <a:pt x="0" y="18"/>
                  </a:cubicBezTo>
                  <a:cubicBezTo>
                    <a:pt x="0" y="17"/>
                    <a:pt x="0" y="17"/>
                    <a:pt x="1" y="17"/>
                  </a:cubicBezTo>
                  <a:cubicBezTo>
                    <a:pt x="1" y="17"/>
                    <a:pt x="1" y="17"/>
                    <a:pt x="1" y="17"/>
                  </a:cubicBezTo>
                  <a:cubicBezTo>
                    <a:pt x="2" y="15"/>
                    <a:pt x="2" y="13"/>
                    <a:pt x="2" y="10"/>
                  </a:cubicBezTo>
                  <a:cubicBezTo>
                    <a:pt x="2" y="7"/>
                    <a:pt x="2" y="4"/>
                    <a:pt x="1" y="1"/>
                  </a:cubicBezTo>
                  <a:cubicBezTo>
                    <a:pt x="1" y="1"/>
                    <a:pt x="1" y="1"/>
                    <a:pt x="1" y="1"/>
                  </a:cubicBezTo>
                  <a:cubicBezTo>
                    <a:pt x="2" y="0"/>
                    <a:pt x="2" y="1"/>
                    <a:pt x="2" y="1"/>
                  </a:cubicBezTo>
                  <a:cubicBezTo>
                    <a:pt x="2" y="4"/>
                    <a:pt x="3" y="7"/>
                    <a:pt x="3" y="10"/>
                  </a:cubicBezTo>
                  <a:cubicBezTo>
                    <a:pt x="3" y="13"/>
                    <a:pt x="2" y="16"/>
                    <a:pt x="1" y="18"/>
                  </a:cubicBezTo>
                  <a:cubicBezTo>
                    <a:pt x="1" y="18"/>
                    <a:pt x="1" y="19"/>
                    <a:pt x="1"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79" name="Freeform 530"/>
            <p:cNvSpPr>
              <a:spLocks/>
            </p:cNvSpPr>
            <p:nvPr/>
          </p:nvSpPr>
          <p:spPr bwMode="auto">
            <a:xfrm>
              <a:off x="3840" y="2150"/>
              <a:ext cx="2" cy="10"/>
            </a:xfrm>
            <a:custGeom>
              <a:avLst/>
              <a:gdLst>
                <a:gd name="T0" fmla="*/ 1 w 1"/>
                <a:gd name="T1" fmla="*/ 4 h 4"/>
                <a:gd name="T2" fmla="*/ 1 w 1"/>
                <a:gd name="T3" fmla="*/ 4 h 4"/>
                <a:gd name="T4" fmla="*/ 0 w 1"/>
                <a:gd name="T5" fmla="*/ 4 h 4"/>
                <a:gd name="T6" fmla="*/ 0 w 1"/>
                <a:gd name="T7" fmla="*/ 2 h 4"/>
                <a:gd name="T8" fmla="*/ 0 w 1"/>
                <a:gd name="T9" fmla="*/ 1 h 4"/>
                <a:gd name="T10" fmla="*/ 1 w 1"/>
                <a:gd name="T11" fmla="*/ 0 h 4"/>
                <a:gd name="T12" fmla="*/ 1 w 1"/>
                <a:gd name="T13" fmla="*/ 1 h 4"/>
                <a:gd name="T14" fmla="*/ 1 w 1"/>
                <a:gd name="T15" fmla="*/ 2 h 4"/>
                <a:gd name="T16" fmla="*/ 1 w 1"/>
                <a:gd name="T17" fmla="*/ 4 h 4"/>
                <a:gd name="T18" fmla="*/ 1 w 1"/>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4">
                  <a:moveTo>
                    <a:pt x="1" y="4"/>
                  </a:moveTo>
                  <a:cubicBezTo>
                    <a:pt x="1" y="4"/>
                    <a:pt x="1" y="4"/>
                    <a:pt x="1" y="4"/>
                  </a:cubicBezTo>
                  <a:cubicBezTo>
                    <a:pt x="0" y="4"/>
                    <a:pt x="0" y="4"/>
                    <a:pt x="0" y="4"/>
                  </a:cubicBezTo>
                  <a:cubicBezTo>
                    <a:pt x="0" y="3"/>
                    <a:pt x="0" y="3"/>
                    <a:pt x="0" y="2"/>
                  </a:cubicBezTo>
                  <a:cubicBezTo>
                    <a:pt x="0" y="2"/>
                    <a:pt x="0" y="1"/>
                    <a:pt x="0" y="1"/>
                  </a:cubicBezTo>
                  <a:cubicBezTo>
                    <a:pt x="0" y="0"/>
                    <a:pt x="1" y="0"/>
                    <a:pt x="1" y="0"/>
                  </a:cubicBezTo>
                  <a:cubicBezTo>
                    <a:pt x="1" y="0"/>
                    <a:pt x="1" y="1"/>
                    <a:pt x="1" y="1"/>
                  </a:cubicBezTo>
                  <a:cubicBezTo>
                    <a:pt x="1" y="1"/>
                    <a:pt x="1" y="2"/>
                    <a:pt x="1" y="2"/>
                  </a:cubicBezTo>
                  <a:cubicBezTo>
                    <a:pt x="1" y="3"/>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80" name="Freeform 531"/>
            <p:cNvSpPr>
              <a:spLocks/>
            </p:cNvSpPr>
            <p:nvPr/>
          </p:nvSpPr>
          <p:spPr bwMode="auto">
            <a:xfrm>
              <a:off x="3790" y="2170"/>
              <a:ext cx="5" cy="8"/>
            </a:xfrm>
            <a:custGeom>
              <a:avLst/>
              <a:gdLst>
                <a:gd name="T0" fmla="*/ 0 w 2"/>
                <a:gd name="T1" fmla="*/ 3 h 3"/>
                <a:gd name="T2" fmla="*/ 0 w 2"/>
                <a:gd name="T3" fmla="*/ 3 h 3"/>
                <a:gd name="T4" fmla="*/ 0 w 2"/>
                <a:gd name="T5" fmla="*/ 2 h 3"/>
                <a:gd name="T6" fmla="*/ 1 w 2"/>
                <a:gd name="T7" fmla="*/ 0 h 3"/>
                <a:gd name="T8" fmla="*/ 1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1" y="0"/>
                    <a:pt x="1" y="0"/>
                    <a:pt x="1" y="0"/>
                  </a:cubicBezTo>
                  <a:cubicBezTo>
                    <a:pt x="1" y="0"/>
                    <a:pt x="1" y="0"/>
                    <a:pt x="1" y="0"/>
                  </a:cubicBezTo>
                  <a:cubicBezTo>
                    <a:pt x="2" y="0"/>
                    <a:pt x="2" y="1"/>
                    <a:pt x="2" y="1"/>
                  </a:cubicBezTo>
                  <a:cubicBezTo>
                    <a:pt x="1" y="3"/>
                    <a:pt x="1" y="3"/>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81" name="Freeform 532"/>
            <p:cNvSpPr>
              <a:spLocks/>
            </p:cNvSpPr>
            <p:nvPr/>
          </p:nvSpPr>
          <p:spPr bwMode="auto">
            <a:xfrm>
              <a:off x="3792" y="2175"/>
              <a:ext cx="5" cy="8"/>
            </a:xfrm>
            <a:custGeom>
              <a:avLst/>
              <a:gdLst>
                <a:gd name="T0" fmla="*/ 0 w 2"/>
                <a:gd name="T1" fmla="*/ 3 h 3"/>
                <a:gd name="T2" fmla="*/ 0 w 2"/>
                <a:gd name="T3" fmla="*/ 3 h 3"/>
                <a:gd name="T4" fmla="*/ 0 w 2"/>
                <a:gd name="T5" fmla="*/ 2 h 3"/>
                <a:gd name="T6" fmla="*/ 1 w 2"/>
                <a:gd name="T7" fmla="*/ 1 h 3"/>
                <a:gd name="T8" fmla="*/ 1 w 2"/>
                <a:gd name="T9" fmla="*/ 1 h 3"/>
                <a:gd name="T10" fmla="*/ 1 w 2"/>
                <a:gd name="T11" fmla="*/ 1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0" y="2"/>
                    <a:pt x="0" y="1"/>
                    <a:pt x="1" y="1"/>
                  </a:cubicBezTo>
                  <a:cubicBezTo>
                    <a:pt x="1" y="1"/>
                    <a:pt x="1" y="0"/>
                    <a:pt x="1" y="1"/>
                  </a:cubicBezTo>
                  <a:cubicBezTo>
                    <a:pt x="1" y="1"/>
                    <a:pt x="2" y="1"/>
                    <a:pt x="1" y="1"/>
                  </a:cubicBezTo>
                  <a:cubicBezTo>
                    <a:pt x="1" y="2"/>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82" name="Freeform 533"/>
            <p:cNvSpPr>
              <a:spLocks/>
            </p:cNvSpPr>
            <p:nvPr/>
          </p:nvSpPr>
          <p:spPr bwMode="auto">
            <a:xfrm>
              <a:off x="3792" y="2180"/>
              <a:ext cx="8" cy="8"/>
            </a:xfrm>
            <a:custGeom>
              <a:avLst/>
              <a:gdLst>
                <a:gd name="T0" fmla="*/ 1 w 3"/>
                <a:gd name="T1" fmla="*/ 3 h 3"/>
                <a:gd name="T2" fmla="*/ 1 w 3"/>
                <a:gd name="T3" fmla="*/ 3 h 3"/>
                <a:gd name="T4" fmla="*/ 1 w 3"/>
                <a:gd name="T5" fmla="*/ 3 h 3"/>
                <a:gd name="T6" fmla="*/ 2 w 3"/>
                <a:gd name="T7" fmla="*/ 0 h 3"/>
                <a:gd name="T8" fmla="*/ 2 w 3"/>
                <a:gd name="T9" fmla="*/ 0 h 3"/>
                <a:gd name="T10" fmla="*/ 2 w 3"/>
                <a:gd name="T11" fmla="*/ 1 h 3"/>
                <a:gd name="T12" fmla="*/ 1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1" y="3"/>
                    <a:pt x="1" y="3"/>
                  </a:cubicBezTo>
                  <a:cubicBezTo>
                    <a:pt x="0" y="3"/>
                    <a:pt x="0" y="3"/>
                    <a:pt x="1" y="3"/>
                  </a:cubicBezTo>
                  <a:cubicBezTo>
                    <a:pt x="2" y="0"/>
                    <a:pt x="2" y="0"/>
                    <a:pt x="2" y="0"/>
                  </a:cubicBezTo>
                  <a:cubicBezTo>
                    <a:pt x="2" y="0"/>
                    <a:pt x="2" y="0"/>
                    <a:pt x="2" y="0"/>
                  </a:cubicBezTo>
                  <a:cubicBezTo>
                    <a:pt x="3" y="0"/>
                    <a:pt x="3"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83" name="Freeform 534"/>
            <p:cNvSpPr>
              <a:spLocks/>
            </p:cNvSpPr>
            <p:nvPr/>
          </p:nvSpPr>
          <p:spPr bwMode="auto">
            <a:xfrm>
              <a:off x="3795" y="2183"/>
              <a:ext cx="7" cy="10"/>
            </a:xfrm>
            <a:custGeom>
              <a:avLst/>
              <a:gdLst>
                <a:gd name="T0" fmla="*/ 1 w 3"/>
                <a:gd name="T1" fmla="*/ 4 h 4"/>
                <a:gd name="T2" fmla="*/ 1 w 3"/>
                <a:gd name="T3" fmla="*/ 4 h 4"/>
                <a:gd name="T4" fmla="*/ 0 w 3"/>
                <a:gd name="T5" fmla="*/ 3 h 4"/>
                <a:gd name="T6" fmla="*/ 2 w 3"/>
                <a:gd name="T7" fmla="*/ 1 h 4"/>
                <a:gd name="T8" fmla="*/ 2 w 3"/>
                <a:gd name="T9" fmla="*/ 0 h 4"/>
                <a:gd name="T10" fmla="*/ 3 w 3"/>
                <a:gd name="T11" fmla="*/ 1 h 4"/>
                <a:gd name="T12" fmla="*/ 1 w 3"/>
                <a:gd name="T13" fmla="*/ 3 h 4"/>
                <a:gd name="T14" fmla="*/ 1 w 3"/>
                <a:gd name="T15" fmla="*/ 4 h 4"/>
                <a:gd name="T16" fmla="*/ 1 w 3"/>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4"/>
                  </a:moveTo>
                  <a:cubicBezTo>
                    <a:pt x="1" y="4"/>
                    <a:pt x="1" y="4"/>
                    <a:pt x="1" y="4"/>
                  </a:cubicBezTo>
                  <a:cubicBezTo>
                    <a:pt x="0" y="4"/>
                    <a:pt x="0" y="3"/>
                    <a:pt x="0" y="3"/>
                  </a:cubicBezTo>
                  <a:cubicBezTo>
                    <a:pt x="1" y="2"/>
                    <a:pt x="1" y="1"/>
                    <a:pt x="2" y="1"/>
                  </a:cubicBezTo>
                  <a:cubicBezTo>
                    <a:pt x="2" y="0"/>
                    <a:pt x="2" y="0"/>
                    <a:pt x="2" y="0"/>
                  </a:cubicBezTo>
                  <a:cubicBezTo>
                    <a:pt x="3" y="1"/>
                    <a:pt x="3" y="1"/>
                    <a:pt x="3" y="1"/>
                  </a:cubicBezTo>
                  <a:cubicBezTo>
                    <a:pt x="2" y="2"/>
                    <a:pt x="2" y="2"/>
                    <a:pt x="1" y="3"/>
                  </a:cubicBezTo>
                  <a:cubicBezTo>
                    <a:pt x="1" y="3"/>
                    <a:pt x="1"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84" name="Freeform 535"/>
            <p:cNvSpPr>
              <a:spLocks/>
            </p:cNvSpPr>
            <p:nvPr/>
          </p:nvSpPr>
          <p:spPr bwMode="auto">
            <a:xfrm>
              <a:off x="3800" y="2188"/>
              <a:ext cx="5" cy="10"/>
            </a:xfrm>
            <a:custGeom>
              <a:avLst/>
              <a:gdLst>
                <a:gd name="T0" fmla="*/ 0 w 2"/>
                <a:gd name="T1" fmla="*/ 4 h 4"/>
                <a:gd name="T2" fmla="*/ 0 w 2"/>
                <a:gd name="T3" fmla="*/ 4 h 4"/>
                <a:gd name="T4" fmla="*/ 0 w 2"/>
                <a:gd name="T5" fmla="*/ 3 h 4"/>
                <a:gd name="T6" fmla="*/ 1 w 2"/>
                <a:gd name="T7" fmla="*/ 0 h 4"/>
                <a:gd name="T8" fmla="*/ 2 w 2"/>
                <a:gd name="T9" fmla="*/ 0 h 4"/>
                <a:gd name="T10" fmla="*/ 2 w 2"/>
                <a:gd name="T11" fmla="*/ 0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3"/>
                    <a:pt x="0" y="3"/>
                  </a:cubicBezTo>
                  <a:cubicBezTo>
                    <a:pt x="1" y="0"/>
                    <a:pt x="1" y="0"/>
                    <a:pt x="1" y="0"/>
                  </a:cubicBezTo>
                  <a:cubicBezTo>
                    <a:pt x="1" y="0"/>
                    <a:pt x="2" y="0"/>
                    <a:pt x="2" y="0"/>
                  </a:cubicBezTo>
                  <a:cubicBezTo>
                    <a:pt x="2" y="0"/>
                    <a:pt x="2" y="0"/>
                    <a:pt x="2" y="0"/>
                  </a:cubicBezTo>
                  <a:cubicBezTo>
                    <a:pt x="1" y="3"/>
                    <a:pt x="1" y="3"/>
                    <a:pt x="1" y="3"/>
                  </a:cubicBezTo>
                  <a:cubicBezTo>
                    <a:pt x="1"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85" name="Freeform 536"/>
            <p:cNvSpPr>
              <a:spLocks/>
            </p:cNvSpPr>
            <p:nvPr/>
          </p:nvSpPr>
          <p:spPr bwMode="auto">
            <a:xfrm>
              <a:off x="3802" y="2190"/>
              <a:ext cx="8" cy="10"/>
            </a:xfrm>
            <a:custGeom>
              <a:avLst/>
              <a:gdLst>
                <a:gd name="T0" fmla="*/ 1 w 3"/>
                <a:gd name="T1" fmla="*/ 4 h 4"/>
                <a:gd name="T2" fmla="*/ 1 w 3"/>
                <a:gd name="T3" fmla="*/ 4 h 4"/>
                <a:gd name="T4" fmla="*/ 0 w 3"/>
                <a:gd name="T5" fmla="*/ 3 h 4"/>
                <a:gd name="T6" fmla="*/ 2 w 3"/>
                <a:gd name="T7" fmla="*/ 0 h 4"/>
                <a:gd name="T8" fmla="*/ 3 w 3"/>
                <a:gd name="T9" fmla="*/ 0 h 4"/>
                <a:gd name="T10" fmla="*/ 3 w 3"/>
                <a:gd name="T11" fmla="*/ 0 h 4"/>
                <a:gd name="T12" fmla="*/ 1 w 3"/>
                <a:gd name="T13" fmla="*/ 4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0" y="4"/>
                    <a:pt x="0" y="4"/>
                    <a:pt x="0" y="3"/>
                  </a:cubicBezTo>
                  <a:cubicBezTo>
                    <a:pt x="1" y="2"/>
                    <a:pt x="1" y="1"/>
                    <a:pt x="2" y="0"/>
                  </a:cubicBezTo>
                  <a:cubicBezTo>
                    <a:pt x="2" y="0"/>
                    <a:pt x="2" y="0"/>
                    <a:pt x="3" y="0"/>
                  </a:cubicBezTo>
                  <a:cubicBezTo>
                    <a:pt x="3" y="0"/>
                    <a:pt x="3" y="0"/>
                    <a:pt x="3" y="0"/>
                  </a:cubicBezTo>
                  <a:cubicBezTo>
                    <a:pt x="2" y="1"/>
                    <a:pt x="2"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86" name="Freeform 537"/>
            <p:cNvSpPr>
              <a:spLocks/>
            </p:cNvSpPr>
            <p:nvPr/>
          </p:nvSpPr>
          <p:spPr bwMode="auto">
            <a:xfrm>
              <a:off x="3807" y="2193"/>
              <a:ext cx="8" cy="12"/>
            </a:xfrm>
            <a:custGeom>
              <a:avLst/>
              <a:gdLst>
                <a:gd name="T0" fmla="*/ 1 w 3"/>
                <a:gd name="T1" fmla="*/ 5 h 5"/>
                <a:gd name="T2" fmla="*/ 0 w 3"/>
                <a:gd name="T3" fmla="*/ 5 h 5"/>
                <a:gd name="T4" fmla="*/ 0 w 3"/>
                <a:gd name="T5" fmla="*/ 4 h 5"/>
                <a:gd name="T6" fmla="*/ 2 w 3"/>
                <a:gd name="T7" fmla="*/ 0 h 5"/>
                <a:gd name="T8" fmla="*/ 2 w 3"/>
                <a:gd name="T9" fmla="*/ 0 h 5"/>
                <a:gd name="T10" fmla="*/ 3 w 3"/>
                <a:gd name="T11" fmla="*/ 0 h 5"/>
                <a:gd name="T12" fmla="*/ 3 w 3"/>
                <a:gd name="T13" fmla="*/ 0 h 5"/>
                <a:gd name="T14" fmla="*/ 3 w 3"/>
                <a:gd name="T15" fmla="*/ 1 h 5"/>
                <a:gd name="T16" fmla="*/ 1 w 3"/>
                <a:gd name="T17" fmla="*/ 4 h 5"/>
                <a:gd name="T18" fmla="*/ 1 w 3"/>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5">
                  <a:moveTo>
                    <a:pt x="1" y="5"/>
                  </a:moveTo>
                  <a:cubicBezTo>
                    <a:pt x="1" y="5"/>
                    <a:pt x="1" y="5"/>
                    <a:pt x="0" y="5"/>
                  </a:cubicBezTo>
                  <a:cubicBezTo>
                    <a:pt x="0" y="5"/>
                    <a:pt x="0" y="4"/>
                    <a:pt x="0" y="4"/>
                  </a:cubicBezTo>
                  <a:cubicBezTo>
                    <a:pt x="1" y="3"/>
                    <a:pt x="1" y="1"/>
                    <a:pt x="2" y="0"/>
                  </a:cubicBezTo>
                  <a:cubicBezTo>
                    <a:pt x="2" y="0"/>
                    <a:pt x="2" y="0"/>
                    <a:pt x="2" y="0"/>
                  </a:cubicBezTo>
                  <a:cubicBezTo>
                    <a:pt x="3" y="0"/>
                    <a:pt x="3" y="0"/>
                    <a:pt x="3" y="0"/>
                  </a:cubicBezTo>
                  <a:cubicBezTo>
                    <a:pt x="3" y="0"/>
                    <a:pt x="3" y="0"/>
                    <a:pt x="3" y="0"/>
                  </a:cubicBezTo>
                  <a:cubicBezTo>
                    <a:pt x="3" y="1"/>
                    <a:pt x="3" y="1"/>
                    <a:pt x="3" y="1"/>
                  </a:cubicBezTo>
                  <a:cubicBezTo>
                    <a:pt x="2" y="2"/>
                    <a:pt x="2" y="3"/>
                    <a:pt x="1" y="4"/>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87" name="Freeform 538"/>
            <p:cNvSpPr>
              <a:spLocks/>
            </p:cNvSpPr>
            <p:nvPr/>
          </p:nvSpPr>
          <p:spPr bwMode="auto">
            <a:xfrm>
              <a:off x="3812" y="2195"/>
              <a:ext cx="10" cy="13"/>
            </a:xfrm>
            <a:custGeom>
              <a:avLst/>
              <a:gdLst>
                <a:gd name="T0" fmla="*/ 1 w 4"/>
                <a:gd name="T1" fmla="*/ 5 h 5"/>
                <a:gd name="T2" fmla="*/ 1 w 4"/>
                <a:gd name="T3" fmla="*/ 5 h 5"/>
                <a:gd name="T4" fmla="*/ 1 w 4"/>
                <a:gd name="T5" fmla="*/ 4 h 5"/>
                <a:gd name="T6" fmla="*/ 3 w 4"/>
                <a:gd name="T7" fmla="*/ 0 h 5"/>
                <a:gd name="T8" fmla="*/ 3 w 4"/>
                <a:gd name="T9" fmla="*/ 0 h 5"/>
                <a:gd name="T10" fmla="*/ 3 w 4"/>
                <a:gd name="T11" fmla="*/ 1 h 5"/>
                <a:gd name="T12" fmla="*/ 1 w 4"/>
                <a:gd name="T13" fmla="*/ 4 h 5"/>
                <a:gd name="T14" fmla="*/ 1 w 4"/>
                <a:gd name="T15" fmla="*/ 5 h 5"/>
                <a:gd name="T16" fmla="*/ 1 w 4"/>
                <a:gd name="T17" fmla="*/ 5 h 5"/>
                <a:gd name="T18" fmla="*/ 1 w 4"/>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1" y="5"/>
                  </a:moveTo>
                  <a:cubicBezTo>
                    <a:pt x="1" y="5"/>
                    <a:pt x="1" y="5"/>
                    <a:pt x="1" y="5"/>
                  </a:cubicBezTo>
                  <a:cubicBezTo>
                    <a:pt x="0" y="5"/>
                    <a:pt x="1" y="4"/>
                    <a:pt x="1" y="4"/>
                  </a:cubicBezTo>
                  <a:cubicBezTo>
                    <a:pt x="3" y="0"/>
                    <a:pt x="3" y="0"/>
                    <a:pt x="3" y="0"/>
                  </a:cubicBezTo>
                  <a:cubicBezTo>
                    <a:pt x="3" y="0"/>
                    <a:pt x="3" y="0"/>
                    <a:pt x="3" y="0"/>
                  </a:cubicBezTo>
                  <a:cubicBezTo>
                    <a:pt x="3" y="0"/>
                    <a:pt x="4" y="0"/>
                    <a:pt x="3" y="1"/>
                  </a:cubicBezTo>
                  <a:cubicBezTo>
                    <a:pt x="1" y="4"/>
                    <a:pt x="1" y="4"/>
                    <a:pt x="1" y="4"/>
                  </a:cubicBezTo>
                  <a:cubicBezTo>
                    <a:pt x="1" y="4"/>
                    <a:pt x="1" y="5"/>
                    <a:pt x="1" y="5"/>
                  </a:cubicBezTo>
                  <a:cubicBezTo>
                    <a:pt x="1" y="5"/>
                    <a:pt x="1" y="5"/>
                    <a:pt x="1" y="5"/>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88" name="Freeform 539"/>
            <p:cNvSpPr>
              <a:spLocks/>
            </p:cNvSpPr>
            <p:nvPr/>
          </p:nvSpPr>
          <p:spPr bwMode="auto">
            <a:xfrm>
              <a:off x="3820" y="2198"/>
              <a:ext cx="7" cy="15"/>
            </a:xfrm>
            <a:custGeom>
              <a:avLst/>
              <a:gdLst>
                <a:gd name="T0" fmla="*/ 1 w 3"/>
                <a:gd name="T1" fmla="*/ 6 h 6"/>
                <a:gd name="T2" fmla="*/ 0 w 3"/>
                <a:gd name="T3" fmla="*/ 5 h 6"/>
                <a:gd name="T4" fmla="*/ 0 w 3"/>
                <a:gd name="T5" fmla="*/ 5 h 6"/>
                <a:gd name="T6" fmla="*/ 2 w 3"/>
                <a:gd name="T7" fmla="*/ 0 h 6"/>
                <a:gd name="T8" fmla="*/ 3 w 3"/>
                <a:gd name="T9" fmla="*/ 0 h 6"/>
                <a:gd name="T10" fmla="*/ 3 w 3"/>
                <a:gd name="T11" fmla="*/ 0 h 6"/>
                <a:gd name="T12" fmla="*/ 1 w 3"/>
                <a:gd name="T13" fmla="*/ 5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0" y="6"/>
                    <a:pt x="0" y="5"/>
                  </a:cubicBezTo>
                  <a:cubicBezTo>
                    <a:pt x="0" y="5"/>
                    <a:pt x="0" y="5"/>
                    <a:pt x="0" y="5"/>
                  </a:cubicBezTo>
                  <a:cubicBezTo>
                    <a:pt x="1" y="3"/>
                    <a:pt x="2" y="1"/>
                    <a:pt x="2" y="0"/>
                  </a:cubicBezTo>
                  <a:cubicBezTo>
                    <a:pt x="3" y="0"/>
                    <a:pt x="3" y="0"/>
                    <a:pt x="3" y="0"/>
                  </a:cubicBezTo>
                  <a:cubicBezTo>
                    <a:pt x="3" y="0"/>
                    <a:pt x="3" y="0"/>
                    <a:pt x="3" y="0"/>
                  </a:cubicBezTo>
                  <a:cubicBezTo>
                    <a:pt x="2" y="2"/>
                    <a:pt x="2" y="4"/>
                    <a:pt x="1" y="5"/>
                  </a:cubicBezTo>
                  <a:cubicBezTo>
                    <a:pt x="1" y="5"/>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89" name="Freeform 540"/>
            <p:cNvSpPr>
              <a:spLocks/>
            </p:cNvSpPr>
            <p:nvPr/>
          </p:nvSpPr>
          <p:spPr bwMode="auto">
            <a:xfrm>
              <a:off x="3825" y="2198"/>
              <a:ext cx="7" cy="15"/>
            </a:xfrm>
            <a:custGeom>
              <a:avLst/>
              <a:gdLst>
                <a:gd name="T0" fmla="*/ 1 w 3"/>
                <a:gd name="T1" fmla="*/ 6 h 6"/>
                <a:gd name="T2" fmla="*/ 1 w 3"/>
                <a:gd name="T3" fmla="*/ 6 h 6"/>
                <a:gd name="T4" fmla="*/ 0 w 3"/>
                <a:gd name="T5" fmla="*/ 6 h 6"/>
                <a:gd name="T6" fmla="*/ 2 w 3"/>
                <a:gd name="T7" fmla="*/ 1 h 6"/>
                <a:gd name="T8" fmla="*/ 3 w 3"/>
                <a:gd name="T9" fmla="*/ 0 h 6"/>
                <a:gd name="T10" fmla="*/ 3 w 3"/>
                <a:gd name="T11" fmla="*/ 1 h 6"/>
                <a:gd name="T12" fmla="*/ 1 w 3"/>
                <a:gd name="T13" fmla="*/ 6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1" y="6"/>
                    <a:pt x="1" y="6"/>
                  </a:cubicBezTo>
                  <a:cubicBezTo>
                    <a:pt x="1" y="6"/>
                    <a:pt x="0" y="6"/>
                    <a:pt x="0" y="6"/>
                  </a:cubicBezTo>
                  <a:cubicBezTo>
                    <a:pt x="1" y="4"/>
                    <a:pt x="2" y="2"/>
                    <a:pt x="2" y="1"/>
                  </a:cubicBezTo>
                  <a:cubicBezTo>
                    <a:pt x="2" y="0"/>
                    <a:pt x="3" y="0"/>
                    <a:pt x="3" y="0"/>
                  </a:cubicBezTo>
                  <a:cubicBezTo>
                    <a:pt x="3" y="0"/>
                    <a:pt x="3" y="1"/>
                    <a:pt x="3" y="1"/>
                  </a:cubicBezTo>
                  <a:cubicBezTo>
                    <a:pt x="2" y="3"/>
                    <a:pt x="2" y="4"/>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90" name="Freeform 541"/>
            <p:cNvSpPr>
              <a:spLocks/>
            </p:cNvSpPr>
            <p:nvPr/>
          </p:nvSpPr>
          <p:spPr bwMode="auto">
            <a:xfrm>
              <a:off x="3832" y="2198"/>
              <a:ext cx="8" cy="15"/>
            </a:xfrm>
            <a:custGeom>
              <a:avLst/>
              <a:gdLst>
                <a:gd name="T0" fmla="*/ 0 w 3"/>
                <a:gd name="T1" fmla="*/ 6 h 6"/>
                <a:gd name="T2" fmla="*/ 0 w 3"/>
                <a:gd name="T3" fmla="*/ 6 h 6"/>
                <a:gd name="T4" fmla="*/ 0 w 3"/>
                <a:gd name="T5" fmla="*/ 6 h 6"/>
                <a:gd name="T6" fmla="*/ 2 w 3"/>
                <a:gd name="T7" fmla="*/ 0 h 6"/>
                <a:gd name="T8" fmla="*/ 2 w 3"/>
                <a:gd name="T9" fmla="*/ 0 h 6"/>
                <a:gd name="T10" fmla="*/ 3 w 3"/>
                <a:gd name="T11" fmla="*/ 1 h 6"/>
                <a:gd name="T12" fmla="*/ 1 w 3"/>
                <a:gd name="T13" fmla="*/ 6 h 6"/>
                <a:gd name="T14" fmla="*/ 0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0" y="6"/>
                  </a:moveTo>
                  <a:cubicBezTo>
                    <a:pt x="0" y="6"/>
                    <a:pt x="0" y="6"/>
                    <a:pt x="0" y="6"/>
                  </a:cubicBezTo>
                  <a:cubicBezTo>
                    <a:pt x="0" y="6"/>
                    <a:pt x="0" y="6"/>
                    <a:pt x="0" y="6"/>
                  </a:cubicBezTo>
                  <a:cubicBezTo>
                    <a:pt x="2" y="0"/>
                    <a:pt x="2" y="0"/>
                    <a:pt x="2" y="0"/>
                  </a:cubicBezTo>
                  <a:cubicBezTo>
                    <a:pt x="2" y="0"/>
                    <a:pt x="2" y="0"/>
                    <a:pt x="2" y="0"/>
                  </a:cubicBezTo>
                  <a:cubicBezTo>
                    <a:pt x="3" y="0"/>
                    <a:pt x="3" y="0"/>
                    <a:pt x="3" y="1"/>
                  </a:cubicBezTo>
                  <a:cubicBezTo>
                    <a:pt x="1" y="6"/>
                    <a:pt x="1" y="6"/>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91" name="Freeform 542"/>
            <p:cNvSpPr>
              <a:spLocks/>
            </p:cNvSpPr>
            <p:nvPr/>
          </p:nvSpPr>
          <p:spPr bwMode="auto">
            <a:xfrm>
              <a:off x="3837" y="2198"/>
              <a:ext cx="8" cy="15"/>
            </a:xfrm>
            <a:custGeom>
              <a:avLst/>
              <a:gdLst>
                <a:gd name="T0" fmla="*/ 1 w 3"/>
                <a:gd name="T1" fmla="*/ 6 h 6"/>
                <a:gd name="T2" fmla="*/ 0 w 3"/>
                <a:gd name="T3" fmla="*/ 6 h 6"/>
                <a:gd name="T4" fmla="*/ 0 w 3"/>
                <a:gd name="T5" fmla="*/ 6 h 6"/>
                <a:gd name="T6" fmla="*/ 2 w 3"/>
                <a:gd name="T7" fmla="*/ 1 h 6"/>
                <a:gd name="T8" fmla="*/ 3 w 3"/>
                <a:gd name="T9" fmla="*/ 0 h 6"/>
                <a:gd name="T10" fmla="*/ 3 w 3"/>
                <a:gd name="T11" fmla="*/ 1 h 6"/>
                <a:gd name="T12" fmla="*/ 1 w 3"/>
                <a:gd name="T13" fmla="*/ 5 h 6"/>
                <a:gd name="T14" fmla="*/ 1 w 3"/>
                <a:gd name="T15" fmla="*/ 6 h 6"/>
                <a:gd name="T16" fmla="*/ 1 w 3"/>
                <a:gd name="T17" fmla="*/ 6 h 6"/>
                <a:gd name="T18" fmla="*/ 1 w 3"/>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6">
                  <a:moveTo>
                    <a:pt x="1" y="6"/>
                  </a:moveTo>
                  <a:cubicBezTo>
                    <a:pt x="1" y="6"/>
                    <a:pt x="0" y="6"/>
                    <a:pt x="0" y="6"/>
                  </a:cubicBezTo>
                  <a:cubicBezTo>
                    <a:pt x="0" y="6"/>
                    <a:pt x="0" y="6"/>
                    <a:pt x="0" y="6"/>
                  </a:cubicBezTo>
                  <a:cubicBezTo>
                    <a:pt x="2" y="1"/>
                    <a:pt x="2" y="1"/>
                    <a:pt x="2" y="1"/>
                  </a:cubicBezTo>
                  <a:cubicBezTo>
                    <a:pt x="3" y="0"/>
                    <a:pt x="3" y="0"/>
                    <a:pt x="3" y="0"/>
                  </a:cubicBezTo>
                  <a:cubicBezTo>
                    <a:pt x="3" y="0"/>
                    <a:pt x="3" y="1"/>
                    <a:pt x="3" y="1"/>
                  </a:cubicBezTo>
                  <a:cubicBezTo>
                    <a:pt x="1" y="5"/>
                    <a:pt x="1" y="5"/>
                    <a:pt x="1" y="5"/>
                  </a:cubicBezTo>
                  <a:cubicBezTo>
                    <a:pt x="1" y="6"/>
                    <a:pt x="1" y="6"/>
                    <a:pt x="1" y="6"/>
                  </a:cubicBezTo>
                  <a:cubicBezTo>
                    <a:pt x="1" y="6"/>
                    <a:pt x="1" y="6"/>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92" name="Freeform 543"/>
            <p:cNvSpPr>
              <a:spLocks/>
            </p:cNvSpPr>
            <p:nvPr/>
          </p:nvSpPr>
          <p:spPr bwMode="auto">
            <a:xfrm>
              <a:off x="3845" y="2198"/>
              <a:ext cx="8" cy="15"/>
            </a:xfrm>
            <a:custGeom>
              <a:avLst/>
              <a:gdLst>
                <a:gd name="T0" fmla="*/ 0 w 3"/>
                <a:gd name="T1" fmla="*/ 6 h 6"/>
                <a:gd name="T2" fmla="*/ 0 w 3"/>
                <a:gd name="T3" fmla="*/ 6 h 6"/>
                <a:gd name="T4" fmla="*/ 0 w 3"/>
                <a:gd name="T5" fmla="*/ 6 h 6"/>
                <a:gd name="T6" fmla="*/ 2 w 3"/>
                <a:gd name="T7" fmla="*/ 0 h 6"/>
                <a:gd name="T8" fmla="*/ 2 w 3"/>
                <a:gd name="T9" fmla="*/ 0 h 6"/>
                <a:gd name="T10" fmla="*/ 3 w 3"/>
                <a:gd name="T11" fmla="*/ 0 h 6"/>
                <a:gd name="T12" fmla="*/ 1 w 3"/>
                <a:gd name="T13" fmla="*/ 6 h 6"/>
                <a:gd name="T14" fmla="*/ 0 w 3"/>
                <a:gd name="T15" fmla="*/ 6 h 6"/>
                <a:gd name="T16" fmla="*/ 0 w 3"/>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6">
                  <a:moveTo>
                    <a:pt x="0" y="6"/>
                  </a:moveTo>
                  <a:cubicBezTo>
                    <a:pt x="0" y="6"/>
                    <a:pt x="0" y="6"/>
                    <a:pt x="0" y="6"/>
                  </a:cubicBezTo>
                  <a:cubicBezTo>
                    <a:pt x="0" y="6"/>
                    <a:pt x="0" y="6"/>
                    <a:pt x="0" y="6"/>
                  </a:cubicBezTo>
                  <a:cubicBezTo>
                    <a:pt x="0" y="4"/>
                    <a:pt x="1" y="2"/>
                    <a:pt x="2" y="0"/>
                  </a:cubicBezTo>
                  <a:cubicBezTo>
                    <a:pt x="2" y="0"/>
                    <a:pt x="2" y="0"/>
                    <a:pt x="2" y="0"/>
                  </a:cubicBezTo>
                  <a:cubicBezTo>
                    <a:pt x="3" y="0"/>
                    <a:pt x="3" y="0"/>
                    <a:pt x="3" y="0"/>
                  </a:cubicBezTo>
                  <a:cubicBezTo>
                    <a:pt x="2" y="2"/>
                    <a:pt x="1" y="4"/>
                    <a:pt x="1" y="6"/>
                  </a:cubicBezTo>
                  <a:cubicBezTo>
                    <a:pt x="1" y="6"/>
                    <a:pt x="1" y="6"/>
                    <a:pt x="0" y="6"/>
                  </a:cubicBezTo>
                  <a:cubicBezTo>
                    <a:pt x="0"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93" name="Freeform 544"/>
            <p:cNvSpPr>
              <a:spLocks/>
            </p:cNvSpPr>
            <p:nvPr/>
          </p:nvSpPr>
          <p:spPr bwMode="auto">
            <a:xfrm>
              <a:off x="3848" y="2203"/>
              <a:ext cx="5" cy="10"/>
            </a:xfrm>
            <a:custGeom>
              <a:avLst/>
              <a:gdLst>
                <a:gd name="T0" fmla="*/ 1 w 2"/>
                <a:gd name="T1" fmla="*/ 4 h 4"/>
                <a:gd name="T2" fmla="*/ 0 w 2"/>
                <a:gd name="T3" fmla="*/ 4 h 4"/>
                <a:gd name="T4" fmla="*/ 0 w 2"/>
                <a:gd name="T5" fmla="*/ 3 h 4"/>
                <a:gd name="T6" fmla="*/ 2 w 2"/>
                <a:gd name="T7" fmla="*/ 0 h 4"/>
                <a:gd name="T8" fmla="*/ 2 w 2"/>
                <a:gd name="T9" fmla="*/ 0 h 4"/>
                <a:gd name="T10" fmla="*/ 2 w 2"/>
                <a:gd name="T11" fmla="*/ 0 h 4"/>
                <a:gd name="T12" fmla="*/ 1 w 2"/>
                <a:gd name="T13" fmla="*/ 3 h 4"/>
                <a:gd name="T14" fmla="*/ 1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1" y="4"/>
                  </a:moveTo>
                  <a:cubicBezTo>
                    <a:pt x="1" y="4"/>
                    <a:pt x="1" y="4"/>
                    <a:pt x="0" y="4"/>
                  </a:cubicBezTo>
                  <a:cubicBezTo>
                    <a:pt x="0" y="4"/>
                    <a:pt x="0" y="3"/>
                    <a:pt x="0" y="3"/>
                  </a:cubicBezTo>
                  <a:cubicBezTo>
                    <a:pt x="2" y="0"/>
                    <a:pt x="2" y="0"/>
                    <a:pt x="2" y="0"/>
                  </a:cubicBezTo>
                  <a:cubicBezTo>
                    <a:pt x="2" y="0"/>
                    <a:pt x="2" y="0"/>
                    <a:pt x="2" y="0"/>
                  </a:cubicBezTo>
                  <a:cubicBezTo>
                    <a:pt x="2" y="0"/>
                    <a:pt x="2" y="0"/>
                    <a:pt x="2" y="0"/>
                  </a:cubicBezTo>
                  <a:cubicBezTo>
                    <a:pt x="1" y="3"/>
                    <a:pt x="1" y="3"/>
                    <a:pt x="1" y="3"/>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94" name="Freeform 545"/>
            <p:cNvSpPr>
              <a:spLocks/>
            </p:cNvSpPr>
            <p:nvPr/>
          </p:nvSpPr>
          <p:spPr bwMode="auto">
            <a:xfrm>
              <a:off x="3842" y="2168"/>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0"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95" name="Freeform 546"/>
            <p:cNvSpPr>
              <a:spLocks/>
            </p:cNvSpPr>
            <p:nvPr/>
          </p:nvSpPr>
          <p:spPr bwMode="auto">
            <a:xfrm>
              <a:off x="3842" y="2168"/>
              <a:ext cx="6" cy="7"/>
            </a:xfrm>
            <a:custGeom>
              <a:avLst/>
              <a:gdLst>
                <a:gd name="T0" fmla="*/ 1 w 2"/>
                <a:gd name="T1" fmla="*/ 3 h 3"/>
                <a:gd name="T2" fmla="*/ 1 w 2"/>
                <a:gd name="T3" fmla="*/ 3 h 3"/>
                <a:gd name="T4" fmla="*/ 1 w 2"/>
                <a:gd name="T5" fmla="*/ 2 h 3"/>
                <a:gd name="T6" fmla="*/ 1 w 2"/>
                <a:gd name="T7" fmla="*/ 1 h 3"/>
                <a:gd name="T8" fmla="*/ 2 w 2"/>
                <a:gd name="T9" fmla="*/ 0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0" y="3"/>
                    <a:pt x="0" y="3"/>
                    <a:pt x="1" y="2"/>
                  </a:cubicBezTo>
                  <a:cubicBezTo>
                    <a:pt x="1" y="2"/>
                    <a:pt x="1" y="1"/>
                    <a:pt x="1" y="1"/>
                  </a:cubicBezTo>
                  <a:cubicBezTo>
                    <a:pt x="1" y="1"/>
                    <a:pt x="1" y="0"/>
                    <a:pt x="2" y="0"/>
                  </a:cubicBezTo>
                  <a:cubicBezTo>
                    <a:pt x="2" y="1"/>
                    <a:pt x="2" y="1"/>
                    <a:pt x="2" y="1"/>
                  </a:cubicBezTo>
                  <a:cubicBezTo>
                    <a:pt x="2" y="2"/>
                    <a:pt x="2"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96" name="Freeform 547"/>
            <p:cNvSpPr>
              <a:spLocks/>
            </p:cNvSpPr>
            <p:nvPr/>
          </p:nvSpPr>
          <p:spPr bwMode="auto">
            <a:xfrm>
              <a:off x="3845" y="2173"/>
              <a:ext cx="5" cy="7"/>
            </a:xfrm>
            <a:custGeom>
              <a:avLst/>
              <a:gdLst>
                <a:gd name="T0" fmla="*/ 0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1" y="1"/>
                    <a:pt x="1" y="1"/>
                    <a:pt x="1" y="1"/>
                  </a:cubicBezTo>
                  <a:cubicBezTo>
                    <a:pt x="1" y="0"/>
                    <a:pt x="1" y="0"/>
                    <a:pt x="2" y="0"/>
                  </a:cubicBezTo>
                  <a:cubicBezTo>
                    <a:pt x="2" y="0"/>
                    <a:pt x="2" y="1"/>
                    <a:pt x="2" y="1"/>
                  </a:cubicBezTo>
                  <a:cubicBezTo>
                    <a:pt x="1" y="3"/>
                    <a:pt x="1" y="3"/>
                    <a:pt x="1" y="3"/>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97" name="Freeform 548"/>
            <p:cNvSpPr>
              <a:spLocks/>
            </p:cNvSpPr>
            <p:nvPr/>
          </p:nvSpPr>
          <p:spPr bwMode="auto">
            <a:xfrm>
              <a:off x="3848" y="2178"/>
              <a:ext cx="5" cy="10"/>
            </a:xfrm>
            <a:custGeom>
              <a:avLst/>
              <a:gdLst>
                <a:gd name="T0" fmla="*/ 0 w 2"/>
                <a:gd name="T1" fmla="*/ 4 h 4"/>
                <a:gd name="T2" fmla="*/ 0 w 2"/>
                <a:gd name="T3" fmla="*/ 3 h 4"/>
                <a:gd name="T4" fmla="*/ 0 w 2"/>
                <a:gd name="T5" fmla="*/ 3 h 4"/>
                <a:gd name="T6" fmla="*/ 1 w 2"/>
                <a:gd name="T7" fmla="*/ 0 h 4"/>
                <a:gd name="T8" fmla="*/ 1 w 2"/>
                <a:gd name="T9" fmla="*/ 0 h 4"/>
                <a:gd name="T10" fmla="*/ 2 w 2"/>
                <a:gd name="T11" fmla="*/ 1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3"/>
                  </a:cubicBezTo>
                  <a:cubicBezTo>
                    <a:pt x="0" y="3"/>
                    <a:pt x="0" y="3"/>
                    <a:pt x="0" y="3"/>
                  </a:cubicBezTo>
                  <a:cubicBezTo>
                    <a:pt x="1" y="0"/>
                    <a:pt x="1" y="0"/>
                    <a:pt x="1" y="0"/>
                  </a:cubicBezTo>
                  <a:cubicBezTo>
                    <a:pt x="1" y="0"/>
                    <a:pt x="1" y="0"/>
                    <a:pt x="1" y="0"/>
                  </a:cubicBezTo>
                  <a:cubicBezTo>
                    <a:pt x="2" y="0"/>
                    <a:pt x="2" y="1"/>
                    <a:pt x="2" y="1"/>
                  </a:cubicBezTo>
                  <a:cubicBezTo>
                    <a:pt x="1" y="3"/>
                    <a:pt x="1" y="3"/>
                    <a:pt x="1" y="3"/>
                  </a:cubicBezTo>
                  <a:cubicBezTo>
                    <a:pt x="0" y="3"/>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98" name="Freeform 549"/>
            <p:cNvSpPr>
              <a:spLocks/>
            </p:cNvSpPr>
            <p:nvPr/>
          </p:nvSpPr>
          <p:spPr bwMode="auto">
            <a:xfrm>
              <a:off x="3850" y="2183"/>
              <a:ext cx="5" cy="10"/>
            </a:xfrm>
            <a:custGeom>
              <a:avLst/>
              <a:gdLst>
                <a:gd name="T0" fmla="*/ 0 w 2"/>
                <a:gd name="T1" fmla="*/ 4 h 4"/>
                <a:gd name="T2" fmla="*/ 0 w 2"/>
                <a:gd name="T3" fmla="*/ 3 h 4"/>
                <a:gd name="T4" fmla="*/ 0 w 2"/>
                <a:gd name="T5" fmla="*/ 3 h 4"/>
                <a:gd name="T6" fmla="*/ 1 w 2"/>
                <a:gd name="T7" fmla="*/ 0 h 4"/>
                <a:gd name="T8" fmla="*/ 2 w 2"/>
                <a:gd name="T9" fmla="*/ 0 h 4"/>
                <a:gd name="T10" fmla="*/ 2 w 2"/>
                <a:gd name="T11" fmla="*/ 1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3"/>
                    <a:pt x="0" y="3"/>
                  </a:cubicBezTo>
                  <a:cubicBezTo>
                    <a:pt x="0" y="3"/>
                    <a:pt x="0" y="3"/>
                    <a:pt x="0" y="3"/>
                  </a:cubicBezTo>
                  <a:cubicBezTo>
                    <a:pt x="0" y="2"/>
                    <a:pt x="1" y="1"/>
                    <a:pt x="1" y="0"/>
                  </a:cubicBezTo>
                  <a:cubicBezTo>
                    <a:pt x="1" y="0"/>
                    <a:pt x="1" y="0"/>
                    <a:pt x="2" y="0"/>
                  </a:cubicBezTo>
                  <a:cubicBezTo>
                    <a:pt x="2" y="0"/>
                    <a:pt x="2" y="1"/>
                    <a:pt x="2" y="1"/>
                  </a:cubicBezTo>
                  <a:cubicBezTo>
                    <a:pt x="1" y="2"/>
                    <a:pt x="1" y="2"/>
                    <a:pt x="1" y="3"/>
                  </a:cubicBezTo>
                  <a:cubicBezTo>
                    <a:pt x="0" y="3"/>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99" name="Freeform 550"/>
            <p:cNvSpPr>
              <a:spLocks/>
            </p:cNvSpPr>
            <p:nvPr/>
          </p:nvSpPr>
          <p:spPr bwMode="auto">
            <a:xfrm>
              <a:off x="3850" y="2188"/>
              <a:ext cx="8" cy="10"/>
            </a:xfrm>
            <a:custGeom>
              <a:avLst/>
              <a:gdLst>
                <a:gd name="T0" fmla="*/ 1 w 3"/>
                <a:gd name="T1" fmla="*/ 4 h 4"/>
                <a:gd name="T2" fmla="*/ 1 w 3"/>
                <a:gd name="T3" fmla="*/ 4 h 4"/>
                <a:gd name="T4" fmla="*/ 1 w 3"/>
                <a:gd name="T5" fmla="*/ 3 h 4"/>
                <a:gd name="T6" fmla="*/ 2 w 3"/>
                <a:gd name="T7" fmla="*/ 0 h 4"/>
                <a:gd name="T8" fmla="*/ 3 w 3"/>
                <a:gd name="T9" fmla="*/ 0 h 4"/>
                <a:gd name="T10" fmla="*/ 3 w 3"/>
                <a:gd name="T11" fmla="*/ 1 h 4"/>
                <a:gd name="T12" fmla="*/ 1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1" y="4"/>
                    <a:pt x="0" y="3"/>
                    <a:pt x="1" y="3"/>
                  </a:cubicBezTo>
                  <a:cubicBezTo>
                    <a:pt x="1" y="2"/>
                    <a:pt x="1" y="1"/>
                    <a:pt x="2" y="0"/>
                  </a:cubicBezTo>
                  <a:cubicBezTo>
                    <a:pt x="2" y="0"/>
                    <a:pt x="2" y="0"/>
                    <a:pt x="3" y="0"/>
                  </a:cubicBezTo>
                  <a:cubicBezTo>
                    <a:pt x="3" y="0"/>
                    <a:pt x="3" y="0"/>
                    <a:pt x="3" y="1"/>
                  </a:cubicBezTo>
                  <a:cubicBezTo>
                    <a:pt x="2" y="2"/>
                    <a:pt x="2" y="2"/>
                    <a:pt x="1" y="3"/>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00" name="Freeform 551"/>
            <p:cNvSpPr>
              <a:spLocks/>
            </p:cNvSpPr>
            <p:nvPr/>
          </p:nvSpPr>
          <p:spPr bwMode="auto">
            <a:xfrm>
              <a:off x="3853" y="2193"/>
              <a:ext cx="7" cy="10"/>
            </a:xfrm>
            <a:custGeom>
              <a:avLst/>
              <a:gdLst>
                <a:gd name="T0" fmla="*/ 1 w 3"/>
                <a:gd name="T1" fmla="*/ 4 h 4"/>
                <a:gd name="T2" fmla="*/ 1 w 3"/>
                <a:gd name="T3" fmla="*/ 4 h 4"/>
                <a:gd name="T4" fmla="*/ 0 w 3"/>
                <a:gd name="T5" fmla="*/ 4 h 4"/>
                <a:gd name="T6" fmla="*/ 1 w 3"/>
                <a:gd name="T7" fmla="*/ 2 h 4"/>
                <a:gd name="T8" fmla="*/ 1 w 3"/>
                <a:gd name="T9" fmla="*/ 1 h 4"/>
                <a:gd name="T10" fmla="*/ 2 w 3"/>
                <a:gd name="T11" fmla="*/ 0 h 4"/>
                <a:gd name="T12" fmla="*/ 2 w 3"/>
                <a:gd name="T13" fmla="*/ 0 h 4"/>
                <a:gd name="T14" fmla="*/ 3 w 3"/>
                <a:gd name="T15" fmla="*/ 0 h 4"/>
                <a:gd name="T16" fmla="*/ 2 w 3"/>
                <a:gd name="T17" fmla="*/ 2 h 4"/>
                <a:gd name="T18" fmla="*/ 2 w 3"/>
                <a:gd name="T19" fmla="*/ 2 h 4"/>
                <a:gd name="T20" fmla="*/ 1 w 3"/>
                <a:gd name="T21" fmla="*/ 4 h 4"/>
                <a:gd name="T22" fmla="*/ 1 w 3"/>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4">
                  <a:moveTo>
                    <a:pt x="1" y="4"/>
                  </a:moveTo>
                  <a:cubicBezTo>
                    <a:pt x="1" y="4"/>
                    <a:pt x="1" y="4"/>
                    <a:pt x="1" y="4"/>
                  </a:cubicBezTo>
                  <a:cubicBezTo>
                    <a:pt x="0" y="4"/>
                    <a:pt x="0" y="4"/>
                    <a:pt x="0" y="4"/>
                  </a:cubicBezTo>
                  <a:cubicBezTo>
                    <a:pt x="0" y="3"/>
                    <a:pt x="1" y="2"/>
                    <a:pt x="1" y="2"/>
                  </a:cubicBezTo>
                  <a:cubicBezTo>
                    <a:pt x="1" y="1"/>
                    <a:pt x="1" y="1"/>
                    <a:pt x="1" y="1"/>
                  </a:cubicBezTo>
                  <a:cubicBezTo>
                    <a:pt x="2" y="1"/>
                    <a:pt x="2" y="1"/>
                    <a:pt x="2" y="0"/>
                  </a:cubicBezTo>
                  <a:cubicBezTo>
                    <a:pt x="2" y="0"/>
                    <a:pt x="2" y="0"/>
                    <a:pt x="2" y="0"/>
                  </a:cubicBezTo>
                  <a:cubicBezTo>
                    <a:pt x="2" y="0"/>
                    <a:pt x="3" y="0"/>
                    <a:pt x="3" y="0"/>
                  </a:cubicBezTo>
                  <a:cubicBezTo>
                    <a:pt x="3" y="1"/>
                    <a:pt x="2" y="1"/>
                    <a:pt x="2" y="2"/>
                  </a:cubicBezTo>
                  <a:cubicBezTo>
                    <a:pt x="2" y="2"/>
                    <a:pt x="2" y="2"/>
                    <a:pt x="2" y="2"/>
                  </a:cubicBezTo>
                  <a:cubicBezTo>
                    <a:pt x="2" y="3"/>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01" name="Freeform 552"/>
            <p:cNvSpPr>
              <a:spLocks/>
            </p:cNvSpPr>
            <p:nvPr/>
          </p:nvSpPr>
          <p:spPr bwMode="auto">
            <a:xfrm>
              <a:off x="3855" y="2200"/>
              <a:ext cx="5" cy="8"/>
            </a:xfrm>
            <a:custGeom>
              <a:avLst/>
              <a:gdLst>
                <a:gd name="T0" fmla="*/ 0 w 2"/>
                <a:gd name="T1" fmla="*/ 3 h 3"/>
                <a:gd name="T2" fmla="*/ 0 w 2"/>
                <a:gd name="T3" fmla="*/ 2 h 3"/>
                <a:gd name="T4" fmla="*/ 0 w 2"/>
                <a:gd name="T5" fmla="*/ 2 h 3"/>
                <a:gd name="T6" fmla="*/ 1 w 2"/>
                <a:gd name="T7" fmla="*/ 0 h 3"/>
                <a:gd name="T8" fmla="*/ 2 w 2"/>
                <a:gd name="T9" fmla="*/ 0 h 3"/>
                <a:gd name="T10" fmla="*/ 2 w 2"/>
                <a:gd name="T11" fmla="*/ 0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2"/>
                  </a:cubicBezTo>
                  <a:cubicBezTo>
                    <a:pt x="0" y="2"/>
                    <a:pt x="0" y="2"/>
                    <a:pt x="0" y="2"/>
                  </a:cubicBezTo>
                  <a:cubicBezTo>
                    <a:pt x="1" y="0"/>
                    <a:pt x="1" y="0"/>
                    <a:pt x="1" y="0"/>
                  </a:cubicBezTo>
                  <a:cubicBezTo>
                    <a:pt x="1" y="0"/>
                    <a:pt x="1" y="0"/>
                    <a:pt x="2" y="0"/>
                  </a:cubicBezTo>
                  <a:cubicBezTo>
                    <a:pt x="2" y="0"/>
                    <a:pt x="2" y="0"/>
                    <a:pt x="2" y="0"/>
                  </a:cubicBezTo>
                  <a:cubicBezTo>
                    <a:pt x="1" y="2"/>
                    <a:pt x="1" y="2"/>
                    <a:pt x="1" y="2"/>
                  </a:cubicBezTo>
                  <a:cubicBezTo>
                    <a:pt x="1" y="2"/>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02" name="Freeform 553"/>
            <p:cNvSpPr>
              <a:spLocks/>
            </p:cNvSpPr>
            <p:nvPr/>
          </p:nvSpPr>
          <p:spPr bwMode="auto">
            <a:xfrm>
              <a:off x="3848" y="2157"/>
              <a:ext cx="2" cy="5"/>
            </a:xfrm>
            <a:custGeom>
              <a:avLst/>
              <a:gdLst>
                <a:gd name="T0" fmla="*/ 0 w 1"/>
                <a:gd name="T1" fmla="*/ 2 h 2"/>
                <a:gd name="T2" fmla="*/ 0 w 1"/>
                <a:gd name="T3" fmla="*/ 2 h 2"/>
                <a:gd name="T4" fmla="*/ 1 w 1"/>
                <a:gd name="T5" fmla="*/ 1 h 2"/>
                <a:gd name="T6" fmla="*/ 1 w 1"/>
                <a:gd name="T7" fmla="*/ 1 h 2"/>
                <a:gd name="T8" fmla="*/ 1 w 1"/>
                <a:gd name="T9" fmla="*/ 1 h 2"/>
                <a:gd name="T10" fmla="*/ 1 w 1"/>
                <a:gd name="T11" fmla="*/ 2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cubicBezTo>
                    <a:pt x="0" y="2"/>
                    <a:pt x="0" y="2"/>
                    <a:pt x="0" y="2"/>
                  </a:cubicBezTo>
                  <a:cubicBezTo>
                    <a:pt x="0" y="1"/>
                    <a:pt x="0" y="1"/>
                    <a:pt x="1" y="1"/>
                  </a:cubicBezTo>
                  <a:cubicBezTo>
                    <a:pt x="1" y="0"/>
                    <a:pt x="1" y="0"/>
                    <a:pt x="1" y="1"/>
                  </a:cubicBezTo>
                  <a:cubicBezTo>
                    <a:pt x="1" y="1"/>
                    <a:pt x="1" y="1"/>
                    <a:pt x="1" y="1"/>
                  </a:cubicBezTo>
                  <a:cubicBezTo>
                    <a:pt x="1" y="1"/>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03" name="Freeform 554"/>
            <p:cNvSpPr>
              <a:spLocks/>
            </p:cNvSpPr>
            <p:nvPr/>
          </p:nvSpPr>
          <p:spPr bwMode="auto">
            <a:xfrm>
              <a:off x="3850" y="2160"/>
              <a:ext cx="5" cy="5"/>
            </a:xfrm>
            <a:custGeom>
              <a:avLst/>
              <a:gdLst>
                <a:gd name="T0" fmla="*/ 1 w 2"/>
                <a:gd name="T1" fmla="*/ 2 h 2"/>
                <a:gd name="T2" fmla="*/ 1 w 2"/>
                <a:gd name="T3" fmla="*/ 2 h 2"/>
                <a:gd name="T4" fmla="*/ 0 w 2"/>
                <a:gd name="T5" fmla="*/ 1 h 2"/>
                <a:gd name="T6" fmla="*/ 1 w 2"/>
                <a:gd name="T7" fmla="*/ 0 h 2"/>
                <a:gd name="T8" fmla="*/ 1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1"/>
                  </a:cubicBezTo>
                  <a:cubicBezTo>
                    <a:pt x="1" y="1"/>
                    <a:pt x="1" y="1"/>
                    <a:pt x="1" y="0"/>
                  </a:cubicBezTo>
                  <a:cubicBezTo>
                    <a:pt x="1" y="0"/>
                    <a:pt x="1" y="0"/>
                    <a:pt x="1"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04" name="Freeform 555"/>
            <p:cNvSpPr>
              <a:spLocks/>
            </p:cNvSpPr>
            <p:nvPr/>
          </p:nvSpPr>
          <p:spPr bwMode="auto">
            <a:xfrm>
              <a:off x="3855" y="2162"/>
              <a:ext cx="5" cy="6"/>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1"/>
                    <a:pt x="1" y="0"/>
                  </a:cubicBezTo>
                  <a:cubicBezTo>
                    <a:pt x="1" y="0"/>
                    <a:pt x="1" y="0"/>
                    <a:pt x="2" y="0"/>
                  </a:cubicBezTo>
                  <a:cubicBezTo>
                    <a:pt x="2" y="0"/>
                    <a:pt x="2" y="0"/>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05" name="Freeform 556"/>
            <p:cNvSpPr>
              <a:spLocks/>
            </p:cNvSpPr>
            <p:nvPr/>
          </p:nvSpPr>
          <p:spPr bwMode="auto">
            <a:xfrm>
              <a:off x="3860" y="2162"/>
              <a:ext cx="5" cy="8"/>
            </a:xfrm>
            <a:custGeom>
              <a:avLst/>
              <a:gdLst>
                <a:gd name="T0" fmla="*/ 0 w 2"/>
                <a:gd name="T1" fmla="*/ 3 h 3"/>
                <a:gd name="T2" fmla="*/ 0 w 2"/>
                <a:gd name="T3" fmla="*/ 3 h 3"/>
                <a:gd name="T4" fmla="*/ 0 w 2"/>
                <a:gd name="T5" fmla="*/ 2 h 3"/>
                <a:gd name="T6" fmla="*/ 1 w 2"/>
                <a:gd name="T7" fmla="*/ 1 h 3"/>
                <a:gd name="T8" fmla="*/ 1 w 2"/>
                <a:gd name="T9" fmla="*/ 0 h 3"/>
                <a:gd name="T10" fmla="*/ 2 w 2"/>
                <a:gd name="T11" fmla="*/ 1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2"/>
                    <a:pt x="0" y="2"/>
                  </a:cubicBezTo>
                  <a:cubicBezTo>
                    <a:pt x="1" y="1"/>
                    <a:pt x="1" y="1"/>
                    <a:pt x="1" y="1"/>
                  </a:cubicBezTo>
                  <a:cubicBezTo>
                    <a:pt x="1" y="0"/>
                    <a:pt x="1" y="0"/>
                    <a:pt x="1" y="0"/>
                  </a:cubicBezTo>
                  <a:cubicBezTo>
                    <a:pt x="2" y="1"/>
                    <a:pt x="2" y="1"/>
                    <a:pt x="2" y="1"/>
                  </a:cubicBezTo>
                  <a:cubicBezTo>
                    <a:pt x="1" y="2"/>
                    <a:pt x="1" y="2"/>
                    <a:pt x="1" y="2"/>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06" name="Freeform 557"/>
            <p:cNvSpPr>
              <a:spLocks/>
            </p:cNvSpPr>
            <p:nvPr/>
          </p:nvSpPr>
          <p:spPr bwMode="auto">
            <a:xfrm>
              <a:off x="3865" y="2165"/>
              <a:ext cx="5" cy="8"/>
            </a:xfrm>
            <a:custGeom>
              <a:avLst/>
              <a:gdLst>
                <a:gd name="T0" fmla="*/ 1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0" y="3"/>
                    <a:pt x="0" y="3"/>
                  </a:cubicBezTo>
                  <a:cubicBezTo>
                    <a:pt x="0" y="3"/>
                    <a:pt x="0" y="2"/>
                    <a:pt x="0" y="2"/>
                  </a:cubicBezTo>
                  <a:cubicBezTo>
                    <a:pt x="1" y="1"/>
                    <a:pt x="1" y="1"/>
                    <a:pt x="1" y="1"/>
                  </a:cubicBezTo>
                  <a:cubicBezTo>
                    <a:pt x="1" y="0"/>
                    <a:pt x="1" y="0"/>
                    <a:pt x="2" y="0"/>
                  </a:cubicBezTo>
                  <a:cubicBezTo>
                    <a:pt x="2" y="0"/>
                    <a:pt x="2"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07" name="Freeform 558"/>
            <p:cNvSpPr>
              <a:spLocks/>
            </p:cNvSpPr>
            <p:nvPr/>
          </p:nvSpPr>
          <p:spPr bwMode="auto">
            <a:xfrm>
              <a:off x="3870" y="2168"/>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0" y="0"/>
                  </a:cubicBezTo>
                  <a:cubicBezTo>
                    <a:pt x="1" y="0"/>
                    <a:pt x="1"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08" name="Freeform 559"/>
            <p:cNvSpPr>
              <a:spLocks/>
            </p:cNvSpPr>
            <p:nvPr/>
          </p:nvSpPr>
          <p:spPr bwMode="auto">
            <a:xfrm>
              <a:off x="3875" y="2170"/>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1"/>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09" name="Freeform 560"/>
            <p:cNvSpPr>
              <a:spLocks/>
            </p:cNvSpPr>
            <p:nvPr/>
          </p:nvSpPr>
          <p:spPr bwMode="auto">
            <a:xfrm>
              <a:off x="3880" y="2170"/>
              <a:ext cx="5" cy="8"/>
            </a:xfrm>
            <a:custGeom>
              <a:avLst/>
              <a:gdLst>
                <a:gd name="T0" fmla="*/ 0 w 2"/>
                <a:gd name="T1" fmla="*/ 3 h 3"/>
                <a:gd name="T2" fmla="*/ 0 w 2"/>
                <a:gd name="T3" fmla="*/ 3 h 3"/>
                <a:gd name="T4" fmla="*/ 0 w 2"/>
                <a:gd name="T5" fmla="*/ 3 h 3"/>
                <a:gd name="T6" fmla="*/ 1 w 2"/>
                <a:gd name="T7" fmla="*/ 0 h 3"/>
                <a:gd name="T8" fmla="*/ 2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0" y="2"/>
                    <a:pt x="1" y="1"/>
                    <a:pt x="1" y="0"/>
                  </a:cubicBezTo>
                  <a:cubicBezTo>
                    <a:pt x="1" y="0"/>
                    <a:pt x="2" y="0"/>
                    <a:pt x="2" y="0"/>
                  </a:cubicBezTo>
                  <a:cubicBezTo>
                    <a:pt x="2" y="1"/>
                    <a:pt x="2" y="1"/>
                    <a:pt x="2" y="1"/>
                  </a:cubicBezTo>
                  <a:cubicBezTo>
                    <a:pt x="1" y="2"/>
                    <a:pt x="1" y="2"/>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10" name="Freeform 561"/>
            <p:cNvSpPr>
              <a:spLocks/>
            </p:cNvSpPr>
            <p:nvPr/>
          </p:nvSpPr>
          <p:spPr bwMode="auto">
            <a:xfrm>
              <a:off x="3883" y="2175"/>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2"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11" name="Freeform 562"/>
            <p:cNvSpPr>
              <a:spLocks/>
            </p:cNvSpPr>
            <p:nvPr/>
          </p:nvSpPr>
          <p:spPr bwMode="auto">
            <a:xfrm>
              <a:off x="3860" y="2193"/>
              <a:ext cx="8" cy="15"/>
            </a:xfrm>
            <a:custGeom>
              <a:avLst/>
              <a:gdLst>
                <a:gd name="T0" fmla="*/ 1 w 3"/>
                <a:gd name="T1" fmla="*/ 6 h 6"/>
                <a:gd name="T2" fmla="*/ 1 w 3"/>
                <a:gd name="T3" fmla="*/ 6 h 6"/>
                <a:gd name="T4" fmla="*/ 0 w 3"/>
                <a:gd name="T5" fmla="*/ 6 h 6"/>
                <a:gd name="T6" fmla="*/ 2 w 3"/>
                <a:gd name="T7" fmla="*/ 1 h 6"/>
                <a:gd name="T8" fmla="*/ 2 w 3"/>
                <a:gd name="T9" fmla="*/ 0 h 6"/>
                <a:gd name="T10" fmla="*/ 3 w 3"/>
                <a:gd name="T11" fmla="*/ 1 h 6"/>
                <a:gd name="T12" fmla="*/ 1 w 3"/>
                <a:gd name="T13" fmla="*/ 6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1" y="6"/>
                    <a:pt x="1" y="6"/>
                  </a:cubicBezTo>
                  <a:cubicBezTo>
                    <a:pt x="0" y="6"/>
                    <a:pt x="0" y="6"/>
                    <a:pt x="0" y="6"/>
                  </a:cubicBezTo>
                  <a:cubicBezTo>
                    <a:pt x="2" y="1"/>
                    <a:pt x="2" y="1"/>
                    <a:pt x="2" y="1"/>
                  </a:cubicBezTo>
                  <a:cubicBezTo>
                    <a:pt x="2" y="0"/>
                    <a:pt x="2" y="0"/>
                    <a:pt x="2" y="0"/>
                  </a:cubicBezTo>
                  <a:cubicBezTo>
                    <a:pt x="3" y="0"/>
                    <a:pt x="3" y="1"/>
                    <a:pt x="3" y="1"/>
                  </a:cubicBezTo>
                  <a:cubicBezTo>
                    <a:pt x="1" y="6"/>
                    <a:pt x="1" y="6"/>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12" name="Freeform 563"/>
            <p:cNvSpPr>
              <a:spLocks/>
            </p:cNvSpPr>
            <p:nvPr/>
          </p:nvSpPr>
          <p:spPr bwMode="auto">
            <a:xfrm>
              <a:off x="3865" y="2190"/>
              <a:ext cx="5" cy="18"/>
            </a:xfrm>
            <a:custGeom>
              <a:avLst/>
              <a:gdLst>
                <a:gd name="T0" fmla="*/ 0 w 2"/>
                <a:gd name="T1" fmla="*/ 7 h 7"/>
                <a:gd name="T2" fmla="*/ 0 w 2"/>
                <a:gd name="T3" fmla="*/ 7 h 7"/>
                <a:gd name="T4" fmla="*/ 0 w 2"/>
                <a:gd name="T5" fmla="*/ 6 h 7"/>
                <a:gd name="T6" fmla="*/ 2 w 2"/>
                <a:gd name="T7" fmla="*/ 1 h 7"/>
                <a:gd name="T8" fmla="*/ 2 w 2"/>
                <a:gd name="T9" fmla="*/ 0 h 7"/>
                <a:gd name="T10" fmla="*/ 2 w 2"/>
                <a:gd name="T11" fmla="*/ 1 h 7"/>
                <a:gd name="T12" fmla="*/ 1 w 2"/>
                <a:gd name="T13" fmla="*/ 6 h 7"/>
                <a:gd name="T14" fmla="*/ 1 w 2"/>
                <a:gd name="T15" fmla="*/ 6 h 7"/>
                <a:gd name="T16" fmla="*/ 1 w 2"/>
                <a:gd name="T17" fmla="*/ 7 h 7"/>
                <a:gd name="T18" fmla="*/ 0 w 2"/>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7">
                  <a:moveTo>
                    <a:pt x="0" y="7"/>
                  </a:moveTo>
                  <a:cubicBezTo>
                    <a:pt x="0" y="7"/>
                    <a:pt x="0" y="7"/>
                    <a:pt x="0" y="7"/>
                  </a:cubicBezTo>
                  <a:cubicBezTo>
                    <a:pt x="0" y="7"/>
                    <a:pt x="0" y="6"/>
                    <a:pt x="0" y="6"/>
                  </a:cubicBezTo>
                  <a:cubicBezTo>
                    <a:pt x="1" y="4"/>
                    <a:pt x="1" y="3"/>
                    <a:pt x="2" y="1"/>
                  </a:cubicBezTo>
                  <a:cubicBezTo>
                    <a:pt x="2" y="1"/>
                    <a:pt x="2" y="0"/>
                    <a:pt x="2" y="0"/>
                  </a:cubicBezTo>
                  <a:cubicBezTo>
                    <a:pt x="2" y="0"/>
                    <a:pt x="2" y="1"/>
                    <a:pt x="2" y="1"/>
                  </a:cubicBezTo>
                  <a:cubicBezTo>
                    <a:pt x="2" y="3"/>
                    <a:pt x="1" y="4"/>
                    <a:pt x="1" y="6"/>
                  </a:cubicBezTo>
                  <a:cubicBezTo>
                    <a:pt x="1" y="6"/>
                    <a:pt x="1" y="6"/>
                    <a:pt x="1" y="6"/>
                  </a:cubicBezTo>
                  <a:cubicBezTo>
                    <a:pt x="1" y="7"/>
                    <a:pt x="1" y="7"/>
                    <a:pt x="1" y="7"/>
                  </a:cubicBezTo>
                  <a:cubicBezTo>
                    <a:pt x="1"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13" name="Freeform 564"/>
            <p:cNvSpPr>
              <a:spLocks/>
            </p:cNvSpPr>
            <p:nvPr/>
          </p:nvSpPr>
          <p:spPr bwMode="auto">
            <a:xfrm>
              <a:off x="3870" y="2188"/>
              <a:ext cx="5" cy="17"/>
            </a:xfrm>
            <a:custGeom>
              <a:avLst/>
              <a:gdLst>
                <a:gd name="T0" fmla="*/ 0 w 2"/>
                <a:gd name="T1" fmla="*/ 7 h 7"/>
                <a:gd name="T2" fmla="*/ 0 w 2"/>
                <a:gd name="T3" fmla="*/ 7 h 7"/>
                <a:gd name="T4" fmla="*/ 0 w 2"/>
                <a:gd name="T5" fmla="*/ 6 h 7"/>
                <a:gd name="T6" fmla="*/ 1 w 2"/>
                <a:gd name="T7" fmla="*/ 1 h 7"/>
                <a:gd name="T8" fmla="*/ 2 w 2"/>
                <a:gd name="T9" fmla="*/ 0 h 7"/>
                <a:gd name="T10" fmla="*/ 2 w 2"/>
                <a:gd name="T11" fmla="*/ 1 h 7"/>
                <a:gd name="T12" fmla="*/ 1 w 2"/>
                <a:gd name="T13" fmla="*/ 6 h 7"/>
                <a:gd name="T14" fmla="*/ 1 w 2"/>
                <a:gd name="T15" fmla="*/ 6 h 7"/>
                <a:gd name="T16" fmla="*/ 1 w 2"/>
                <a:gd name="T17" fmla="*/ 7 h 7"/>
                <a:gd name="T18" fmla="*/ 0 w 2"/>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7">
                  <a:moveTo>
                    <a:pt x="0" y="7"/>
                  </a:moveTo>
                  <a:cubicBezTo>
                    <a:pt x="0" y="7"/>
                    <a:pt x="0" y="7"/>
                    <a:pt x="0" y="7"/>
                  </a:cubicBezTo>
                  <a:cubicBezTo>
                    <a:pt x="0" y="7"/>
                    <a:pt x="0" y="6"/>
                    <a:pt x="0" y="6"/>
                  </a:cubicBezTo>
                  <a:cubicBezTo>
                    <a:pt x="0" y="4"/>
                    <a:pt x="1" y="2"/>
                    <a:pt x="1" y="1"/>
                  </a:cubicBezTo>
                  <a:cubicBezTo>
                    <a:pt x="2" y="0"/>
                    <a:pt x="2" y="0"/>
                    <a:pt x="2" y="0"/>
                  </a:cubicBezTo>
                  <a:cubicBezTo>
                    <a:pt x="2" y="0"/>
                    <a:pt x="2" y="1"/>
                    <a:pt x="2" y="1"/>
                  </a:cubicBezTo>
                  <a:cubicBezTo>
                    <a:pt x="2" y="2"/>
                    <a:pt x="1" y="4"/>
                    <a:pt x="1" y="6"/>
                  </a:cubicBezTo>
                  <a:cubicBezTo>
                    <a:pt x="1" y="6"/>
                    <a:pt x="1" y="6"/>
                    <a:pt x="1" y="6"/>
                  </a:cubicBezTo>
                  <a:cubicBezTo>
                    <a:pt x="1" y="7"/>
                    <a:pt x="1" y="7"/>
                    <a:pt x="1" y="7"/>
                  </a:cubicBezTo>
                  <a:cubicBezTo>
                    <a:pt x="0"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14" name="Freeform 565"/>
            <p:cNvSpPr>
              <a:spLocks/>
            </p:cNvSpPr>
            <p:nvPr/>
          </p:nvSpPr>
          <p:spPr bwMode="auto">
            <a:xfrm>
              <a:off x="3875" y="2183"/>
              <a:ext cx="5" cy="17"/>
            </a:xfrm>
            <a:custGeom>
              <a:avLst/>
              <a:gdLst>
                <a:gd name="T0" fmla="*/ 0 w 2"/>
                <a:gd name="T1" fmla="*/ 7 h 7"/>
                <a:gd name="T2" fmla="*/ 0 w 2"/>
                <a:gd name="T3" fmla="*/ 7 h 7"/>
                <a:gd name="T4" fmla="*/ 0 w 2"/>
                <a:gd name="T5" fmla="*/ 6 h 7"/>
                <a:gd name="T6" fmla="*/ 1 w 2"/>
                <a:gd name="T7" fmla="*/ 1 h 7"/>
                <a:gd name="T8" fmla="*/ 2 w 2"/>
                <a:gd name="T9" fmla="*/ 0 h 7"/>
                <a:gd name="T10" fmla="*/ 2 w 2"/>
                <a:gd name="T11" fmla="*/ 1 h 7"/>
                <a:gd name="T12" fmla="*/ 1 w 2"/>
                <a:gd name="T13" fmla="*/ 7 h 7"/>
                <a:gd name="T14" fmla="*/ 0 w 2"/>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7">
                  <a:moveTo>
                    <a:pt x="0" y="7"/>
                  </a:moveTo>
                  <a:cubicBezTo>
                    <a:pt x="0" y="7"/>
                    <a:pt x="0" y="7"/>
                    <a:pt x="0" y="7"/>
                  </a:cubicBezTo>
                  <a:cubicBezTo>
                    <a:pt x="0" y="7"/>
                    <a:pt x="0" y="7"/>
                    <a:pt x="0" y="6"/>
                  </a:cubicBezTo>
                  <a:cubicBezTo>
                    <a:pt x="1" y="4"/>
                    <a:pt x="1" y="3"/>
                    <a:pt x="1" y="1"/>
                  </a:cubicBezTo>
                  <a:cubicBezTo>
                    <a:pt x="2" y="0"/>
                    <a:pt x="2" y="0"/>
                    <a:pt x="2" y="0"/>
                  </a:cubicBezTo>
                  <a:cubicBezTo>
                    <a:pt x="2" y="0"/>
                    <a:pt x="2" y="0"/>
                    <a:pt x="2" y="1"/>
                  </a:cubicBezTo>
                  <a:cubicBezTo>
                    <a:pt x="2" y="3"/>
                    <a:pt x="1" y="5"/>
                    <a:pt x="1" y="7"/>
                  </a:cubicBezTo>
                  <a:cubicBezTo>
                    <a:pt x="1"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15" name="Freeform 566"/>
            <p:cNvSpPr>
              <a:spLocks/>
            </p:cNvSpPr>
            <p:nvPr/>
          </p:nvSpPr>
          <p:spPr bwMode="auto">
            <a:xfrm>
              <a:off x="3845" y="2147"/>
              <a:ext cx="5" cy="10"/>
            </a:xfrm>
            <a:custGeom>
              <a:avLst/>
              <a:gdLst>
                <a:gd name="T0" fmla="*/ 1 w 2"/>
                <a:gd name="T1" fmla="*/ 4 h 4"/>
                <a:gd name="T2" fmla="*/ 1 w 2"/>
                <a:gd name="T3" fmla="*/ 4 h 4"/>
                <a:gd name="T4" fmla="*/ 0 w 2"/>
                <a:gd name="T5" fmla="*/ 4 h 4"/>
                <a:gd name="T6" fmla="*/ 1 w 2"/>
                <a:gd name="T7" fmla="*/ 0 h 4"/>
                <a:gd name="T8" fmla="*/ 2 w 2"/>
                <a:gd name="T9" fmla="*/ 0 h 4"/>
                <a:gd name="T10" fmla="*/ 2 w 2"/>
                <a:gd name="T11" fmla="*/ 1 h 4"/>
                <a:gd name="T12" fmla="*/ 1 w 2"/>
                <a:gd name="T13" fmla="*/ 4 h 4"/>
                <a:gd name="T14" fmla="*/ 1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1" y="4"/>
                  </a:moveTo>
                  <a:cubicBezTo>
                    <a:pt x="1" y="4"/>
                    <a:pt x="1" y="4"/>
                    <a:pt x="1" y="4"/>
                  </a:cubicBezTo>
                  <a:cubicBezTo>
                    <a:pt x="0" y="4"/>
                    <a:pt x="0" y="4"/>
                    <a:pt x="0" y="4"/>
                  </a:cubicBezTo>
                  <a:cubicBezTo>
                    <a:pt x="0" y="3"/>
                    <a:pt x="1" y="1"/>
                    <a:pt x="1" y="0"/>
                  </a:cubicBezTo>
                  <a:cubicBezTo>
                    <a:pt x="1" y="0"/>
                    <a:pt x="2" y="0"/>
                    <a:pt x="2" y="0"/>
                  </a:cubicBezTo>
                  <a:cubicBezTo>
                    <a:pt x="2" y="0"/>
                    <a:pt x="2" y="1"/>
                    <a:pt x="2" y="1"/>
                  </a:cubicBezTo>
                  <a:cubicBezTo>
                    <a:pt x="2" y="2"/>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16" name="Freeform 567"/>
            <p:cNvSpPr>
              <a:spLocks/>
            </p:cNvSpPr>
            <p:nvPr/>
          </p:nvSpPr>
          <p:spPr bwMode="auto">
            <a:xfrm>
              <a:off x="3853" y="2145"/>
              <a:ext cx="5" cy="10"/>
            </a:xfrm>
            <a:custGeom>
              <a:avLst/>
              <a:gdLst>
                <a:gd name="T0" fmla="*/ 0 w 2"/>
                <a:gd name="T1" fmla="*/ 4 h 4"/>
                <a:gd name="T2" fmla="*/ 0 w 2"/>
                <a:gd name="T3" fmla="*/ 4 h 4"/>
                <a:gd name="T4" fmla="*/ 0 w 2"/>
                <a:gd name="T5" fmla="*/ 3 h 4"/>
                <a:gd name="T6" fmla="*/ 1 w 2"/>
                <a:gd name="T7" fmla="*/ 0 h 4"/>
                <a:gd name="T8" fmla="*/ 2 w 2"/>
                <a:gd name="T9" fmla="*/ 0 h 4"/>
                <a:gd name="T10" fmla="*/ 2 w 2"/>
                <a:gd name="T11" fmla="*/ 0 h 4"/>
                <a:gd name="T12" fmla="*/ 1 w 2"/>
                <a:gd name="T13" fmla="*/ 4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4"/>
                    <a:pt x="0" y="3"/>
                  </a:cubicBezTo>
                  <a:cubicBezTo>
                    <a:pt x="0" y="2"/>
                    <a:pt x="1" y="1"/>
                    <a:pt x="1" y="0"/>
                  </a:cubicBezTo>
                  <a:cubicBezTo>
                    <a:pt x="1" y="0"/>
                    <a:pt x="1" y="0"/>
                    <a:pt x="2" y="0"/>
                  </a:cubicBezTo>
                  <a:cubicBezTo>
                    <a:pt x="2" y="0"/>
                    <a:pt x="2" y="0"/>
                    <a:pt x="2" y="0"/>
                  </a:cubicBezTo>
                  <a:cubicBezTo>
                    <a:pt x="1" y="1"/>
                    <a:pt x="1" y="3"/>
                    <a:pt x="1"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17" name="Freeform 568"/>
            <p:cNvSpPr>
              <a:spLocks/>
            </p:cNvSpPr>
            <p:nvPr/>
          </p:nvSpPr>
          <p:spPr bwMode="auto">
            <a:xfrm>
              <a:off x="3855" y="2142"/>
              <a:ext cx="8" cy="13"/>
            </a:xfrm>
            <a:custGeom>
              <a:avLst/>
              <a:gdLst>
                <a:gd name="T0" fmla="*/ 1 w 3"/>
                <a:gd name="T1" fmla="*/ 5 h 5"/>
                <a:gd name="T2" fmla="*/ 1 w 3"/>
                <a:gd name="T3" fmla="*/ 5 h 5"/>
                <a:gd name="T4" fmla="*/ 0 w 3"/>
                <a:gd name="T5" fmla="*/ 4 h 5"/>
                <a:gd name="T6" fmla="*/ 2 w 3"/>
                <a:gd name="T7" fmla="*/ 0 h 5"/>
                <a:gd name="T8" fmla="*/ 3 w 3"/>
                <a:gd name="T9" fmla="*/ 0 h 5"/>
                <a:gd name="T10" fmla="*/ 3 w 3"/>
                <a:gd name="T11" fmla="*/ 0 h 5"/>
                <a:gd name="T12" fmla="*/ 1 w 3"/>
                <a:gd name="T13" fmla="*/ 4 h 5"/>
                <a:gd name="T14" fmla="*/ 1 w 3"/>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1" y="5"/>
                  </a:moveTo>
                  <a:cubicBezTo>
                    <a:pt x="1" y="5"/>
                    <a:pt x="1" y="5"/>
                    <a:pt x="1" y="5"/>
                  </a:cubicBezTo>
                  <a:cubicBezTo>
                    <a:pt x="0" y="5"/>
                    <a:pt x="0" y="4"/>
                    <a:pt x="0" y="4"/>
                  </a:cubicBezTo>
                  <a:cubicBezTo>
                    <a:pt x="1" y="3"/>
                    <a:pt x="1" y="1"/>
                    <a:pt x="2" y="0"/>
                  </a:cubicBezTo>
                  <a:cubicBezTo>
                    <a:pt x="2" y="0"/>
                    <a:pt x="3" y="0"/>
                    <a:pt x="3" y="0"/>
                  </a:cubicBezTo>
                  <a:cubicBezTo>
                    <a:pt x="3" y="0"/>
                    <a:pt x="3" y="0"/>
                    <a:pt x="3" y="0"/>
                  </a:cubicBezTo>
                  <a:cubicBezTo>
                    <a:pt x="2" y="2"/>
                    <a:pt x="2" y="3"/>
                    <a:pt x="1" y="4"/>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18" name="Freeform 569"/>
            <p:cNvSpPr>
              <a:spLocks/>
            </p:cNvSpPr>
            <p:nvPr/>
          </p:nvSpPr>
          <p:spPr bwMode="auto">
            <a:xfrm>
              <a:off x="3863" y="2137"/>
              <a:ext cx="5" cy="13"/>
            </a:xfrm>
            <a:custGeom>
              <a:avLst/>
              <a:gdLst>
                <a:gd name="T0" fmla="*/ 0 w 2"/>
                <a:gd name="T1" fmla="*/ 5 h 5"/>
                <a:gd name="T2" fmla="*/ 0 w 2"/>
                <a:gd name="T3" fmla="*/ 5 h 5"/>
                <a:gd name="T4" fmla="*/ 0 w 2"/>
                <a:gd name="T5" fmla="*/ 5 h 5"/>
                <a:gd name="T6" fmla="*/ 2 w 2"/>
                <a:gd name="T7" fmla="*/ 0 h 5"/>
                <a:gd name="T8" fmla="*/ 2 w 2"/>
                <a:gd name="T9" fmla="*/ 0 h 5"/>
                <a:gd name="T10" fmla="*/ 2 w 2"/>
                <a:gd name="T11" fmla="*/ 1 h 5"/>
                <a:gd name="T12" fmla="*/ 1 w 2"/>
                <a:gd name="T13" fmla="*/ 5 h 5"/>
                <a:gd name="T14" fmla="*/ 0 w 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5">
                  <a:moveTo>
                    <a:pt x="0" y="5"/>
                  </a:moveTo>
                  <a:cubicBezTo>
                    <a:pt x="0" y="5"/>
                    <a:pt x="0" y="5"/>
                    <a:pt x="0" y="5"/>
                  </a:cubicBezTo>
                  <a:cubicBezTo>
                    <a:pt x="0" y="5"/>
                    <a:pt x="0" y="5"/>
                    <a:pt x="0" y="5"/>
                  </a:cubicBezTo>
                  <a:cubicBezTo>
                    <a:pt x="2" y="0"/>
                    <a:pt x="2" y="0"/>
                    <a:pt x="2" y="0"/>
                  </a:cubicBezTo>
                  <a:cubicBezTo>
                    <a:pt x="2" y="0"/>
                    <a:pt x="2" y="0"/>
                    <a:pt x="2" y="0"/>
                  </a:cubicBezTo>
                  <a:cubicBezTo>
                    <a:pt x="2" y="0"/>
                    <a:pt x="2" y="0"/>
                    <a:pt x="2" y="1"/>
                  </a:cubicBezTo>
                  <a:cubicBezTo>
                    <a:pt x="1" y="5"/>
                    <a:pt x="1" y="5"/>
                    <a:pt x="1" y="5"/>
                  </a:cubicBezTo>
                  <a:cubicBezTo>
                    <a:pt x="1"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19" name="Freeform 570"/>
            <p:cNvSpPr>
              <a:spLocks/>
            </p:cNvSpPr>
            <p:nvPr/>
          </p:nvSpPr>
          <p:spPr bwMode="auto">
            <a:xfrm>
              <a:off x="3870" y="2132"/>
              <a:ext cx="5" cy="15"/>
            </a:xfrm>
            <a:custGeom>
              <a:avLst/>
              <a:gdLst>
                <a:gd name="T0" fmla="*/ 0 w 2"/>
                <a:gd name="T1" fmla="*/ 6 h 6"/>
                <a:gd name="T2" fmla="*/ 0 w 2"/>
                <a:gd name="T3" fmla="*/ 6 h 6"/>
                <a:gd name="T4" fmla="*/ 0 w 2"/>
                <a:gd name="T5" fmla="*/ 5 h 6"/>
                <a:gd name="T6" fmla="*/ 1 w 2"/>
                <a:gd name="T7" fmla="*/ 1 h 6"/>
                <a:gd name="T8" fmla="*/ 2 w 2"/>
                <a:gd name="T9" fmla="*/ 0 h 6"/>
                <a:gd name="T10" fmla="*/ 2 w 2"/>
                <a:gd name="T11" fmla="*/ 1 h 6"/>
                <a:gd name="T12" fmla="*/ 1 w 2"/>
                <a:gd name="T13" fmla="*/ 6 h 6"/>
                <a:gd name="T14" fmla="*/ 0 w 2"/>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6">
                  <a:moveTo>
                    <a:pt x="0" y="6"/>
                  </a:moveTo>
                  <a:cubicBezTo>
                    <a:pt x="0" y="6"/>
                    <a:pt x="0" y="6"/>
                    <a:pt x="0" y="6"/>
                  </a:cubicBezTo>
                  <a:cubicBezTo>
                    <a:pt x="0" y="6"/>
                    <a:pt x="0" y="6"/>
                    <a:pt x="0" y="5"/>
                  </a:cubicBezTo>
                  <a:cubicBezTo>
                    <a:pt x="0" y="4"/>
                    <a:pt x="1" y="2"/>
                    <a:pt x="1" y="1"/>
                  </a:cubicBezTo>
                  <a:cubicBezTo>
                    <a:pt x="1" y="0"/>
                    <a:pt x="2" y="0"/>
                    <a:pt x="2" y="0"/>
                  </a:cubicBezTo>
                  <a:cubicBezTo>
                    <a:pt x="2" y="0"/>
                    <a:pt x="2" y="1"/>
                    <a:pt x="2" y="1"/>
                  </a:cubicBezTo>
                  <a:cubicBezTo>
                    <a:pt x="2" y="2"/>
                    <a:pt x="1" y="4"/>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20" name="Freeform 571"/>
            <p:cNvSpPr>
              <a:spLocks/>
            </p:cNvSpPr>
            <p:nvPr/>
          </p:nvSpPr>
          <p:spPr bwMode="auto">
            <a:xfrm>
              <a:off x="3875" y="2130"/>
              <a:ext cx="8" cy="15"/>
            </a:xfrm>
            <a:custGeom>
              <a:avLst/>
              <a:gdLst>
                <a:gd name="T0" fmla="*/ 1 w 3"/>
                <a:gd name="T1" fmla="*/ 6 h 6"/>
                <a:gd name="T2" fmla="*/ 0 w 3"/>
                <a:gd name="T3" fmla="*/ 5 h 6"/>
                <a:gd name="T4" fmla="*/ 0 w 3"/>
                <a:gd name="T5" fmla="*/ 5 h 6"/>
                <a:gd name="T6" fmla="*/ 2 w 3"/>
                <a:gd name="T7" fmla="*/ 0 h 6"/>
                <a:gd name="T8" fmla="*/ 2 w 3"/>
                <a:gd name="T9" fmla="*/ 0 h 6"/>
                <a:gd name="T10" fmla="*/ 3 w 3"/>
                <a:gd name="T11" fmla="*/ 0 h 6"/>
                <a:gd name="T12" fmla="*/ 1 w 3"/>
                <a:gd name="T13" fmla="*/ 5 h 6"/>
                <a:gd name="T14" fmla="*/ 1 w 3"/>
                <a:gd name="T15" fmla="*/ 5 h 6"/>
                <a:gd name="T16" fmla="*/ 1 w 3"/>
                <a:gd name="T17" fmla="*/ 6 h 6"/>
                <a:gd name="T18" fmla="*/ 1 w 3"/>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6">
                  <a:moveTo>
                    <a:pt x="1" y="6"/>
                  </a:moveTo>
                  <a:cubicBezTo>
                    <a:pt x="0" y="6"/>
                    <a:pt x="0" y="6"/>
                    <a:pt x="0" y="5"/>
                  </a:cubicBezTo>
                  <a:cubicBezTo>
                    <a:pt x="0" y="5"/>
                    <a:pt x="0" y="5"/>
                    <a:pt x="0" y="5"/>
                  </a:cubicBezTo>
                  <a:cubicBezTo>
                    <a:pt x="1" y="3"/>
                    <a:pt x="1" y="2"/>
                    <a:pt x="2" y="0"/>
                  </a:cubicBezTo>
                  <a:cubicBezTo>
                    <a:pt x="2" y="0"/>
                    <a:pt x="2" y="0"/>
                    <a:pt x="2" y="0"/>
                  </a:cubicBezTo>
                  <a:cubicBezTo>
                    <a:pt x="3" y="0"/>
                    <a:pt x="3" y="0"/>
                    <a:pt x="3" y="0"/>
                  </a:cubicBezTo>
                  <a:cubicBezTo>
                    <a:pt x="2" y="2"/>
                    <a:pt x="1" y="3"/>
                    <a:pt x="1" y="5"/>
                  </a:cubicBezTo>
                  <a:cubicBezTo>
                    <a:pt x="1" y="5"/>
                    <a:pt x="1" y="5"/>
                    <a:pt x="1" y="5"/>
                  </a:cubicBezTo>
                  <a:cubicBezTo>
                    <a:pt x="1" y="5"/>
                    <a:pt x="1" y="5"/>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21" name="Freeform 572"/>
            <p:cNvSpPr>
              <a:spLocks/>
            </p:cNvSpPr>
            <p:nvPr/>
          </p:nvSpPr>
          <p:spPr bwMode="auto">
            <a:xfrm>
              <a:off x="3880" y="2127"/>
              <a:ext cx="5" cy="15"/>
            </a:xfrm>
            <a:custGeom>
              <a:avLst/>
              <a:gdLst>
                <a:gd name="T0" fmla="*/ 0 w 2"/>
                <a:gd name="T1" fmla="*/ 6 h 6"/>
                <a:gd name="T2" fmla="*/ 0 w 2"/>
                <a:gd name="T3" fmla="*/ 6 h 6"/>
                <a:gd name="T4" fmla="*/ 0 w 2"/>
                <a:gd name="T5" fmla="*/ 5 h 6"/>
                <a:gd name="T6" fmla="*/ 1 w 2"/>
                <a:gd name="T7" fmla="*/ 1 h 6"/>
                <a:gd name="T8" fmla="*/ 2 w 2"/>
                <a:gd name="T9" fmla="*/ 0 h 6"/>
                <a:gd name="T10" fmla="*/ 2 w 2"/>
                <a:gd name="T11" fmla="*/ 1 h 6"/>
                <a:gd name="T12" fmla="*/ 1 w 2"/>
                <a:gd name="T13" fmla="*/ 5 h 6"/>
                <a:gd name="T14" fmla="*/ 1 w 2"/>
                <a:gd name="T15" fmla="*/ 5 h 6"/>
                <a:gd name="T16" fmla="*/ 1 w 2"/>
                <a:gd name="T17" fmla="*/ 6 h 6"/>
                <a:gd name="T18" fmla="*/ 0 w 2"/>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6">
                  <a:moveTo>
                    <a:pt x="0" y="6"/>
                  </a:moveTo>
                  <a:cubicBezTo>
                    <a:pt x="0" y="6"/>
                    <a:pt x="0" y="6"/>
                    <a:pt x="0" y="6"/>
                  </a:cubicBezTo>
                  <a:cubicBezTo>
                    <a:pt x="0" y="6"/>
                    <a:pt x="0" y="6"/>
                    <a:pt x="0" y="5"/>
                  </a:cubicBezTo>
                  <a:cubicBezTo>
                    <a:pt x="0" y="4"/>
                    <a:pt x="1" y="2"/>
                    <a:pt x="1" y="1"/>
                  </a:cubicBezTo>
                  <a:cubicBezTo>
                    <a:pt x="2" y="0"/>
                    <a:pt x="2" y="0"/>
                    <a:pt x="2" y="0"/>
                  </a:cubicBezTo>
                  <a:cubicBezTo>
                    <a:pt x="2" y="0"/>
                    <a:pt x="2" y="1"/>
                    <a:pt x="2" y="1"/>
                  </a:cubicBezTo>
                  <a:cubicBezTo>
                    <a:pt x="2" y="2"/>
                    <a:pt x="1" y="4"/>
                    <a:pt x="1" y="5"/>
                  </a:cubicBezTo>
                  <a:cubicBezTo>
                    <a:pt x="1" y="5"/>
                    <a:pt x="1" y="5"/>
                    <a:pt x="1" y="5"/>
                  </a:cubicBezTo>
                  <a:cubicBezTo>
                    <a:pt x="1" y="6"/>
                    <a:pt x="1" y="6"/>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1022" name="Group 575"/>
          <p:cNvGrpSpPr>
            <a:grpSpLocks noChangeAspect="1"/>
          </p:cNvGrpSpPr>
          <p:nvPr/>
        </p:nvGrpSpPr>
        <p:grpSpPr bwMode="auto">
          <a:xfrm>
            <a:off x="4096120" y="2241299"/>
            <a:ext cx="370624" cy="286793"/>
            <a:chOff x="3538" y="1339"/>
            <a:chExt cx="168" cy="130"/>
          </a:xfrm>
          <a:solidFill>
            <a:sysClr val="window" lastClr="FFFFFF"/>
          </a:solidFill>
        </p:grpSpPr>
        <p:sp>
          <p:nvSpPr>
            <p:cNvPr id="1023" name="Freeform 576"/>
            <p:cNvSpPr>
              <a:spLocks noEditPoints="1"/>
            </p:cNvSpPr>
            <p:nvPr/>
          </p:nvSpPr>
          <p:spPr bwMode="auto">
            <a:xfrm>
              <a:off x="3545" y="1339"/>
              <a:ext cx="101" cy="70"/>
            </a:xfrm>
            <a:custGeom>
              <a:avLst/>
              <a:gdLst>
                <a:gd name="T0" fmla="*/ 1 w 41"/>
                <a:gd name="T1" fmla="*/ 25 h 28"/>
                <a:gd name="T2" fmla="*/ 1 w 41"/>
                <a:gd name="T3" fmla="*/ 10 h 28"/>
                <a:gd name="T4" fmla="*/ 3 w 41"/>
                <a:gd name="T5" fmla="*/ 0 h 28"/>
                <a:gd name="T6" fmla="*/ 9 w 41"/>
                <a:gd name="T7" fmla="*/ 0 h 28"/>
                <a:gd name="T8" fmla="*/ 38 w 41"/>
                <a:gd name="T9" fmla="*/ 0 h 28"/>
                <a:gd name="T10" fmla="*/ 40 w 41"/>
                <a:gd name="T11" fmla="*/ 6 h 28"/>
                <a:gd name="T12" fmla="*/ 40 w 41"/>
                <a:gd name="T13" fmla="*/ 19 h 28"/>
                <a:gd name="T14" fmla="*/ 40 w 41"/>
                <a:gd name="T15" fmla="*/ 26 h 28"/>
                <a:gd name="T16" fmla="*/ 35 w 41"/>
                <a:gd name="T17" fmla="*/ 28 h 28"/>
                <a:gd name="T18" fmla="*/ 32 w 41"/>
                <a:gd name="T19" fmla="*/ 28 h 28"/>
                <a:gd name="T20" fmla="*/ 11 w 41"/>
                <a:gd name="T21" fmla="*/ 28 h 28"/>
                <a:gd name="T22" fmla="*/ 6 w 41"/>
                <a:gd name="T23" fmla="*/ 28 h 28"/>
                <a:gd name="T24" fmla="*/ 3 w 41"/>
                <a:gd name="T25" fmla="*/ 1 h 28"/>
                <a:gd name="T26" fmla="*/ 2 w 41"/>
                <a:gd name="T27" fmla="*/ 1 h 28"/>
                <a:gd name="T28" fmla="*/ 1 w 41"/>
                <a:gd name="T29" fmla="*/ 11 h 28"/>
                <a:gd name="T30" fmla="*/ 6 w 41"/>
                <a:gd name="T31" fmla="*/ 28 h 28"/>
                <a:gd name="T32" fmla="*/ 11 w 41"/>
                <a:gd name="T33" fmla="*/ 27 h 28"/>
                <a:gd name="T34" fmla="*/ 32 w 41"/>
                <a:gd name="T35" fmla="*/ 28 h 28"/>
                <a:gd name="T36" fmla="*/ 35 w 41"/>
                <a:gd name="T37" fmla="*/ 28 h 28"/>
                <a:gd name="T38" fmla="*/ 40 w 41"/>
                <a:gd name="T39" fmla="*/ 26 h 28"/>
                <a:gd name="T40" fmla="*/ 40 w 41"/>
                <a:gd name="T41" fmla="*/ 19 h 28"/>
                <a:gd name="T42" fmla="*/ 40 w 41"/>
                <a:gd name="T43" fmla="*/ 6 h 28"/>
                <a:gd name="T44" fmla="*/ 38 w 41"/>
                <a:gd name="T45" fmla="*/ 1 h 28"/>
                <a:gd name="T46" fmla="*/ 9 w 41"/>
                <a:gd name="T47" fmla="*/ 1 h 28"/>
                <a:gd name="T48" fmla="*/ 7 w 41"/>
                <a:gd name="T49" fmla="*/ 24 h 28"/>
                <a:gd name="T50" fmla="*/ 3 w 41"/>
                <a:gd name="T51" fmla="*/ 23 h 28"/>
                <a:gd name="T52" fmla="*/ 3 w 41"/>
                <a:gd name="T53" fmla="*/ 9 h 28"/>
                <a:gd name="T54" fmla="*/ 4 w 41"/>
                <a:gd name="T55" fmla="*/ 2 h 28"/>
                <a:gd name="T56" fmla="*/ 38 w 41"/>
                <a:gd name="T57" fmla="*/ 3 h 28"/>
                <a:gd name="T58" fmla="*/ 38 w 41"/>
                <a:gd name="T59" fmla="*/ 5 h 28"/>
                <a:gd name="T60" fmla="*/ 38 w 41"/>
                <a:gd name="T61" fmla="*/ 24 h 28"/>
                <a:gd name="T62" fmla="*/ 7 w 41"/>
                <a:gd name="T63" fmla="*/ 24 h 28"/>
                <a:gd name="T64" fmla="*/ 7 w 41"/>
                <a:gd name="T65" fmla="*/ 23 h 28"/>
                <a:gd name="T66" fmla="*/ 12 w 41"/>
                <a:gd name="T67" fmla="*/ 23 h 28"/>
                <a:gd name="T68" fmla="*/ 37 w 41"/>
                <a:gd name="T69" fmla="*/ 5 h 28"/>
                <a:gd name="T70" fmla="*/ 37 w 41"/>
                <a:gd name="T71" fmla="*/ 3 h 28"/>
                <a:gd name="T72" fmla="*/ 4 w 41"/>
                <a:gd name="T73" fmla="*/ 3 h 28"/>
                <a:gd name="T74" fmla="*/ 4 w 41"/>
                <a:gd name="T75" fmla="*/ 9 h 28"/>
                <a:gd name="T76" fmla="*/ 4 w 41"/>
                <a:gd name="T77"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 h="28">
                  <a:moveTo>
                    <a:pt x="6" y="28"/>
                  </a:moveTo>
                  <a:cubicBezTo>
                    <a:pt x="5" y="28"/>
                    <a:pt x="1" y="28"/>
                    <a:pt x="1" y="25"/>
                  </a:cubicBezTo>
                  <a:cubicBezTo>
                    <a:pt x="1" y="11"/>
                    <a:pt x="1" y="11"/>
                    <a:pt x="1" y="11"/>
                  </a:cubicBezTo>
                  <a:cubicBezTo>
                    <a:pt x="1" y="11"/>
                    <a:pt x="1" y="10"/>
                    <a:pt x="1" y="10"/>
                  </a:cubicBezTo>
                  <a:cubicBezTo>
                    <a:pt x="0" y="6"/>
                    <a:pt x="0" y="2"/>
                    <a:pt x="2" y="1"/>
                  </a:cubicBezTo>
                  <a:cubicBezTo>
                    <a:pt x="2" y="0"/>
                    <a:pt x="2" y="0"/>
                    <a:pt x="3" y="0"/>
                  </a:cubicBezTo>
                  <a:cubicBezTo>
                    <a:pt x="4" y="0"/>
                    <a:pt x="5" y="0"/>
                    <a:pt x="6" y="0"/>
                  </a:cubicBezTo>
                  <a:cubicBezTo>
                    <a:pt x="7" y="0"/>
                    <a:pt x="8" y="0"/>
                    <a:pt x="9" y="0"/>
                  </a:cubicBezTo>
                  <a:cubicBezTo>
                    <a:pt x="10" y="0"/>
                    <a:pt x="11" y="0"/>
                    <a:pt x="12" y="0"/>
                  </a:cubicBezTo>
                  <a:cubicBezTo>
                    <a:pt x="38" y="0"/>
                    <a:pt x="38" y="0"/>
                    <a:pt x="38" y="0"/>
                  </a:cubicBezTo>
                  <a:cubicBezTo>
                    <a:pt x="39" y="0"/>
                    <a:pt x="39" y="0"/>
                    <a:pt x="40" y="1"/>
                  </a:cubicBezTo>
                  <a:cubicBezTo>
                    <a:pt x="41" y="2"/>
                    <a:pt x="41" y="4"/>
                    <a:pt x="40" y="6"/>
                  </a:cubicBezTo>
                  <a:cubicBezTo>
                    <a:pt x="40" y="6"/>
                    <a:pt x="40" y="7"/>
                    <a:pt x="40" y="7"/>
                  </a:cubicBezTo>
                  <a:cubicBezTo>
                    <a:pt x="40" y="19"/>
                    <a:pt x="40" y="19"/>
                    <a:pt x="40" y="19"/>
                  </a:cubicBezTo>
                  <a:cubicBezTo>
                    <a:pt x="40" y="19"/>
                    <a:pt x="40" y="20"/>
                    <a:pt x="40" y="21"/>
                  </a:cubicBezTo>
                  <a:cubicBezTo>
                    <a:pt x="40" y="23"/>
                    <a:pt x="40" y="24"/>
                    <a:pt x="40" y="26"/>
                  </a:cubicBezTo>
                  <a:cubicBezTo>
                    <a:pt x="40" y="26"/>
                    <a:pt x="40" y="27"/>
                    <a:pt x="40" y="27"/>
                  </a:cubicBezTo>
                  <a:cubicBezTo>
                    <a:pt x="39" y="28"/>
                    <a:pt x="37" y="28"/>
                    <a:pt x="35" y="28"/>
                  </a:cubicBezTo>
                  <a:cubicBezTo>
                    <a:pt x="34" y="28"/>
                    <a:pt x="34" y="28"/>
                    <a:pt x="34" y="28"/>
                  </a:cubicBezTo>
                  <a:cubicBezTo>
                    <a:pt x="33" y="28"/>
                    <a:pt x="33" y="28"/>
                    <a:pt x="32" y="28"/>
                  </a:cubicBezTo>
                  <a:cubicBezTo>
                    <a:pt x="29" y="28"/>
                    <a:pt x="25" y="28"/>
                    <a:pt x="22" y="28"/>
                  </a:cubicBezTo>
                  <a:cubicBezTo>
                    <a:pt x="18" y="28"/>
                    <a:pt x="15" y="28"/>
                    <a:pt x="11" y="28"/>
                  </a:cubicBezTo>
                  <a:cubicBezTo>
                    <a:pt x="11" y="28"/>
                    <a:pt x="10" y="28"/>
                    <a:pt x="9" y="28"/>
                  </a:cubicBezTo>
                  <a:cubicBezTo>
                    <a:pt x="8" y="28"/>
                    <a:pt x="7" y="28"/>
                    <a:pt x="6" y="28"/>
                  </a:cubicBezTo>
                  <a:close/>
                  <a:moveTo>
                    <a:pt x="6" y="1"/>
                  </a:moveTo>
                  <a:cubicBezTo>
                    <a:pt x="5" y="1"/>
                    <a:pt x="4" y="1"/>
                    <a:pt x="3" y="1"/>
                  </a:cubicBezTo>
                  <a:cubicBezTo>
                    <a:pt x="3" y="1"/>
                    <a:pt x="3" y="1"/>
                    <a:pt x="3" y="1"/>
                  </a:cubicBezTo>
                  <a:cubicBezTo>
                    <a:pt x="3" y="1"/>
                    <a:pt x="2" y="1"/>
                    <a:pt x="2" y="1"/>
                  </a:cubicBezTo>
                  <a:cubicBezTo>
                    <a:pt x="1" y="3"/>
                    <a:pt x="1" y="7"/>
                    <a:pt x="1" y="10"/>
                  </a:cubicBezTo>
                  <a:cubicBezTo>
                    <a:pt x="1" y="10"/>
                    <a:pt x="1" y="11"/>
                    <a:pt x="1" y="11"/>
                  </a:cubicBezTo>
                  <a:cubicBezTo>
                    <a:pt x="1" y="25"/>
                    <a:pt x="1" y="25"/>
                    <a:pt x="1" y="25"/>
                  </a:cubicBezTo>
                  <a:cubicBezTo>
                    <a:pt x="1" y="27"/>
                    <a:pt x="3" y="28"/>
                    <a:pt x="6" y="28"/>
                  </a:cubicBezTo>
                  <a:cubicBezTo>
                    <a:pt x="7" y="28"/>
                    <a:pt x="8" y="28"/>
                    <a:pt x="9" y="28"/>
                  </a:cubicBezTo>
                  <a:cubicBezTo>
                    <a:pt x="10" y="27"/>
                    <a:pt x="11" y="27"/>
                    <a:pt x="11" y="27"/>
                  </a:cubicBezTo>
                  <a:cubicBezTo>
                    <a:pt x="15" y="27"/>
                    <a:pt x="18" y="27"/>
                    <a:pt x="22" y="28"/>
                  </a:cubicBezTo>
                  <a:cubicBezTo>
                    <a:pt x="25" y="28"/>
                    <a:pt x="29" y="28"/>
                    <a:pt x="32" y="28"/>
                  </a:cubicBezTo>
                  <a:cubicBezTo>
                    <a:pt x="33" y="28"/>
                    <a:pt x="33" y="28"/>
                    <a:pt x="34" y="28"/>
                  </a:cubicBezTo>
                  <a:cubicBezTo>
                    <a:pt x="34" y="28"/>
                    <a:pt x="34" y="28"/>
                    <a:pt x="35" y="28"/>
                  </a:cubicBezTo>
                  <a:cubicBezTo>
                    <a:pt x="37" y="28"/>
                    <a:pt x="39" y="28"/>
                    <a:pt x="39" y="27"/>
                  </a:cubicBezTo>
                  <a:cubicBezTo>
                    <a:pt x="40" y="26"/>
                    <a:pt x="40" y="26"/>
                    <a:pt x="40" y="26"/>
                  </a:cubicBezTo>
                  <a:cubicBezTo>
                    <a:pt x="40" y="24"/>
                    <a:pt x="40" y="23"/>
                    <a:pt x="40" y="21"/>
                  </a:cubicBezTo>
                  <a:cubicBezTo>
                    <a:pt x="40" y="20"/>
                    <a:pt x="40" y="19"/>
                    <a:pt x="40" y="19"/>
                  </a:cubicBezTo>
                  <a:cubicBezTo>
                    <a:pt x="40" y="7"/>
                    <a:pt x="40" y="7"/>
                    <a:pt x="40" y="7"/>
                  </a:cubicBezTo>
                  <a:cubicBezTo>
                    <a:pt x="40" y="7"/>
                    <a:pt x="40" y="6"/>
                    <a:pt x="40" y="6"/>
                  </a:cubicBezTo>
                  <a:cubicBezTo>
                    <a:pt x="40" y="4"/>
                    <a:pt x="40" y="2"/>
                    <a:pt x="39" y="1"/>
                  </a:cubicBezTo>
                  <a:cubicBezTo>
                    <a:pt x="39" y="1"/>
                    <a:pt x="38" y="1"/>
                    <a:pt x="38" y="1"/>
                  </a:cubicBezTo>
                  <a:cubicBezTo>
                    <a:pt x="12" y="1"/>
                    <a:pt x="12" y="1"/>
                    <a:pt x="12" y="1"/>
                  </a:cubicBezTo>
                  <a:cubicBezTo>
                    <a:pt x="11" y="1"/>
                    <a:pt x="10" y="1"/>
                    <a:pt x="9" y="1"/>
                  </a:cubicBezTo>
                  <a:cubicBezTo>
                    <a:pt x="8" y="1"/>
                    <a:pt x="7" y="1"/>
                    <a:pt x="6" y="1"/>
                  </a:cubicBezTo>
                  <a:close/>
                  <a:moveTo>
                    <a:pt x="7" y="24"/>
                  </a:moveTo>
                  <a:cubicBezTo>
                    <a:pt x="6" y="24"/>
                    <a:pt x="5" y="24"/>
                    <a:pt x="5" y="24"/>
                  </a:cubicBezTo>
                  <a:cubicBezTo>
                    <a:pt x="4" y="24"/>
                    <a:pt x="3" y="24"/>
                    <a:pt x="3" y="23"/>
                  </a:cubicBezTo>
                  <a:cubicBezTo>
                    <a:pt x="3" y="10"/>
                    <a:pt x="3" y="10"/>
                    <a:pt x="3" y="10"/>
                  </a:cubicBezTo>
                  <a:cubicBezTo>
                    <a:pt x="3" y="10"/>
                    <a:pt x="3" y="9"/>
                    <a:pt x="3" y="9"/>
                  </a:cubicBezTo>
                  <a:cubicBezTo>
                    <a:pt x="3" y="6"/>
                    <a:pt x="3" y="4"/>
                    <a:pt x="3" y="3"/>
                  </a:cubicBezTo>
                  <a:cubicBezTo>
                    <a:pt x="4" y="3"/>
                    <a:pt x="4" y="2"/>
                    <a:pt x="4" y="2"/>
                  </a:cubicBezTo>
                  <a:cubicBezTo>
                    <a:pt x="37" y="2"/>
                    <a:pt x="37" y="2"/>
                    <a:pt x="37" y="2"/>
                  </a:cubicBezTo>
                  <a:cubicBezTo>
                    <a:pt x="37" y="2"/>
                    <a:pt x="38" y="3"/>
                    <a:pt x="38" y="3"/>
                  </a:cubicBezTo>
                  <a:cubicBezTo>
                    <a:pt x="38" y="3"/>
                    <a:pt x="38" y="4"/>
                    <a:pt x="38" y="5"/>
                  </a:cubicBezTo>
                  <a:cubicBezTo>
                    <a:pt x="38" y="5"/>
                    <a:pt x="38" y="5"/>
                    <a:pt x="38" y="5"/>
                  </a:cubicBezTo>
                  <a:cubicBezTo>
                    <a:pt x="38" y="23"/>
                    <a:pt x="38" y="23"/>
                    <a:pt x="38" y="23"/>
                  </a:cubicBezTo>
                  <a:cubicBezTo>
                    <a:pt x="38" y="23"/>
                    <a:pt x="38" y="24"/>
                    <a:pt x="38" y="24"/>
                  </a:cubicBezTo>
                  <a:cubicBezTo>
                    <a:pt x="11" y="24"/>
                    <a:pt x="11" y="24"/>
                    <a:pt x="11" y="24"/>
                  </a:cubicBezTo>
                  <a:cubicBezTo>
                    <a:pt x="10" y="24"/>
                    <a:pt x="9" y="24"/>
                    <a:pt x="7" y="24"/>
                  </a:cubicBezTo>
                  <a:close/>
                  <a:moveTo>
                    <a:pt x="4" y="23"/>
                  </a:moveTo>
                  <a:cubicBezTo>
                    <a:pt x="4" y="23"/>
                    <a:pt x="5" y="23"/>
                    <a:pt x="7" y="23"/>
                  </a:cubicBezTo>
                  <a:cubicBezTo>
                    <a:pt x="9" y="23"/>
                    <a:pt x="10" y="23"/>
                    <a:pt x="11" y="23"/>
                  </a:cubicBezTo>
                  <a:cubicBezTo>
                    <a:pt x="12" y="23"/>
                    <a:pt x="12" y="23"/>
                    <a:pt x="12" y="23"/>
                  </a:cubicBezTo>
                  <a:cubicBezTo>
                    <a:pt x="37" y="23"/>
                    <a:pt x="37" y="23"/>
                    <a:pt x="37" y="23"/>
                  </a:cubicBezTo>
                  <a:cubicBezTo>
                    <a:pt x="37" y="5"/>
                    <a:pt x="37" y="5"/>
                    <a:pt x="37" y="5"/>
                  </a:cubicBezTo>
                  <a:cubicBezTo>
                    <a:pt x="37" y="5"/>
                    <a:pt x="37" y="5"/>
                    <a:pt x="37" y="4"/>
                  </a:cubicBezTo>
                  <a:cubicBezTo>
                    <a:pt x="37" y="4"/>
                    <a:pt x="37" y="3"/>
                    <a:pt x="37" y="3"/>
                  </a:cubicBezTo>
                  <a:cubicBezTo>
                    <a:pt x="33" y="3"/>
                    <a:pt x="33" y="3"/>
                    <a:pt x="33" y="3"/>
                  </a:cubicBezTo>
                  <a:cubicBezTo>
                    <a:pt x="4" y="3"/>
                    <a:pt x="4" y="3"/>
                    <a:pt x="4" y="3"/>
                  </a:cubicBezTo>
                  <a:cubicBezTo>
                    <a:pt x="4" y="3"/>
                    <a:pt x="4" y="3"/>
                    <a:pt x="4" y="3"/>
                  </a:cubicBezTo>
                  <a:cubicBezTo>
                    <a:pt x="3" y="4"/>
                    <a:pt x="4" y="7"/>
                    <a:pt x="4" y="9"/>
                  </a:cubicBezTo>
                  <a:cubicBezTo>
                    <a:pt x="4" y="9"/>
                    <a:pt x="4" y="10"/>
                    <a:pt x="4" y="10"/>
                  </a:cubicBezTo>
                  <a:lnTo>
                    <a:pt x="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24" name="Freeform 577"/>
            <p:cNvSpPr>
              <a:spLocks/>
            </p:cNvSpPr>
            <p:nvPr/>
          </p:nvSpPr>
          <p:spPr bwMode="auto">
            <a:xfrm>
              <a:off x="3570" y="1411"/>
              <a:ext cx="54" cy="18"/>
            </a:xfrm>
            <a:custGeom>
              <a:avLst/>
              <a:gdLst>
                <a:gd name="T0" fmla="*/ 1 w 22"/>
                <a:gd name="T1" fmla="*/ 7 h 7"/>
                <a:gd name="T2" fmla="*/ 0 w 22"/>
                <a:gd name="T3" fmla="*/ 7 h 7"/>
                <a:gd name="T4" fmla="*/ 0 w 22"/>
                <a:gd name="T5" fmla="*/ 6 h 7"/>
                <a:gd name="T6" fmla="*/ 0 w 22"/>
                <a:gd name="T7" fmla="*/ 5 h 7"/>
                <a:gd name="T8" fmla="*/ 2 w 22"/>
                <a:gd name="T9" fmla="*/ 5 h 7"/>
                <a:gd name="T10" fmla="*/ 2 w 22"/>
                <a:gd name="T11" fmla="*/ 5 h 7"/>
                <a:gd name="T12" fmla="*/ 4 w 22"/>
                <a:gd name="T13" fmla="*/ 5 h 7"/>
                <a:gd name="T14" fmla="*/ 5 w 22"/>
                <a:gd name="T15" fmla="*/ 4 h 7"/>
                <a:gd name="T16" fmla="*/ 5 w 22"/>
                <a:gd name="T17" fmla="*/ 4 h 7"/>
                <a:gd name="T18" fmla="*/ 5 w 22"/>
                <a:gd name="T19" fmla="*/ 2 h 7"/>
                <a:gd name="T20" fmla="*/ 5 w 22"/>
                <a:gd name="T21" fmla="*/ 1 h 7"/>
                <a:gd name="T22" fmla="*/ 5 w 22"/>
                <a:gd name="T23" fmla="*/ 0 h 7"/>
                <a:gd name="T24" fmla="*/ 6 w 22"/>
                <a:gd name="T25" fmla="*/ 1 h 7"/>
                <a:gd name="T26" fmla="*/ 6 w 22"/>
                <a:gd name="T27" fmla="*/ 2 h 7"/>
                <a:gd name="T28" fmla="*/ 6 w 22"/>
                <a:gd name="T29" fmla="*/ 4 h 7"/>
                <a:gd name="T30" fmla="*/ 6 w 22"/>
                <a:gd name="T31" fmla="*/ 5 h 7"/>
                <a:gd name="T32" fmla="*/ 4 w 22"/>
                <a:gd name="T33" fmla="*/ 5 h 7"/>
                <a:gd name="T34" fmla="*/ 3 w 22"/>
                <a:gd name="T35" fmla="*/ 6 h 7"/>
                <a:gd name="T36" fmla="*/ 2 w 22"/>
                <a:gd name="T37" fmla="*/ 6 h 7"/>
                <a:gd name="T38" fmla="*/ 0 w 22"/>
                <a:gd name="T39" fmla="*/ 6 h 7"/>
                <a:gd name="T40" fmla="*/ 0 w 22"/>
                <a:gd name="T41" fmla="*/ 6 h 7"/>
                <a:gd name="T42" fmla="*/ 0 w 22"/>
                <a:gd name="T43" fmla="*/ 7 h 7"/>
                <a:gd name="T44" fmla="*/ 1 w 22"/>
                <a:gd name="T45" fmla="*/ 7 h 7"/>
                <a:gd name="T46" fmla="*/ 21 w 22"/>
                <a:gd name="T47" fmla="*/ 7 h 7"/>
                <a:gd name="T48" fmla="*/ 21 w 22"/>
                <a:gd name="T49" fmla="*/ 6 h 7"/>
                <a:gd name="T50" fmla="*/ 20 w 22"/>
                <a:gd name="T51" fmla="*/ 5 h 7"/>
                <a:gd name="T52" fmla="*/ 16 w 22"/>
                <a:gd name="T53" fmla="*/ 5 h 7"/>
                <a:gd name="T54" fmla="*/ 15 w 22"/>
                <a:gd name="T55" fmla="*/ 5 h 7"/>
                <a:gd name="T56" fmla="*/ 15 w 22"/>
                <a:gd name="T57" fmla="*/ 3 h 7"/>
                <a:gd name="T58" fmla="*/ 15 w 22"/>
                <a:gd name="T59" fmla="*/ 3 h 7"/>
                <a:gd name="T60" fmla="*/ 15 w 22"/>
                <a:gd name="T61" fmla="*/ 3 h 7"/>
                <a:gd name="T62" fmla="*/ 15 w 22"/>
                <a:gd name="T63" fmla="*/ 1 h 7"/>
                <a:gd name="T64" fmla="*/ 16 w 22"/>
                <a:gd name="T65" fmla="*/ 0 h 7"/>
                <a:gd name="T66" fmla="*/ 16 w 22"/>
                <a:gd name="T67" fmla="*/ 1 h 7"/>
                <a:gd name="T68" fmla="*/ 16 w 22"/>
                <a:gd name="T69" fmla="*/ 3 h 7"/>
                <a:gd name="T70" fmla="*/ 16 w 22"/>
                <a:gd name="T71" fmla="*/ 3 h 7"/>
                <a:gd name="T72" fmla="*/ 16 w 22"/>
                <a:gd name="T73" fmla="*/ 3 h 7"/>
                <a:gd name="T74" fmla="*/ 16 w 22"/>
                <a:gd name="T75" fmla="*/ 4 h 7"/>
                <a:gd name="T76" fmla="*/ 16 w 22"/>
                <a:gd name="T77" fmla="*/ 4 h 7"/>
                <a:gd name="T78" fmla="*/ 20 w 22"/>
                <a:gd name="T79" fmla="*/ 4 h 7"/>
                <a:gd name="T80" fmla="*/ 22 w 22"/>
                <a:gd name="T81" fmla="*/ 6 h 7"/>
                <a:gd name="T82" fmla="*/ 21 w 22"/>
                <a:gd name="T83" fmla="*/ 7 h 7"/>
                <a:gd name="T84" fmla="*/ 1 w 22"/>
                <a:gd name="T85" fmla="*/ 7 h 7"/>
                <a:gd name="T86" fmla="*/ 1 w 22"/>
                <a:gd name="T8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 h="7">
                  <a:moveTo>
                    <a:pt x="1" y="7"/>
                  </a:moveTo>
                  <a:cubicBezTo>
                    <a:pt x="0" y="7"/>
                    <a:pt x="0" y="7"/>
                    <a:pt x="0" y="7"/>
                  </a:cubicBezTo>
                  <a:cubicBezTo>
                    <a:pt x="0" y="7"/>
                    <a:pt x="0" y="7"/>
                    <a:pt x="0" y="6"/>
                  </a:cubicBezTo>
                  <a:cubicBezTo>
                    <a:pt x="0" y="6"/>
                    <a:pt x="0" y="5"/>
                    <a:pt x="0" y="5"/>
                  </a:cubicBezTo>
                  <a:cubicBezTo>
                    <a:pt x="0" y="5"/>
                    <a:pt x="1" y="5"/>
                    <a:pt x="2" y="5"/>
                  </a:cubicBezTo>
                  <a:cubicBezTo>
                    <a:pt x="2" y="5"/>
                    <a:pt x="2" y="5"/>
                    <a:pt x="2" y="5"/>
                  </a:cubicBezTo>
                  <a:cubicBezTo>
                    <a:pt x="3" y="5"/>
                    <a:pt x="3" y="5"/>
                    <a:pt x="4" y="5"/>
                  </a:cubicBezTo>
                  <a:cubicBezTo>
                    <a:pt x="4" y="5"/>
                    <a:pt x="5" y="5"/>
                    <a:pt x="5" y="4"/>
                  </a:cubicBezTo>
                  <a:cubicBezTo>
                    <a:pt x="5" y="4"/>
                    <a:pt x="5" y="4"/>
                    <a:pt x="5" y="4"/>
                  </a:cubicBezTo>
                  <a:cubicBezTo>
                    <a:pt x="5" y="3"/>
                    <a:pt x="5" y="3"/>
                    <a:pt x="5" y="2"/>
                  </a:cubicBezTo>
                  <a:cubicBezTo>
                    <a:pt x="5" y="2"/>
                    <a:pt x="5" y="1"/>
                    <a:pt x="5" y="1"/>
                  </a:cubicBezTo>
                  <a:cubicBezTo>
                    <a:pt x="5" y="1"/>
                    <a:pt x="5" y="0"/>
                    <a:pt x="5" y="0"/>
                  </a:cubicBezTo>
                  <a:cubicBezTo>
                    <a:pt x="6" y="0"/>
                    <a:pt x="6" y="1"/>
                    <a:pt x="6" y="1"/>
                  </a:cubicBezTo>
                  <a:cubicBezTo>
                    <a:pt x="6" y="1"/>
                    <a:pt x="6" y="2"/>
                    <a:pt x="6" y="2"/>
                  </a:cubicBezTo>
                  <a:cubicBezTo>
                    <a:pt x="6" y="3"/>
                    <a:pt x="6" y="3"/>
                    <a:pt x="6" y="4"/>
                  </a:cubicBezTo>
                  <a:cubicBezTo>
                    <a:pt x="6" y="4"/>
                    <a:pt x="6" y="5"/>
                    <a:pt x="6" y="5"/>
                  </a:cubicBezTo>
                  <a:cubicBezTo>
                    <a:pt x="5" y="5"/>
                    <a:pt x="4" y="5"/>
                    <a:pt x="4" y="5"/>
                  </a:cubicBezTo>
                  <a:cubicBezTo>
                    <a:pt x="3" y="5"/>
                    <a:pt x="3" y="5"/>
                    <a:pt x="3" y="6"/>
                  </a:cubicBezTo>
                  <a:cubicBezTo>
                    <a:pt x="2" y="6"/>
                    <a:pt x="2" y="6"/>
                    <a:pt x="2" y="6"/>
                  </a:cubicBezTo>
                  <a:cubicBezTo>
                    <a:pt x="1" y="5"/>
                    <a:pt x="1" y="5"/>
                    <a:pt x="0" y="6"/>
                  </a:cubicBezTo>
                  <a:cubicBezTo>
                    <a:pt x="0" y="6"/>
                    <a:pt x="0" y="6"/>
                    <a:pt x="0" y="6"/>
                  </a:cubicBezTo>
                  <a:cubicBezTo>
                    <a:pt x="0" y="6"/>
                    <a:pt x="0" y="6"/>
                    <a:pt x="0" y="7"/>
                  </a:cubicBezTo>
                  <a:cubicBezTo>
                    <a:pt x="0" y="7"/>
                    <a:pt x="1" y="7"/>
                    <a:pt x="1" y="7"/>
                  </a:cubicBezTo>
                  <a:cubicBezTo>
                    <a:pt x="21" y="7"/>
                    <a:pt x="21" y="7"/>
                    <a:pt x="21" y="7"/>
                  </a:cubicBezTo>
                  <a:cubicBezTo>
                    <a:pt x="21" y="6"/>
                    <a:pt x="21" y="6"/>
                    <a:pt x="21" y="6"/>
                  </a:cubicBezTo>
                  <a:cubicBezTo>
                    <a:pt x="20" y="6"/>
                    <a:pt x="20" y="5"/>
                    <a:pt x="20" y="5"/>
                  </a:cubicBezTo>
                  <a:cubicBezTo>
                    <a:pt x="16" y="5"/>
                    <a:pt x="16" y="5"/>
                    <a:pt x="16" y="5"/>
                  </a:cubicBezTo>
                  <a:cubicBezTo>
                    <a:pt x="16" y="5"/>
                    <a:pt x="16" y="5"/>
                    <a:pt x="15" y="5"/>
                  </a:cubicBezTo>
                  <a:cubicBezTo>
                    <a:pt x="15" y="5"/>
                    <a:pt x="15" y="4"/>
                    <a:pt x="15" y="3"/>
                  </a:cubicBezTo>
                  <a:cubicBezTo>
                    <a:pt x="15" y="3"/>
                    <a:pt x="15" y="3"/>
                    <a:pt x="15" y="3"/>
                  </a:cubicBezTo>
                  <a:cubicBezTo>
                    <a:pt x="15" y="3"/>
                    <a:pt x="15" y="3"/>
                    <a:pt x="15" y="3"/>
                  </a:cubicBezTo>
                  <a:cubicBezTo>
                    <a:pt x="15" y="2"/>
                    <a:pt x="15" y="1"/>
                    <a:pt x="15" y="1"/>
                  </a:cubicBezTo>
                  <a:cubicBezTo>
                    <a:pt x="15" y="1"/>
                    <a:pt x="15" y="0"/>
                    <a:pt x="16" y="0"/>
                  </a:cubicBezTo>
                  <a:cubicBezTo>
                    <a:pt x="16" y="0"/>
                    <a:pt x="16" y="1"/>
                    <a:pt x="16" y="1"/>
                  </a:cubicBezTo>
                  <a:cubicBezTo>
                    <a:pt x="16" y="1"/>
                    <a:pt x="16" y="2"/>
                    <a:pt x="16" y="3"/>
                  </a:cubicBezTo>
                  <a:cubicBezTo>
                    <a:pt x="16" y="3"/>
                    <a:pt x="16" y="3"/>
                    <a:pt x="16" y="3"/>
                  </a:cubicBezTo>
                  <a:cubicBezTo>
                    <a:pt x="16" y="3"/>
                    <a:pt x="16" y="3"/>
                    <a:pt x="16" y="3"/>
                  </a:cubicBezTo>
                  <a:cubicBezTo>
                    <a:pt x="16" y="4"/>
                    <a:pt x="16" y="4"/>
                    <a:pt x="16" y="4"/>
                  </a:cubicBezTo>
                  <a:cubicBezTo>
                    <a:pt x="16" y="4"/>
                    <a:pt x="16" y="4"/>
                    <a:pt x="16" y="4"/>
                  </a:cubicBezTo>
                  <a:cubicBezTo>
                    <a:pt x="20" y="4"/>
                    <a:pt x="20" y="4"/>
                    <a:pt x="20" y="4"/>
                  </a:cubicBezTo>
                  <a:cubicBezTo>
                    <a:pt x="21" y="4"/>
                    <a:pt x="22" y="6"/>
                    <a:pt x="22" y="6"/>
                  </a:cubicBezTo>
                  <a:cubicBezTo>
                    <a:pt x="22" y="7"/>
                    <a:pt x="21" y="7"/>
                    <a:pt x="21" y="7"/>
                  </a:cubicBezTo>
                  <a:cubicBezTo>
                    <a:pt x="1" y="7"/>
                    <a:pt x="1" y="7"/>
                    <a:pt x="1" y="7"/>
                  </a:cubicBezTo>
                  <a:cubicBezTo>
                    <a:pt x="1" y="7"/>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25" name="Freeform 578"/>
            <p:cNvSpPr>
              <a:spLocks/>
            </p:cNvSpPr>
            <p:nvPr/>
          </p:nvSpPr>
          <p:spPr bwMode="auto">
            <a:xfrm>
              <a:off x="3548" y="1401"/>
              <a:ext cx="98" cy="13"/>
            </a:xfrm>
            <a:custGeom>
              <a:avLst/>
              <a:gdLst>
                <a:gd name="T0" fmla="*/ 13 w 40"/>
                <a:gd name="T1" fmla="*/ 5 h 5"/>
                <a:gd name="T2" fmla="*/ 4 w 40"/>
                <a:gd name="T3" fmla="*/ 5 h 5"/>
                <a:gd name="T4" fmla="*/ 1 w 40"/>
                <a:gd name="T5" fmla="*/ 4 h 5"/>
                <a:gd name="T6" fmla="*/ 0 w 40"/>
                <a:gd name="T7" fmla="*/ 1 h 5"/>
                <a:gd name="T8" fmla="*/ 0 w 40"/>
                <a:gd name="T9" fmla="*/ 0 h 5"/>
                <a:gd name="T10" fmla="*/ 1 w 40"/>
                <a:gd name="T11" fmla="*/ 1 h 5"/>
                <a:gd name="T12" fmla="*/ 1 w 40"/>
                <a:gd name="T13" fmla="*/ 4 h 5"/>
                <a:gd name="T14" fmla="*/ 4 w 40"/>
                <a:gd name="T15" fmla="*/ 4 h 5"/>
                <a:gd name="T16" fmla="*/ 37 w 40"/>
                <a:gd name="T17" fmla="*/ 4 h 5"/>
                <a:gd name="T18" fmla="*/ 38 w 40"/>
                <a:gd name="T19" fmla="*/ 4 h 5"/>
                <a:gd name="T20" fmla="*/ 39 w 40"/>
                <a:gd name="T21" fmla="*/ 1 h 5"/>
                <a:gd name="T22" fmla="*/ 39 w 40"/>
                <a:gd name="T23" fmla="*/ 1 h 5"/>
                <a:gd name="T24" fmla="*/ 40 w 40"/>
                <a:gd name="T25" fmla="*/ 1 h 5"/>
                <a:gd name="T26" fmla="*/ 39 w 40"/>
                <a:gd name="T27" fmla="*/ 4 h 5"/>
                <a:gd name="T28" fmla="*/ 37 w 40"/>
                <a:gd name="T29" fmla="*/ 5 h 5"/>
                <a:gd name="T30" fmla="*/ 13 w 40"/>
                <a:gd name="T3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5">
                  <a:moveTo>
                    <a:pt x="13" y="5"/>
                  </a:moveTo>
                  <a:cubicBezTo>
                    <a:pt x="10" y="5"/>
                    <a:pt x="7" y="5"/>
                    <a:pt x="4" y="5"/>
                  </a:cubicBezTo>
                  <a:cubicBezTo>
                    <a:pt x="2" y="5"/>
                    <a:pt x="1" y="5"/>
                    <a:pt x="1" y="4"/>
                  </a:cubicBezTo>
                  <a:cubicBezTo>
                    <a:pt x="0" y="3"/>
                    <a:pt x="0" y="2"/>
                    <a:pt x="0" y="1"/>
                  </a:cubicBezTo>
                  <a:cubicBezTo>
                    <a:pt x="0" y="1"/>
                    <a:pt x="0" y="0"/>
                    <a:pt x="0" y="0"/>
                  </a:cubicBezTo>
                  <a:cubicBezTo>
                    <a:pt x="0" y="0"/>
                    <a:pt x="1" y="1"/>
                    <a:pt x="1" y="1"/>
                  </a:cubicBezTo>
                  <a:cubicBezTo>
                    <a:pt x="1" y="2"/>
                    <a:pt x="1" y="3"/>
                    <a:pt x="1" y="4"/>
                  </a:cubicBezTo>
                  <a:cubicBezTo>
                    <a:pt x="2" y="4"/>
                    <a:pt x="2" y="4"/>
                    <a:pt x="4" y="4"/>
                  </a:cubicBezTo>
                  <a:cubicBezTo>
                    <a:pt x="15" y="4"/>
                    <a:pt x="34" y="4"/>
                    <a:pt x="37" y="4"/>
                  </a:cubicBezTo>
                  <a:cubicBezTo>
                    <a:pt x="37" y="4"/>
                    <a:pt x="38" y="4"/>
                    <a:pt x="38" y="4"/>
                  </a:cubicBezTo>
                  <a:cubicBezTo>
                    <a:pt x="39" y="3"/>
                    <a:pt x="39" y="2"/>
                    <a:pt x="39" y="1"/>
                  </a:cubicBezTo>
                  <a:cubicBezTo>
                    <a:pt x="39" y="1"/>
                    <a:pt x="39" y="1"/>
                    <a:pt x="39" y="1"/>
                  </a:cubicBezTo>
                  <a:cubicBezTo>
                    <a:pt x="39" y="1"/>
                    <a:pt x="39" y="1"/>
                    <a:pt x="40" y="1"/>
                  </a:cubicBezTo>
                  <a:cubicBezTo>
                    <a:pt x="40" y="2"/>
                    <a:pt x="40" y="4"/>
                    <a:pt x="39" y="4"/>
                  </a:cubicBezTo>
                  <a:cubicBezTo>
                    <a:pt x="38" y="5"/>
                    <a:pt x="38" y="5"/>
                    <a:pt x="37" y="5"/>
                  </a:cubicBezTo>
                  <a:cubicBezTo>
                    <a:pt x="34" y="5"/>
                    <a:pt x="23" y="5"/>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26" name="Freeform 579"/>
            <p:cNvSpPr>
              <a:spLocks/>
            </p:cNvSpPr>
            <p:nvPr/>
          </p:nvSpPr>
          <p:spPr bwMode="auto">
            <a:xfrm>
              <a:off x="3550" y="1409"/>
              <a:ext cx="3"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27" name="Freeform 580"/>
            <p:cNvSpPr>
              <a:spLocks/>
            </p:cNvSpPr>
            <p:nvPr/>
          </p:nvSpPr>
          <p:spPr bwMode="auto">
            <a:xfrm>
              <a:off x="3553" y="1409"/>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0" y="1"/>
                    <a:pt x="1" y="0"/>
                    <a:pt x="1" y="0"/>
                  </a:cubicBezTo>
                  <a:cubicBezTo>
                    <a:pt x="1" y="0"/>
                    <a:pt x="2"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28" name="Freeform 581"/>
            <p:cNvSpPr>
              <a:spLocks/>
            </p:cNvSpPr>
            <p:nvPr/>
          </p:nvSpPr>
          <p:spPr bwMode="auto">
            <a:xfrm>
              <a:off x="3558" y="140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0" y="0"/>
                  </a:cubicBezTo>
                  <a:cubicBezTo>
                    <a:pt x="1" y="0"/>
                    <a:pt x="1" y="0"/>
                    <a:pt x="1" y="0"/>
                  </a:cubicBezTo>
                  <a:cubicBezTo>
                    <a:pt x="1" y="0"/>
                    <a:pt x="1" y="0"/>
                    <a:pt x="1" y="0"/>
                  </a:cubicBezTo>
                  <a:cubicBezTo>
                    <a:pt x="1"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29" name="Freeform 582"/>
            <p:cNvSpPr>
              <a:spLocks/>
            </p:cNvSpPr>
            <p:nvPr/>
          </p:nvSpPr>
          <p:spPr bwMode="auto">
            <a:xfrm>
              <a:off x="3560"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1" y="0"/>
                    <a:pt x="1" y="0"/>
                  </a:cubicBezTo>
                  <a:cubicBezTo>
                    <a:pt x="1" y="0"/>
                    <a:pt x="2" y="0"/>
                    <a:pt x="1" y="0"/>
                  </a:cubicBezTo>
                  <a:cubicBezTo>
                    <a:pt x="1" y="1"/>
                    <a:pt x="1" y="1"/>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30" name="Freeform 583"/>
            <p:cNvSpPr>
              <a:spLocks/>
            </p:cNvSpPr>
            <p:nvPr/>
          </p:nvSpPr>
          <p:spPr bwMode="auto">
            <a:xfrm>
              <a:off x="3563" y="1409"/>
              <a:ext cx="5" cy="5"/>
            </a:xfrm>
            <a:custGeom>
              <a:avLst/>
              <a:gdLst>
                <a:gd name="T0" fmla="*/ 1 w 2"/>
                <a:gd name="T1" fmla="*/ 2 h 2"/>
                <a:gd name="T2" fmla="*/ 1 w 2"/>
                <a:gd name="T3" fmla="*/ 2 h 2"/>
                <a:gd name="T4" fmla="*/ 1 w 2"/>
                <a:gd name="T5" fmla="*/ 1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1" y="1"/>
                  </a:cubicBezTo>
                  <a:cubicBezTo>
                    <a:pt x="1" y="1"/>
                    <a:pt x="1" y="0"/>
                    <a:pt x="2" y="0"/>
                  </a:cubicBezTo>
                  <a:cubicBezTo>
                    <a:pt x="2" y="0"/>
                    <a:pt x="2" y="0"/>
                    <a:pt x="2"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31" name="Freeform 584"/>
            <p:cNvSpPr>
              <a:spLocks/>
            </p:cNvSpPr>
            <p:nvPr/>
          </p:nvSpPr>
          <p:spPr bwMode="auto">
            <a:xfrm>
              <a:off x="3568" y="1406"/>
              <a:ext cx="5" cy="8"/>
            </a:xfrm>
            <a:custGeom>
              <a:avLst/>
              <a:gdLst>
                <a:gd name="T0" fmla="*/ 1 w 2"/>
                <a:gd name="T1" fmla="*/ 3 h 3"/>
                <a:gd name="T2" fmla="*/ 0 w 2"/>
                <a:gd name="T3" fmla="*/ 3 h 3"/>
                <a:gd name="T4" fmla="*/ 0 w 2"/>
                <a:gd name="T5" fmla="*/ 3 h 3"/>
                <a:gd name="T6" fmla="*/ 2 w 2"/>
                <a:gd name="T7" fmla="*/ 1 h 3"/>
                <a:gd name="T8" fmla="*/ 2 w 2"/>
                <a:gd name="T9" fmla="*/ 1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0" y="3"/>
                    <a:pt x="0" y="3"/>
                  </a:cubicBezTo>
                  <a:cubicBezTo>
                    <a:pt x="0" y="3"/>
                    <a:pt x="0" y="3"/>
                    <a:pt x="0" y="3"/>
                  </a:cubicBezTo>
                  <a:cubicBezTo>
                    <a:pt x="2" y="1"/>
                    <a:pt x="2" y="1"/>
                    <a:pt x="2" y="1"/>
                  </a:cubicBezTo>
                  <a:cubicBezTo>
                    <a:pt x="2" y="0"/>
                    <a:pt x="2" y="0"/>
                    <a:pt x="2" y="1"/>
                  </a:cubicBezTo>
                  <a:cubicBezTo>
                    <a:pt x="2" y="1"/>
                    <a:pt x="2"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32" name="Freeform 585"/>
            <p:cNvSpPr>
              <a:spLocks/>
            </p:cNvSpPr>
            <p:nvPr/>
          </p:nvSpPr>
          <p:spPr bwMode="auto">
            <a:xfrm>
              <a:off x="3573" y="1409"/>
              <a:ext cx="4"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1"/>
                    <a:pt x="0" y="1"/>
                  </a:cubicBezTo>
                  <a:cubicBezTo>
                    <a:pt x="1" y="0"/>
                    <a:pt x="1" y="0"/>
                    <a:pt x="1" y="0"/>
                  </a:cubicBezTo>
                  <a:cubicBezTo>
                    <a:pt x="1" y="0"/>
                    <a:pt x="2" y="0"/>
                    <a:pt x="2" y="0"/>
                  </a:cubicBezTo>
                  <a:cubicBezTo>
                    <a:pt x="2" y="0"/>
                    <a:pt x="2" y="0"/>
                    <a:pt x="2" y="0"/>
                  </a:cubicBezTo>
                  <a:cubicBezTo>
                    <a:pt x="1" y="2"/>
                    <a:pt x="1" y="2"/>
                    <a:pt x="1" y="2"/>
                  </a:cubicBezTo>
                  <a:cubicBezTo>
                    <a:pt x="1" y="2"/>
                    <a:pt x="1" y="2"/>
                    <a:pt x="1" y="2"/>
                  </a:cubicBezTo>
                  <a:cubicBezTo>
                    <a:pt x="1" y="2"/>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33" name="Freeform 586"/>
            <p:cNvSpPr>
              <a:spLocks/>
            </p:cNvSpPr>
            <p:nvPr/>
          </p:nvSpPr>
          <p:spPr bwMode="auto">
            <a:xfrm>
              <a:off x="3577" y="1409"/>
              <a:ext cx="5" cy="5"/>
            </a:xfrm>
            <a:custGeom>
              <a:avLst/>
              <a:gdLst>
                <a:gd name="T0" fmla="*/ 0 w 2"/>
                <a:gd name="T1" fmla="*/ 2 h 2"/>
                <a:gd name="T2" fmla="*/ 0 w 2"/>
                <a:gd name="T3" fmla="*/ 2 h 2"/>
                <a:gd name="T4" fmla="*/ 0 w 2"/>
                <a:gd name="T5" fmla="*/ 2 h 2"/>
                <a:gd name="T6" fmla="*/ 0 w 2"/>
                <a:gd name="T7" fmla="*/ 1 h 2"/>
                <a:gd name="T8" fmla="*/ 0 w 2"/>
                <a:gd name="T9" fmla="*/ 1 h 2"/>
                <a:gd name="T10" fmla="*/ 1 w 2"/>
                <a:gd name="T11" fmla="*/ 0 h 2"/>
                <a:gd name="T12" fmla="*/ 2 w 2"/>
                <a:gd name="T13" fmla="*/ 0 h 2"/>
                <a:gd name="T14" fmla="*/ 2 w 2"/>
                <a:gd name="T15" fmla="*/ 0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cubicBezTo>
                    <a:pt x="0" y="1"/>
                    <a:pt x="0" y="1"/>
                    <a:pt x="0" y="1"/>
                  </a:cubicBezTo>
                  <a:cubicBezTo>
                    <a:pt x="0" y="1"/>
                    <a:pt x="0" y="1"/>
                    <a:pt x="0" y="1"/>
                  </a:cubicBezTo>
                  <a:cubicBezTo>
                    <a:pt x="0" y="1"/>
                    <a:pt x="1" y="0"/>
                    <a:pt x="1" y="0"/>
                  </a:cubicBezTo>
                  <a:cubicBezTo>
                    <a:pt x="1" y="0"/>
                    <a:pt x="1"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34" name="Freeform 587"/>
            <p:cNvSpPr>
              <a:spLocks/>
            </p:cNvSpPr>
            <p:nvPr/>
          </p:nvSpPr>
          <p:spPr bwMode="auto">
            <a:xfrm>
              <a:off x="3580" y="1406"/>
              <a:ext cx="7" cy="8"/>
            </a:xfrm>
            <a:custGeom>
              <a:avLst/>
              <a:gdLst>
                <a:gd name="T0" fmla="*/ 1 w 3"/>
                <a:gd name="T1" fmla="*/ 3 h 3"/>
                <a:gd name="T2" fmla="*/ 1 w 3"/>
                <a:gd name="T3" fmla="*/ 3 h 3"/>
                <a:gd name="T4" fmla="*/ 1 w 3"/>
                <a:gd name="T5" fmla="*/ 3 h 3"/>
                <a:gd name="T6" fmla="*/ 2 w 3"/>
                <a:gd name="T7" fmla="*/ 1 h 3"/>
                <a:gd name="T8" fmla="*/ 2 w 3"/>
                <a:gd name="T9" fmla="*/ 1 h 3"/>
                <a:gd name="T10" fmla="*/ 2 w 3"/>
                <a:gd name="T11" fmla="*/ 1 h 3"/>
                <a:gd name="T12" fmla="*/ 3 w 3"/>
                <a:gd name="T13" fmla="*/ 1 h 3"/>
                <a:gd name="T14" fmla="*/ 2 w 3"/>
                <a:gd name="T15" fmla="*/ 2 h 3"/>
                <a:gd name="T16" fmla="*/ 1 w 3"/>
                <a:gd name="T17" fmla="*/ 3 h 3"/>
                <a:gd name="T18" fmla="*/ 1 w 3"/>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1" y="3"/>
                  </a:moveTo>
                  <a:cubicBezTo>
                    <a:pt x="1" y="3"/>
                    <a:pt x="1" y="3"/>
                    <a:pt x="1" y="3"/>
                  </a:cubicBezTo>
                  <a:cubicBezTo>
                    <a:pt x="0" y="3"/>
                    <a:pt x="0" y="3"/>
                    <a:pt x="1" y="3"/>
                  </a:cubicBezTo>
                  <a:cubicBezTo>
                    <a:pt x="2" y="1"/>
                    <a:pt x="2" y="1"/>
                    <a:pt x="2" y="1"/>
                  </a:cubicBezTo>
                  <a:cubicBezTo>
                    <a:pt x="2" y="1"/>
                    <a:pt x="2" y="1"/>
                    <a:pt x="2" y="1"/>
                  </a:cubicBezTo>
                  <a:cubicBezTo>
                    <a:pt x="2" y="0"/>
                    <a:pt x="2" y="0"/>
                    <a:pt x="2" y="1"/>
                  </a:cubicBezTo>
                  <a:cubicBezTo>
                    <a:pt x="3" y="1"/>
                    <a:pt x="3" y="1"/>
                    <a:pt x="3" y="1"/>
                  </a:cubicBezTo>
                  <a:cubicBezTo>
                    <a:pt x="2" y="1"/>
                    <a:pt x="2" y="1"/>
                    <a:pt x="2" y="2"/>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35" name="Freeform 588"/>
            <p:cNvSpPr>
              <a:spLocks/>
            </p:cNvSpPr>
            <p:nvPr/>
          </p:nvSpPr>
          <p:spPr bwMode="auto">
            <a:xfrm>
              <a:off x="3587" y="1406"/>
              <a:ext cx="5" cy="8"/>
            </a:xfrm>
            <a:custGeom>
              <a:avLst/>
              <a:gdLst>
                <a:gd name="T0" fmla="*/ 1 w 2"/>
                <a:gd name="T1" fmla="*/ 3 h 3"/>
                <a:gd name="T2" fmla="*/ 0 w 2"/>
                <a:gd name="T3" fmla="*/ 3 h 3"/>
                <a:gd name="T4" fmla="*/ 0 w 2"/>
                <a:gd name="T5" fmla="*/ 2 h 3"/>
                <a:gd name="T6" fmla="*/ 1 w 2"/>
                <a:gd name="T7" fmla="*/ 1 h 3"/>
                <a:gd name="T8" fmla="*/ 2 w 2"/>
                <a:gd name="T9" fmla="*/ 1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0" y="3"/>
                  </a:cubicBezTo>
                  <a:cubicBezTo>
                    <a:pt x="0" y="3"/>
                    <a:pt x="0" y="2"/>
                    <a:pt x="0" y="2"/>
                  </a:cubicBezTo>
                  <a:cubicBezTo>
                    <a:pt x="1" y="2"/>
                    <a:pt x="1" y="1"/>
                    <a:pt x="1" y="1"/>
                  </a:cubicBezTo>
                  <a:cubicBezTo>
                    <a:pt x="1" y="1"/>
                    <a:pt x="2" y="0"/>
                    <a:pt x="2" y="1"/>
                  </a:cubicBezTo>
                  <a:cubicBezTo>
                    <a:pt x="2" y="1"/>
                    <a:pt x="2" y="1"/>
                    <a:pt x="2" y="1"/>
                  </a:cubicBezTo>
                  <a:cubicBezTo>
                    <a:pt x="2" y="2"/>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36" name="Freeform 589"/>
            <p:cNvSpPr>
              <a:spLocks/>
            </p:cNvSpPr>
            <p:nvPr/>
          </p:nvSpPr>
          <p:spPr bwMode="auto">
            <a:xfrm>
              <a:off x="3592" y="1406"/>
              <a:ext cx="5" cy="8"/>
            </a:xfrm>
            <a:custGeom>
              <a:avLst/>
              <a:gdLst>
                <a:gd name="T0" fmla="*/ 0 w 2"/>
                <a:gd name="T1" fmla="*/ 3 h 3"/>
                <a:gd name="T2" fmla="*/ 0 w 2"/>
                <a:gd name="T3" fmla="*/ 3 h 3"/>
                <a:gd name="T4" fmla="*/ 0 w 2"/>
                <a:gd name="T5" fmla="*/ 2 h 3"/>
                <a:gd name="T6" fmla="*/ 1 w 2"/>
                <a:gd name="T7" fmla="*/ 1 h 3"/>
                <a:gd name="T8" fmla="*/ 1 w 2"/>
                <a:gd name="T9" fmla="*/ 1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0" y="2"/>
                    <a:pt x="1" y="1"/>
                    <a:pt x="1" y="1"/>
                  </a:cubicBezTo>
                  <a:cubicBezTo>
                    <a:pt x="1" y="1"/>
                    <a:pt x="1" y="0"/>
                    <a:pt x="1" y="1"/>
                  </a:cubicBezTo>
                  <a:cubicBezTo>
                    <a:pt x="2" y="1"/>
                    <a:pt x="2" y="1"/>
                    <a:pt x="2" y="1"/>
                  </a:cubicBezTo>
                  <a:cubicBezTo>
                    <a:pt x="1" y="2"/>
                    <a:pt x="1" y="2"/>
                    <a:pt x="1"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37" name="Freeform 590"/>
            <p:cNvSpPr>
              <a:spLocks/>
            </p:cNvSpPr>
            <p:nvPr/>
          </p:nvSpPr>
          <p:spPr bwMode="auto">
            <a:xfrm>
              <a:off x="3595" y="1409"/>
              <a:ext cx="5" cy="5"/>
            </a:xfrm>
            <a:custGeom>
              <a:avLst/>
              <a:gdLst>
                <a:gd name="T0" fmla="*/ 0 w 2"/>
                <a:gd name="T1" fmla="*/ 2 h 2"/>
                <a:gd name="T2" fmla="*/ 0 w 2"/>
                <a:gd name="T3" fmla="*/ 2 h 2"/>
                <a:gd name="T4" fmla="*/ 0 w 2"/>
                <a:gd name="T5" fmla="*/ 2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1"/>
                    <a:pt x="1" y="0"/>
                  </a:cubicBezTo>
                  <a:cubicBezTo>
                    <a:pt x="1" y="0"/>
                    <a:pt x="1" y="0"/>
                    <a:pt x="1" y="0"/>
                  </a:cubicBezTo>
                  <a:cubicBezTo>
                    <a:pt x="1" y="0"/>
                    <a:pt x="2" y="0"/>
                    <a:pt x="1"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38" name="Freeform 591"/>
            <p:cNvSpPr>
              <a:spLocks/>
            </p:cNvSpPr>
            <p:nvPr/>
          </p:nvSpPr>
          <p:spPr bwMode="auto">
            <a:xfrm>
              <a:off x="3597" y="1409"/>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39" name="Freeform 592"/>
            <p:cNvSpPr>
              <a:spLocks/>
            </p:cNvSpPr>
            <p:nvPr/>
          </p:nvSpPr>
          <p:spPr bwMode="auto">
            <a:xfrm>
              <a:off x="3600" y="1409"/>
              <a:ext cx="5" cy="5"/>
            </a:xfrm>
            <a:custGeom>
              <a:avLst/>
              <a:gdLst>
                <a:gd name="T0" fmla="*/ 1 w 2"/>
                <a:gd name="T1" fmla="*/ 2 h 2"/>
                <a:gd name="T2" fmla="*/ 1 w 2"/>
                <a:gd name="T3" fmla="*/ 2 h 2"/>
                <a:gd name="T4" fmla="*/ 1 w 2"/>
                <a:gd name="T5" fmla="*/ 1 h 2"/>
                <a:gd name="T6" fmla="*/ 2 w 2"/>
                <a:gd name="T7" fmla="*/ 0 h 2"/>
                <a:gd name="T8" fmla="*/ 2 w 2"/>
                <a:gd name="T9" fmla="*/ 0 h 2"/>
                <a:gd name="T10" fmla="*/ 2 w 2"/>
                <a:gd name="T11" fmla="*/ 0 h 2"/>
                <a:gd name="T12" fmla="*/ 2 w 2"/>
                <a:gd name="T13" fmla="*/ 0 h 2"/>
                <a:gd name="T14" fmla="*/ 2 w 2"/>
                <a:gd name="T15" fmla="*/ 0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1" y="2"/>
                    <a:pt x="1" y="2"/>
                  </a:cubicBezTo>
                  <a:cubicBezTo>
                    <a:pt x="0" y="2"/>
                    <a:pt x="0" y="2"/>
                    <a:pt x="1" y="1"/>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40" name="Freeform 593"/>
            <p:cNvSpPr>
              <a:spLocks/>
            </p:cNvSpPr>
            <p:nvPr/>
          </p:nvSpPr>
          <p:spPr bwMode="auto">
            <a:xfrm>
              <a:off x="3605"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41" name="Freeform 594"/>
            <p:cNvSpPr>
              <a:spLocks/>
            </p:cNvSpPr>
            <p:nvPr/>
          </p:nvSpPr>
          <p:spPr bwMode="auto">
            <a:xfrm>
              <a:off x="3607" y="1409"/>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42" name="Freeform 595"/>
            <p:cNvSpPr>
              <a:spLocks/>
            </p:cNvSpPr>
            <p:nvPr/>
          </p:nvSpPr>
          <p:spPr bwMode="auto">
            <a:xfrm>
              <a:off x="3612" y="1409"/>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0" y="2"/>
                  </a:cubicBezTo>
                  <a:cubicBezTo>
                    <a:pt x="0" y="2"/>
                    <a:pt x="0" y="1"/>
                    <a:pt x="0" y="1"/>
                  </a:cubicBezTo>
                  <a:cubicBezTo>
                    <a:pt x="1" y="0"/>
                    <a:pt x="1" y="0"/>
                    <a:pt x="1" y="0"/>
                  </a:cubicBezTo>
                  <a:cubicBezTo>
                    <a:pt x="1" y="0"/>
                    <a:pt x="1"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43" name="Freeform 596"/>
            <p:cNvSpPr>
              <a:spLocks/>
            </p:cNvSpPr>
            <p:nvPr/>
          </p:nvSpPr>
          <p:spPr bwMode="auto">
            <a:xfrm>
              <a:off x="3617"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0" y="0"/>
                    <a:pt x="1" y="0"/>
                  </a:cubicBezTo>
                  <a:cubicBezTo>
                    <a:pt x="1" y="0"/>
                    <a:pt x="1" y="0"/>
                    <a:pt x="1" y="0"/>
                  </a:cubicBezTo>
                  <a:cubicBezTo>
                    <a:pt x="2"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44" name="Freeform 597"/>
            <p:cNvSpPr>
              <a:spLocks/>
            </p:cNvSpPr>
            <p:nvPr/>
          </p:nvSpPr>
          <p:spPr bwMode="auto">
            <a:xfrm>
              <a:off x="3622"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45" name="Freeform 598"/>
            <p:cNvSpPr>
              <a:spLocks/>
            </p:cNvSpPr>
            <p:nvPr/>
          </p:nvSpPr>
          <p:spPr bwMode="auto">
            <a:xfrm>
              <a:off x="3627"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46" name="Freeform 599"/>
            <p:cNvSpPr>
              <a:spLocks/>
            </p:cNvSpPr>
            <p:nvPr/>
          </p:nvSpPr>
          <p:spPr bwMode="auto">
            <a:xfrm>
              <a:off x="3629"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1"/>
                    <a:pt x="0" y="1"/>
                    <a:pt x="0" y="1"/>
                  </a:cubicBezTo>
                  <a:cubicBezTo>
                    <a:pt x="0" y="1"/>
                    <a:pt x="1" y="0"/>
                    <a:pt x="1" y="0"/>
                  </a:cubicBezTo>
                  <a:cubicBezTo>
                    <a:pt x="1" y="0"/>
                    <a:pt x="1" y="0"/>
                    <a:pt x="1" y="0"/>
                  </a:cubicBezTo>
                  <a:cubicBezTo>
                    <a:pt x="2" y="0"/>
                    <a:pt x="2" y="0"/>
                    <a:pt x="1" y="0"/>
                  </a:cubicBezTo>
                  <a:cubicBezTo>
                    <a:pt x="1" y="1"/>
                    <a:pt x="1" y="1"/>
                    <a:pt x="1" y="1"/>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47" name="Freeform 600"/>
            <p:cNvSpPr>
              <a:spLocks/>
            </p:cNvSpPr>
            <p:nvPr/>
          </p:nvSpPr>
          <p:spPr bwMode="auto">
            <a:xfrm>
              <a:off x="3634" y="140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48" name="Freeform 601"/>
            <p:cNvSpPr>
              <a:spLocks/>
            </p:cNvSpPr>
            <p:nvPr/>
          </p:nvSpPr>
          <p:spPr bwMode="auto">
            <a:xfrm>
              <a:off x="3637" y="1406"/>
              <a:ext cx="5" cy="8"/>
            </a:xfrm>
            <a:custGeom>
              <a:avLst/>
              <a:gdLst>
                <a:gd name="T0" fmla="*/ 1 w 2"/>
                <a:gd name="T1" fmla="*/ 3 h 3"/>
                <a:gd name="T2" fmla="*/ 1 w 2"/>
                <a:gd name="T3" fmla="*/ 3 h 3"/>
                <a:gd name="T4" fmla="*/ 1 w 2"/>
                <a:gd name="T5" fmla="*/ 2 h 3"/>
                <a:gd name="T6" fmla="*/ 1 w 2"/>
                <a:gd name="T7" fmla="*/ 0 h 3"/>
                <a:gd name="T8" fmla="*/ 2 w 2"/>
                <a:gd name="T9" fmla="*/ 0 h 3"/>
                <a:gd name="T10" fmla="*/ 2 w 2"/>
                <a:gd name="T11" fmla="*/ 1 h 3"/>
                <a:gd name="T12" fmla="*/ 1 w 2"/>
                <a:gd name="T13" fmla="*/ 2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1" y="2"/>
                    <a:pt x="0" y="2"/>
                    <a:pt x="1" y="2"/>
                  </a:cubicBezTo>
                  <a:cubicBezTo>
                    <a:pt x="1" y="2"/>
                    <a:pt x="1" y="1"/>
                    <a:pt x="1" y="0"/>
                  </a:cubicBezTo>
                  <a:cubicBezTo>
                    <a:pt x="2" y="0"/>
                    <a:pt x="2" y="0"/>
                    <a:pt x="2" y="0"/>
                  </a:cubicBezTo>
                  <a:cubicBezTo>
                    <a:pt x="2" y="1"/>
                    <a:pt x="2" y="1"/>
                    <a:pt x="2" y="1"/>
                  </a:cubicBezTo>
                  <a:cubicBezTo>
                    <a:pt x="2" y="1"/>
                    <a:pt x="1" y="2"/>
                    <a:pt x="1" y="2"/>
                  </a:cubicBezTo>
                  <a:cubicBezTo>
                    <a:pt x="1" y="2"/>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49" name="Freeform 602"/>
            <p:cNvSpPr>
              <a:spLocks/>
            </p:cNvSpPr>
            <p:nvPr/>
          </p:nvSpPr>
          <p:spPr bwMode="auto">
            <a:xfrm>
              <a:off x="3570" y="1426"/>
              <a:ext cx="54" cy="8"/>
            </a:xfrm>
            <a:custGeom>
              <a:avLst/>
              <a:gdLst>
                <a:gd name="T0" fmla="*/ 2 w 22"/>
                <a:gd name="T1" fmla="*/ 3 h 3"/>
                <a:gd name="T2" fmla="*/ 0 w 22"/>
                <a:gd name="T3" fmla="*/ 3 h 3"/>
                <a:gd name="T4" fmla="*/ 0 w 22"/>
                <a:gd name="T5" fmla="*/ 2 h 3"/>
                <a:gd name="T6" fmla="*/ 0 w 22"/>
                <a:gd name="T7" fmla="*/ 0 h 3"/>
                <a:gd name="T8" fmla="*/ 0 w 22"/>
                <a:gd name="T9" fmla="*/ 0 h 3"/>
                <a:gd name="T10" fmla="*/ 0 w 22"/>
                <a:gd name="T11" fmla="*/ 0 h 3"/>
                <a:gd name="T12" fmla="*/ 0 w 22"/>
                <a:gd name="T13" fmla="*/ 2 h 3"/>
                <a:gd name="T14" fmla="*/ 2 w 22"/>
                <a:gd name="T15" fmla="*/ 2 h 3"/>
                <a:gd name="T16" fmla="*/ 3 w 22"/>
                <a:gd name="T17" fmla="*/ 2 h 3"/>
                <a:gd name="T18" fmla="*/ 9 w 22"/>
                <a:gd name="T19" fmla="*/ 2 h 3"/>
                <a:gd name="T20" fmla="*/ 19 w 22"/>
                <a:gd name="T21" fmla="*/ 2 h 3"/>
                <a:gd name="T22" fmla="*/ 21 w 22"/>
                <a:gd name="T23" fmla="*/ 2 h 3"/>
                <a:gd name="T24" fmla="*/ 21 w 22"/>
                <a:gd name="T25" fmla="*/ 1 h 3"/>
                <a:gd name="T26" fmla="*/ 21 w 22"/>
                <a:gd name="T27" fmla="*/ 0 h 3"/>
                <a:gd name="T28" fmla="*/ 22 w 22"/>
                <a:gd name="T29" fmla="*/ 1 h 3"/>
                <a:gd name="T30" fmla="*/ 22 w 22"/>
                <a:gd name="T31" fmla="*/ 2 h 3"/>
                <a:gd name="T32" fmla="*/ 19 w 22"/>
                <a:gd name="T33" fmla="*/ 3 h 3"/>
                <a:gd name="T34" fmla="*/ 9 w 22"/>
                <a:gd name="T35" fmla="*/ 3 h 3"/>
                <a:gd name="T36" fmla="*/ 3 w 22"/>
                <a:gd name="T37" fmla="*/ 3 h 3"/>
                <a:gd name="T38" fmla="*/ 2 w 22"/>
                <a:gd name="T39" fmla="*/ 3 h 3"/>
                <a:gd name="T40" fmla="*/ 2 w 22"/>
                <a:gd name="T4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3">
                  <a:moveTo>
                    <a:pt x="2" y="3"/>
                  </a:moveTo>
                  <a:cubicBezTo>
                    <a:pt x="1" y="3"/>
                    <a:pt x="0" y="3"/>
                    <a:pt x="0" y="3"/>
                  </a:cubicBezTo>
                  <a:cubicBezTo>
                    <a:pt x="0" y="2"/>
                    <a:pt x="0" y="2"/>
                    <a:pt x="0" y="2"/>
                  </a:cubicBezTo>
                  <a:cubicBezTo>
                    <a:pt x="0" y="2"/>
                    <a:pt x="0" y="0"/>
                    <a:pt x="0" y="0"/>
                  </a:cubicBezTo>
                  <a:cubicBezTo>
                    <a:pt x="0" y="0"/>
                    <a:pt x="0" y="0"/>
                    <a:pt x="0" y="0"/>
                  </a:cubicBezTo>
                  <a:cubicBezTo>
                    <a:pt x="0" y="0"/>
                    <a:pt x="0" y="0"/>
                    <a:pt x="0" y="0"/>
                  </a:cubicBezTo>
                  <a:cubicBezTo>
                    <a:pt x="0" y="1"/>
                    <a:pt x="0" y="1"/>
                    <a:pt x="0" y="2"/>
                  </a:cubicBezTo>
                  <a:cubicBezTo>
                    <a:pt x="1" y="2"/>
                    <a:pt x="2" y="2"/>
                    <a:pt x="2" y="2"/>
                  </a:cubicBezTo>
                  <a:cubicBezTo>
                    <a:pt x="3" y="2"/>
                    <a:pt x="3" y="2"/>
                    <a:pt x="3" y="2"/>
                  </a:cubicBezTo>
                  <a:cubicBezTo>
                    <a:pt x="5" y="2"/>
                    <a:pt x="7" y="2"/>
                    <a:pt x="9" y="2"/>
                  </a:cubicBezTo>
                  <a:cubicBezTo>
                    <a:pt x="12" y="2"/>
                    <a:pt x="15" y="2"/>
                    <a:pt x="19" y="2"/>
                  </a:cubicBezTo>
                  <a:cubicBezTo>
                    <a:pt x="20" y="2"/>
                    <a:pt x="21" y="2"/>
                    <a:pt x="21" y="2"/>
                  </a:cubicBezTo>
                  <a:cubicBezTo>
                    <a:pt x="21" y="1"/>
                    <a:pt x="21" y="1"/>
                    <a:pt x="21" y="1"/>
                  </a:cubicBezTo>
                  <a:cubicBezTo>
                    <a:pt x="21" y="0"/>
                    <a:pt x="21" y="0"/>
                    <a:pt x="21" y="0"/>
                  </a:cubicBezTo>
                  <a:cubicBezTo>
                    <a:pt x="21" y="0"/>
                    <a:pt x="22" y="0"/>
                    <a:pt x="22" y="1"/>
                  </a:cubicBezTo>
                  <a:cubicBezTo>
                    <a:pt x="22" y="2"/>
                    <a:pt x="22" y="2"/>
                    <a:pt x="22" y="2"/>
                  </a:cubicBezTo>
                  <a:cubicBezTo>
                    <a:pt x="21" y="3"/>
                    <a:pt x="19" y="3"/>
                    <a:pt x="19" y="3"/>
                  </a:cubicBezTo>
                  <a:cubicBezTo>
                    <a:pt x="15" y="3"/>
                    <a:pt x="12" y="3"/>
                    <a:pt x="9" y="3"/>
                  </a:cubicBezTo>
                  <a:cubicBezTo>
                    <a:pt x="7" y="3"/>
                    <a:pt x="5" y="3"/>
                    <a:pt x="3" y="3"/>
                  </a:cubicBezTo>
                  <a:cubicBezTo>
                    <a:pt x="3" y="3"/>
                    <a:pt x="3" y="3"/>
                    <a:pt x="2" y="3"/>
                  </a:cubicBezTo>
                  <a:cubicBezTo>
                    <a:pt x="2"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50" name="Freeform 603"/>
            <p:cNvSpPr>
              <a:spLocks/>
            </p:cNvSpPr>
            <p:nvPr/>
          </p:nvSpPr>
          <p:spPr bwMode="auto">
            <a:xfrm>
              <a:off x="3570" y="1429"/>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 name="T16" fmla="*/ 1 w 2"/>
                <a:gd name="T17" fmla="*/ 1 h 1"/>
                <a:gd name="T18" fmla="*/ 0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2" y="0"/>
                  </a:cubicBezTo>
                  <a:cubicBezTo>
                    <a:pt x="1" y="1"/>
                    <a:pt x="1" y="1"/>
                    <a:pt x="1" y="1"/>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51" name="Freeform 604"/>
            <p:cNvSpPr>
              <a:spLocks/>
            </p:cNvSpPr>
            <p:nvPr/>
          </p:nvSpPr>
          <p:spPr bwMode="auto">
            <a:xfrm>
              <a:off x="3575" y="1429"/>
              <a:ext cx="2"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52" name="Freeform 605"/>
            <p:cNvSpPr>
              <a:spLocks/>
            </p:cNvSpPr>
            <p:nvPr/>
          </p:nvSpPr>
          <p:spPr bwMode="auto">
            <a:xfrm>
              <a:off x="3577" y="1429"/>
              <a:ext cx="5" cy="2"/>
            </a:xfrm>
            <a:custGeom>
              <a:avLst/>
              <a:gdLst>
                <a:gd name="T0" fmla="*/ 1 w 2"/>
                <a:gd name="T1" fmla="*/ 1 h 1"/>
                <a:gd name="T2" fmla="*/ 0 w 2"/>
                <a:gd name="T3" fmla="*/ 1 h 1"/>
                <a:gd name="T4" fmla="*/ 0 w 2"/>
                <a:gd name="T5" fmla="*/ 1 h 1"/>
                <a:gd name="T6" fmla="*/ 1 w 2"/>
                <a:gd name="T7" fmla="*/ 0 h 1"/>
                <a:gd name="T8" fmla="*/ 1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0" y="1"/>
                  </a:cubicBezTo>
                  <a:cubicBezTo>
                    <a:pt x="0" y="1"/>
                    <a:pt x="0" y="1"/>
                    <a:pt x="0" y="1"/>
                  </a:cubicBezTo>
                  <a:cubicBezTo>
                    <a:pt x="1" y="0"/>
                    <a:pt x="1" y="0"/>
                    <a:pt x="1" y="0"/>
                  </a:cubicBezTo>
                  <a:cubicBezTo>
                    <a:pt x="1" y="0"/>
                    <a:pt x="1" y="0"/>
                    <a:pt x="1"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53" name="Freeform 606"/>
            <p:cNvSpPr>
              <a:spLocks/>
            </p:cNvSpPr>
            <p:nvPr/>
          </p:nvSpPr>
          <p:spPr bwMode="auto">
            <a:xfrm>
              <a:off x="3582" y="1429"/>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0"/>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54" name="Freeform 607"/>
            <p:cNvSpPr>
              <a:spLocks/>
            </p:cNvSpPr>
            <p:nvPr/>
          </p:nvSpPr>
          <p:spPr bwMode="auto">
            <a:xfrm>
              <a:off x="3585" y="1429"/>
              <a:ext cx="5" cy="2"/>
            </a:xfrm>
            <a:custGeom>
              <a:avLst/>
              <a:gdLst>
                <a:gd name="T0" fmla="*/ 1 w 2"/>
                <a:gd name="T1" fmla="*/ 1 h 1"/>
                <a:gd name="T2" fmla="*/ 1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1" y="1"/>
                  </a:cubicBezTo>
                  <a:cubicBezTo>
                    <a:pt x="0" y="1"/>
                    <a:pt x="0" y="1"/>
                    <a:pt x="0" y="1"/>
                  </a:cubicBezTo>
                  <a:cubicBezTo>
                    <a:pt x="1" y="1"/>
                    <a:pt x="1" y="0"/>
                    <a:pt x="1" y="0"/>
                  </a:cubicBezTo>
                  <a:cubicBezTo>
                    <a:pt x="1" y="0"/>
                    <a:pt x="1" y="0"/>
                    <a:pt x="2"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55" name="Freeform 608"/>
            <p:cNvSpPr>
              <a:spLocks/>
            </p:cNvSpPr>
            <p:nvPr/>
          </p:nvSpPr>
          <p:spPr bwMode="auto">
            <a:xfrm>
              <a:off x="3590" y="1429"/>
              <a:ext cx="5" cy="2"/>
            </a:xfrm>
            <a:custGeom>
              <a:avLst/>
              <a:gdLst>
                <a:gd name="T0" fmla="*/ 0 w 2"/>
                <a:gd name="T1" fmla="*/ 1 h 1"/>
                <a:gd name="T2" fmla="*/ 0 w 2"/>
                <a:gd name="T3" fmla="*/ 1 h 1"/>
                <a:gd name="T4" fmla="*/ 0 w 2"/>
                <a:gd name="T5" fmla="*/ 1 h 1"/>
                <a:gd name="T6" fmla="*/ 1 w 2"/>
                <a:gd name="T7" fmla="*/ 0 h 1"/>
                <a:gd name="T8" fmla="*/ 1 w 2"/>
                <a:gd name="T9" fmla="*/ 0 h 1"/>
                <a:gd name="T10" fmla="*/ 1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0" y="0"/>
                    <a:pt x="1" y="0"/>
                    <a:pt x="1" y="0"/>
                  </a:cubicBezTo>
                  <a:cubicBezTo>
                    <a:pt x="1" y="0"/>
                    <a:pt x="1" y="0"/>
                    <a:pt x="1" y="0"/>
                  </a:cubicBezTo>
                  <a:cubicBezTo>
                    <a:pt x="2" y="0"/>
                    <a:pt x="1" y="0"/>
                    <a:pt x="1" y="0"/>
                  </a:cubicBezTo>
                  <a:cubicBezTo>
                    <a:pt x="1" y="0"/>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56" name="Freeform 609"/>
            <p:cNvSpPr>
              <a:spLocks/>
            </p:cNvSpPr>
            <p:nvPr/>
          </p:nvSpPr>
          <p:spPr bwMode="auto">
            <a:xfrm>
              <a:off x="3595" y="1426"/>
              <a:ext cx="2" cy="5"/>
            </a:xfrm>
            <a:custGeom>
              <a:avLst/>
              <a:gdLst>
                <a:gd name="T0" fmla="*/ 0 w 1"/>
                <a:gd name="T1" fmla="*/ 2 h 2"/>
                <a:gd name="T2" fmla="*/ 0 w 1"/>
                <a:gd name="T3" fmla="*/ 2 h 2"/>
                <a:gd name="T4" fmla="*/ 0 w 1"/>
                <a:gd name="T5" fmla="*/ 2 h 2"/>
                <a:gd name="T6" fmla="*/ 1 w 1"/>
                <a:gd name="T7" fmla="*/ 1 h 2"/>
                <a:gd name="T8" fmla="*/ 1 w 1"/>
                <a:gd name="T9" fmla="*/ 1 h 2"/>
                <a:gd name="T10" fmla="*/ 1 w 1"/>
                <a:gd name="T11" fmla="*/ 1 h 2"/>
                <a:gd name="T12" fmla="*/ 0 w 1"/>
                <a:gd name="T13" fmla="*/ 2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2"/>
                    <a:pt x="0" y="2"/>
                  </a:cubicBezTo>
                  <a:cubicBezTo>
                    <a:pt x="0" y="1"/>
                    <a:pt x="0" y="1"/>
                    <a:pt x="1" y="1"/>
                  </a:cubicBezTo>
                  <a:cubicBezTo>
                    <a:pt x="1" y="0"/>
                    <a:pt x="1" y="0"/>
                    <a:pt x="1" y="1"/>
                  </a:cubicBezTo>
                  <a:cubicBezTo>
                    <a:pt x="1" y="1"/>
                    <a:pt x="1" y="1"/>
                    <a:pt x="1" y="1"/>
                  </a:cubicBezTo>
                  <a:cubicBezTo>
                    <a:pt x="1" y="1"/>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57" name="Freeform 610"/>
            <p:cNvSpPr>
              <a:spLocks/>
            </p:cNvSpPr>
            <p:nvPr/>
          </p:nvSpPr>
          <p:spPr bwMode="auto">
            <a:xfrm>
              <a:off x="3600" y="1429"/>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58" name="Freeform 611"/>
            <p:cNvSpPr>
              <a:spLocks/>
            </p:cNvSpPr>
            <p:nvPr/>
          </p:nvSpPr>
          <p:spPr bwMode="auto">
            <a:xfrm>
              <a:off x="3602" y="1429"/>
              <a:ext cx="5" cy="2"/>
            </a:xfrm>
            <a:custGeom>
              <a:avLst/>
              <a:gdLst>
                <a:gd name="T0" fmla="*/ 1 w 2"/>
                <a:gd name="T1" fmla="*/ 1 h 1"/>
                <a:gd name="T2" fmla="*/ 0 w 2"/>
                <a:gd name="T3" fmla="*/ 1 h 1"/>
                <a:gd name="T4" fmla="*/ 0 w 2"/>
                <a:gd name="T5" fmla="*/ 1 h 1"/>
                <a:gd name="T6" fmla="*/ 2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0" y="1"/>
                  </a:cubicBezTo>
                  <a:cubicBezTo>
                    <a:pt x="0" y="1"/>
                    <a:pt x="0" y="1"/>
                    <a:pt x="0" y="1"/>
                  </a:cubicBezTo>
                  <a:cubicBezTo>
                    <a:pt x="1" y="0"/>
                    <a:pt x="1" y="0"/>
                    <a:pt x="2" y="0"/>
                  </a:cubicBezTo>
                  <a:cubicBezTo>
                    <a:pt x="2" y="0"/>
                    <a:pt x="2" y="0"/>
                    <a:pt x="2" y="0"/>
                  </a:cubicBezTo>
                  <a:cubicBezTo>
                    <a:pt x="2" y="0"/>
                    <a:pt x="2" y="0"/>
                    <a:pt x="2" y="0"/>
                  </a:cubicBezTo>
                  <a:cubicBezTo>
                    <a:pt x="1"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59" name="Freeform 612"/>
            <p:cNvSpPr>
              <a:spLocks/>
            </p:cNvSpPr>
            <p:nvPr/>
          </p:nvSpPr>
          <p:spPr bwMode="auto">
            <a:xfrm>
              <a:off x="3607" y="1429"/>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2" y="0"/>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60" name="Freeform 613"/>
            <p:cNvSpPr>
              <a:spLocks/>
            </p:cNvSpPr>
            <p:nvPr/>
          </p:nvSpPr>
          <p:spPr bwMode="auto">
            <a:xfrm>
              <a:off x="3612" y="1429"/>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61" name="Freeform 614"/>
            <p:cNvSpPr>
              <a:spLocks/>
            </p:cNvSpPr>
            <p:nvPr/>
          </p:nvSpPr>
          <p:spPr bwMode="auto">
            <a:xfrm>
              <a:off x="3614" y="1429"/>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1 h 2"/>
                <a:gd name="T14" fmla="*/ 1 w 2"/>
                <a:gd name="T15" fmla="*/ 1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0" y="2"/>
                    <a:pt x="0" y="2"/>
                  </a:cubicBezTo>
                  <a:cubicBezTo>
                    <a:pt x="0" y="1"/>
                    <a:pt x="0" y="1"/>
                    <a:pt x="0" y="1"/>
                  </a:cubicBezTo>
                  <a:cubicBezTo>
                    <a:pt x="1" y="1"/>
                    <a:pt x="1" y="0"/>
                    <a:pt x="1" y="0"/>
                  </a:cubicBezTo>
                  <a:cubicBezTo>
                    <a:pt x="1" y="0"/>
                    <a:pt x="1" y="0"/>
                    <a:pt x="2" y="0"/>
                  </a:cubicBezTo>
                  <a:cubicBezTo>
                    <a:pt x="2" y="0"/>
                    <a:pt x="2" y="0"/>
                    <a:pt x="2" y="0"/>
                  </a:cubicBezTo>
                  <a:cubicBezTo>
                    <a:pt x="1" y="1"/>
                    <a:pt x="1" y="1"/>
                    <a:pt x="1" y="1"/>
                  </a:cubicBezTo>
                  <a:cubicBezTo>
                    <a:pt x="1" y="1"/>
                    <a:pt x="1" y="1"/>
                    <a:pt x="1"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62" name="Freeform 615"/>
            <p:cNvSpPr>
              <a:spLocks/>
            </p:cNvSpPr>
            <p:nvPr/>
          </p:nvSpPr>
          <p:spPr bwMode="auto">
            <a:xfrm>
              <a:off x="3619" y="1429"/>
              <a:ext cx="3"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0" y="0"/>
                    <a:pt x="0" y="0"/>
                    <a:pt x="0" y="0"/>
                  </a:cubicBezTo>
                  <a:cubicBezTo>
                    <a:pt x="0" y="0"/>
                    <a:pt x="0" y="0"/>
                    <a:pt x="1" y="0"/>
                  </a:cubicBezTo>
                  <a:cubicBezTo>
                    <a:pt x="1" y="0"/>
                    <a:pt x="1" y="0"/>
                    <a:pt x="1" y="0"/>
                  </a:cubicBez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63" name="Freeform 616"/>
            <p:cNvSpPr>
              <a:spLocks noEditPoints="1"/>
            </p:cNvSpPr>
            <p:nvPr/>
          </p:nvSpPr>
          <p:spPr bwMode="auto">
            <a:xfrm>
              <a:off x="3656" y="1426"/>
              <a:ext cx="50" cy="43"/>
            </a:xfrm>
            <a:custGeom>
              <a:avLst/>
              <a:gdLst>
                <a:gd name="T0" fmla="*/ 16 w 20"/>
                <a:gd name="T1" fmla="*/ 17 h 17"/>
                <a:gd name="T2" fmla="*/ 12 w 20"/>
                <a:gd name="T3" fmla="*/ 16 h 17"/>
                <a:gd name="T4" fmla="*/ 9 w 20"/>
                <a:gd name="T5" fmla="*/ 14 h 17"/>
                <a:gd name="T6" fmla="*/ 7 w 20"/>
                <a:gd name="T7" fmla="*/ 12 h 17"/>
                <a:gd name="T8" fmla="*/ 5 w 20"/>
                <a:gd name="T9" fmla="*/ 11 h 17"/>
                <a:gd name="T10" fmla="*/ 1 w 20"/>
                <a:gd name="T11" fmla="*/ 7 h 17"/>
                <a:gd name="T12" fmla="*/ 6 w 20"/>
                <a:gd name="T13" fmla="*/ 0 h 17"/>
                <a:gd name="T14" fmla="*/ 16 w 20"/>
                <a:gd name="T15" fmla="*/ 3 h 17"/>
                <a:gd name="T16" fmla="*/ 20 w 20"/>
                <a:gd name="T17" fmla="*/ 11 h 17"/>
                <a:gd name="T18" fmla="*/ 19 w 20"/>
                <a:gd name="T19" fmla="*/ 16 h 17"/>
                <a:gd name="T20" fmla="*/ 16 w 20"/>
                <a:gd name="T21" fmla="*/ 17 h 17"/>
                <a:gd name="T22" fmla="*/ 9 w 20"/>
                <a:gd name="T23" fmla="*/ 1 h 17"/>
                <a:gd name="T24" fmla="*/ 6 w 20"/>
                <a:gd name="T25" fmla="*/ 1 h 17"/>
                <a:gd name="T26" fmla="*/ 2 w 20"/>
                <a:gd name="T27" fmla="*/ 6 h 17"/>
                <a:gd name="T28" fmla="*/ 5 w 20"/>
                <a:gd name="T29" fmla="*/ 10 h 17"/>
                <a:gd name="T30" fmla="*/ 7 w 20"/>
                <a:gd name="T31" fmla="*/ 11 h 17"/>
                <a:gd name="T32" fmla="*/ 9 w 20"/>
                <a:gd name="T33" fmla="*/ 13 h 17"/>
                <a:gd name="T34" fmla="*/ 12 w 20"/>
                <a:gd name="T35" fmla="*/ 15 h 17"/>
                <a:gd name="T36" fmla="*/ 16 w 20"/>
                <a:gd name="T37" fmla="*/ 16 h 17"/>
                <a:gd name="T38" fmla="*/ 18 w 20"/>
                <a:gd name="T39" fmla="*/ 15 h 17"/>
                <a:gd name="T40" fmla="*/ 20 w 20"/>
                <a:gd name="T41" fmla="*/ 11 h 17"/>
                <a:gd name="T42" fmla="*/ 15 w 20"/>
                <a:gd name="T43" fmla="*/ 3 h 17"/>
                <a:gd name="T44" fmla="*/ 9 w 20"/>
                <a:gd name="T45"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17">
                  <a:moveTo>
                    <a:pt x="16" y="17"/>
                  </a:moveTo>
                  <a:cubicBezTo>
                    <a:pt x="14" y="17"/>
                    <a:pt x="13" y="16"/>
                    <a:pt x="12" y="16"/>
                  </a:cubicBezTo>
                  <a:cubicBezTo>
                    <a:pt x="11" y="15"/>
                    <a:pt x="10" y="14"/>
                    <a:pt x="9" y="14"/>
                  </a:cubicBezTo>
                  <a:cubicBezTo>
                    <a:pt x="8" y="13"/>
                    <a:pt x="7" y="12"/>
                    <a:pt x="7" y="12"/>
                  </a:cubicBezTo>
                  <a:cubicBezTo>
                    <a:pt x="6" y="11"/>
                    <a:pt x="6" y="11"/>
                    <a:pt x="5" y="11"/>
                  </a:cubicBezTo>
                  <a:cubicBezTo>
                    <a:pt x="3" y="10"/>
                    <a:pt x="1" y="9"/>
                    <a:pt x="1" y="7"/>
                  </a:cubicBezTo>
                  <a:cubicBezTo>
                    <a:pt x="0" y="4"/>
                    <a:pt x="3" y="1"/>
                    <a:pt x="6" y="0"/>
                  </a:cubicBezTo>
                  <a:cubicBezTo>
                    <a:pt x="9" y="0"/>
                    <a:pt x="13" y="0"/>
                    <a:pt x="16" y="3"/>
                  </a:cubicBezTo>
                  <a:cubicBezTo>
                    <a:pt x="19" y="5"/>
                    <a:pt x="20" y="8"/>
                    <a:pt x="20" y="11"/>
                  </a:cubicBezTo>
                  <a:cubicBezTo>
                    <a:pt x="20" y="13"/>
                    <a:pt x="20" y="15"/>
                    <a:pt x="19" y="16"/>
                  </a:cubicBezTo>
                  <a:cubicBezTo>
                    <a:pt x="18" y="16"/>
                    <a:pt x="17" y="17"/>
                    <a:pt x="16" y="17"/>
                  </a:cubicBezTo>
                  <a:close/>
                  <a:moveTo>
                    <a:pt x="9" y="1"/>
                  </a:moveTo>
                  <a:cubicBezTo>
                    <a:pt x="8" y="1"/>
                    <a:pt x="7" y="1"/>
                    <a:pt x="6" y="1"/>
                  </a:cubicBezTo>
                  <a:cubicBezTo>
                    <a:pt x="3" y="2"/>
                    <a:pt x="1" y="4"/>
                    <a:pt x="2" y="6"/>
                  </a:cubicBezTo>
                  <a:cubicBezTo>
                    <a:pt x="2" y="8"/>
                    <a:pt x="4" y="9"/>
                    <a:pt x="5" y="10"/>
                  </a:cubicBezTo>
                  <a:cubicBezTo>
                    <a:pt x="6" y="10"/>
                    <a:pt x="7" y="11"/>
                    <a:pt x="7" y="11"/>
                  </a:cubicBezTo>
                  <a:cubicBezTo>
                    <a:pt x="8" y="12"/>
                    <a:pt x="9" y="12"/>
                    <a:pt x="9" y="13"/>
                  </a:cubicBezTo>
                  <a:cubicBezTo>
                    <a:pt x="10" y="14"/>
                    <a:pt x="11" y="15"/>
                    <a:pt x="12" y="15"/>
                  </a:cubicBezTo>
                  <a:cubicBezTo>
                    <a:pt x="13" y="16"/>
                    <a:pt x="15" y="16"/>
                    <a:pt x="16" y="16"/>
                  </a:cubicBezTo>
                  <a:cubicBezTo>
                    <a:pt x="16" y="16"/>
                    <a:pt x="18" y="16"/>
                    <a:pt x="18" y="15"/>
                  </a:cubicBezTo>
                  <a:cubicBezTo>
                    <a:pt x="20" y="14"/>
                    <a:pt x="20" y="12"/>
                    <a:pt x="20" y="11"/>
                  </a:cubicBezTo>
                  <a:cubicBezTo>
                    <a:pt x="19" y="8"/>
                    <a:pt x="18" y="5"/>
                    <a:pt x="15" y="3"/>
                  </a:cubicBezTo>
                  <a:cubicBezTo>
                    <a:pt x="14" y="2"/>
                    <a:pt x="11"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64" name="Freeform 617"/>
            <p:cNvSpPr>
              <a:spLocks/>
            </p:cNvSpPr>
            <p:nvPr/>
          </p:nvSpPr>
          <p:spPr bwMode="auto">
            <a:xfrm>
              <a:off x="3656" y="1434"/>
              <a:ext cx="50" cy="30"/>
            </a:xfrm>
            <a:custGeom>
              <a:avLst/>
              <a:gdLst>
                <a:gd name="T0" fmla="*/ 16 w 20"/>
                <a:gd name="T1" fmla="*/ 12 h 12"/>
                <a:gd name="T2" fmla="*/ 13 w 20"/>
                <a:gd name="T3" fmla="*/ 12 h 12"/>
                <a:gd name="T4" fmla="*/ 10 w 20"/>
                <a:gd name="T5" fmla="*/ 10 h 12"/>
                <a:gd name="T6" fmla="*/ 10 w 20"/>
                <a:gd name="T7" fmla="*/ 9 h 12"/>
                <a:gd name="T8" fmla="*/ 4 w 20"/>
                <a:gd name="T9" fmla="*/ 5 h 12"/>
                <a:gd name="T10" fmla="*/ 4 w 20"/>
                <a:gd name="T11" fmla="*/ 5 h 12"/>
                <a:gd name="T12" fmla="*/ 1 w 20"/>
                <a:gd name="T13" fmla="*/ 3 h 12"/>
                <a:gd name="T14" fmla="*/ 1 w 20"/>
                <a:gd name="T15" fmla="*/ 1 h 12"/>
                <a:gd name="T16" fmla="*/ 2 w 20"/>
                <a:gd name="T17" fmla="*/ 1 h 12"/>
                <a:gd name="T18" fmla="*/ 2 w 20"/>
                <a:gd name="T19" fmla="*/ 1 h 12"/>
                <a:gd name="T20" fmla="*/ 2 w 20"/>
                <a:gd name="T21" fmla="*/ 3 h 12"/>
                <a:gd name="T22" fmla="*/ 4 w 20"/>
                <a:gd name="T23" fmla="*/ 4 h 12"/>
                <a:gd name="T24" fmla="*/ 4 w 20"/>
                <a:gd name="T25" fmla="*/ 4 h 12"/>
                <a:gd name="T26" fmla="*/ 10 w 20"/>
                <a:gd name="T27" fmla="*/ 8 h 12"/>
                <a:gd name="T28" fmla="*/ 11 w 20"/>
                <a:gd name="T29" fmla="*/ 9 h 12"/>
                <a:gd name="T30" fmla="*/ 13 w 20"/>
                <a:gd name="T31" fmla="*/ 11 h 12"/>
                <a:gd name="T32" fmla="*/ 19 w 20"/>
                <a:gd name="T33" fmla="*/ 10 h 12"/>
                <a:gd name="T34" fmla="*/ 20 w 20"/>
                <a:gd name="T35" fmla="*/ 10 h 12"/>
                <a:gd name="T36" fmla="*/ 20 w 20"/>
                <a:gd name="T37" fmla="*/ 11 h 12"/>
                <a:gd name="T38" fmla="*/ 16 w 20"/>
                <a:gd name="T39"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 h="12">
                  <a:moveTo>
                    <a:pt x="16" y="12"/>
                  </a:moveTo>
                  <a:cubicBezTo>
                    <a:pt x="15" y="12"/>
                    <a:pt x="14" y="12"/>
                    <a:pt x="13" y="12"/>
                  </a:cubicBezTo>
                  <a:cubicBezTo>
                    <a:pt x="12" y="11"/>
                    <a:pt x="11" y="10"/>
                    <a:pt x="10" y="10"/>
                  </a:cubicBezTo>
                  <a:cubicBezTo>
                    <a:pt x="10" y="9"/>
                    <a:pt x="10" y="9"/>
                    <a:pt x="10" y="9"/>
                  </a:cubicBezTo>
                  <a:cubicBezTo>
                    <a:pt x="8" y="7"/>
                    <a:pt x="6" y="6"/>
                    <a:pt x="4" y="5"/>
                  </a:cubicBezTo>
                  <a:cubicBezTo>
                    <a:pt x="4" y="5"/>
                    <a:pt x="4" y="5"/>
                    <a:pt x="4" y="5"/>
                  </a:cubicBezTo>
                  <a:cubicBezTo>
                    <a:pt x="3" y="4"/>
                    <a:pt x="2" y="4"/>
                    <a:pt x="1" y="3"/>
                  </a:cubicBezTo>
                  <a:cubicBezTo>
                    <a:pt x="1" y="3"/>
                    <a:pt x="0" y="2"/>
                    <a:pt x="1" y="1"/>
                  </a:cubicBezTo>
                  <a:cubicBezTo>
                    <a:pt x="1" y="1"/>
                    <a:pt x="1" y="0"/>
                    <a:pt x="2" y="1"/>
                  </a:cubicBezTo>
                  <a:cubicBezTo>
                    <a:pt x="2" y="1"/>
                    <a:pt x="2" y="1"/>
                    <a:pt x="2" y="1"/>
                  </a:cubicBezTo>
                  <a:cubicBezTo>
                    <a:pt x="1" y="2"/>
                    <a:pt x="2" y="2"/>
                    <a:pt x="2" y="3"/>
                  </a:cubicBezTo>
                  <a:cubicBezTo>
                    <a:pt x="3" y="3"/>
                    <a:pt x="3" y="4"/>
                    <a:pt x="4" y="4"/>
                  </a:cubicBezTo>
                  <a:cubicBezTo>
                    <a:pt x="4" y="4"/>
                    <a:pt x="4" y="4"/>
                    <a:pt x="4" y="4"/>
                  </a:cubicBezTo>
                  <a:cubicBezTo>
                    <a:pt x="7" y="5"/>
                    <a:pt x="9" y="7"/>
                    <a:pt x="10" y="8"/>
                  </a:cubicBezTo>
                  <a:cubicBezTo>
                    <a:pt x="11" y="9"/>
                    <a:pt x="11" y="9"/>
                    <a:pt x="11" y="9"/>
                  </a:cubicBezTo>
                  <a:cubicBezTo>
                    <a:pt x="12" y="10"/>
                    <a:pt x="12" y="11"/>
                    <a:pt x="13" y="11"/>
                  </a:cubicBezTo>
                  <a:cubicBezTo>
                    <a:pt x="15" y="12"/>
                    <a:pt x="18" y="12"/>
                    <a:pt x="19" y="10"/>
                  </a:cubicBezTo>
                  <a:cubicBezTo>
                    <a:pt x="20" y="10"/>
                    <a:pt x="20" y="10"/>
                    <a:pt x="20" y="10"/>
                  </a:cubicBezTo>
                  <a:cubicBezTo>
                    <a:pt x="20" y="10"/>
                    <a:pt x="20" y="11"/>
                    <a:pt x="20" y="11"/>
                  </a:cubicBezTo>
                  <a:cubicBezTo>
                    <a:pt x="19" y="12"/>
                    <a:pt x="17"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65" name="Freeform 618"/>
            <p:cNvSpPr>
              <a:spLocks/>
            </p:cNvSpPr>
            <p:nvPr/>
          </p:nvSpPr>
          <p:spPr bwMode="auto">
            <a:xfrm>
              <a:off x="3669" y="1431"/>
              <a:ext cx="24" cy="15"/>
            </a:xfrm>
            <a:custGeom>
              <a:avLst/>
              <a:gdLst>
                <a:gd name="T0" fmla="*/ 1 w 10"/>
                <a:gd name="T1" fmla="*/ 6 h 6"/>
                <a:gd name="T2" fmla="*/ 0 w 10"/>
                <a:gd name="T3" fmla="*/ 6 h 6"/>
                <a:gd name="T4" fmla="*/ 2 w 10"/>
                <a:gd name="T5" fmla="*/ 4 h 6"/>
                <a:gd name="T6" fmla="*/ 4 w 10"/>
                <a:gd name="T7" fmla="*/ 2 h 6"/>
                <a:gd name="T8" fmla="*/ 5 w 10"/>
                <a:gd name="T9" fmla="*/ 1 h 6"/>
                <a:gd name="T10" fmla="*/ 10 w 10"/>
                <a:gd name="T11" fmla="*/ 0 h 6"/>
                <a:gd name="T12" fmla="*/ 10 w 10"/>
                <a:gd name="T13" fmla="*/ 0 h 6"/>
                <a:gd name="T14" fmla="*/ 10 w 10"/>
                <a:gd name="T15" fmla="*/ 1 h 6"/>
                <a:gd name="T16" fmla="*/ 6 w 10"/>
                <a:gd name="T17" fmla="*/ 2 h 6"/>
                <a:gd name="T18" fmla="*/ 4 w 10"/>
                <a:gd name="T19" fmla="*/ 3 h 6"/>
                <a:gd name="T20" fmla="*/ 2 w 10"/>
                <a:gd name="T21" fmla="*/ 4 h 6"/>
                <a:gd name="T22" fmla="*/ 1 w 10"/>
                <a:gd name="T23" fmla="*/ 6 h 6"/>
                <a:gd name="T24" fmla="*/ 1 w 10"/>
                <a:gd name="T25"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6">
                  <a:moveTo>
                    <a:pt x="1" y="6"/>
                  </a:moveTo>
                  <a:cubicBezTo>
                    <a:pt x="0" y="6"/>
                    <a:pt x="0" y="6"/>
                    <a:pt x="0" y="6"/>
                  </a:cubicBezTo>
                  <a:cubicBezTo>
                    <a:pt x="0" y="5"/>
                    <a:pt x="1" y="4"/>
                    <a:pt x="2" y="4"/>
                  </a:cubicBezTo>
                  <a:cubicBezTo>
                    <a:pt x="2" y="3"/>
                    <a:pt x="3" y="3"/>
                    <a:pt x="4" y="2"/>
                  </a:cubicBezTo>
                  <a:cubicBezTo>
                    <a:pt x="5" y="1"/>
                    <a:pt x="5" y="1"/>
                    <a:pt x="5" y="1"/>
                  </a:cubicBezTo>
                  <a:cubicBezTo>
                    <a:pt x="7" y="1"/>
                    <a:pt x="8" y="0"/>
                    <a:pt x="10" y="0"/>
                  </a:cubicBezTo>
                  <a:cubicBezTo>
                    <a:pt x="10" y="0"/>
                    <a:pt x="10" y="0"/>
                    <a:pt x="10" y="0"/>
                  </a:cubicBezTo>
                  <a:cubicBezTo>
                    <a:pt x="10" y="1"/>
                    <a:pt x="10" y="1"/>
                    <a:pt x="10" y="1"/>
                  </a:cubicBezTo>
                  <a:cubicBezTo>
                    <a:pt x="8" y="1"/>
                    <a:pt x="7" y="1"/>
                    <a:pt x="6" y="2"/>
                  </a:cubicBezTo>
                  <a:cubicBezTo>
                    <a:pt x="4" y="3"/>
                    <a:pt x="4" y="3"/>
                    <a:pt x="4" y="3"/>
                  </a:cubicBezTo>
                  <a:cubicBezTo>
                    <a:pt x="4" y="3"/>
                    <a:pt x="3" y="4"/>
                    <a:pt x="2" y="4"/>
                  </a:cubicBezTo>
                  <a:cubicBezTo>
                    <a:pt x="2" y="5"/>
                    <a:pt x="1" y="5"/>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66" name="Freeform 619"/>
            <p:cNvSpPr>
              <a:spLocks/>
            </p:cNvSpPr>
            <p:nvPr/>
          </p:nvSpPr>
          <p:spPr bwMode="auto">
            <a:xfrm>
              <a:off x="3666" y="1429"/>
              <a:ext cx="15" cy="10"/>
            </a:xfrm>
            <a:custGeom>
              <a:avLst/>
              <a:gdLst>
                <a:gd name="T0" fmla="*/ 6 w 6"/>
                <a:gd name="T1" fmla="*/ 4 h 4"/>
                <a:gd name="T2" fmla="*/ 5 w 6"/>
                <a:gd name="T3" fmla="*/ 3 h 4"/>
                <a:gd name="T4" fmla="*/ 5 w 6"/>
                <a:gd name="T5" fmla="*/ 3 h 4"/>
                <a:gd name="T6" fmla="*/ 0 w 6"/>
                <a:gd name="T7" fmla="*/ 1 h 4"/>
                <a:gd name="T8" fmla="*/ 0 w 6"/>
                <a:gd name="T9" fmla="*/ 0 h 4"/>
                <a:gd name="T10" fmla="*/ 1 w 6"/>
                <a:gd name="T11" fmla="*/ 0 h 4"/>
                <a:gd name="T12" fmla="*/ 6 w 6"/>
                <a:gd name="T13" fmla="*/ 2 h 4"/>
                <a:gd name="T14" fmla="*/ 6 w 6"/>
                <a:gd name="T15" fmla="*/ 3 h 4"/>
                <a:gd name="T16" fmla="*/ 6 w 6"/>
                <a:gd name="T17" fmla="*/ 4 h 4"/>
                <a:gd name="T18" fmla="*/ 6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6" y="4"/>
                  </a:moveTo>
                  <a:cubicBezTo>
                    <a:pt x="5" y="4"/>
                    <a:pt x="5" y="3"/>
                    <a:pt x="5" y="3"/>
                  </a:cubicBezTo>
                  <a:cubicBezTo>
                    <a:pt x="5" y="3"/>
                    <a:pt x="5" y="3"/>
                    <a:pt x="5" y="3"/>
                  </a:cubicBezTo>
                  <a:cubicBezTo>
                    <a:pt x="4" y="2"/>
                    <a:pt x="2" y="1"/>
                    <a:pt x="0" y="1"/>
                  </a:cubicBezTo>
                  <a:cubicBezTo>
                    <a:pt x="0" y="1"/>
                    <a:pt x="0" y="0"/>
                    <a:pt x="0" y="0"/>
                  </a:cubicBezTo>
                  <a:cubicBezTo>
                    <a:pt x="0" y="0"/>
                    <a:pt x="0" y="0"/>
                    <a:pt x="1" y="0"/>
                  </a:cubicBezTo>
                  <a:cubicBezTo>
                    <a:pt x="2" y="1"/>
                    <a:pt x="4" y="1"/>
                    <a:pt x="6" y="2"/>
                  </a:cubicBezTo>
                  <a:cubicBezTo>
                    <a:pt x="6" y="3"/>
                    <a:pt x="6" y="3"/>
                    <a:pt x="6" y="3"/>
                  </a:cubicBezTo>
                  <a:cubicBezTo>
                    <a:pt x="6" y="3"/>
                    <a:pt x="6" y="3"/>
                    <a:pt x="6" y="4"/>
                  </a:cubicBezTo>
                  <a:cubicBezTo>
                    <a:pt x="6" y="4"/>
                    <a:pt x="6"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67" name="Freeform 620"/>
            <p:cNvSpPr>
              <a:spLocks noEditPoints="1"/>
            </p:cNvSpPr>
            <p:nvPr/>
          </p:nvSpPr>
          <p:spPr bwMode="auto">
            <a:xfrm>
              <a:off x="3541" y="1436"/>
              <a:ext cx="108" cy="25"/>
            </a:xfrm>
            <a:custGeom>
              <a:avLst/>
              <a:gdLst>
                <a:gd name="T0" fmla="*/ 6 w 44"/>
                <a:gd name="T1" fmla="*/ 10 h 10"/>
                <a:gd name="T2" fmla="*/ 0 w 44"/>
                <a:gd name="T3" fmla="*/ 9 h 10"/>
                <a:gd name="T4" fmla="*/ 0 w 44"/>
                <a:gd name="T5" fmla="*/ 9 h 10"/>
                <a:gd name="T6" fmla="*/ 0 w 44"/>
                <a:gd name="T7" fmla="*/ 9 h 10"/>
                <a:gd name="T8" fmla="*/ 5 w 44"/>
                <a:gd name="T9" fmla="*/ 1 h 10"/>
                <a:gd name="T10" fmla="*/ 6 w 44"/>
                <a:gd name="T11" fmla="*/ 1 h 10"/>
                <a:gd name="T12" fmla="*/ 39 w 44"/>
                <a:gd name="T13" fmla="*/ 0 h 10"/>
                <a:gd name="T14" fmla="*/ 41 w 44"/>
                <a:gd name="T15" fmla="*/ 1 h 10"/>
                <a:gd name="T16" fmla="*/ 42 w 44"/>
                <a:gd name="T17" fmla="*/ 2 h 10"/>
                <a:gd name="T18" fmla="*/ 44 w 44"/>
                <a:gd name="T19" fmla="*/ 9 h 10"/>
                <a:gd name="T20" fmla="*/ 44 w 44"/>
                <a:gd name="T21" fmla="*/ 9 h 10"/>
                <a:gd name="T22" fmla="*/ 44 w 44"/>
                <a:gd name="T23" fmla="*/ 9 h 10"/>
                <a:gd name="T24" fmla="*/ 6 w 44"/>
                <a:gd name="T25" fmla="*/ 10 h 10"/>
                <a:gd name="T26" fmla="*/ 1 w 44"/>
                <a:gd name="T27" fmla="*/ 9 h 10"/>
                <a:gd name="T28" fmla="*/ 6 w 44"/>
                <a:gd name="T29" fmla="*/ 9 h 10"/>
                <a:gd name="T30" fmla="*/ 7 w 44"/>
                <a:gd name="T31" fmla="*/ 9 h 10"/>
                <a:gd name="T32" fmla="*/ 43 w 44"/>
                <a:gd name="T33" fmla="*/ 9 h 10"/>
                <a:gd name="T34" fmla="*/ 41 w 44"/>
                <a:gd name="T35" fmla="*/ 2 h 10"/>
                <a:gd name="T36" fmla="*/ 40 w 44"/>
                <a:gd name="T37" fmla="*/ 1 h 10"/>
                <a:gd name="T38" fmla="*/ 39 w 44"/>
                <a:gd name="T39" fmla="*/ 1 h 10"/>
                <a:gd name="T40" fmla="*/ 6 w 44"/>
                <a:gd name="T41" fmla="*/ 2 h 10"/>
                <a:gd name="T42" fmla="*/ 1 w 44"/>
                <a:gd name="T4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10">
                  <a:moveTo>
                    <a:pt x="6" y="10"/>
                  </a:moveTo>
                  <a:cubicBezTo>
                    <a:pt x="4" y="10"/>
                    <a:pt x="2" y="10"/>
                    <a:pt x="0" y="9"/>
                  </a:cubicBezTo>
                  <a:cubicBezTo>
                    <a:pt x="0" y="9"/>
                    <a:pt x="0" y="9"/>
                    <a:pt x="0" y="9"/>
                  </a:cubicBezTo>
                  <a:cubicBezTo>
                    <a:pt x="0" y="9"/>
                    <a:pt x="0" y="9"/>
                    <a:pt x="0" y="9"/>
                  </a:cubicBezTo>
                  <a:cubicBezTo>
                    <a:pt x="5" y="1"/>
                    <a:pt x="5" y="1"/>
                    <a:pt x="5" y="1"/>
                  </a:cubicBezTo>
                  <a:cubicBezTo>
                    <a:pt x="5" y="1"/>
                    <a:pt x="6" y="1"/>
                    <a:pt x="6" y="1"/>
                  </a:cubicBezTo>
                  <a:cubicBezTo>
                    <a:pt x="17" y="0"/>
                    <a:pt x="28" y="0"/>
                    <a:pt x="39" y="0"/>
                  </a:cubicBezTo>
                  <a:cubicBezTo>
                    <a:pt x="40" y="0"/>
                    <a:pt x="40" y="0"/>
                    <a:pt x="41" y="1"/>
                  </a:cubicBezTo>
                  <a:cubicBezTo>
                    <a:pt x="41" y="1"/>
                    <a:pt x="42" y="2"/>
                    <a:pt x="42" y="2"/>
                  </a:cubicBezTo>
                  <a:cubicBezTo>
                    <a:pt x="44" y="9"/>
                    <a:pt x="44" y="9"/>
                    <a:pt x="44" y="9"/>
                  </a:cubicBezTo>
                  <a:cubicBezTo>
                    <a:pt x="44" y="9"/>
                    <a:pt x="44" y="9"/>
                    <a:pt x="44" y="9"/>
                  </a:cubicBezTo>
                  <a:cubicBezTo>
                    <a:pt x="44" y="9"/>
                    <a:pt x="44" y="9"/>
                    <a:pt x="44" y="9"/>
                  </a:cubicBezTo>
                  <a:lnTo>
                    <a:pt x="6" y="10"/>
                  </a:lnTo>
                  <a:close/>
                  <a:moveTo>
                    <a:pt x="1" y="9"/>
                  </a:moveTo>
                  <a:cubicBezTo>
                    <a:pt x="2" y="9"/>
                    <a:pt x="4" y="9"/>
                    <a:pt x="6" y="9"/>
                  </a:cubicBezTo>
                  <a:cubicBezTo>
                    <a:pt x="7" y="9"/>
                    <a:pt x="7" y="9"/>
                    <a:pt x="7" y="9"/>
                  </a:cubicBezTo>
                  <a:cubicBezTo>
                    <a:pt x="43" y="9"/>
                    <a:pt x="43" y="9"/>
                    <a:pt x="43" y="9"/>
                  </a:cubicBezTo>
                  <a:cubicBezTo>
                    <a:pt x="41" y="2"/>
                    <a:pt x="41" y="2"/>
                    <a:pt x="41" y="2"/>
                  </a:cubicBezTo>
                  <a:cubicBezTo>
                    <a:pt x="41" y="2"/>
                    <a:pt x="41" y="2"/>
                    <a:pt x="40" y="1"/>
                  </a:cubicBezTo>
                  <a:cubicBezTo>
                    <a:pt x="40" y="1"/>
                    <a:pt x="40" y="1"/>
                    <a:pt x="39" y="1"/>
                  </a:cubicBezTo>
                  <a:cubicBezTo>
                    <a:pt x="28" y="1"/>
                    <a:pt x="17" y="1"/>
                    <a:pt x="6" y="2"/>
                  </a:cubicBezTo>
                  <a:lnTo>
                    <a:pt x="1"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68" name="Freeform 621"/>
            <p:cNvSpPr>
              <a:spLocks/>
            </p:cNvSpPr>
            <p:nvPr/>
          </p:nvSpPr>
          <p:spPr bwMode="auto">
            <a:xfrm>
              <a:off x="3538" y="1461"/>
              <a:ext cx="111" cy="3"/>
            </a:xfrm>
            <a:custGeom>
              <a:avLst/>
              <a:gdLst>
                <a:gd name="T0" fmla="*/ 1 w 45"/>
                <a:gd name="T1" fmla="*/ 1 h 1"/>
                <a:gd name="T2" fmla="*/ 0 w 45"/>
                <a:gd name="T3" fmla="*/ 1 h 1"/>
                <a:gd name="T4" fmla="*/ 1 w 45"/>
                <a:gd name="T5" fmla="*/ 0 h 1"/>
                <a:gd name="T6" fmla="*/ 45 w 45"/>
                <a:gd name="T7" fmla="*/ 0 h 1"/>
                <a:gd name="T8" fmla="*/ 45 w 45"/>
                <a:gd name="T9" fmla="*/ 0 h 1"/>
                <a:gd name="T10" fmla="*/ 45 w 45"/>
                <a:gd name="T11" fmla="*/ 1 h 1"/>
                <a:gd name="T12" fmla="*/ 1 w 45"/>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5" h="1">
                  <a:moveTo>
                    <a:pt x="1" y="1"/>
                  </a:moveTo>
                  <a:cubicBezTo>
                    <a:pt x="1" y="1"/>
                    <a:pt x="0" y="1"/>
                    <a:pt x="0" y="1"/>
                  </a:cubicBezTo>
                  <a:cubicBezTo>
                    <a:pt x="0" y="0"/>
                    <a:pt x="1" y="0"/>
                    <a:pt x="1" y="0"/>
                  </a:cubicBezTo>
                  <a:cubicBezTo>
                    <a:pt x="45" y="0"/>
                    <a:pt x="45" y="0"/>
                    <a:pt x="45" y="0"/>
                  </a:cubicBezTo>
                  <a:cubicBezTo>
                    <a:pt x="45" y="0"/>
                    <a:pt x="45" y="0"/>
                    <a:pt x="45" y="0"/>
                  </a:cubicBezTo>
                  <a:cubicBezTo>
                    <a:pt x="45" y="1"/>
                    <a:pt x="45" y="1"/>
                    <a:pt x="45" y="1"/>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69" name="Freeform 622"/>
            <p:cNvSpPr>
              <a:spLocks/>
            </p:cNvSpPr>
            <p:nvPr/>
          </p:nvSpPr>
          <p:spPr bwMode="auto">
            <a:xfrm>
              <a:off x="3646" y="1456"/>
              <a:ext cx="3" cy="8"/>
            </a:xfrm>
            <a:custGeom>
              <a:avLst/>
              <a:gdLst>
                <a:gd name="T0" fmla="*/ 1 w 1"/>
                <a:gd name="T1" fmla="*/ 3 h 3"/>
                <a:gd name="T2" fmla="*/ 1 w 1"/>
                <a:gd name="T3" fmla="*/ 3 h 3"/>
                <a:gd name="T4" fmla="*/ 0 w 1"/>
                <a:gd name="T5" fmla="*/ 2 h 3"/>
                <a:gd name="T6" fmla="*/ 0 w 1"/>
                <a:gd name="T7" fmla="*/ 1 h 3"/>
                <a:gd name="T8" fmla="*/ 1 w 1"/>
                <a:gd name="T9" fmla="*/ 1 h 3"/>
                <a:gd name="T10" fmla="*/ 1 w 1"/>
                <a:gd name="T11" fmla="*/ 1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3"/>
                    <a:pt x="0" y="3"/>
                    <a:pt x="0" y="2"/>
                  </a:cubicBezTo>
                  <a:cubicBezTo>
                    <a:pt x="0" y="1"/>
                    <a:pt x="0" y="1"/>
                    <a:pt x="0" y="1"/>
                  </a:cubicBezTo>
                  <a:cubicBezTo>
                    <a:pt x="0" y="1"/>
                    <a:pt x="1" y="0"/>
                    <a:pt x="1" y="1"/>
                  </a:cubicBezTo>
                  <a:cubicBezTo>
                    <a:pt x="1" y="1"/>
                    <a:pt x="1" y="1"/>
                    <a:pt x="1"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70" name="Freeform 623"/>
            <p:cNvSpPr>
              <a:spLocks/>
            </p:cNvSpPr>
            <p:nvPr/>
          </p:nvSpPr>
          <p:spPr bwMode="auto">
            <a:xfrm>
              <a:off x="3538" y="1456"/>
              <a:ext cx="3" cy="8"/>
            </a:xfrm>
            <a:custGeom>
              <a:avLst/>
              <a:gdLst>
                <a:gd name="T0" fmla="*/ 1 w 1"/>
                <a:gd name="T1" fmla="*/ 3 h 3"/>
                <a:gd name="T2" fmla="*/ 1 w 1"/>
                <a:gd name="T3" fmla="*/ 3 h 3"/>
                <a:gd name="T4" fmla="*/ 0 w 1"/>
                <a:gd name="T5" fmla="*/ 1 h 3"/>
                <a:gd name="T6" fmla="*/ 1 w 1"/>
                <a:gd name="T7" fmla="*/ 0 h 3"/>
                <a:gd name="T8" fmla="*/ 1 w 1"/>
                <a:gd name="T9" fmla="*/ 1 h 3"/>
                <a:gd name="T10" fmla="*/ 1 w 1"/>
                <a:gd name="T11" fmla="*/ 3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2"/>
                    <a:pt x="0" y="1"/>
                    <a:pt x="0" y="1"/>
                  </a:cubicBezTo>
                  <a:cubicBezTo>
                    <a:pt x="0" y="0"/>
                    <a:pt x="1" y="0"/>
                    <a:pt x="1" y="0"/>
                  </a:cubicBezTo>
                  <a:cubicBezTo>
                    <a:pt x="1" y="0"/>
                    <a:pt x="1" y="1"/>
                    <a:pt x="1" y="1"/>
                  </a:cubicBezTo>
                  <a:cubicBezTo>
                    <a:pt x="1" y="1"/>
                    <a:pt x="1" y="2"/>
                    <a:pt x="1" y="3"/>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71" name="Freeform 624"/>
            <p:cNvSpPr>
              <a:spLocks noEditPoints="1"/>
            </p:cNvSpPr>
            <p:nvPr/>
          </p:nvSpPr>
          <p:spPr bwMode="auto">
            <a:xfrm>
              <a:off x="3568" y="1449"/>
              <a:ext cx="46" cy="7"/>
            </a:xfrm>
            <a:custGeom>
              <a:avLst/>
              <a:gdLst>
                <a:gd name="T0" fmla="*/ 18 w 19"/>
                <a:gd name="T1" fmla="*/ 3 h 3"/>
                <a:gd name="T2" fmla="*/ 0 w 19"/>
                <a:gd name="T3" fmla="*/ 3 h 3"/>
                <a:gd name="T4" fmla="*/ 0 w 19"/>
                <a:gd name="T5" fmla="*/ 2 h 3"/>
                <a:gd name="T6" fmla="*/ 0 w 19"/>
                <a:gd name="T7" fmla="*/ 2 h 3"/>
                <a:gd name="T8" fmla="*/ 0 w 19"/>
                <a:gd name="T9" fmla="*/ 1 h 3"/>
                <a:gd name="T10" fmla="*/ 0 w 19"/>
                <a:gd name="T11" fmla="*/ 1 h 3"/>
                <a:gd name="T12" fmla="*/ 0 w 19"/>
                <a:gd name="T13" fmla="*/ 0 h 3"/>
                <a:gd name="T14" fmla="*/ 18 w 19"/>
                <a:gd name="T15" fmla="*/ 0 h 3"/>
                <a:gd name="T16" fmla="*/ 19 w 19"/>
                <a:gd name="T17" fmla="*/ 1 h 3"/>
                <a:gd name="T18" fmla="*/ 19 w 19"/>
                <a:gd name="T19" fmla="*/ 2 h 3"/>
                <a:gd name="T20" fmla="*/ 19 w 19"/>
                <a:gd name="T21" fmla="*/ 3 h 3"/>
                <a:gd name="T22" fmla="*/ 18 w 19"/>
                <a:gd name="T23" fmla="*/ 3 h 3"/>
                <a:gd name="T24" fmla="*/ 9 w 19"/>
                <a:gd name="T25" fmla="*/ 2 h 3"/>
                <a:gd name="T26" fmla="*/ 18 w 19"/>
                <a:gd name="T27" fmla="*/ 2 h 3"/>
                <a:gd name="T28" fmla="*/ 18 w 19"/>
                <a:gd name="T29" fmla="*/ 1 h 3"/>
                <a:gd name="T30" fmla="*/ 1 w 19"/>
                <a:gd name="T31" fmla="*/ 1 h 3"/>
                <a:gd name="T32" fmla="*/ 1 w 19"/>
                <a:gd name="T33" fmla="*/ 2 h 3"/>
                <a:gd name="T34" fmla="*/ 1 w 19"/>
                <a:gd name="T35" fmla="*/ 2 h 3"/>
                <a:gd name="T36" fmla="*/ 9 w 19"/>
                <a:gd name="T3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3">
                  <a:moveTo>
                    <a:pt x="18" y="3"/>
                  </a:moveTo>
                  <a:cubicBezTo>
                    <a:pt x="12" y="3"/>
                    <a:pt x="6" y="2"/>
                    <a:pt x="0" y="3"/>
                  </a:cubicBezTo>
                  <a:cubicBezTo>
                    <a:pt x="0" y="3"/>
                    <a:pt x="0" y="3"/>
                    <a:pt x="0" y="2"/>
                  </a:cubicBezTo>
                  <a:cubicBezTo>
                    <a:pt x="0" y="2"/>
                    <a:pt x="0" y="2"/>
                    <a:pt x="0" y="2"/>
                  </a:cubicBezTo>
                  <a:cubicBezTo>
                    <a:pt x="0" y="1"/>
                    <a:pt x="0" y="1"/>
                    <a:pt x="0" y="1"/>
                  </a:cubicBezTo>
                  <a:cubicBezTo>
                    <a:pt x="0" y="1"/>
                    <a:pt x="0" y="1"/>
                    <a:pt x="0" y="1"/>
                  </a:cubicBezTo>
                  <a:cubicBezTo>
                    <a:pt x="0" y="1"/>
                    <a:pt x="0" y="0"/>
                    <a:pt x="0" y="0"/>
                  </a:cubicBezTo>
                  <a:cubicBezTo>
                    <a:pt x="7" y="0"/>
                    <a:pt x="12" y="0"/>
                    <a:pt x="18" y="0"/>
                  </a:cubicBezTo>
                  <a:cubicBezTo>
                    <a:pt x="19" y="0"/>
                    <a:pt x="19" y="1"/>
                    <a:pt x="19" y="1"/>
                  </a:cubicBezTo>
                  <a:cubicBezTo>
                    <a:pt x="19" y="2"/>
                    <a:pt x="19" y="2"/>
                    <a:pt x="19" y="2"/>
                  </a:cubicBezTo>
                  <a:cubicBezTo>
                    <a:pt x="19" y="2"/>
                    <a:pt x="19" y="2"/>
                    <a:pt x="19" y="3"/>
                  </a:cubicBezTo>
                  <a:cubicBezTo>
                    <a:pt x="18" y="3"/>
                    <a:pt x="18" y="3"/>
                    <a:pt x="18" y="3"/>
                  </a:cubicBezTo>
                  <a:close/>
                  <a:moveTo>
                    <a:pt x="9" y="2"/>
                  </a:moveTo>
                  <a:cubicBezTo>
                    <a:pt x="12" y="2"/>
                    <a:pt x="15" y="2"/>
                    <a:pt x="18" y="2"/>
                  </a:cubicBezTo>
                  <a:cubicBezTo>
                    <a:pt x="18" y="1"/>
                    <a:pt x="18" y="1"/>
                    <a:pt x="18" y="1"/>
                  </a:cubicBezTo>
                  <a:cubicBezTo>
                    <a:pt x="12" y="1"/>
                    <a:pt x="7" y="1"/>
                    <a:pt x="1" y="1"/>
                  </a:cubicBezTo>
                  <a:cubicBezTo>
                    <a:pt x="1" y="1"/>
                    <a:pt x="1" y="1"/>
                    <a:pt x="1" y="2"/>
                  </a:cubicBezTo>
                  <a:cubicBezTo>
                    <a:pt x="1" y="2"/>
                    <a:pt x="1" y="2"/>
                    <a:pt x="1" y="2"/>
                  </a:cubicBezTo>
                  <a:cubicBezTo>
                    <a:pt x="3" y="2"/>
                    <a:pt x="6" y="2"/>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72" name="Freeform 625"/>
            <p:cNvSpPr>
              <a:spLocks noEditPoints="1"/>
            </p:cNvSpPr>
            <p:nvPr/>
          </p:nvSpPr>
          <p:spPr bwMode="auto">
            <a:xfrm>
              <a:off x="3555" y="1441"/>
              <a:ext cx="18" cy="5"/>
            </a:xfrm>
            <a:custGeom>
              <a:avLst/>
              <a:gdLst>
                <a:gd name="T0" fmla="*/ 0 w 7"/>
                <a:gd name="T1" fmla="*/ 2 h 2"/>
                <a:gd name="T2" fmla="*/ 0 w 7"/>
                <a:gd name="T3" fmla="*/ 2 h 2"/>
                <a:gd name="T4" fmla="*/ 1 w 7"/>
                <a:gd name="T5" fmla="*/ 1 h 2"/>
                <a:gd name="T6" fmla="*/ 1 w 7"/>
                <a:gd name="T7" fmla="*/ 1 h 2"/>
                <a:gd name="T8" fmla="*/ 1 w 7"/>
                <a:gd name="T9" fmla="*/ 0 h 2"/>
                <a:gd name="T10" fmla="*/ 2 w 7"/>
                <a:gd name="T11" fmla="*/ 0 h 2"/>
                <a:gd name="T12" fmla="*/ 6 w 7"/>
                <a:gd name="T13" fmla="*/ 0 h 2"/>
                <a:gd name="T14" fmla="*/ 7 w 7"/>
                <a:gd name="T15" fmla="*/ 0 h 2"/>
                <a:gd name="T16" fmla="*/ 7 w 7"/>
                <a:gd name="T17" fmla="*/ 1 h 2"/>
                <a:gd name="T18" fmla="*/ 6 w 7"/>
                <a:gd name="T19" fmla="*/ 2 h 2"/>
                <a:gd name="T20" fmla="*/ 6 w 7"/>
                <a:gd name="T21" fmla="*/ 2 h 2"/>
                <a:gd name="T22" fmla="*/ 6 w 7"/>
                <a:gd name="T23" fmla="*/ 2 h 2"/>
                <a:gd name="T24" fmla="*/ 0 w 7"/>
                <a:gd name="T25" fmla="*/ 2 h 2"/>
                <a:gd name="T26" fmla="*/ 2 w 7"/>
                <a:gd name="T27" fmla="*/ 1 h 2"/>
                <a:gd name="T28" fmla="*/ 1 w 7"/>
                <a:gd name="T29" fmla="*/ 1 h 2"/>
                <a:gd name="T30" fmla="*/ 5 w 7"/>
                <a:gd name="T31" fmla="*/ 1 h 2"/>
                <a:gd name="T32" fmla="*/ 5 w 7"/>
                <a:gd name="T33" fmla="*/ 1 h 2"/>
                <a:gd name="T34" fmla="*/ 6 w 7"/>
                <a:gd name="T35" fmla="*/ 1 h 2"/>
                <a:gd name="T36" fmla="*/ 2 w 7"/>
                <a:gd name="T3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
                  <a:moveTo>
                    <a:pt x="0" y="2"/>
                  </a:moveTo>
                  <a:cubicBezTo>
                    <a:pt x="0" y="2"/>
                    <a:pt x="0" y="2"/>
                    <a:pt x="0" y="2"/>
                  </a:cubicBezTo>
                  <a:cubicBezTo>
                    <a:pt x="0" y="2"/>
                    <a:pt x="0" y="1"/>
                    <a:pt x="1" y="1"/>
                  </a:cubicBezTo>
                  <a:cubicBezTo>
                    <a:pt x="1" y="1"/>
                    <a:pt x="1" y="1"/>
                    <a:pt x="1" y="1"/>
                  </a:cubicBezTo>
                  <a:cubicBezTo>
                    <a:pt x="1" y="0"/>
                    <a:pt x="1" y="0"/>
                    <a:pt x="1" y="0"/>
                  </a:cubicBezTo>
                  <a:cubicBezTo>
                    <a:pt x="1" y="0"/>
                    <a:pt x="1" y="0"/>
                    <a:pt x="2" y="0"/>
                  </a:cubicBezTo>
                  <a:cubicBezTo>
                    <a:pt x="3" y="0"/>
                    <a:pt x="5" y="0"/>
                    <a:pt x="6" y="0"/>
                  </a:cubicBezTo>
                  <a:cubicBezTo>
                    <a:pt x="6" y="0"/>
                    <a:pt x="6" y="0"/>
                    <a:pt x="7" y="0"/>
                  </a:cubicBezTo>
                  <a:cubicBezTo>
                    <a:pt x="7" y="0"/>
                    <a:pt x="7" y="0"/>
                    <a:pt x="7" y="1"/>
                  </a:cubicBezTo>
                  <a:cubicBezTo>
                    <a:pt x="6" y="1"/>
                    <a:pt x="6" y="1"/>
                    <a:pt x="6" y="2"/>
                  </a:cubicBezTo>
                  <a:cubicBezTo>
                    <a:pt x="6" y="2"/>
                    <a:pt x="6" y="2"/>
                    <a:pt x="6" y="2"/>
                  </a:cubicBezTo>
                  <a:cubicBezTo>
                    <a:pt x="6" y="2"/>
                    <a:pt x="6" y="2"/>
                    <a:pt x="6" y="2"/>
                  </a:cubicBezTo>
                  <a:cubicBezTo>
                    <a:pt x="4" y="2"/>
                    <a:pt x="2" y="2"/>
                    <a:pt x="0" y="2"/>
                  </a:cubicBezTo>
                  <a:close/>
                  <a:moveTo>
                    <a:pt x="2" y="1"/>
                  </a:moveTo>
                  <a:cubicBezTo>
                    <a:pt x="2" y="1"/>
                    <a:pt x="2" y="1"/>
                    <a:pt x="1" y="1"/>
                  </a:cubicBezTo>
                  <a:cubicBezTo>
                    <a:pt x="3" y="1"/>
                    <a:pt x="4" y="1"/>
                    <a:pt x="5" y="1"/>
                  </a:cubicBezTo>
                  <a:cubicBezTo>
                    <a:pt x="5" y="1"/>
                    <a:pt x="5" y="1"/>
                    <a:pt x="5" y="1"/>
                  </a:cubicBezTo>
                  <a:cubicBezTo>
                    <a:pt x="5" y="1"/>
                    <a:pt x="6" y="1"/>
                    <a:pt x="6"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73" name="Freeform 626"/>
            <p:cNvSpPr>
              <a:spLocks noEditPoints="1"/>
            </p:cNvSpPr>
            <p:nvPr/>
          </p:nvSpPr>
          <p:spPr bwMode="auto">
            <a:xfrm>
              <a:off x="3550" y="1449"/>
              <a:ext cx="15" cy="7"/>
            </a:xfrm>
            <a:custGeom>
              <a:avLst/>
              <a:gdLst>
                <a:gd name="T0" fmla="*/ 0 w 6"/>
                <a:gd name="T1" fmla="*/ 3 h 3"/>
                <a:gd name="T2" fmla="*/ 0 w 6"/>
                <a:gd name="T3" fmla="*/ 2 h 3"/>
                <a:gd name="T4" fmla="*/ 0 w 6"/>
                <a:gd name="T5" fmla="*/ 1 h 3"/>
                <a:gd name="T6" fmla="*/ 1 w 6"/>
                <a:gd name="T7" fmla="*/ 1 h 3"/>
                <a:gd name="T8" fmla="*/ 1 w 6"/>
                <a:gd name="T9" fmla="*/ 1 h 3"/>
                <a:gd name="T10" fmla="*/ 1 w 6"/>
                <a:gd name="T11" fmla="*/ 1 h 3"/>
                <a:gd name="T12" fmla="*/ 6 w 6"/>
                <a:gd name="T13" fmla="*/ 0 h 3"/>
                <a:gd name="T14" fmla="*/ 6 w 6"/>
                <a:gd name="T15" fmla="*/ 1 h 3"/>
                <a:gd name="T16" fmla="*/ 6 w 6"/>
                <a:gd name="T17" fmla="*/ 1 h 3"/>
                <a:gd name="T18" fmla="*/ 6 w 6"/>
                <a:gd name="T19" fmla="*/ 2 h 3"/>
                <a:gd name="T20" fmla="*/ 6 w 6"/>
                <a:gd name="T21" fmla="*/ 2 h 3"/>
                <a:gd name="T22" fmla="*/ 5 w 6"/>
                <a:gd name="T23" fmla="*/ 2 h 3"/>
                <a:gd name="T24" fmla="*/ 0 w 6"/>
                <a:gd name="T25" fmla="*/ 3 h 3"/>
                <a:gd name="T26" fmla="*/ 2 w 6"/>
                <a:gd name="T27" fmla="*/ 1 h 3"/>
                <a:gd name="T28" fmla="*/ 1 w 6"/>
                <a:gd name="T29" fmla="*/ 2 h 3"/>
                <a:gd name="T30" fmla="*/ 5 w 6"/>
                <a:gd name="T31" fmla="*/ 2 h 3"/>
                <a:gd name="T32" fmla="*/ 5 w 6"/>
                <a:gd name="T33" fmla="*/ 2 h 3"/>
                <a:gd name="T34" fmla="*/ 5 w 6"/>
                <a:gd name="T35" fmla="*/ 1 h 3"/>
                <a:gd name="T36" fmla="*/ 2 w 6"/>
                <a:gd name="T3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3">
                  <a:moveTo>
                    <a:pt x="0" y="3"/>
                  </a:moveTo>
                  <a:cubicBezTo>
                    <a:pt x="0" y="3"/>
                    <a:pt x="0" y="2"/>
                    <a:pt x="0" y="2"/>
                  </a:cubicBezTo>
                  <a:cubicBezTo>
                    <a:pt x="0" y="2"/>
                    <a:pt x="0" y="2"/>
                    <a:pt x="0" y="1"/>
                  </a:cubicBezTo>
                  <a:cubicBezTo>
                    <a:pt x="1" y="1"/>
                    <a:pt x="1" y="1"/>
                    <a:pt x="1" y="1"/>
                  </a:cubicBezTo>
                  <a:cubicBezTo>
                    <a:pt x="1" y="1"/>
                    <a:pt x="1" y="1"/>
                    <a:pt x="1" y="1"/>
                  </a:cubicBezTo>
                  <a:cubicBezTo>
                    <a:pt x="1" y="1"/>
                    <a:pt x="1" y="1"/>
                    <a:pt x="1" y="1"/>
                  </a:cubicBezTo>
                  <a:cubicBezTo>
                    <a:pt x="3" y="0"/>
                    <a:pt x="4" y="0"/>
                    <a:pt x="6" y="0"/>
                  </a:cubicBezTo>
                  <a:cubicBezTo>
                    <a:pt x="6" y="0"/>
                    <a:pt x="6" y="0"/>
                    <a:pt x="6" y="1"/>
                  </a:cubicBezTo>
                  <a:cubicBezTo>
                    <a:pt x="6" y="1"/>
                    <a:pt x="6" y="1"/>
                    <a:pt x="6" y="1"/>
                  </a:cubicBezTo>
                  <a:cubicBezTo>
                    <a:pt x="6" y="1"/>
                    <a:pt x="6" y="2"/>
                    <a:pt x="6" y="2"/>
                  </a:cubicBezTo>
                  <a:cubicBezTo>
                    <a:pt x="6" y="2"/>
                    <a:pt x="6" y="2"/>
                    <a:pt x="6" y="2"/>
                  </a:cubicBezTo>
                  <a:cubicBezTo>
                    <a:pt x="6" y="2"/>
                    <a:pt x="6" y="2"/>
                    <a:pt x="5" y="2"/>
                  </a:cubicBezTo>
                  <a:cubicBezTo>
                    <a:pt x="4" y="3"/>
                    <a:pt x="2" y="3"/>
                    <a:pt x="0" y="3"/>
                  </a:cubicBezTo>
                  <a:close/>
                  <a:moveTo>
                    <a:pt x="2" y="1"/>
                  </a:moveTo>
                  <a:cubicBezTo>
                    <a:pt x="1" y="1"/>
                    <a:pt x="1" y="2"/>
                    <a:pt x="1" y="2"/>
                  </a:cubicBezTo>
                  <a:cubicBezTo>
                    <a:pt x="2" y="2"/>
                    <a:pt x="4" y="2"/>
                    <a:pt x="5" y="2"/>
                  </a:cubicBezTo>
                  <a:cubicBezTo>
                    <a:pt x="5" y="2"/>
                    <a:pt x="5" y="2"/>
                    <a:pt x="5" y="2"/>
                  </a:cubicBezTo>
                  <a:cubicBezTo>
                    <a:pt x="5"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74" name="Freeform 627"/>
            <p:cNvSpPr>
              <a:spLocks noEditPoints="1"/>
            </p:cNvSpPr>
            <p:nvPr/>
          </p:nvSpPr>
          <p:spPr bwMode="auto">
            <a:xfrm>
              <a:off x="3600" y="1441"/>
              <a:ext cx="10" cy="5"/>
            </a:xfrm>
            <a:custGeom>
              <a:avLst/>
              <a:gdLst>
                <a:gd name="T0" fmla="*/ 0 w 4"/>
                <a:gd name="T1" fmla="*/ 2 h 2"/>
                <a:gd name="T2" fmla="*/ 0 w 4"/>
                <a:gd name="T3" fmla="*/ 2 h 2"/>
                <a:gd name="T4" fmla="*/ 0 w 4"/>
                <a:gd name="T5" fmla="*/ 2 h 2"/>
                <a:gd name="T6" fmla="*/ 0 w 4"/>
                <a:gd name="T7" fmla="*/ 0 h 2"/>
                <a:gd name="T8" fmla="*/ 0 w 4"/>
                <a:gd name="T9" fmla="*/ 0 h 2"/>
                <a:gd name="T10" fmla="*/ 4 w 4"/>
                <a:gd name="T11" fmla="*/ 0 h 2"/>
                <a:gd name="T12" fmla="*/ 4 w 4"/>
                <a:gd name="T13" fmla="*/ 0 h 2"/>
                <a:gd name="T14" fmla="*/ 4 w 4"/>
                <a:gd name="T15" fmla="*/ 2 h 2"/>
                <a:gd name="T16" fmla="*/ 4 w 4"/>
                <a:gd name="T17" fmla="*/ 2 h 2"/>
                <a:gd name="T18" fmla="*/ 4 w 4"/>
                <a:gd name="T19" fmla="*/ 2 h 2"/>
                <a:gd name="T20" fmla="*/ 0 w 4"/>
                <a:gd name="T21" fmla="*/ 2 h 2"/>
                <a:gd name="T22" fmla="*/ 1 w 4"/>
                <a:gd name="T23" fmla="*/ 1 h 2"/>
                <a:gd name="T24" fmla="*/ 1 w 4"/>
                <a:gd name="T25" fmla="*/ 1 h 2"/>
                <a:gd name="T26" fmla="*/ 3 w 4"/>
                <a:gd name="T27" fmla="*/ 1 h 2"/>
                <a:gd name="T28" fmla="*/ 3 w 4"/>
                <a:gd name="T29" fmla="*/ 1 h 2"/>
                <a:gd name="T30" fmla="*/ 1 w 4"/>
                <a:gd name="T3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2">
                  <a:moveTo>
                    <a:pt x="0" y="2"/>
                  </a:moveTo>
                  <a:cubicBezTo>
                    <a:pt x="0" y="2"/>
                    <a:pt x="0" y="2"/>
                    <a:pt x="0" y="2"/>
                  </a:cubicBezTo>
                  <a:cubicBezTo>
                    <a:pt x="0" y="2"/>
                    <a:pt x="0" y="2"/>
                    <a:pt x="0" y="2"/>
                  </a:cubicBezTo>
                  <a:cubicBezTo>
                    <a:pt x="0" y="0"/>
                    <a:pt x="0" y="0"/>
                    <a:pt x="0" y="0"/>
                  </a:cubicBezTo>
                  <a:cubicBezTo>
                    <a:pt x="0" y="0"/>
                    <a:pt x="0" y="0"/>
                    <a:pt x="0" y="0"/>
                  </a:cubicBezTo>
                  <a:cubicBezTo>
                    <a:pt x="2" y="0"/>
                    <a:pt x="3" y="0"/>
                    <a:pt x="4" y="0"/>
                  </a:cubicBezTo>
                  <a:cubicBezTo>
                    <a:pt x="4" y="0"/>
                    <a:pt x="4" y="0"/>
                    <a:pt x="4" y="0"/>
                  </a:cubicBezTo>
                  <a:cubicBezTo>
                    <a:pt x="4" y="1"/>
                    <a:pt x="4" y="1"/>
                    <a:pt x="4" y="2"/>
                  </a:cubicBezTo>
                  <a:cubicBezTo>
                    <a:pt x="4" y="2"/>
                    <a:pt x="4" y="2"/>
                    <a:pt x="4" y="2"/>
                  </a:cubicBezTo>
                  <a:cubicBezTo>
                    <a:pt x="4" y="2"/>
                    <a:pt x="4" y="2"/>
                    <a:pt x="4" y="2"/>
                  </a:cubicBezTo>
                  <a:cubicBezTo>
                    <a:pt x="4" y="2"/>
                    <a:pt x="0" y="2"/>
                    <a:pt x="0" y="2"/>
                  </a:cubicBezTo>
                  <a:close/>
                  <a:moveTo>
                    <a:pt x="1" y="1"/>
                  </a:moveTo>
                  <a:cubicBezTo>
                    <a:pt x="1" y="1"/>
                    <a:pt x="1" y="1"/>
                    <a:pt x="1" y="1"/>
                  </a:cubicBezTo>
                  <a:cubicBezTo>
                    <a:pt x="3" y="1"/>
                    <a:pt x="3" y="1"/>
                    <a:pt x="3" y="1"/>
                  </a:cubicBezTo>
                  <a:cubicBezTo>
                    <a:pt x="3" y="1"/>
                    <a:pt x="3" y="1"/>
                    <a:pt x="3" y="1"/>
                  </a:cubicBezTo>
                  <a:cubicBezTo>
                    <a:pt x="3"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75" name="Freeform 628"/>
            <p:cNvSpPr>
              <a:spLocks noEditPoints="1"/>
            </p:cNvSpPr>
            <p:nvPr/>
          </p:nvSpPr>
          <p:spPr bwMode="auto">
            <a:xfrm>
              <a:off x="3624" y="1441"/>
              <a:ext cx="15" cy="5"/>
            </a:xfrm>
            <a:custGeom>
              <a:avLst/>
              <a:gdLst>
                <a:gd name="T0" fmla="*/ 1 w 6"/>
                <a:gd name="T1" fmla="*/ 2 h 2"/>
                <a:gd name="T2" fmla="*/ 1 w 6"/>
                <a:gd name="T3" fmla="*/ 2 h 2"/>
                <a:gd name="T4" fmla="*/ 0 w 6"/>
                <a:gd name="T5" fmla="*/ 1 h 2"/>
                <a:gd name="T6" fmla="*/ 0 w 6"/>
                <a:gd name="T7" fmla="*/ 0 h 2"/>
                <a:gd name="T8" fmla="*/ 1 w 6"/>
                <a:gd name="T9" fmla="*/ 0 h 2"/>
                <a:gd name="T10" fmla="*/ 5 w 6"/>
                <a:gd name="T11" fmla="*/ 0 h 2"/>
                <a:gd name="T12" fmla="*/ 6 w 6"/>
                <a:gd name="T13" fmla="*/ 1 h 2"/>
                <a:gd name="T14" fmla="*/ 6 w 6"/>
                <a:gd name="T15" fmla="*/ 1 h 2"/>
                <a:gd name="T16" fmla="*/ 6 w 6"/>
                <a:gd name="T17" fmla="*/ 2 h 2"/>
                <a:gd name="T18" fmla="*/ 6 w 6"/>
                <a:gd name="T19" fmla="*/ 2 h 2"/>
                <a:gd name="T20" fmla="*/ 1 w 6"/>
                <a:gd name="T21" fmla="*/ 2 h 2"/>
                <a:gd name="T22" fmla="*/ 1 w 6"/>
                <a:gd name="T23" fmla="*/ 1 h 2"/>
                <a:gd name="T24" fmla="*/ 1 w 6"/>
                <a:gd name="T25" fmla="*/ 1 h 2"/>
                <a:gd name="T26" fmla="*/ 5 w 6"/>
                <a:gd name="T27" fmla="*/ 1 h 2"/>
                <a:gd name="T28" fmla="*/ 5 w 6"/>
                <a:gd name="T29" fmla="*/ 1 h 2"/>
                <a:gd name="T30" fmla="*/ 5 w 6"/>
                <a:gd name="T31" fmla="*/ 1 h 2"/>
                <a:gd name="T32" fmla="*/ 1 w 6"/>
                <a:gd name="T3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2">
                  <a:moveTo>
                    <a:pt x="1" y="2"/>
                  </a:moveTo>
                  <a:cubicBezTo>
                    <a:pt x="1" y="2"/>
                    <a:pt x="1" y="2"/>
                    <a:pt x="1" y="2"/>
                  </a:cubicBezTo>
                  <a:cubicBezTo>
                    <a:pt x="0" y="1"/>
                    <a:pt x="0" y="1"/>
                    <a:pt x="0" y="1"/>
                  </a:cubicBezTo>
                  <a:cubicBezTo>
                    <a:pt x="0" y="0"/>
                    <a:pt x="0" y="0"/>
                    <a:pt x="0" y="0"/>
                  </a:cubicBezTo>
                  <a:cubicBezTo>
                    <a:pt x="0" y="0"/>
                    <a:pt x="1" y="0"/>
                    <a:pt x="1" y="0"/>
                  </a:cubicBezTo>
                  <a:cubicBezTo>
                    <a:pt x="2" y="0"/>
                    <a:pt x="3" y="0"/>
                    <a:pt x="5" y="0"/>
                  </a:cubicBezTo>
                  <a:cubicBezTo>
                    <a:pt x="6" y="0"/>
                    <a:pt x="6" y="0"/>
                    <a:pt x="6" y="1"/>
                  </a:cubicBezTo>
                  <a:cubicBezTo>
                    <a:pt x="6" y="1"/>
                    <a:pt x="6" y="1"/>
                    <a:pt x="6" y="1"/>
                  </a:cubicBezTo>
                  <a:cubicBezTo>
                    <a:pt x="6" y="1"/>
                    <a:pt x="6" y="2"/>
                    <a:pt x="6" y="2"/>
                  </a:cubicBezTo>
                  <a:cubicBezTo>
                    <a:pt x="6" y="2"/>
                    <a:pt x="6" y="2"/>
                    <a:pt x="6" y="2"/>
                  </a:cubicBezTo>
                  <a:cubicBezTo>
                    <a:pt x="4" y="2"/>
                    <a:pt x="3" y="2"/>
                    <a:pt x="1" y="2"/>
                  </a:cubicBezTo>
                  <a:close/>
                  <a:moveTo>
                    <a:pt x="1" y="1"/>
                  </a:moveTo>
                  <a:cubicBezTo>
                    <a:pt x="1" y="1"/>
                    <a:pt x="1" y="1"/>
                    <a:pt x="1" y="1"/>
                  </a:cubicBezTo>
                  <a:cubicBezTo>
                    <a:pt x="3" y="1"/>
                    <a:pt x="4" y="1"/>
                    <a:pt x="5" y="1"/>
                  </a:cubicBezTo>
                  <a:cubicBezTo>
                    <a:pt x="5" y="1"/>
                    <a:pt x="5" y="1"/>
                    <a:pt x="5" y="1"/>
                  </a:cubicBezTo>
                  <a:cubicBezTo>
                    <a:pt x="5" y="1"/>
                    <a:pt x="5" y="1"/>
                    <a:pt x="5" y="1"/>
                  </a:cubicBezTo>
                  <a:cubicBezTo>
                    <a:pt x="4"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76" name="Freeform 629"/>
            <p:cNvSpPr>
              <a:spLocks noEditPoints="1"/>
            </p:cNvSpPr>
            <p:nvPr/>
          </p:nvSpPr>
          <p:spPr bwMode="auto">
            <a:xfrm>
              <a:off x="3627" y="1449"/>
              <a:ext cx="17" cy="5"/>
            </a:xfrm>
            <a:custGeom>
              <a:avLst/>
              <a:gdLst>
                <a:gd name="T0" fmla="*/ 1 w 7"/>
                <a:gd name="T1" fmla="*/ 2 h 2"/>
                <a:gd name="T2" fmla="*/ 1 w 7"/>
                <a:gd name="T3" fmla="*/ 2 h 2"/>
                <a:gd name="T4" fmla="*/ 1 w 7"/>
                <a:gd name="T5" fmla="*/ 1 h 2"/>
                <a:gd name="T6" fmla="*/ 1 w 7"/>
                <a:gd name="T7" fmla="*/ 1 h 2"/>
                <a:gd name="T8" fmla="*/ 1 w 7"/>
                <a:gd name="T9" fmla="*/ 0 h 2"/>
                <a:gd name="T10" fmla="*/ 5 w 7"/>
                <a:gd name="T11" fmla="*/ 1 h 2"/>
                <a:gd name="T12" fmla="*/ 6 w 7"/>
                <a:gd name="T13" fmla="*/ 1 h 2"/>
                <a:gd name="T14" fmla="*/ 7 w 7"/>
                <a:gd name="T15" fmla="*/ 2 h 2"/>
                <a:gd name="T16" fmla="*/ 7 w 7"/>
                <a:gd name="T17" fmla="*/ 2 h 2"/>
                <a:gd name="T18" fmla="*/ 6 w 7"/>
                <a:gd name="T19" fmla="*/ 2 h 2"/>
                <a:gd name="T20" fmla="*/ 1 w 7"/>
                <a:gd name="T21" fmla="*/ 2 h 2"/>
                <a:gd name="T22" fmla="*/ 2 w 7"/>
                <a:gd name="T23" fmla="*/ 1 h 2"/>
                <a:gd name="T24" fmla="*/ 2 w 7"/>
                <a:gd name="T25" fmla="*/ 2 h 2"/>
                <a:gd name="T26" fmla="*/ 6 w 7"/>
                <a:gd name="T27" fmla="*/ 2 h 2"/>
                <a:gd name="T28" fmla="*/ 6 w 7"/>
                <a:gd name="T29" fmla="*/ 1 h 2"/>
                <a:gd name="T30" fmla="*/ 5 w 7"/>
                <a:gd name="T31" fmla="*/ 1 h 2"/>
                <a:gd name="T32" fmla="*/ 2 w 7"/>
                <a:gd name="T3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2">
                  <a:moveTo>
                    <a:pt x="1" y="2"/>
                  </a:moveTo>
                  <a:cubicBezTo>
                    <a:pt x="1" y="2"/>
                    <a:pt x="1" y="2"/>
                    <a:pt x="1" y="2"/>
                  </a:cubicBezTo>
                  <a:cubicBezTo>
                    <a:pt x="1" y="1"/>
                    <a:pt x="1" y="1"/>
                    <a:pt x="1" y="1"/>
                  </a:cubicBezTo>
                  <a:cubicBezTo>
                    <a:pt x="0" y="1"/>
                    <a:pt x="0" y="1"/>
                    <a:pt x="1" y="1"/>
                  </a:cubicBezTo>
                  <a:cubicBezTo>
                    <a:pt x="1" y="1"/>
                    <a:pt x="1" y="0"/>
                    <a:pt x="1" y="0"/>
                  </a:cubicBezTo>
                  <a:cubicBezTo>
                    <a:pt x="2" y="0"/>
                    <a:pt x="4" y="0"/>
                    <a:pt x="5" y="1"/>
                  </a:cubicBezTo>
                  <a:cubicBezTo>
                    <a:pt x="6" y="1"/>
                    <a:pt x="6" y="1"/>
                    <a:pt x="6" y="1"/>
                  </a:cubicBezTo>
                  <a:cubicBezTo>
                    <a:pt x="6" y="1"/>
                    <a:pt x="7" y="2"/>
                    <a:pt x="7" y="2"/>
                  </a:cubicBezTo>
                  <a:cubicBezTo>
                    <a:pt x="7" y="2"/>
                    <a:pt x="7" y="2"/>
                    <a:pt x="7" y="2"/>
                  </a:cubicBezTo>
                  <a:cubicBezTo>
                    <a:pt x="6" y="2"/>
                    <a:pt x="6" y="2"/>
                    <a:pt x="6" y="2"/>
                  </a:cubicBezTo>
                  <a:cubicBezTo>
                    <a:pt x="5" y="2"/>
                    <a:pt x="3" y="2"/>
                    <a:pt x="1" y="2"/>
                  </a:cubicBezTo>
                  <a:close/>
                  <a:moveTo>
                    <a:pt x="2" y="1"/>
                  </a:moveTo>
                  <a:cubicBezTo>
                    <a:pt x="2" y="2"/>
                    <a:pt x="2" y="2"/>
                    <a:pt x="2" y="2"/>
                  </a:cubicBezTo>
                  <a:cubicBezTo>
                    <a:pt x="3" y="2"/>
                    <a:pt x="4" y="2"/>
                    <a:pt x="6" y="2"/>
                  </a:cubicBezTo>
                  <a:cubicBezTo>
                    <a:pt x="6" y="1"/>
                    <a:pt x="6" y="1"/>
                    <a:pt x="6" y="1"/>
                  </a:cubicBezTo>
                  <a:cubicBezTo>
                    <a:pt x="6"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77" name="Freeform 630"/>
            <p:cNvSpPr>
              <a:spLocks noEditPoints="1"/>
            </p:cNvSpPr>
            <p:nvPr/>
          </p:nvSpPr>
          <p:spPr bwMode="auto">
            <a:xfrm>
              <a:off x="3612" y="1441"/>
              <a:ext cx="12" cy="5"/>
            </a:xfrm>
            <a:custGeom>
              <a:avLst/>
              <a:gdLst>
                <a:gd name="T0" fmla="*/ 0 w 5"/>
                <a:gd name="T1" fmla="*/ 2 h 2"/>
                <a:gd name="T2" fmla="*/ 0 w 5"/>
                <a:gd name="T3" fmla="*/ 2 h 2"/>
                <a:gd name="T4" fmla="*/ 0 w 5"/>
                <a:gd name="T5" fmla="*/ 0 h 2"/>
                <a:gd name="T6" fmla="*/ 0 w 5"/>
                <a:gd name="T7" fmla="*/ 0 h 2"/>
                <a:gd name="T8" fmla="*/ 0 w 5"/>
                <a:gd name="T9" fmla="*/ 0 h 2"/>
                <a:gd name="T10" fmla="*/ 4 w 5"/>
                <a:gd name="T11" fmla="*/ 0 h 2"/>
                <a:gd name="T12" fmla="*/ 4 w 5"/>
                <a:gd name="T13" fmla="*/ 0 h 2"/>
                <a:gd name="T14" fmla="*/ 4 w 5"/>
                <a:gd name="T15" fmla="*/ 0 h 2"/>
                <a:gd name="T16" fmla="*/ 5 w 5"/>
                <a:gd name="T17" fmla="*/ 1 h 2"/>
                <a:gd name="T18" fmla="*/ 5 w 5"/>
                <a:gd name="T19" fmla="*/ 1 h 2"/>
                <a:gd name="T20" fmla="*/ 5 w 5"/>
                <a:gd name="T21" fmla="*/ 2 h 2"/>
                <a:gd name="T22" fmla="*/ 5 w 5"/>
                <a:gd name="T23" fmla="*/ 2 h 2"/>
                <a:gd name="T24" fmla="*/ 0 w 5"/>
                <a:gd name="T25" fmla="*/ 2 h 2"/>
                <a:gd name="T26" fmla="*/ 1 w 5"/>
                <a:gd name="T27" fmla="*/ 1 h 2"/>
                <a:gd name="T28" fmla="*/ 1 w 5"/>
                <a:gd name="T29" fmla="*/ 1 h 2"/>
                <a:gd name="T30" fmla="*/ 4 w 5"/>
                <a:gd name="T31" fmla="*/ 1 h 2"/>
                <a:gd name="T32" fmla="*/ 4 w 5"/>
                <a:gd name="T33" fmla="*/ 1 h 2"/>
                <a:gd name="T34" fmla="*/ 4 w 5"/>
                <a:gd name="T35" fmla="*/ 1 h 2"/>
                <a:gd name="T36" fmla="*/ 4 w 5"/>
                <a:gd name="T37" fmla="*/ 1 h 2"/>
                <a:gd name="T38" fmla="*/ 1 w 5"/>
                <a:gd name="T3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2">
                  <a:moveTo>
                    <a:pt x="0" y="2"/>
                  </a:moveTo>
                  <a:cubicBezTo>
                    <a:pt x="0" y="2"/>
                    <a:pt x="0" y="2"/>
                    <a:pt x="0" y="2"/>
                  </a:cubicBezTo>
                  <a:cubicBezTo>
                    <a:pt x="0" y="1"/>
                    <a:pt x="0" y="1"/>
                    <a:pt x="0" y="0"/>
                  </a:cubicBezTo>
                  <a:cubicBezTo>
                    <a:pt x="0" y="0"/>
                    <a:pt x="0" y="0"/>
                    <a:pt x="0" y="0"/>
                  </a:cubicBezTo>
                  <a:cubicBezTo>
                    <a:pt x="0" y="0"/>
                    <a:pt x="0" y="0"/>
                    <a:pt x="0" y="0"/>
                  </a:cubicBezTo>
                  <a:cubicBezTo>
                    <a:pt x="4" y="0"/>
                    <a:pt x="4" y="0"/>
                    <a:pt x="4" y="0"/>
                  </a:cubicBezTo>
                  <a:cubicBezTo>
                    <a:pt x="4" y="0"/>
                    <a:pt x="4" y="0"/>
                    <a:pt x="4" y="0"/>
                  </a:cubicBezTo>
                  <a:cubicBezTo>
                    <a:pt x="4" y="0"/>
                    <a:pt x="4" y="0"/>
                    <a:pt x="4" y="0"/>
                  </a:cubicBezTo>
                  <a:cubicBezTo>
                    <a:pt x="5" y="0"/>
                    <a:pt x="5" y="1"/>
                    <a:pt x="5" y="1"/>
                  </a:cubicBezTo>
                  <a:cubicBezTo>
                    <a:pt x="5" y="1"/>
                    <a:pt x="5" y="1"/>
                    <a:pt x="5" y="1"/>
                  </a:cubicBezTo>
                  <a:cubicBezTo>
                    <a:pt x="5" y="1"/>
                    <a:pt x="5" y="2"/>
                    <a:pt x="5" y="2"/>
                  </a:cubicBezTo>
                  <a:cubicBezTo>
                    <a:pt x="5" y="2"/>
                    <a:pt x="5" y="2"/>
                    <a:pt x="5" y="2"/>
                  </a:cubicBezTo>
                  <a:cubicBezTo>
                    <a:pt x="5" y="2"/>
                    <a:pt x="0" y="2"/>
                    <a:pt x="0" y="2"/>
                  </a:cubicBezTo>
                  <a:close/>
                  <a:moveTo>
                    <a:pt x="1" y="1"/>
                  </a:moveTo>
                  <a:cubicBezTo>
                    <a:pt x="1" y="1"/>
                    <a:pt x="1" y="1"/>
                    <a:pt x="1" y="1"/>
                  </a:cubicBezTo>
                  <a:cubicBezTo>
                    <a:pt x="4" y="1"/>
                    <a:pt x="4" y="1"/>
                    <a:pt x="4" y="1"/>
                  </a:cubicBezTo>
                  <a:cubicBezTo>
                    <a:pt x="4" y="1"/>
                    <a:pt x="4" y="1"/>
                    <a:pt x="4" y="1"/>
                  </a:cubicBezTo>
                  <a:cubicBezTo>
                    <a:pt x="4" y="1"/>
                    <a:pt x="4" y="1"/>
                    <a:pt x="4" y="1"/>
                  </a:cubicBezTo>
                  <a:cubicBezTo>
                    <a:pt x="4" y="1"/>
                    <a:pt x="4" y="1"/>
                    <a:pt x="4" y="1"/>
                  </a:cubicBezTo>
                  <a:cubicBezTo>
                    <a:pt x="4"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78" name="Freeform 631"/>
            <p:cNvSpPr>
              <a:spLocks noEditPoints="1"/>
            </p:cNvSpPr>
            <p:nvPr/>
          </p:nvSpPr>
          <p:spPr bwMode="auto">
            <a:xfrm>
              <a:off x="3614" y="1449"/>
              <a:ext cx="13" cy="5"/>
            </a:xfrm>
            <a:custGeom>
              <a:avLst/>
              <a:gdLst>
                <a:gd name="T0" fmla="*/ 1 w 5"/>
                <a:gd name="T1" fmla="*/ 2 h 2"/>
                <a:gd name="T2" fmla="*/ 0 w 5"/>
                <a:gd name="T3" fmla="*/ 2 h 2"/>
                <a:gd name="T4" fmla="*/ 0 w 5"/>
                <a:gd name="T5" fmla="*/ 1 h 2"/>
                <a:gd name="T6" fmla="*/ 0 w 5"/>
                <a:gd name="T7" fmla="*/ 0 h 2"/>
                <a:gd name="T8" fmla="*/ 1 w 5"/>
                <a:gd name="T9" fmla="*/ 0 h 2"/>
                <a:gd name="T10" fmla="*/ 4 w 5"/>
                <a:gd name="T11" fmla="*/ 0 h 2"/>
                <a:gd name="T12" fmla="*/ 5 w 5"/>
                <a:gd name="T13" fmla="*/ 1 h 2"/>
                <a:gd name="T14" fmla="*/ 5 w 5"/>
                <a:gd name="T15" fmla="*/ 1 h 2"/>
                <a:gd name="T16" fmla="*/ 5 w 5"/>
                <a:gd name="T17" fmla="*/ 1 h 2"/>
                <a:gd name="T18" fmla="*/ 5 w 5"/>
                <a:gd name="T19" fmla="*/ 2 h 2"/>
                <a:gd name="T20" fmla="*/ 5 w 5"/>
                <a:gd name="T21" fmla="*/ 2 h 2"/>
                <a:gd name="T22" fmla="*/ 5 w 5"/>
                <a:gd name="T23" fmla="*/ 2 h 2"/>
                <a:gd name="T24" fmla="*/ 1 w 5"/>
                <a:gd name="T25" fmla="*/ 2 h 2"/>
                <a:gd name="T26" fmla="*/ 1 w 5"/>
                <a:gd name="T27" fmla="*/ 1 h 2"/>
                <a:gd name="T28" fmla="*/ 1 w 5"/>
                <a:gd name="T29" fmla="*/ 2 h 2"/>
                <a:gd name="T30" fmla="*/ 4 w 5"/>
                <a:gd name="T31" fmla="*/ 2 h 2"/>
                <a:gd name="T32" fmla="*/ 4 w 5"/>
                <a:gd name="T33" fmla="*/ 1 h 2"/>
                <a:gd name="T34" fmla="*/ 4 w 5"/>
                <a:gd name="T35" fmla="*/ 1 h 2"/>
                <a:gd name="T36" fmla="*/ 4 w 5"/>
                <a:gd name="T37" fmla="*/ 1 h 2"/>
                <a:gd name="T38" fmla="*/ 1 w 5"/>
                <a:gd name="T3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2">
                  <a:moveTo>
                    <a:pt x="1" y="2"/>
                  </a:moveTo>
                  <a:cubicBezTo>
                    <a:pt x="1" y="2"/>
                    <a:pt x="0" y="2"/>
                    <a:pt x="0" y="2"/>
                  </a:cubicBezTo>
                  <a:cubicBezTo>
                    <a:pt x="0" y="2"/>
                    <a:pt x="0" y="1"/>
                    <a:pt x="0" y="1"/>
                  </a:cubicBezTo>
                  <a:cubicBezTo>
                    <a:pt x="0" y="1"/>
                    <a:pt x="0" y="1"/>
                    <a:pt x="0" y="0"/>
                  </a:cubicBezTo>
                  <a:cubicBezTo>
                    <a:pt x="0" y="0"/>
                    <a:pt x="0" y="0"/>
                    <a:pt x="1" y="0"/>
                  </a:cubicBezTo>
                  <a:cubicBezTo>
                    <a:pt x="4" y="0"/>
                    <a:pt x="4" y="0"/>
                    <a:pt x="4" y="0"/>
                  </a:cubicBezTo>
                  <a:cubicBezTo>
                    <a:pt x="4" y="0"/>
                    <a:pt x="5" y="0"/>
                    <a:pt x="5" y="1"/>
                  </a:cubicBezTo>
                  <a:cubicBezTo>
                    <a:pt x="5" y="1"/>
                    <a:pt x="5" y="1"/>
                    <a:pt x="5" y="1"/>
                  </a:cubicBezTo>
                  <a:cubicBezTo>
                    <a:pt x="5" y="1"/>
                    <a:pt x="5" y="1"/>
                    <a:pt x="5" y="1"/>
                  </a:cubicBezTo>
                  <a:cubicBezTo>
                    <a:pt x="5" y="1"/>
                    <a:pt x="5" y="2"/>
                    <a:pt x="5" y="2"/>
                  </a:cubicBezTo>
                  <a:cubicBezTo>
                    <a:pt x="5" y="2"/>
                    <a:pt x="5" y="2"/>
                    <a:pt x="5" y="2"/>
                  </a:cubicBezTo>
                  <a:cubicBezTo>
                    <a:pt x="5" y="2"/>
                    <a:pt x="5" y="2"/>
                    <a:pt x="5" y="2"/>
                  </a:cubicBezTo>
                  <a:cubicBezTo>
                    <a:pt x="5" y="2"/>
                    <a:pt x="1" y="2"/>
                    <a:pt x="1" y="2"/>
                  </a:cubicBezTo>
                  <a:close/>
                  <a:moveTo>
                    <a:pt x="1" y="1"/>
                  </a:moveTo>
                  <a:cubicBezTo>
                    <a:pt x="1" y="1"/>
                    <a:pt x="1" y="1"/>
                    <a:pt x="1" y="2"/>
                  </a:cubicBezTo>
                  <a:cubicBezTo>
                    <a:pt x="4" y="2"/>
                    <a:pt x="4" y="2"/>
                    <a:pt x="4" y="2"/>
                  </a:cubicBezTo>
                  <a:cubicBezTo>
                    <a:pt x="4" y="2"/>
                    <a:pt x="4" y="1"/>
                    <a:pt x="4" y="1"/>
                  </a:cubicBezTo>
                  <a:cubicBezTo>
                    <a:pt x="4" y="1"/>
                    <a:pt x="4" y="1"/>
                    <a:pt x="4" y="1"/>
                  </a:cubicBezTo>
                  <a:cubicBezTo>
                    <a:pt x="4" y="1"/>
                    <a:pt x="4" y="1"/>
                    <a:pt x="4" y="1"/>
                  </a:cubicBezTo>
                  <a:cubicBezTo>
                    <a:pt x="4"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79" name="Freeform 632"/>
            <p:cNvSpPr>
              <a:spLocks noEditPoints="1"/>
            </p:cNvSpPr>
            <p:nvPr/>
          </p:nvSpPr>
          <p:spPr bwMode="auto">
            <a:xfrm>
              <a:off x="3585" y="1441"/>
              <a:ext cx="12" cy="5"/>
            </a:xfrm>
            <a:custGeom>
              <a:avLst/>
              <a:gdLst>
                <a:gd name="T0" fmla="*/ 1 w 5"/>
                <a:gd name="T1" fmla="*/ 2 h 2"/>
                <a:gd name="T2" fmla="*/ 0 w 5"/>
                <a:gd name="T3" fmla="*/ 2 h 2"/>
                <a:gd name="T4" fmla="*/ 0 w 5"/>
                <a:gd name="T5" fmla="*/ 1 h 2"/>
                <a:gd name="T6" fmla="*/ 1 w 5"/>
                <a:gd name="T7" fmla="*/ 0 h 2"/>
                <a:gd name="T8" fmla="*/ 1 w 5"/>
                <a:gd name="T9" fmla="*/ 0 h 2"/>
                <a:gd name="T10" fmla="*/ 5 w 5"/>
                <a:gd name="T11" fmla="*/ 0 h 2"/>
                <a:gd name="T12" fmla="*/ 5 w 5"/>
                <a:gd name="T13" fmla="*/ 0 h 2"/>
                <a:gd name="T14" fmla="*/ 5 w 5"/>
                <a:gd name="T15" fmla="*/ 0 h 2"/>
                <a:gd name="T16" fmla="*/ 5 w 5"/>
                <a:gd name="T17" fmla="*/ 1 h 2"/>
                <a:gd name="T18" fmla="*/ 5 w 5"/>
                <a:gd name="T19" fmla="*/ 2 h 2"/>
                <a:gd name="T20" fmla="*/ 5 w 5"/>
                <a:gd name="T21" fmla="*/ 2 h 2"/>
                <a:gd name="T22" fmla="*/ 5 w 5"/>
                <a:gd name="T23" fmla="*/ 2 h 2"/>
                <a:gd name="T24" fmla="*/ 1 w 5"/>
                <a:gd name="T25" fmla="*/ 2 h 2"/>
                <a:gd name="T26" fmla="*/ 2 w 5"/>
                <a:gd name="T27" fmla="*/ 1 h 2"/>
                <a:gd name="T28" fmla="*/ 1 w 5"/>
                <a:gd name="T29" fmla="*/ 1 h 2"/>
                <a:gd name="T30" fmla="*/ 4 w 5"/>
                <a:gd name="T31" fmla="*/ 1 h 2"/>
                <a:gd name="T32" fmla="*/ 4 w 5"/>
                <a:gd name="T33" fmla="*/ 1 h 2"/>
                <a:gd name="T34" fmla="*/ 2 w 5"/>
                <a:gd name="T3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2">
                  <a:moveTo>
                    <a:pt x="1" y="2"/>
                  </a:moveTo>
                  <a:cubicBezTo>
                    <a:pt x="1" y="2"/>
                    <a:pt x="0" y="2"/>
                    <a:pt x="0" y="2"/>
                  </a:cubicBezTo>
                  <a:cubicBezTo>
                    <a:pt x="0" y="2"/>
                    <a:pt x="0" y="2"/>
                    <a:pt x="0" y="1"/>
                  </a:cubicBezTo>
                  <a:cubicBezTo>
                    <a:pt x="1" y="1"/>
                    <a:pt x="1" y="1"/>
                    <a:pt x="1" y="0"/>
                  </a:cubicBezTo>
                  <a:cubicBezTo>
                    <a:pt x="1" y="0"/>
                    <a:pt x="1" y="0"/>
                    <a:pt x="1" y="0"/>
                  </a:cubicBezTo>
                  <a:cubicBezTo>
                    <a:pt x="2" y="0"/>
                    <a:pt x="4" y="0"/>
                    <a:pt x="5" y="0"/>
                  </a:cubicBezTo>
                  <a:cubicBezTo>
                    <a:pt x="5" y="0"/>
                    <a:pt x="5" y="0"/>
                    <a:pt x="5" y="0"/>
                  </a:cubicBezTo>
                  <a:cubicBezTo>
                    <a:pt x="5" y="0"/>
                    <a:pt x="5" y="0"/>
                    <a:pt x="5" y="0"/>
                  </a:cubicBezTo>
                  <a:cubicBezTo>
                    <a:pt x="5" y="1"/>
                    <a:pt x="5" y="1"/>
                    <a:pt x="5" y="1"/>
                  </a:cubicBezTo>
                  <a:cubicBezTo>
                    <a:pt x="5" y="1"/>
                    <a:pt x="5" y="2"/>
                    <a:pt x="5" y="2"/>
                  </a:cubicBezTo>
                  <a:cubicBezTo>
                    <a:pt x="5" y="2"/>
                    <a:pt x="5" y="2"/>
                    <a:pt x="5" y="2"/>
                  </a:cubicBezTo>
                  <a:cubicBezTo>
                    <a:pt x="5" y="2"/>
                    <a:pt x="5" y="2"/>
                    <a:pt x="5" y="2"/>
                  </a:cubicBezTo>
                  <a:cubicBezTo>
                    <a:pt x="5" y="2"/>
                    <a:pt x="1" y="2"/>
                    <a:pt x="1" y="2"/>
                  </a:cubicBezTo>
                  <a:close/>
                  <a:moveTo>
                    <a:pt x="2" y="1"/>
                  </a:moveTo>
                  <a:cubicBezTo>
                    <a:pt x="2" y="1"/>
                    <a:pt x="2" y="1"/>
                    <a:pt x="1" y="1"/>
                  </a:cubicBezTo>
                  <a:cubicBezTo>
                    <a:pt x="4" y="1"/>
                    <a:pt x="4" y="1"/>
                    <a:pt x="4" y="1"/>
                  </a:cubicBezTo>
                  <a:cubicBezTo>
                    <a:pt x="4" y="1"/>
                    <a:pt x="4" y="1"/>
                    <a:pt x="4"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80" name="Freeform 633"/>
            <p:cNvSpPr>
              <a:spLocks noEditPoints="1"/>
            </p:cNvSpPr>
            <p:nvPr/>
          </p:nvSpPr>
          <p:spPr bwMode="auto">
            <a:xfrm>
              <a:off x="3573" y="1441"/>
              <a:ext cx="12" cy="5"/>
            </a:xfrm>
            <a:custGeom>
              <a:avLst/>
              <a:gdLst>
                <a:gd name="T0" fmla="*/ 0 w 5"/>
                <a:gd name="T1" fmla="*/ 2 h 2"/>
                <a:gd name="T2" fmla="*/ 0 w 5"/>
                <a:gd name="T3" fmla="*/ 2 h 2"/>
                <a:gd name="T4" fmla="*/ 0 w 5"/>
                <a:gd name="T5" fmla="*/ 2 h 2"/>
                <a:gd name="T6" fmla="*/ 0 w 5"/>
                <a:gd name="T7" fmla="*/ 0 h 2"/>
                <a:gd name="T8" fmla="*/ 1 w 5"/>
                <a:gd name="T9" fmla="*/ 0 h 2"/>
                <a:gd name="T10" fmla="*/ 5 w 5"/>
                <a:gd name="T11" fmla="*/ 0 h 2"/>
                <a:gd name="T12" fmla="*/ 5 w 5"/>
                <a:gd name="T13" fmla="*/ 0 h 2"/>
                <a:gd name="T14" fmla="*/ 5 w 5"/>
                <a:gd name="T15" fmla="*/ 0 h 2"/>
                <a:gd name="T16" fmla="*/ 5 w 5"/>
                <a:gd name="T17" fmla="*/ 1 h 2"/>
                <a:gd name="T18" fmla="*/ 5 w 5"/>
                <a:gd name="T19" fmla="*/ 2 h 2"/>
                <a:gd name="T20" fmla="*/ 5 w 5"/>
                <a:gd name="T21" fmla="*/ 2 h 2"/>
                <a:gd name="T22" fmla="*/ 4 w 5"/>
                <a:gd name="T23" fmla="*/ 2 h 2"/>
                <a:gd name="T24" fmla="*/ 0 w 5"/>
                <a:gd name="T25" fmla="*/ 2 h 2"/>
                <a:gd name="T26" fmla="*/ 1 w 5"/>
                <a:gd name="T27" fmla="*/ 1 h 2"/>
                <a:gd name="T28" fmla="*/ 1 w 5"/>
                <a:gd name="T29" fmla="*/ 1 h 2"/>
                <a:gd name="T30" fmla="*/ 4 w 5"/>
                <a:gd name="T31" fmla="*/ 1 h 2"/>
                <a:gd name="T32" fmla="*/ 4 w 5"/>
                <a:gd name="T33" fmla="*/ 1 h 2"/>
                <a:gd name="T34" fmla="*/ 4 w 5"/>
                <a:gd name="T35" fmla="*/ 1 h 2"/>
                <a:gd name="T36" fmla="*/ 1 w 5"/>
                <a:gd name="T3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 h="2">
                  <a:moveTo>
                    <a:pt x="0" y="2"/>
                  </a:moveTo>
                  <a:cubicBezTo>
                    <a:pt x="0" y="2"/>
                    <a:pt x="0" y="2"/>
                    <a:pt x="0" y="2"/>
                  </a:cubicBezTo>
                  <a:cubicBezTo>
                    <a:pt x="0" y="2"/>
                    <a:pt x="0" y="2"/>
                    <a:pt x="0" y="2"/>
                  </a:cubicBezTo>
                  <a:cubicBezTo>
                    <a:pt x="0" y="1"/>
                    <a:pt x="0" y="1"/>
                    <a:pt x="0" y="0"/>
                  </a:cubicBezTo>
                  <a:cubicBezTo>
                    <a:pt x="0" y="0"/>
                    <a:pt x="1" y="0"/>
                    <a:pt x="1" y="0"/>
                  </a:cubicBezTo>
                  <a:cubicBezTo>
                    <a:pt x="2" y="0"/>
                    <a:pt x="3" y="0"/>
                    <a:pt x="5" y="0"/>
                  </a:cubicBezTo>
                  <a:cubicBezTo>
                    <a:pt x="5" y="0"/>
                    <a:pt x="5" y="0"/>
                    <a:pt x="5" y="0"/>
                  </a:cubicBezTo>
                  <a:cubicBezTo>
                    <a:pt x="5" y="0"/>
                    <a:pt x="5" y="0"/>
                    <a:pt x="5" y="0"/>
                  </a:cubicBezTo>
                  <a:cubicBezTo>
                    <a:pt x="5" y="1"/>
                    <a:pt x="5" y="1"/>
                    <a:pt x="5" y="1"/>
                  </a:cubicBezTo>
                  <a:cubicBezTo>
                    <a:pt x="5" y="1"/>
                    <a:pt x="5" y="1"/>
                    <a:pt x="5" y="2"/>
                  </a:cubicBezTo>
                  <a:cubicBezTo>
                    <a:pt x="5" y="2"/>
                    <a:pt x="5" y="2"/>
                    <a:pt x="5" y="2"/>
                  </a:cubicBezTo>
                  <a:cubicBezTo>
                    <a:pt x="5" y="2"/>
                    <a:pt x="4" y="2"/>
                    <a:pt x="4" y="2"/>
                  </a:cubicBezTo>
                  <a:cubicBezTo>
                    <a:pt x="4" y="2"/>
                    <a:pt x="0" y="2"/>
                    <a:pt x="0" y="2"/>
                  </a:cubicBezTo>
                  <a:close/>
                  <a:moveTo>
                    <a:pt x="1" y="1"/>
                  </a:moveTo>
                  <a:cubicBezTo>
                    <a:pt x="1" y="1"/>
                    <a:pt x="1" y="1"/>
                    <a:pt x="1" y="1"/>
                  </a:cubicBezTo>
                  <a:cubicBezTo>
                    <a:pt x="4" y="1"/>
                    <a:pt x="4" y="1"/>
                    <a:pt x="4" y="1"/>
                  </a:cubicBezTo>
                  <a:cubicBezTo>
                    <a:pt x="4" y="1"/>
                    <a:pt x="4" y="1"/>
                    <a:pt x="4" y="1"/>
                  </a:cubicBezTo>
                  <a:cubicBezTo>
                    <a:pt x="4" y="1"/>
                    <a:pt x="4" y="1"/>
                    <a:pt x="4" y="1"/>
                  </a:cubicBezTo>
                  <a:cubicBezTo>
                    <a:pt x="3"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81" name="Freeform 634"/>
            <p:cNvSpPr>
              <a:spLocks/>
            </p:cNvSpPr>
            <p:nvPr/>
          </p:nvSpPr>
          <p:spPr bwMode="auto">
            <a:xfrm>
              <a:off x="3543" y="145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1" y="0"/>
                  </a:cubicBezTo>
                  <a:cubicBezTo>
                    <a:pt x="1" y="0"/>
                    <a:pt x="1" y="0"/>
                    <a:pt x="1" y="0"/>
                  </a:cubicBezTo>
                  <a:cubicBezTo>
                    <a:pt x="1" y="0"/>
                    <a:pt x="1" y="0"/>
                    <a:pt x="1"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82" name="Freeform 635"/>
            <p:cNvSpPr>
              <a:spLocks/>
            </p:cNvSpPr>
            <p:nvPr/>
          </p:nvSpPr>
          <p:spPr bwMode="auto">
            <a:xfrm>
              <a:off x="3548"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1"/>
                    <a:pt x="0" y="0"/>
                  </a:cubicBezTo>
                  <a:cubicBezTo>
                    <a:pt x="1" y="0"/>
                    <a:pt x="1" y="0"/>
                    <a:pt x="1" y="0"/>
                  </a:cubicBezTo>
                  <a:cubicBezTo>
                    <a:pt x="1" y="0"/>
                    <a:pt x="1" y="1"/>
                    <a:pt x="1" y="1"/>
                  </a:cubicBezTo>
                  <a:cubicBezTo>
                    <a:pt x="1"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83" name="Freeform 636"/>
            <p:cNvSpPr>
              <a:spLocks/>
            </p:cNvSpPr>
            <p:nvPr/>
          </p:nvSpPr>
          <p:spPr bwMode="auto">
            <a:xfrm>
              <a:off x="3553"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0" y="0"/>
                    <a:pt x="0" y="0"/>
                    <a:pt x="1" y="0"/>
                  </a:cubicBezTo>
                  <a:cubicBezTo>
                    <a:pt x="1" y="0"/>
                    <a:pt x="1" y="1"/>
                    <a:pt x="1" y="1"/>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84" name="Freeform 637"/>
            <p:cNvSpPr>
              <a:spLocks/>
            </p:cNvSpPr>
            <p:nvPr/>
          </p:nvSpPr>
          <p:spPr bwMode="auto">
            <a:xfrm>
              <a:off x="3558"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1" y="0"/>
                    <a:pt x="1" y="0"/>
                    <a:pt x="1" y="0"/>
                  </a:cubicBezTo>
                  <a:cubicBezTo>
                    <a:pt x="1" y="0"/>
                    <a:pt x="1" y="0"/>
                    <a:pt x="1" y="1"/>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85" name="Freeform 638"/>
            <p:cNvSpPr>
              <a:spLocks/>
            </p:cNvSpPr>
            <p:nvPr/>
          </p:nvSpPr>
          <p:spPr bwMode="auto">
            <a:xfrm>
              <a:off x="3563" y="1459"/>
              <a:ext cx="2" cy="5"/>
            </a:xfrm>
            <a:custGeom>
              <a:avLst/>
              <a:gdLst>
                <a:gd name="T0" fmla="*/ 1 w 1"/>
                <a:gd name="T1" fmla="*/ 2 h 2"/>
                <a:gd name="T2" fmla="*/ 0 w 1"/>
                <a:gd name="T3" fmla="*/ 2 h 2"/>
                <a:gd name="T4" fmla="*/ 0 w 1"/>
                <a:gd name="T5" fmla="*/ 2 h 2"/>
                <a:gd name="T6" fmla="*/ 1 w 1"/>
                <a:gd name="T7" fmla="*/ 0 h 2"/>
                <a:gd name="T8" fmla="*/ 1 w 1"/>
                <a:gd name="T9" fmla="*/ 0 h 2"/>
                <a:gd name="T10" fmla="*/ 1 w 1"/>
                <a:gd name="T11" fmla="*/ 1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cubicBezTo>
                    <a:pt x="0" y="2"/>
                    <a:pt x="0" y="2"/>
                    <a:pt x="0" y="2"/>
                  </a:cubicBezTo>
                  <a:cubicBezTo>
                    <a:pt x="0" y="2"/>
                    <a:pt x="0" y="2"/>
                    <a:pt x="0" y="2"/>
                  </a:cubicBezTo>
                  <a:cubicBezTo>
                    <a:pt x="1" y="0"/>
                    <a:pt x="1" y="0"/>
                    <a:pt x="1" y="0"/>
                  </a:cubicBezTo>
                  <a:cubicBezTo>
                    <a:pt x="1" y="0"/>
                    <a:pt x="1" y="0"/>
                    <a:pt x="1" y="0"/>
                  </a:cubicBezTo>
                  <a:cubicBezTo>
                    <a:pt x="1" y="0"/>
                    <a:pt x="1" y="0"/>
                    <a:pt x="1"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86" name="Freeform 639"/>
            <p:cNvSpPr>
              <a:spLocks/>
            </p:cNvSpPr>
            <p:nvPr/>
          </p:nvSpPr>
          <p:spPr bwMode="auto">
            <a:xfrm>
              <a:off x="3568" y="1459"/>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1" y="1"/>
                    <a:pt x="1" y="1"/>
                    <a:pt x="1" y="0"/>
                  </a:cubicBezTo>
                  <a:cubicBezTo>
                    <a:pt x="1" y="0"/>
                    <a:pt x="2" y="0"/>
                    <a:pt x="2" y="0"/>
                  </a:cubicBezTo>
                  <a:cubicBezTo>
                    <a:pt x="2" y="0"/>
                    <a:pt x="2" y="0"/>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87" name="Freeform 640"/>
            <p:cNvSpPr>
              <a:spLocks/>
            </p:cNvSpPr>
            <p:nvPr/>
          </p:nvSpPr>
          <p:spPr bwMode="auto">
            <a:xfrm>
              <a:off x="3575" y="1459"/>
              <a:ext cx="5" cy="5"/>
            </a:xfrm>
            <a:custGeom>
              <a:avLst/>
              <a:gdLst>
                <a:gd name="T0" fmla="*/ 1 w 2"/>
                <a:gd name="T1" fmla="*/ 2 h 2"/>
                <a:gd name="T2" fmla="*/ 1 w 2"/>
                <a:gd name="T3" fmla="*/ 2 h 2"/>
                <a:gd name="T4" fmla="*/ 0 w 2"/>
                <a:gd name="T5" fmla="*/ 2 h 2"/>
                <a:gd name="T6" fmla="*/ 1 w 2"/>
                <a:gd name="T7" fmla="*/ 0 h 2"/>
                <a:gd name="T8" fmla="*/ 1 w 2"/>
                <a:gd name="T9" fmla="*/ 0 h 2"/>
                <a:gd name="T10" fmla="*/ 2 w 2"/>
                <a:gd name="T11" fmla="*/ 1 h 2"/>
                <a:gd name="T12" fmla="*/ 1 w 2"/>
                <a:gd name="T13" fmla="*/ 2 h 2"/>
                <a:gd name="T14" fmla="*/ 1 w 2"/>
                <a:gd name="T15" fmla="*/ 2 h 2"/>
                <a:gd name="T16" fmla="*/ 1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2"/>
                  </a:moveTo>
                  <a:cubicBezTo>
                    <a:pt x="1" y="2"/>
                    <a:pt x="1" y="2"/>
                    <a:pt x="1" y="2"/>
                  </a:cubicBezTo>
                  <a:cubicBezTo>
                    <a:pt x="1" y="2"/>
                    <a:pt x="0" y="2"/>
                    <a:pt x="0" y="2"/>
                  </a:cubicBezTo>
                  <a:cubicBezTo>
                    <a:pt x="1" y="1"/>
                    <a:pt x="1" y="1"/>
                    <a:pt x="1" y="0"/>
                  </a:cubicBezTo>
                  <a:cubicBezTo>
                    <a:pt x="1" y="0"/>
                    <a:pt x="1" y="0"/>
                    <a:pt x="1" y="0"/>
                  </a:cubicBezTo>
                  <a:cubicBezTo>
                    <a:pt x="2" y="0"/>
                    <a:pt x="2" y="1"/>
                    <a:pt x="2" y="1"/>
                  </a:cubicBezTo>
                  <a:cubicBezTo>
                    <a:pt x="1" y="1"/>
                    <a:pt x="1" y="1"/>
                    <a:pt x="1" y="2"/>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88" name="Freeform 641"/>
            <p:cNvSpPr>
              <a:spLocks/>
            </p:cNvSpPr>
            <p:nvPr/>
          </p:nvSpPr>
          <p:spPr bwMode="auto">
            <a:xfrm>
              <a:off x="3582" y="1459"/>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0" y="1"/>
                    <a:pt x="1" y="0"/>
                    <a:pt x="1" y="0"/>
                  </a:cubicBezTo>
                  <a:cubicBezTo>
                    <a:pt x="1" y="0"/>
                    <a:pt x="2" y="0"/>
                    <a:pt x="2" y="0"/>
                  </a:cubicBezTo>
                  <a:cubicBezTo>
                    <a:pt x="2" y="0"/>
                    <a:pt x="2" y="0"/>
                    <a:pt x="2"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89" name="Freeform 642"/>
            <p:cNvSpPr>
              <a:spLocks/>
            </p:cNvSpPr>
            <p:nvPr/>
          </p:nvSpPr>
          <p:spPr bwMode="auto">
            <a:xfrm>
              <a:off x="3590" y="145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1" y="2"/>
                    <a:pt x="1" y="2"/>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90" name="Freeform 643"/>
            <p:cNvSpPr>
              <a:spLocks/>
            </p:cNvSpPr>
            <p:nvPr/>
          </p:nvSpPr>
          <p:spPr bwMode="auto">
            <a:xfrm>
              <a:off x="3595" y="1459"/>
              <a:ext cx="2" cy="5"/>
            </a:xfrm>
            <a:custGeom>
              <a:avLst/>
              <a:gdLst>
                <a:gd name="T0" fmla="*/ 0 w 1"/>
                <a:gd name="T1" fmla="*/ 2 h 2"/>
                <a:gd name="T2" fmla="*/ 0 w 1"/>
                <a:gd name="T3" fmla="*/ 2 h 2"/>
                <a:gd name="T4" fmla="*/ 0 w 1"/>
                <a:gd name="T5" fmla="*/ 1 h 2"/>
                <a:gd name="T6" fmla="*/ 1 w 1"/>
                <a:gd name="T7" fmla="*/ 1 h 2"/>
                <a:gd name="T8" fmla="*/ 1 w 1"/>
                <a:gd name="T9" fmla="*/ 1 h 2"/>
                <a:gd name="T10" fmla="*/ 0 w 1"/>
                <a:gd name="T11" fmla="*/ 2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cubicBezTo>
                    <a:pt x="0" y="2"/>
                    <a:pt x="0" y="2"/>
                    <a:pt x="0" y="2"/>
                  </a:cubicBezTo>
                  <a:cubicBezTo>
                    <a:pt x="0" y="1"/>
                    <a:pt x="0" y="1"/>
                    <a:pt x="0" y="1"/>
                  </a:cubicBezTo>
                  <a:cubicBezTo>
                    <a:pt x="0" y="0"/>
                    <a:pt x="1" y="0"/>
                    <a:pt x="1" y="1"/>
                  </a:cubicBezTo>
                  <a:cubicBezTo>
                    <a:pt x="1" y="1"/>
                    <a:pt x="1" y="1"/>
                    <a:pt x="1" y="1"/>
                  </a:cubicBezTo>
                  <a:cubicBezTo>
                    <a:pt x="0"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91" name="Freeform 644"/>
            <p:cNvSpPr>
              <a:spLocks/>
            </p:cNvSpPr>
            <p:nvPr/>
          </p:nvSpPr>
          <p:spPr bwMode="auto">
            <a:xfrm>
              <a:off x="3600"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1"/>
                    <a:pt x="0"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92" name="Freeform 645"/>
            <p:cNvSpPr>
              <a:spLocks/>
            </p:cNvSpPr>
            <p:nvPr/>
          </p:nvSpPr>
          <p:spPr bwMode="auto">
            <a:xfrm>
              <a:off x="3602" y="1459"/>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1" y="1"/>
                    <a:pt x="1" y="0"/>
                  </a:cubicBezTo>
                  <a:cubicBezTo>
                    <a:pt x="1" y="0"/>
                    <a:pt x="1" y="0"/>
                    <a:pt x="1" y="0"/>
                  </a:cubicBezTo>
                  <a:cubicBezTo>
                    <a:pt x="1" y="0"/>
                    <a:pt x="1" y="0"/>
                    <a:pt x="1"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93" name="Freeform 646"/>
            <p:cNvSpPr>
              <a:spLocks/>
            </p:cNvSpPr>
            <p:nvPr/>
          </p:nvSpPr>
          <p:spPr bwMode="auto">
            <a:xfrm>
              <a:off x="3607" y="1459"/>
              <a:ext cx="5" cy="5"/>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0"/>
                    <a:pt x="1" y="0"/>
                  </a:cubicBezTo>
                  <a:cubicBezTo>
                    <a:pt x="1" y="0"/>
                    <a:pt x="2" y="0"/>
                    <a:pt x="2" y="0"/>
                  </a:cubicBezTo>
                  <a:cubicBezTo>
                    <a:pt x="2" y="0"/>
                    <a:pt x="2" y="1"/>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94" name="Freeform 647"/>
            <p:cNvSpPr>
              <a:spLocks/>
            </p:cNvSpPr>
            <p:nvPr/>
          </p:nvSpPr>
          <p:spPr bwMode="auto">
            <a:xfrm>
              <a:off x="3614"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1" y="0"/>
                  </a:cubicBezTo>
                  <a:cubicBezTo>
                    <a:pt x="1" y="0"/>
                    <a:pt x="1" y="0"/>
                    <a:pt x="1" y="0"/>
                  </a:cubicBezTo>
                  <a:cubicBezTo>
                    <a:pt x="1" y="0"/>
                    <a:pt x="1" y="1"/>
                    <a:pt x="1" y="1"/>
                  </a:cubicBezTo>
                  <a:cubicBezTo>
                    <a:pt x="0"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95" name="Freeform 648"/>
            <p:cNvSpPr>
              <a:spLocks/>
            </p:cNvSpPr>
            <p:nvPr/>
          </p:nvSpPr>
          <p:spPr bwMode="auto">
            <a:xfrm>
              <a:off x="3619"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1" y="0"/>
                  </a:cubicBezTo>
                  <a:cubicBezTo>
                    <a:pt x="1" y="0"/>
                    <a:pt x="1"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96" name="Freeform 649"/>
            <p:cNvSpPr>
              <a:spLocks/>
            </p:cNvSpPr>
            <p:nvPr/>
          </p:nvSpPr>
          <p:spPr bwMode="auto">
            <a:xfrm>
              <a:off x="3624"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97" name="Freeform 650"/>
            <p:cNvSpPr>
              <a:spLocks/>
            </p:cNvSpPr>
            <p:nvPr/>
          </p:nvSpPr>
          <p:spPr bwMode="auto">
            <a:xfrm>
              <a:off x="3627" y="1459"/>
              <a:ext cx="5" cy="5"/>
            </a:xfrm>
            <a:custGeom>
              <a:avLst/>
              <a:gdLst>
                <a:gd name="T0" fmla="*/ 1 w 2"/>
                <a:gd name="T1" fmla="*/ 2 h 2"/>
                <a:gd name="T2" fmla="*/ 1 w 2"/>
                <a:gd name="T3" fmla="*/ 2 h 2"/>
                <a:gd name="T4" fmla="*/ 0 w 2"/>
                <a:gd name="T5" fmla="*/ 1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0"/>
                    <a:pt x="2" y="0"/>
                  </a:cubicBezTo>
                  <a:cubicBezTo>
                    <a:pt x="2" y="0"/>
                    <a:pt x="2" y="0"/>
                    <a:pt x="2"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98" name="Freeform 651"/>
            <p:cNvSpPr>
              <a:spLocks/>
            </p:cNvSpPr>
            <p:nvPr/>
          </p:nvSpPr>
          <p:spPr bwMode="auto">
            <a:xfrm>
              <a:off x="3632" y="1459"/>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1"/>
                    <a:pt x="1" y="0"/>
                  </a:cubicBezTo>
                  <a:cubicBezTo>
                    <a:pt x="1" y="0"/>
                    <a:pt x="1" y="0"/>
                    <a:pt x="2" y="0"/>
                  </a:cubicBezTo>
                  <a:cubicBezTo>
                    <a:pt x="2" y="0"/>
                    <a:pt x="2" y="1"/>
                    <a:pt x="2" y="1"/>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99" name="Freeform 652"/>
            <p:cNvSpPr>
              <a:spLocks/>
            </p:cNvSpPr>
            <p:nvPr/>
          </p:nvSpPr>
          <p:spPr bwMode="auto">
            <a:xfrm>
              <a:off x="3637" y="145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1" y="0"/>
                    <a:pt x="1" y="0"/>
                    <a:pt x="1" y="0"/>
                  </a:cubicBezTo>
                  <a:cubicBezTo>
                    <a:pt x="1" y="0"/>
                    <a:pt x="1" y="0"/>
                    <a:pt x="1" y="0"/>
                  </a:cubicBezTo>
                  <a:cubicBezTo>
                    <a:pt x="2" y="0"/>
                    <a:pt x="2" y="0"/>
                    <a:pt x="1" y="0"/>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00" name="Freeform 653"/>
            <p:cNvSpPr>
              <a:spLocks/>
            </p:cNvSpPr>
            <p:nvPr/>
          </p:nvSpPr>
          <p:spPr bwMode="auto">
            <a:xfrm>
              <a:off x="3642" y="1459"/>
              <a:ext cx="4"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2"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01" name="Freeform 654"/>
            <p:cNvSpPr>
              <a:spLocks/>
            </p:cNvSpPr>
            <p:nvPr/>
          </p:nvSpPr>
          <p:spPr bwMode="auto">
            <a:xfrm>
              <a:off x="3560" y="1344"/>
              <a:ext cx="37" cy="52"/>
            </a:xfrm>
            <a:custGeom>
              <a:avLst/>
              <a:gdLst>
                <a:gd name="T0" fmla="*/ 1 w 15"/>
                <a:gd name="T1" fmla="*/ 21 h 21"/>
                <a:gd name="T2" fmla="*/ 0 w 15"/>
                <a:gd name="T3" fmla="*/ 21 h 21"/>
                <a:gd name="T4" fmla="*/ 14 w 15"/>
                <a:gd name="T5" fmla="*/ 0 h 21"/>
                <a:gd name="T6" fmla="*/ 15 w 15"/>
                <a:gd name="T7" fmla="*/ 1 h 21"/>
                <a:gd name="T8" fmla="*/ 1 w 15"/>
                <a:gd name="T9" fmla="*/ 21 h 21"/>
              </a:gdLst>
              <a:ahLst/>
              <a:cxnLst>
                <a:cxn ang="0">
                  <a:pos x="T0" y="T1"/>
                </a:cxn>
                <a:cxn ang="0">
                  <a:pos x="T2" y="T3"/>
                </a:cxn>
                <a:cxn ang="0">
                  <a:pos x="T4" y="T5"/>
                </a:cxn>
                <a:cxn ang="0">
                  <a:pos x="T6" y="T7"/>
                </a:cxn>
                <a:cxn ang="0">
                  <a:pos x="T8" y="T9"/>
                </a:cxn>
              </a:cxnLst>
              <a:rect l="0" t="0" r="r" b="b"/>
              <a:pathLst>
                <a:path w="15" h="21">
                  <a:moveTo>
                    <a:pt x="1" y="21"/>
                  </a:moveTo>
                  <a:cubicBezTo>
                    <a:pt x="0" y="21"/>
                    <a:pt x="0" y="21"/>
                    <a:pt x="0" y="21"/>
                  </a:cubicBezTo>
                  <a:cubicBezTo>
                    <a:pt x="4" y="14"/>
                    <a:pt x="9" y="7"/>
                    <a:pt x="14" y="0"/>
                  </a:cubicBezTo>
                  <a:cubicBezTo>
                    <a:pt x="15" y="1"/>
                    <a:pt x="15" y="1"/>
                    <a:pt x="15" y="1"/>
                  </a:cubicBezTo>
                  <a:cubicBezTo>
                    <a:pt x="10" y="7"/>
                    <a:pt x="5"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02" name="Freeform 655"/>
            <p:cNvSpPr>
              <a:spLocks/>
            </p:cNvSpPr>
            <p:nvPr/>
          </p:nvSpPr>
          <p:spPr bwMode="auto">
            <a:xfrm>
              <a:off x="3577" y="1344"/>
              <a:ext cx="37" cy="52"/>
            </a:xfrm>
            <a:custGeom>
              <a:avLst/>
              <a:gdLst>
                <a:gd name="T0" fmla="*/ 1 w 15"/>
                <a:gd name="T1" fmla="*/ 21 h 21"/>
                <a:gd name="T2" fmla="*/ 0 w 15"/>
                <a:gd name="T3" fmla="*/ 21 h 21"/>
                <a:gd name="T4" fmla="*/ 14 w 15"/>
                <a:gd name="T5" fmla="*/ 0 h 21"/>
                <a:gd name="T6" fmla="*/ 15 w 15"/>
                <a:gd name="T7" fmla="*/ 1 h 21"/>
                <a:gd name="T8" fmla="*/ 1 w 15"/>
                <a:gd name="T9" fmla="*/ 21 h 21"/>
              </a:gdLst>
              <a:ahLst/>
              <a:cxnLst>
                <a:cxn ang="0">
                  <a:pos x="T0" y="T1"/>
                </a:cxn>
                <a:cxn ang="0">
                  <a:pos x="T2" y="T3"/>
                </a:cxn>
                <a:cxn ang="0">
                  <a:pos x="T4" y="T5"/>
                </a:cxn>
                <a:cxn ang="0">
                  <a:pos x="T6" y="T7"/>
                </a:cxn>
                <a:cxn ang="0">
                  <a:pos x="T8" y="T9"/>
                </a:cxn>
              </a:cxnLst>
              <a:rect l="0" t="0" r="r" b="b"/>
              <a:pathLst>
                <a:path w="15" h="21">
                  <a:moveTo>
                    <a:pt x="1" y="21"/>
                  </a:moveTo>
                  <a:cubicBezTo>
                    <a:pt x="0" y="21"/>
                    <a:pt x="0" y="21"/>
                    <a:pt x="0" y="21"/>
                  </a:cubicBezTo>
                  <a:cubicBezTo>
                    <a:pt x="5" y="14"/>
                    <a:pt x="9" y="7"/>
                    <a:pt x="14" y="0"/>
                  </a:cubicBezTo>
                  <a:cubicBezTo>
                    <a:pt x="15" y="1"/>
                    <a:pt x="15" y="1"/>
                    <a:pt x="15" y="1"/>
                  </a:cubicBezTo>
                  <a:cubicBezTo>
                    <a:pt x="10" y="8"/>
                    <a:pt x="5"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03" name="Freeform 656"/>
            <p:cNvSpPr>
              <a:spLocks/>
            </p:cNvSpPr>
            <p:nvPr/>
          </p:nvSpPr>
          <p:spPr bwMode="auto">
            <a:xfrm>
              <a:off x="3619" y="1369"/>
              <a:ext cx="20" cy="27"/>
            </a:xfrm>
            <a:custGeom>
              <a:avLst/>
              <a:gdLst>
                <a:gd name="T0" fmla="*/ 1 w 8"/>
                <a:gd name="T1" fmla="*/ 11 h 11"/>
                <a:gd name="T2" fmla="*/ 0 w 8"/>
                <a:gd name="T3" fmla="*/ 11 h 11"/>
                <a:gd name="T4" fmla="*/ 7 w 8"/>
                <a:gd name="T5" fmla="*/ 0 h 11"/>
                <a:gd name="T6" fmla="*/ 8 w 8"/>
                <a:gd name="T7" fmla="*/ 1 h 11"/>
                <a:gd name="T8" fmla="*/ 1 w 8"/>
                <a:gd name="T9" fmla="*/ 11 h 11"/>
              </a:gdLst>
              <a:ahLst/>
              <a:cxnLst>
                <a:cxn ang="0">
                  <a:pos x="T0" y="T1"/>
                </a:cxn>
                <a:cxn ang="0">
                  <a:pos x="T2" y="T3"/>
                </a:cxn>
                <a:cxn ang="0">
                  <a:pos x="T4" y="T5"/>
                </a:cxn>
                <a:cxn ang="0">
                  <a:pos x="T6" y="T7"/>
                </a:cxn>
                <a:cxn ang="0">
                  <a:pos x="T8" y="T9"/>
                </a:cxn>
              </a:cxnLst>
              <a:rect l="0" t="0" r="r" b="b"/>
              <a:pathLst>
                <a:path w="8" h="11">
                  <a:moveTo>
                    <a:pt x="1" y="11"/>
                  </a:moveTo>
                  <a:cubicBezTo>
                    <a:pt x="0" y="11"/>
                    <a:pt x="0" y="11"/>
                    <a:pt x="0" y="11"/>
                  </a:cubicBezTo>
                  <a:cubicBezTo>
                    <a:pt x="3" y="7"/>
                    <a:pt x="5" y="4"/>
                    <a:pt x="7" y="0"/>
                  </a:cubicBezTo>
                  <a:cubicBezTo>
                    <a:pt x="8" y="1"/>
                    <a:pt x="8" y="1"/>
                    <a:pt x="8" y="1"/>
                  </a:cubicBezTo>
                  <a:cubicBezTo>
                    <a:pt x="5" y="4"/>
                    <a:pt x="3" y="8"/>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04" name="Freeform 657"/>
            <p:cNvSpPr>
              <a:spLocks noEditPoints="1"/>
            </p:cNvSpPr>
            <p:nvPr/>
          </p:nvSpPr>
          <p:spPr bwMode="auto">
            <a:xfrm>
              <a:off x="3545" y="1339"/>
              <a:ext cx="101" cy="70"/>
            </a:xfrm>
            <a:custGeom>
              <a:avLst/>
              <a:gdLst>
                <a:gd name="T0" fmla="*/ 1 w 41"/>
                <a:gd name="T1" fmla="*/ 25 h 28"/>
                <a:gd name="T2" fmla="*/ 1 w 41"/>
                <a:gd name="T3" fmla="*/ 10 h 28"/>
                <a:gd name="T4" fmla="*/ 3 w 41"/>
                <a:gd name="T5" fmla="*/ 0 h 28"/>
                <a:gd name="T6" fmla="*/ 9 w 41"/>
                <a:gd name="T7" fmla="*/ 0 h 28"/>
                <a:gd name="T8" fmla="*/ 38 w 41"/>
                <a:gd name="T9" fmla="*/ 0 h 28"/>
                <a:gd name="T10" fmla="*/ 40 w 41"/>
                <a:gd name="T11" fmla="*/ 6 h 28"/>
                <a:gd name="T12" fmla="*/ 40 w 41"/>
                <a:gd name="T13" fmla="*/ 19 h 28"/>
                <a:gd name="T14" fmla="*/ 40 w 41"/>
                <a:gd name="T15" fmla="*/ 26 h 28"/>
                <a:gd name="T16" fmla="*/ 35 w 41"/>
                <a:gd name="T17" fmla="*/ 28 h 28"/>
                <a:gd name="T18" fmla="*/ 32 w 41"/>
                <a:gd name="T19" fmla="*/ 28 h 28"/>
                <a:gd name="T20" fmla="*/ 11 w 41"/>
                <a:gd name="T21" fmla="*/ 28 h 28"/>
                <a:gd name="T22" fmla="*/ 6 w 41"/>
                <a:gd name="T23" fmla="*/ 28 h 28"/>
                <a:gd name="T24" fmla="*/ 3 w 41"/>
                <a:gd name="T25" fmla="*/ 1 h 28"/>
                <a:gd name="T26" fmla="*/ 2 w 41"/>
                <a:gd name="T27" fmla="*/ 1 h 28"/>
                <a:gd name="T28" fmla="*/ 1 w 41"/>
                <a:gd name="T29" fmla="*/ 11 h 28"/>
                <a:gd name="T30" fmla="*/ 6 w 41"/>
                <a:gd name="T31" fmla="*/ 28 h 28"/>
                <a:gd name="T32" fmla="*/ 11 w 41"/>
                <a:gd name="T33" fmla="*/ 27 h 28"/>
                <a:gd name="T34" fmla="*/ 32 w 41"/>
                <a:gd name="T35" fmla="*/ 28 h 28"/>
                <a:gd name="T36" fmla="*/ 35 w 41"/>
                <a:gd name="T37" fmla="*/ 28 h 28"/>
                <a:gd name="T38" fmla="*/ 40 w 41"/>
                <a:gd name="T39" fmla="*/ 26 h 28"/>
                <a:gd name="T40" fmla="*/ 40 w 41"/>
                <a:gd name="T41" fmla="*/ 19 h 28"/>
                <a:gd name="T42" fmla="*/ 40 w 41"/>
                <a:gd name="T43" fmla="*/ 6 h 28"/>
                <a:gd name="T44" fmla="*/ 38 w 41"/>
                <a:gd name="T45" fmla="*/ 1 h 28"/>
                <a:gd name="T46" fmla="*/ 9 w 41"/>
                <a:gd name="T47" fmla="*/ 1 h 28"/>
                <a:gd name="T48" fmla="*/ 7 w 41"/>
                <a:gd name="T49" fmla="*/ 24 h 28"/>
                <a:gd name="T50" fmla="*/ 3 w 41"/>
                <a:gd name="T51" fmla="*/ 23 h 28"/>
                <a:gd name="T52" fmla="*/ 3 w 41"/>
                <a:gd name="T53" fmla="*/ 9 h 28"/>
                <a:gd name="T54" fmla="*/ 4 w 41"/>
                <a:gd name="T55" fmla="*/ 2 h 28"/>
                <a:gd name="T56" fmla="*/ 38 w 41"/>
                <a:gd name="T57" fmla="*/ 3 h 28"/>
                <a:gd name="T58" fmla="*/ 38 w 41"/>
                <a:gd name="T59" fmla="*/ 5 h 28"/>
                <a:gd name="T60" fmla="*/ 38 w 41"/>
                <a:gd name="T61" fmla="*/ 24 h 28"/>
                <a:gd name="T62" fmla="*/ 7 w 41"/>
                <a:gd name="T63" fmla="*/ 24 h 28"/>
                <a:gd name="T64" fmla="*/ 7 w 41"/>
                <a:gd name="T65" fmla="*/ 23 h 28"/>
                <a:gd name="T66" fmla="*/ 12 w 41"/>
                <a:gd name="T67" fmla="*/ 23 h 28"/>
                <a:gd name="T68" fmla="*/ 37 w 41"/>
                <a:gd name="T69" fmla="*/ 5 h 28"/>
                <a:gd name="T70" fmla="*/ 37 w 41"/>
                <a:gd name="T71" fmla="*/ 3 h 28"/>
                <a:gd name="T72" fmla="*/ 4 w 41"/>
                <a:gd name="T73" fmla="*/ 3 h 28"/>
                <a:gd name="T74" fmla="*/ 4 w 41"/>
                <a:gd name="T75" fmla="*/ 9 h 28"/>
                <a:gd name="T76" fmla="*/ 4 w 41"/>
                <a:gd name="T77"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 h="28">
                  <a:moveTo>
                    <a:pt x="6" y="28"/>
                  </a:moveTo>
                  <a:cubicBezTo>
                    <a:pt x="5" y="28"/>
                    <a:pt x="1" y="28"/>
                    <a:pt x="1" y="25"/>
                  </a:cubicBezTo>
                  <a:cubicBezTo>
                    <a:pt x="1" y="11"/>
                    <a:pt x="1" y="11"/>
                    <a:pt x="1" y="11"/>
                  </a:cubicBezTo>
                  <a:cubicBezTo>
                    <a:pt x="1" y="11"/>
                    <a:pt x="1" y="10"/>
                    <a:pt x="1" y="10"/>
                  </a:cubicBezTo>
                  <a:cubicBezTo>
                    <a:pt x="0" y="6"/>
                    <a:pt x="0" y="2"/>
                    <a:pt x="2" y="1"/>
                  </a:cubicBezTo>
                  <a:cubicBezTo>
                    <a:pt x="2" y="0"/>
                    <a:pt x="2" y="0"/>
                    <a:pt x="3" y="0"/>
                  </a:cubicBezTo>
                  <a:cubicBezTo>
                    <a:pt x="4" y="0"/>
                    <a:pt x="5" y="0"/>
                    <a:pt x="6" y="0"/>
                  </a:cubicBezTo>
                  <a:cubicBezTo>
                    <a:pt x="7" y="0"/>
                    <a:pt x="8" y="0"/>
                    <a:pt x="9" y="0"/>
                  </a:cubicBezTo>
                  <a:cubicBezTo>
                    <a:pt x="10" y="0"/>
                    <a:pt x="11" y="0"/>
                    <a:pt x="12" y="0"/>
                  </a:cubicBezTo>
                  <a:cubicBezTo>
                    <a:pt x="38" y="0"/>
                    <a:pt x="38" y="0"/>
                    <a:pt x="38" y="0"/>
                  </a:cubicBezTo>
                  <a:cubicBezTo>
                    <a:pt x="39" y="0"/>
                    <a:pt x="39" y="0"/>
                    <a:pt x="40" y="1"/>
                  </a:cubicBezTo>
                  <a:cubicBezTo>
                    <a:pt x="41" y="2"/>
                    <a:pt x="41" y="4"/>
                    <a:pt x="40" y="6"/>
                  </a:cubicBezTo>
                  <a:cubicBezTo>
                    <a:pt x="40" y="6"/>
                    <a:pt x="40" y="7"/>
                    <a:pt x="40" y="7"/>
                  </a:cubicBezTo>
                  <a:cubicBezTo>
                    <a:pt x="40" y="19"/>
                    <a:pt x="40" y="19"/>
                    <a:pt x="40" y="19"/>
                  </a:cubicBezTo>
                  <a:cubicBezTo>
                    <a:pt x="40" y="19"/>
                    <a:pt x="40" y="20"/>
                    <a:pt x="40" y="21"/>
                  </a:cubicBezTo>
                  <a:cubicBezTo>
                    <a:pt x="40" y="23"/>
                    <a:pt x="40" y="24"/>
                    <a:pt x="40" y="26"/>
                  </a:cubicBezTo>
                  <a:cubicBezTo>
                    <a:pt x="40" y="26"/>
                    <a:pt x="40" y="27"/>
                    <a:pt x="40" y="27"/>
                  </a:cubicBezTo>
                  <a:cubicBezTo>
                    <a:pt x="39" y="28"/>
                    <a:pt x="37" y="28"/>
                    <a:pt x="35" y="28"/>
                  </a:cubicBezTo>
                  <a:cubicBezTo>
                    <a:pt x="34" y="28"/>
                    <a:pt x="34" y="28"/>
                    <a:pt x="34" y="28"/>
                  </a:cubicBezTo>
                  <a:cubicBezTo>
                    <a:pt x="33" y="28"/>
                    <a:pt x="33" y="28"/>
                    <a:pt x="32" y="28"/>
                  </a:cubicBezTo>
                  <a:cubicBezTo>
                    <a:pt x="29" y="28"/>
                    <a:pt x="25" y="28"/>
                    <a:pt x="22" y="28"/>
                  </a:cubicBezTo>
                  <a:cubicBezTo>
                    <a:pt x="18" y="28"/>
                    <a:pt x="15" y="28"/>
                    <a:pt x="11" y="28"/>
                  </a:cubicBezTo>
                  <a:cubicBezTo>
                    <a:pt x="11" y="28"/>
                    <a:pt x="10" y="28"/>
                    <a:pt x="9" y="28"/>
                  </a:cubicBezTo>
                  <a:cubicBezTo>
                    <a:pt x="8" y="28"/>
                    <a:pt x="7" y="28"/>
                    <a:pt x="6" y="28"/>
                  </a:cubicBezTo>
                  <a:close/>
                  <a:moveTo>
                    <a:pt x="6" y="1"/>
                  </a:moveTo>
                  <a:cubicBezTo>
                    <a:pt x="5" y="1"/>
                    <a:pt x="4" y="1"/>
                    <a:pt x="3" y="1"/>
                  </a:cubicBezTo>
                  <a:cubicBezTo>
                    <a:pt x="3" y="1"/>
                    <a:pt x="3" y="1"/>
                    <a:pt x="3" y="1"/>
                  </a:cubicBezTo>
                  <a:cubicBezTo>
                    <a:pt x="3" y="1"/>
                    <a:pt x="2" y="1"/>
                    <a:pt x="2" y="1"/>
                  </a:cubicBezTo>
                  <a:cubicBezTo>
                    <a:pt x="1" y="3"/>
                    <a:pt x="1" y="7"/>
                    <a:pt x="1" y="10"/>
                  </a:cubicBezTo>
                  <a:cubicBezTo>
                    <a:pt x="1" y="10"/>
                    <a:pt x="1" y="11"/>
                    <a:pt x="1" y="11"/>
                  </a:cubicBezTo>
                  <a:cubicBezTo>
                    <a:pt x="1" y="25"/>
                    <a:pt x="1" y="25"/>
                    <a:pt x="1" y="25"/>
                  </a:cubicBezTo>
                  <a:cubicBezTo>
                    <a:pt x="1" y="27"/>
                    <a:pt x="3" y="28"/>
                    <a:pt x="6" y="28"/>
                  </a:cubicBezTo>
                  <a:cubicBezTo>
                    <a:pt x="7" y="28"/>
                    <a:pt x="8" y="28"/>
                    <a:pt x="9" y="28"/>
                  </a:cubicBezTo>
                  <a:cubicBezTo>
                    <a:pt x="10" y="27"/>
                    <a:pt x="11" y="27"/>
                    <a:pt x="11" y="27"/>
                  </a:cubicBezTo>
                  <a:cubicBezTo>
                    <a:pt x="15" y="27"/>
                    <a:pt x="18" y="27"/>
                    <a:pt x="22" y="28"/>
                  </a:cubicBezTo>
                  <a:cubicBezTo>
                    <a:pt x="25" y="28"/>
                    <a:pt x="29" y="28"/>
                    <a:pt x="32" y="28"/>
                  </a:cubicBezTo>
                  <a:cubicBezTo>
                    <a:pt x="33" y="28"/>
                    <a:pt x="33" y="28"/>
                    <a:pt x="34" y="28"/>
                  </a:cubicBezTo>
                  <a:cubicBezTo>
                    <a:pt x="34" y="28"/>
                    <a:pt x="34" y="28"/>
                    <a:pt x="35" y="28"/>
                  </a:cubicBezTo>
                  <a:cubicBezTo>
                    <a:pt x="37" y="28"/>
                    <a:pt x="39" y="28"/>
                    <a:pt x="39" y="27"/>
                  </a:cubicBezTo>
                  <a:cubicBezTo>
                    <a:pt x="40" y="26"/>
                    <a:pt x="40" y="26"/>
                    <a:pt x="40" y="26"/>
                  </a:cubicBezTo>
                  <a:cubicBezTo>
                    <a:pt x="40" y="24"/>
                    <a:pt x="40" y="23"/>
                    <a:pt x="40" y="21"/>
                  </a:cubicBezTo>
                  <a:cubicBezTo>
                    <a:pt x="40" y="20"/>
                    <a:pt x="40" y="19"/>
                    <a:pt x="40" y="19"/>
                  </a:cubicBezTo>
                  <a:cubicBezTo>
                    <a:pt x="40" y="7"/>
                    <a:pt x="40" y="7"/>
                    <a:pt x="40" y="7"/>
                  </a:cubicBezTo>
                  <a:cubicBezTo>
                    <a:pt x="40" y="7"/>
                    <a:pt x="40" y="6"/>
                    <a:pt x="40" y="6"/>
                  </a:cubicBezTo>
                  <a:cubicBezTo>
                    <a:pt x="40" y="4"/>
                    <a:pt x="40" y="2"/>
                    <a:pt x="39" y="1"/>
                  </a:cubicBezTo>
                  <a:cubicBezTo>
                    <a:pt x="39" y="1"/>
                    <a:pt x="38" y="1"/>
                    <a:pt x="38" y="1"/>
                  </a:cubicBezTo>
                  <a:cubicBezTo>
                    <a:pt x="12" y="1"/>
                    <a:pt x="12" y="1"/>
                    <a:pt x="12" y="1"/>
                  </a:cubicBezTo>
                  <a:cubicBezTo>
                    <a:pt x="11" y="1"/>
                    <a:pt x="10" y="1"/>
                    <a:pt x="9" y="1"/>
                  </a:cubicBezTo>
                  <a:cubicBezTo>
                    <a:pt x="8" y="1"/>
                    <a:pt x="7" y="1"/>
                    <a:pt x="6" y="1"/>
                  </a:cubicBezTo>
                  <a:close/>
                  <a:moveTo>
                    <a:pt x="7" y="24"/>
                  </a:moveTo>
                  <a:cubicBezTo>
                    <a:pt x="6" y="24"/>
                    <a:pt x="5" y="24"/>
                    <a:pt x="5" y="24"/>
                  </a:cubicBezTo>
                  <a:cubicBezTo>
                    <a:pt x="4" y="24"/>
                    <a:pt x="3" y="24"/>
                    <a:pt x="3" y="23"/>
                  </a:cubicBezTo>
                  <a:cubicBezTo>
                    <a:pt x="3" y="10"/>
                    <a:pt x="3" y="10"/>
                    <a:pt x="3" y="10"/>
                  </a:cubicBezTo>
                  <a:cubicBezTo>
                    <a:pt x="3" y="10"/>
                    <a:pt x="3" y="9"/>
                    <a:pt x="3" y="9"/>
                  </a:cubicBezTo>
                  <a:cubicBezTo>
                    <a:pt x="3" y="6"/>
                    <a:pt x="3" y="4"/>
                    <a:pt x="3" y="3"/>
                  </a:cubicBezTo>
                  <a:cubicBezTo>
                    <a:pt x="4" y="3"/>
                    <a:pt x="4" y="2"/>
                    <a:pt x="4" y="2"/>
                  </a:cubicBezTo>
                  <a:cubicBezTo>
                    <a:pt x="37" y="2"/>
                    <a:pt x="37" y="2"/>
                    <a:pt x="37" y="2"/>
                  </a:cubicBezTo>
                  <a:cubicBezTo>
                    <a:pt x="37" y="2"/>
                    <a:pt x="38" y="3"/>
                    <a:pt x="38" y="3"/>
                  </a:cubicBezTo>
                  <a:cubicBezTo>
                    <a:pt x="38" y="3"/>
                    <a:pt x="38" y="4"/>
                    <a:pt x="38" y="5"/>
                  </a:cubicBezTo>
                  <a:cubicBezTo>
                    <a:pt x="38" y="5"/>
                    <a:pt x="38" y="5"/>
                    <a:pt x="38" y="5"/>
                  </a:cubicBezTo>
                  <a:cubicBezTo>
                    <a:pt x="38" y="23"/>
                    <a:pt x="38" y="23"/>
                    <a:pt x="38" y="23"/>
                  </a:cubicBezTo>
                  <a:cubicBezTo>
                    <a:pt x="38" y="23"/>
                    <a:pt x="38" y="24"/>
                    <a:pt x="38" y="24"/>
                  </a:cubicBezTo>
                  <a:cubicBezTo>
                    <a:pt x="11" y="24"/>
                    <a:pt x="11" y="24"/>
                    <a:pt x="11" y="24"/>
                  </a:cubicBezTo>
                  <a:cubicBezTo>
                    <a:pt x="10" y="24"/>
                    <a:pt x="9" y="24"/>
                    <a:pt x="7" y="24"/>
                  </a:cubicBezTo>
                  <a:close/>
                  <a:moveTo>
                    <a:pt x="4" y="23"/>
                  </a:moveTo>
                  <a:cubicBezTo>
                    <a:pt x="4" y="23"/>
                    <a:pt x="5" y="23"/>
                    <a:pt x="7" y="23"/>
                  </a:cubicBezTo>
                  <a:cubicBezTo>
                    <a:pt x="9" y="23"/>
                    <a:pt x="10" y="23"/>
                    <a:pt x="11" y="23"/>
                  </a:cubicBezTo>
                  <a:cubicBezTo>
                    <a:pt x="12" y="23"/>
                    <a:pt x="12" y="23"/>
                    <a:pt x="12" y="23"/>
                  </a:cubicBezTo>
                  <a:cubicBezTo>
                    <a:pt x="37" y="23"/>
                    <a:pt x="37" y="23"/>
                    <a:pt x="37" y="23"/>
                  </a:cubicBezTo>
                  <a:cubicBezTo>
                    <a:pt x="37" y="5"/>
                    <a:pt x="37" y="5"/>
                    <a:pt x="37" y="5"/>
                  </a:cubicBezTo>
                  <a:cubicBezTo>
                    <a:pt x="37" y="5"/>
                    <a:pt x="37" y="5"/>
                    <a:pt x="37" y="4"/>
                  </a:cubicBezTo>
                  <a:cubicBezTo>
                    <a:pt x="37" y="4"/>
                    <a:pt x="37" y="3"/>
                    <a:pt x="37" y="3"/>
                  </a:cubicBezTo>
                  <a:cubicBezTo>
                    <a:pt x="33" y="3"/>
                    <a:pt x="33" y="3"/>
                    <a:pt x="33" y="3"/>
                  </a:cubicBezTo>
                  <a:cubicBezTo>
                    <a:pt x="4" y="3"/>
                    <a:pt x="4" y="3"/>
                    <a:pt x="4" y="3"/>
                  </a:cubicBezTo>
                  <a:cubicBezTo>
                    <a:pt x="4" y="3"/>
                    <a:pt x="4" y="3"/>
                    <a:pt x="4" y="3"/>
                  </a:cubicBezTo>
                  <a:cubicBezTo>
                    <a:pt x="3" y="4"/>
                    <a:pt x="4" y="7"/>
                    <a:pt x="4" y="9"/>
                  </a:cubicBezTo>
                  <a:cubicBezTo>
                    <a:pt x="4" y="9"/>
                    <a:pt x="4" y="10"/>
                    <a:pt x="4" y="10"/>
                  </a:cubicBezTo>
                  <a:lnTo>
                    <a:pt x="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05" name="Freeform 658"/>
            <p:cNvSpPr>
              <a:spLocks/>
            </p:cNvSpPr>
            <p:nvPr/>
          </p:nvSpPr>
          <p:spPr bwMode="auto">
            <a:xfrm>
              <a:off x="3570" y="1411"/>
              <a:ext cx="54" cy="18"/>
            </a:xfrm>
            <a:custGeom>
              <a:avLst/>
              <a:gdLst>
                <a:gd name="T0" fmla="*/ 1 w 22"/>
                <a:gd name="T1" fmla="*/ 7 h 7"/>
                <a:gd name="T2" fmla="*/ 0 w 22"/>
                <a:gd name="T3" fmla="*/ 7 h 7"/>
                <a:gd name="T4" fmla="*/ 0 w 22"/>
                <a:gd name="T5" fmla="*/ 6 h 7"/>
                <a:gd name="T6" fmla="*/ 0 w 22"/>
                <a:gd name="T7" fmla="*/ 5 h 7"/>
                <a:gd name="T8" fmla="*/ 2 w 22"/>
                <a:gd name="T9" fmla="*/ 5 h 7"/>
                <a:gd name="T10" fmla="*/ 2 w 22"/>
                <a:gd name="T11" fmla="*/ 5 h 7"/>
                <a:gd name="T12" fmla="*/ 4 w 22"/>
                <a:gd name="T13" fmla="*/ 5 h 7"/>
                <a:gd name="T14" fmla="*/ 5 w 22"/>
                <a:gd name="T15" fmla="*/ 4 h 7"/>
                <a:gd name="T16" fmla="*/ 5 w 22"/>
                <a:gd name="T17" fmla="*/ 4 h 7"/>
                <a:gd name="T18" fmla="*/ 5 w 22"/>
                <a:gd name="T19" fmla="*/ 2 h 7"/>
                <a:gd name="T20" fmla="*/ 5 w 22"/>
                <a:gd name="T21" fmla="*/ 1 h 7"/>
                <a:gd name="T22" fmla="*/ 5 w 22"/>
                <a:gd name="T23" fmla="*/ 0 h 7"/>
                <a:gd name="T24" fmla="*/ 6 w 22"/>
                <a:gd name="T25" fmla="*/ 1 h 7"/>
                <a:gd name="T26" fmla="*/ 6 w 22"/>
                <a:gd name="T27" fmla="*/ 2 h 7"/>
                <a:gd name="T28" fmla="*/ 6 w 22"/>
                <a:gd name="T29" fmla="*/ 4 h 7"/>
                <a:gd name="T30" fmla="*/ 6 w 22"/>
                <a:gd name="T31" fmla="*/ 5 h 7"/>
                <a:gd name="T32" fmla="*/ 4 w 22"/>
                <a:gd name="T33" fmla="*/ 5 h 7"/>
                <a:gd name="T34" fmla="*/ 3 w 22"/>
                <a:gd name="T35" fmla="*/ 6 h 7"/>
                <a:gd name="T36" fmla="*/ 2 w 22"/>
                <a:gd name="T37" fmla="*/ 6 h 7"/>
                <a:gd name="T38" fmla="*/ 0 w 22"/>
                <a:gd name="T39" fmla="*/ 6 h 7"/>
                <a:gd name="T40" fmla="*/ 0 w 22"/>
                <a:gd name="T41" fmla="*/ 6 h 7"/>
                <a:gd name="T42" fmla="*/ 0 w 22"/>
                <a:gd name="T43" fmla="*/ 7 h 7"/>
                <a:gd name="T44" fmla="*/ 1 w 22"/>
                <a:gd name="T45" fmla="*/ 7 h 7"/>
                <a:gd name="T46" fmla="*/ 21 w 22"/>
                <a:gd name="T47" fmla="*/ 7 h 7"/>
                <a:gd name="T48" fmla="*/ 21 w 22"/>
                <a:gd name="T49" fmla="*/ 6 h 7"/>
                <a:gd name="T50" fmla="*/ 20 w 22"/>
                <a:gd name="T51" fmla="*/ 5 h 7"/>
                <a:gd name="T52" fmla="*/ 16 w 22"/>
                <a:gd name="T53" fmla="*/ 5 h 7"/>
                <a:gd name="T54" fmla="*/ 15 w 22"/>
                <a:gd name="T55" fmla="*/ 5 h 7"/>
                <a:gd name="T56" fmla="*/ 15 w 22"/>
                <a:gd name="T57" fmla="*/ 3 h 7"/>
                <a:gd name="T58" fmla="*/ 15 w 22"/>
                <a:gd name="T59" fmla="*/ 3 h 7"/>
                <a:gd name="T60" fmla="*/ 15 w 22"/>
                <a:gd name="T61" fmla="*/ 3 h 7"/>
                <a:gd name="T62" fmla="*/ 15 w 22"/>
                <a:gd name="T63" fmla="*/ 1 h 7"/>
                <a:gd name="T64" fmla="*/ 16 w 22"/>
                <a:gd name="T65" fmla="*/ 0 h 7"/>
                <a:gd name="T66" fmla="*/ 16 w 22"/>
                <a:gd name="T67" fmla="*/ 1 h 7"/>
                <a:gd name="T68" fmla="*/ 16 w 22"/>
                <a:gd name="T69" fmla="*/ 3 h 7"/>
                <a:gd name="T70" fmla="*/ 16 w 22"/>
                <a:gd name="T71" fmla="*/ 3 h 7"/>
                <a:gd name="T72" fmla="*/ 16 w 22"/>
                <a:gd name="T73" fmla="*/ 3 h 7"/>
                <a:gd name="T74" fmla="*/ 16 w 22"/>
                <a:gd name="T75" fmla="*/ 4 h 7"/>
                <a:gd name="T76" fmla="*/ 16 w 22"/>
                <a:gd name="T77" fmla="*/ 4 h 7"/>
                <a:gd name="T78" fmla="*/ 20 w 22"/>
                <a:gd name="T79" fmla="*/ 4 h 7"/>
                <a:gd name="T80" fmla="*/ 22 w 22"/>
                <a:gd name="T81" fmla="*/ 6 h 7"/>
                <a:gd name="T82" fmla="*/ 21 w 22"/>
                <a:gd name="T83" fmla="*/ 7 h 7"/>
                <a:gd name="T84" fmla="*/ 1 w 22"/>
                <a:gd name="T85" fmla="*/ 7 h 7"/>
                <a:gd name="T86" fmla="*/ 1 w 22"/>
                <a:gd name="T8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 h="7">
                  <a:moveTo>
                    <a:pt x="1" y="7"/>
                  </a:moveTo>
                  <a:cubicBezTo>
                    <a:pt x="0" y="7"/>
                    <a:pt x="0" y="7"/>
                    <a:pt x="0" y="7"/>
                  </a:cubicBezTo>
                  <a:cubicBezTo>
                    <a:pt x="0" y="7"/>
                    <a:pt x="0" y="7"/>
                    <a:pt x="0" y="6"/>
                  </a:cubicBezTo>
                  <a:cubicBezTo>
                    <a:pt x="0" y="6"/>
                    <a:pt x="0" y="5"/>
                    <a:pt x="0" y="5"/>
                  </a:cubicBezTo>
                  <a:cubicBezTo>
                    <a:pt x="0" y="5"/>
                    <a:pt x="1" y="5"/>
                    <a:pt x="2" y="5"/>
                  </a:cubicBezTo>
                  <a:cubicBezTo>
                    <a:pt x="2" y="5"/>
                    <a:pt x="2" y="5"/>
                    <a:pt x="2" y="5"/>
                  </a:cubicBezTo>
                  <a:cubicBezTo>
                    <a:pt x="3" y="5"/>
                    <a:pt x="3" y="5"/>
                    <a:pt x="4" y="5"/>
                  </a:cubicBezTo>
                  <a:cubicBezTo>
                    <a:pt x="4" y="5"/>
                    <a:pt x="5" y="5"/>
                    <a:pt x="5" y="4"/>
                  </a:cubicBezTo>
                  <a:cubicBezTo>
                    <a:pt x="5" y="4"/>
                    <a:pt x="5" y="4"/>
                    <a:pt x="5" y="4"/>
                  </a:cubicBezTo>
                  <a:cubicBezTo>
                    <a:pt x="5" y="3"/>
                    <a:pt x="5" y="3"/>
                    <a:pt x="5" y="2"/>
                  </a:cubicBezTo>
                  <a:cubicBezTo>
                    <a:pt x="5" y="2"/>
                    <a:pt x="5" y="1"/>
                    <a:pt x="5" y="1"/>
                  </a:cubicBezTo>
                  <a:cubicBezTo>
                    <a:pt x="5" y="1"/>
                    <a:pt x="5" y="0"/>
                    <a:pt x="5" y="0"/>
                  </a:cubicBezTo>
                  <a:cubicBezTo>
                    <a:pt x="6" y="0"/>
                    <a:pt x="6" y="1"/>
                    <a:pt x="6" y="1"/>
                  </a:cubicBezTo>
                  <a:cubicBezTo>
                    <a:pt x="6" y="1"/>
                    <a:pt x="6" y="2"/>
                    <a:pt x="6" y="2"/>
                  </a:cubicBezTo>
                  <a:cubicBezTo>
                    <a:pt x="6" y="3"/>
                    <a:pt x="6" y="3"/>
                    <a:pt x="6" y="4"/>
                  </a:cubicBezTo>
                  <a:cubicBezTo>
                    <a:pt x="6" y="4"/>
                    <a:pt x="6" y="5"/>
                    <a:pt x="6" y="5"/>
                  </a:cubicBezTo>
                  <a:cubicBezTo>
                    <a:pt x="5" y="5"/>
                    <a:pt x="4" y="5"/>
                    <a:pt x="4" y="5"/>
                  </a:cubicBezTo>
                  <a:cubicBezTo>
                    <a:pt x="3" y="5"/>
                    <a:pt x="3" y="5"/>
                    <a:pt x="3" y="6"/>
                  </a:cubicBezTo>
                  <a:cubicBezTo>
                    <a:pt x="2" y="6"/>
                    <a:pt x="2" y="6"/>
                    <a:pt x="2" y="6"/>
                  </a:cubicBezTo>
                  <a:cubicBezTo>
                    <a:pt x="1" y="5"/>
                    <a:pt x="1" y="5"/>
                    <a:pt x="0" y="6"/>
                  </a:cubicBezTo>
                  <a:cubicBezTo>
                    <a:pt x="0" y="6"/>
                    <a:pt x="0" y="6"/>
                    <a:pt x="0" y="6"/>
                  </a:cubicBezTo>
                  <a:cubicBezTo>
                    <a:pt x="0" y="6"/>
                    <a:pt x="0" y="6"/>
                    <a:pt x="0" y="7"/>
                  </a:cubicBezTo>
                  <a:cubicBezTo>
                    <a:pt x="0" y="7"/>
                    <a:pt x="1" y="7"/>
                    <a:pt x="1" y="7"/>
                  </a:cubicBezTo>
                  <a:cubicBezTo>
                    <a:pt x="21" y="7"/>
                    <a:pt x="21" y="7"/>
                    <a:pt x="21" y="7"/>
                  </a:cubicBezTo>
                  <a:cubicBezTo>
                    <a:pt x="21" y="6"/>
                    <a:pt x="21" y="6"/>
                    <a:pt x="21" y="6"/>
                  </a:cubicBezTo>
                  <a:cubicBezTo>
                    <a:pt x="20" y="6"/>
                    <a:pt x="20" y="5"/>
                    <a:pt x="20" y="5"/>
                  </a:cubicBezTo>
                  <a:cubicBezTo>
                    <a:pt x="16" y="5"/>
                    <a:pt x="16" y="5"/>
                    <a:pt x="16" y="5"/>
                  </a:cubicBezTo>
                  <a:cubicBezTo>
                    <a:pt x="16" y="5"/>
                    <a:pt x="16" y="5"/>
                    <a:pt x="15" y="5"/>
                  </a:cubicBezTo>
                  <a:cubicBezTo>
                    <a:pt x="15" y="5"/>
                    <a:pt x="15" y="4"/>
                    <a:pt x="15" y="3"/>
                  </a:cubicBezTo>
                  <a:cubicBezTo>
                    <a:pt x="15" y="3"/>
                    <a:pt x="15" y="3"/>
                    <a:pt x="15" y="3"/>
                  </a:cubicBezTo>
                  <a:cubicBezTo>
                    <a:pt x="15" y="3"/>
                    <a:pt x="15" y="3"/>
                    <a:pt x="15" y="3"/>
                  </a:cubicBezTo>
                  <a:cubicBezTo>
                    <a:pt x="15" y="2"/>
                    <a:pt x="15" y="1"/>
                    <a:pt x="15" y="1"/>
                  </a:cubicBezTo>
                  <a:cubicBezTo>
                    <a:pt x="15" y="1"/>
                    <a:pt x="15" y="0"/>
                    <a:pt x="16" y="0"/>
                  </a:cubicBezTo>
                  <a:cubicBezTo>
                    <a:pt x="16" y="0"/>
                    <a:pt x="16" y="1"/>
                    <a:pt x="16" y="1"/>
                  </a:cubicBezTo>
                  <a:cubicBezTo>
                    <a:pt x="16" y="1"/>
                    <a:pt x="16" y="2"/>
                    <a:pt x="16" y="3"/>
                  </a:cubicBezTo>
                  <a:cubicBezTo>
                    <a:pt x="16" y="3"/>
                    <a:pt x="16" y="3"/>
                    <a:pt x="16" y="3"/>
                  </a:cubicBezTo>
                  <a:cubicBezTo>
                    <a:pt x="16" y="3"/>
                    <a:pt x="16" y="3"/>
                    <a:pt x="16" y="3"/>
                  </a:cubicBezTo>
                  <a:cubicBezTo>
                    <a:pt x="16" y="4"/>
                    <a:pt x="16" y="4"/>
                    <a:pt x="16" y="4"/>
                  </a:cubicBezTo>
                  <a:cubicBezTo>
                    <a:pt x="16" y="4"/>
                    <a:pt x="16" y="4"/>
                    <a:pt x="16" y="4"/>
                  </a:cubicBezTo>
                  <a:cubicBezTo>
                    <a:pt x="20" y="4"/>
                    <a:pt x="20" y="4"/>
                    <a:pt x="20" y="4"/>
                  </a:cubicBezTo>
                  <a:cubicBezTo>
                    <a:pt x="21" y="4"/>
                    <a:pt x="22" y="6"/>
                    <a:pt x="22" y="6"/>
                  </a:cubicBezTo>
                  <a:cubicBezTo>
                    <a:pt x="22" y="7"/>
                    <a:pt x="21" y="7"/>
                    <a:pt x="21" y="7"/>
                  </a:cubicBezTo>
                  <a:cubicBezTo>
                    <a:pt x="1" y="7"/>
                    <a:pt x="1" y="7"/>
                    <a:pt x="1" y="7"/>
                  </a:cubicBezTo>
                  <a:cubicBezTo>
                    <a:pt x="1" y="7"/>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06" name="Freeform 659"/>
            <p:cNvSpPr>
              <a:spLocks/>
            </p:cNvSpPr>
            <p:nvPr/>
          </p:nvSpPr>
          <p:spPr bwMode="auto">
            <a:xfrm>
              <a:off x="3548" y="1401"/>
              <a:ext cx="98" cy="13"/>
            </a:xfrm>
            <a:custGeom>
              <a:avLst/>
              <a:gdLst>
                <a:gd name="T0" fmla="*/ 13 w 40"/>
                <a:gd name="T1" fmla="*/ 5 h 5"/>
                <a:gd name="T2" fmla="*/ 4 w 40"/>
                <a:gd name="T3" fmla="*/ 5 h 5"/>
                <a:gd name="T4" fmla="*/ 1 w 40"/>
                <a:gd name="T5" fmla="*/ 4 h 5"/>
                <a:gd name="T6" fmla="*/ 0 w 40"/>
                <a:gd name="T7" fmla="*/ 1 h 5"/>
                <a:gd name="T8" fmla="*/ 0 w 40"/>
                <a:gd name="T9" fmla="*/ 0 h 5"/>
                <a:gd name="T10" fmla="*/ 1 w 40"/>
                <a:gd name="T11" fmla="*/ 1 h 5"/>
                <a:gd name="T12" fmla="*/ 1 w 40"/>
                <a:gd name="T13" fmla="*/ 4 h 5"/>
                <a:gd name="T14" fmla="*/ 4 w 40"/>
                <a:gd name="T15" fmla="*/ 4 h 5"/>
                <a:gd name="T16" fmla="*/ 37 w 40"/>
                <a:gd name="T17" fmla="*/ 4 h 5"/>
                <a:gd name="T18" fmla="*/ 38 w 40"/>
                <a:gd name="T19" fmla="*/ 4 h 5"/>
                <a:gd name="T20" fmla="*/ 39 w 40"/>
                <a:gd name="T21" fmla="*/ 1 h 5"/>
                <a:gd name="T22" fmla="*/ 39 w 40"/>
                <a:gd name="T23" fmla="*/ 1 h 5"/>
                <a:gd name="T24" fmla="*/ 40 w 40"/>
                <a:gd name="T25" fmla="*/ 1 h 5"/>
                <a:gd name="T26" fmla="*/ 39 w 40"/>
                <a:gd name="T27" fmla="*/ 4 h 5"/>
                <a:gd name="T28" fmla="*/ 37 w 40"/>
                <a:gd name="T29" fmla="*/ 5 h 5"/>
                <a:gd name="T30" fmla="*/ 13 w 40"/>
                <a:gd name="T3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5">
                  <a:moveTo>
                    <a:pt x="13" y="5"/>
                  </a:moveTo>
                  <a:cubicBezTo>
                    <a:pt x="10" y="5"/>
                    <a:pt x="7" y="5"/>
                    <a:pt x="4" y="5"/>
                  </a:cubicBezTo>
                  <a:cubicBezTo>
                    <a:pt x="2" y="5"/>
                    <a:pt x="1" y="5"/>
                    <a:pt x="1" y="4"/>
                  </a:cubicBezTo>
                  <a:cubicBezTo>
                    <a:pt x="0" y="3"/>
                    <a:pt x="0" y="2"/>
                    <a:pt x="0" y="1"/>
                  </a:cubicBezTo>
                  <a:cubicBezTo>
                    <a:pt x="0" y="1"/>
                    <a:pt x="0" y="0"/>
                    <a:pt x="0" y="0"/>
                  </a:cubicBezTo>
                  <a:cubicBezTo>
                    <a:pt x="0" y="0"/>
                    <a:pt x="1" y="1"/>
                    <a:pt x="1" y="1"/>
                  </a:cubicBezTo>
                  <a:cubicBezTo>
                    <a:pt x="1" y="2"/>
                    <a:pt x="1" y="3"/>
                    <a:pt x="1" y="4"/>
                  </a:cubicBezTo>
                  <a:cubicBezTo>
                    <a:pt x="2" y="4"/>
                    <a:pt x="2" y="4"/>
                    <a:pt x="4" y="4"/>
                  </a:cubicBezTo>
                  <a:cubicBezTo>
                    <a:pt x="15" y="4"/>
                    <a:pt x="34" y="4"/>
                    <a:pt x="37" y="4"/>
                  </a:cubicBezTo>
                  <a:cubicBezTo>
                    <a:pt x="37" y="4"/>
                    <a:pt x="38" y="4"/>
                    <a:pt x="38" y="4"/>
                  </a:cubicBezTo>
                  <a:cubicBezTo>
                    <a:pt x="39" y="3"/>
                    <a:pt x="39" y="2"/>
                    <a:pt x="39" y="1"/>
                  </a:cubicBezTo>
                  <a:cubicBezTo>
                    <a:pt x="39" y="1"/>
                    <a:pt x="39" y="1"/>
                    <a:pt x="39" y="1"/>
                  </a:cubicBezTo>
                  <a:cubicBezTo>
                    <a:pt x="39" y="1"/>
                    <a:pt x="39" y="1"/>
                    <a:pt x="40" y="1"/>
                  </a:cubicBezTo>
                  <a:cubicBezTo>
                    <a:pt x="40" y="2"/>
                    <a:pt x="40" y="4"/>
                    <a:pt x="39" y="4"/>
                  </a:cubicBezTo>
                  <a:cubicBezTo>
                    <a:pt x="38" y="5"/>
                    <a:pt x="38" y="5"/>
                    <a:pt x="37" y="5"/>
                  </a:cubicBezTo>
                  <a:cubicBezTo>
                    <a:pt x="34" y="5"/>
                    <a:pt x="23" y="5"/>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07" name="Freeform 660"/>
            <p:cNvSpPr>
              <a:spLocks/>
            </p:cNvSpPr>
            <p:nvPr/>
          </p:nvSpPr>
          <p:spPr bwMode="auto">
            <a:xfrm>
              <a:off x="3550" y="1409"/>
              <a:ext cx="3"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08" name="Freeform 661"/>
            <p:cNvSpPr>
              <a:spLocks/>
            </p:cNvSpPr>
            <p:nvPr/>
          </p:nvSpPr>
          <p:spPr bwMode="auto">
            <a:xfrm>
              <a:off x="3553" y="1409"/>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0" y="1"/>
                    <a:pt x="1" y="0"/>
                    <a:pt x="1" y="0"/>
                  </a:cubicBezTo>
                  <a:cubicBezTo>
                    <a:pt x="1" y="0"/>
                    <a:pt x="2"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09" name="Freeform 662"/>
            <p:cNvSpPr>
              <a:spLocks/>
            </p:cNvSpPr>
            <p:nvPr/>
          </p:nvSpPr>
          <p:spPr bwMode="auto">
            <a:xfrm>
              <a:off x="3558" y="140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0" y="0"/>
                  </a:cubicBezTo>
                  <a:cubicBezTo>
                    <a:pt x="1" y="0"/>
                    <a:pt x="1" y="0"/>
                    <a:pt x="1" y="0"/>
                  </a:cubicBezTo>
                  <a:cubicBezTo>
                    <a:pt x="1" y="0"/>
                    <a:pt x="1" y="0"/>
                    <a:pt x="1" y="0"/>
                  </a:cubicBezTo>
                  <a:cubicBezTo>
                    <a:pt x="1"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10" name="Freeform 663"/>
            <p:cNvSpPr>
              <a:spLocks/>
            </p:cNvSpPr>
            <p:nvPr/>
          </p:nvSpPr>
          <p:spPr bwMode="auto">
            <a:xfrm>
              <a:off x="3560"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1" y="0"/>
                    <a:pt x="1" y="0"/>
                  </a:cubicBezTo>
                  <a:cubicBezTo>
                    <a:pt x="1" y="0"/>
                    <a:pt x="2" y="0"/>
                    <a:pt x="1" y="0"/>
                  </a:cubicBezTo>
                  <a:cubicBezTo>
                    <a:pt x="1" y="1"/>
                    <a:pt x="1" y="1"/>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11" name="Freeform 664"/>
            <p:cNvSpPr>
              <a:spLocks/>
            </p:cNvSpPr>
            <p:nvPr/>
          </p:nvSpPr>
          <p:spPr bwMode="auto">
            <a:xfrm>
              <a:off x="3563" y="1409"/>
              <a:ext cx="5" cy="5"/>
            </a:xfrm>
            <a:custGeom>
              <a:avLst/>
              <a:gdLst>
                <a:gd name="T0" fmla="*/ 1 w 2"/>
                <a:gd name="T1" fmla="*/ 2 h 2"/>
                <a:gd name="T2" fmla="*/ 1 w 2"/>
                <a:gd name="T3" fmla="*/ 2 h 2"/>
                <a:gd name="T4" fmla="*/ 1 w 2"/>
                <a:gd name="T5" fmla="*/ 1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1" y="1"/>
                  </a:cubicBezTo>
                  <a:cubicBezTo>
                    <a:pt x="1" y="1"/>
                    <a:pt x="1" y="0"/>
                    <a:pt x="2" y="0"/>
                  </a:cubicBezTo>
                  <a:cubicBezTo>
                    <a:pt x="2" y="0"/>
                    <a:pt x="2" y="0"/>
                    <a:pt x="2"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12" name="Freeform 665"/>
            <p:cNvSpPr>
              <a:spLocks/>
            </p:cNvSpPr>
            <p:nvPr/>
          </p:nvSpPr>
          <p:spPr bwMode="auto">
            <a:xfrm>
              <a:off x="3568" y="1406"/>
              <a:ext cx="5" cy="8"/>
            </a:xfrm>
            <a:custGeom>
              <a:avLst/>
              <a:gdLst>
                <a:gd name="T0" fmla="*/ 1 w 2"/>
                <a:gd name="T1" fmla="*/ 3 h 3"/>
                <a:gd name="T2" fmla="*/ 0 w 2"/>
                <a:gd name="T3" fmla="*/ 3 h 3"/>
                <a:gd name="T4" fmla="*/ 0 w 2"/>
                <a:gd name="T5" fmla="*/ 3 h 3"/>
                <a:gd name="T6" fmla="*/ 2 w 2"/>
                <a:gd name="T7" fmla="*/ 1 h 3"/>
                <a:gd name="T8" fmla="*/ 2 w 2"/>
                <a:gd name="T9" fmla="*/ 1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0" y="3"/>
                    <a:pt x="0" y="3"/>
                  </a:cubicBezTo>
                  <a:cubicBezTo>
                    <a:pt x="0" y="3"/>
                    <a:pt x="0" y="3"/>
                    <a:pt x="0" y="3"/>
                  </a:cubicBezTo>
                  <a:cubicBezTo>
                    <a:pt x="2" y="1"/>
                    <a:pt x="2" y="1"/>
                    <a:pt x="2" y="1"/>
                  </a:cubicBezTo>
                  <a:cubicBezTo>
                    <a:pt x="2" y="0"/>
                    <a:pt x="2" y="0"/>
                    <a:pt x="2" y="1"/>
                  </a:cubicBezTo>
                  <a:cubicBezTo>
                    <a:pt x="2" y="1"/>
                    <a:pt x="2"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13" name="Freeform 666"/>
            <p:cNvSpPr>
              <a:spLocks/>
            </p:cNvSpPr>
            <p:nvPr/>
          </p:nvSpPr>
          <p:spPr bwMode="auto">
            <a:xfrm>
              <a:off x="3573" y="1409"/>
              <a:ext cx="4"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1"/>
                    <a:pt x="0" y="1"/>
                  </a:cubicBezTo>
                  <a:cubicBezTo>
                    <a:pt x="1" y="0"/>
                    <a:pt x="1" y="0"/>
                    <a:pt x="1" y="0"/>
                  </a:cubicBezTo>
                  <a:cubicBezTo>
                    <a:pt x="1" y="0"/>
                    <a:pt x="2" y="0"/>
                    <a:pt x="2" y="0"/>
                  </a:cubicBezTo>
                  <a:cubicBezTo>
                    <a:pt x="2" y="0"/>
                    <a:pt x="2" y="0"/>
                    <a:pt x="2" y="0"/>
                  </a:cubicBezTo>
                  <a:cubicBezTo>
                    <a:pt x="1" y="2"/>
                    <a:pt x="1" y="2"/>
                    <a:pt x="1" y="2"/>
                  </a:cubicBezTo>
                  <a:cubicBezTo>
                    <a:pt x="1" y="2"/>
                    <a:pt x="1" y="2"/>
                    <a:pt x="1" y="2"/>
                  </a:cubicBezTo>
                  <a:cubicBezTo>
                    <a:pt x="1" y="2"/>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14" name="Freeform 667"/>
            <p:cNvSpPr>
              <a:spLocks/>
            </p:cNvSpPr>
            <p:nvPr/>
          </p:nvSpPr>
          <p:spPr bwMode="auto">
            <a:xfrm>
              <a:off x="3577" y="1409"/>
              <a:ext cx="5" cy="5"/>
            </a:xfrm>
            <a:custGeom>
              <a:avLst/>
              <a:gdLst>
                <a:gd name="T0" fmla="*/ 0 w 2"/>
                <a:gd name="T1" fmla="*/ 2 h 2"/>
                <a:gd name="T2" fmla="*/ 0 w 2"/>
                <a:gd name="T3" fmla="*/ 2 h 2"/>
                <a:gd name="T4" fmla="*/ 0 w 2"/>
                <a:gd name="T5" fmla="*/ 2 h 2"/>
                <a:gd name="T6" fmla="*/ 0 w 2"/>
                <a:gd name="T7" fmla="*/ 1 h 2"/>
                <a:gd name="T8" fmla="*/ 0 w 2"/>
                <a:gd name="T9" fmla="*/ 1 h 2"/>
                <a:gd name="T10" fmla="*/ 1 w 2"/>
                <a:gd name="T11" fmla="*/ 0 h 2"/>
                <a:gd name="T12" fmla="*/ 2 w 2"/>
                <a:gd name="T13" fmla="*/ 0 h 2"/>
                <a:gd name="T14" fmla="*/ 2 w 2"/>
                <a:gd name="T15" fmla="*/ 0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cubicBezTo>
                    <a:pt x="0" y="1"/>
                    <a:pt x="0" y="1"/>
                    <a:pt x="0" y="1"/>
                  </a:cubicBezTo>
                  <a:cubicBezTo>
                    <a:pt x="0" y="1"/>
                    <a:pt x="0" y="1"/>
                    <a:pt x="0" y="1"/>
                  </a:cubicBezTo>
                  <a:cubicBezTo>
                    <a:pt x="0" y="1"/>
                    <a:pt x="1" y="0"/>
                    <a:pt x="1" y="0"/>
                  </a:cubicBezTo>
                  <a:cubicBezTo>
                    <a:pt x="1" y="0"/>
                    <a:pt x="1"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15" name="Freeform 668"/>
            <p:cNvSpPr>
              <a:spLocks/>
            </p:cNvSpPr>
            <p:nvPr/>
          </p:nvSpPr>
          <p:spPr bwMode="auto">
            <a:xfrm>
              <a:off x="3580" y="1406"/>
              <a:ext cx="7" cy="8"/>
            </a:xfrm>
            <a:custGeom>
              <a:avLst/>
              <a:gdLst>
                <a:gd name="T0" fmla="*/ 1 w 3"/>
                <a:gd name="T1" fmla="*/ 3 h 3"/>
                <a:gd name="T2" fmla="*/ 1 w 3"/>
                <a:gd name="T3" fmla="*/ 3 h 3"/>
                <a:gd name="T4" fmla="*/ 1 w 3"/>
                <a:gd name="T5" fmla="*/ 3 h 3"/>
                <a:gd name="T6" fmla="*/ 2 w 3"/>
                <a:gd name="T7" fmla="*/ 1 h 3"/>
                <a:gd name="T8" fmla="*/ 2 w 3"/>
                <a:gd name="T9" fmla="*/ 1 h 3"/>
                <a:gd name="T10" fmla="*/ 2 w 3"/>
                <a:gd name="T11" fmla="*/ 1 h 3"/>
                <a:gd name="T12" fmla="*/ 3 w 3"/>
                <a:gd name="T13" fmla="*/ 1 h 3"/>
                <a:gd name="T14" fmla="*/ 2 w 3"/>
                <a:gd name="T15" fmla="*/ 2 h 3"/>
                <a:gd name="T16" fmla="*/ 1 w 3"/>
                <a:gd name="T17" fmla="*/ 3 h 3"/>
                <a:gd name="T18" fmla="*/ 1 w 3"/>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1" y="3"/>
                  </a:moveTo>
                  <a:cubicBezTo>
                    <a:pt x="1" y="3"/>
                    <a:pt x="1" y="3"/>
                    <a:pt x="1" y="3"/>
                  </a:cubicBezTo>
                  <a:cubicBezTo>
                    <a:pt x="0" y="3"/>
                    <a:pt x="0" y="3"/>
                    <a:pt x="1" y="3"/>
                  </a:cubicBezTo>
                  <a:cubicBezTo>
                    <a:pt x="2" y="1"/>
                    <a:pt x="2" y="1"/>
                    <a:pt x="2" y="1"/>
                  </a:cubicBezTo>
                  <a:cubicBezTo>
                    <a:pt x="2" y="1"/>
                    <a:pt x="2" y="1"/>
                    <a:pt x="2" y="1"/>
                  </a:cubicBezTo>
                  <a:cubicBezTo>
                    <a:pt x="2" y="0"/>
                    <a:pt x="2" y="0"/>
                    <a:pt x="2" y="1"/>
                  </a:cubicBezTo>
                  <a:cubicBezTo>
                    <a:pt x="3" y="1"/>
                    <a:pt x="3" y="1"/>
                    <a:pt x="3" y="1"/>
                  </a:cubicBezTo>
                  <a:cubicBezTo>
                    <a:pt x="2" y="1"/>
                    <a:pt x="2" y="1"/>
                    <a:pt x="2" y="2"/>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16" name="Freeform 669"/>
            <p:cNvSpPr>
              <a:spLocks/>
            </p:cNvSpPr>
            <p:nvPr/>
          </p:nvSpPr>
          <p:spPr bwMode="auto">
            <a:xfrm>
              <a:off x="3587" y="1406"/>
              <a:ext cx="5" cy="8"/>
            </a:xfrm>
            <a:custGeom>
              <a:avLst/>
              <a:gdLst>
                <a:gd name="T0" fmla="*/ 1 w 2"/>
                <a:gd name="T1" fmla="*/ 3 h 3"/>
                <a:gd name="T2" fmla="*/ 0 w 2"/>
                <a:gd name="T3" fmla="*/ 3 h 3"/>
                <a:gd name="T4" fmla="*/ 0 w 2"/>
                <a:gd name="T5" fmla="*/ 2 h 3"/>
                <a:gd name="T6" fmla="*/ 1 w 2"/>
                <a:gd name="T7" fmla="*/ 1 h 3"/>
                <a:gd name="T8" fmla="*/ 2 w 2"/>
                <a:gd name="T9" fmla="*/ 1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0" y="3"/>
                  </a:cubicBezTo>
                  <a:cubicBezTo>
                    <a:pt x="0" y="3"/>
                    <a:pt x="0" y="2"/>
                    <a:pt x="0" y="2"/>
                  </a:cubicBezTo>
                  <a:cubicBezTo>
                    <a:pt x="1" y="2"/>
                    <a:pt x="1" y="1"/>
                    <a:pt x="1" y="1"/>
                  </a:cubicBezTo>
                  <a:cubicBezTo>
                    <a:pt x="1" y="1"/>
                    <a:pt x="2" y="0"/>
                    <a:pt x="2" y="1"/>
                  </a:cubicBezTo>
                  <a:cubicBezTo>
                    <a:pt x="2" y="1"/>
                    <a:pt x="2" y="1"/>
                    <a:pt x="2" y="1"/>
                  </a:cubicBezTo>
                  <a:cubicBezTo>
                    <a:pt x="2" y="2"/>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17" name="Freeform 670"/>
            <p:cNvSpPr>
              <a:spLocks/>
            </p:cNvSpPr>
            <p:nvPr/>
          </p:nvSpPr>
          <p:spPr bwMode="auto">
            <a:xfrm>
              <a:off x="3592" y="1406"/>
              <a:ext cx="5" cy="8"/>
            </a:xfrm>
            <a:custGeom>
              <a:avLst/>
              <a:gdLst>
                <a:gd name="T0" fmla="*/ 0 w 2"/>
                <a:gd name="T1" fmla="*/ 3 h 3"/>
                <a:gd name="T2" fmla="*/ 0 w 2"/>
                <a:gd name="T3" fmla="*/ 3 h 3"/>
                <a:gd name="T4" fmla="*/ 0 w 2"/>
                <a:gd name="T5" fmla="*/ 2 h 3"/>
                <a:gd name="T6" fmla="*/ 1 w 2"/>
                <a:gd name="T7" fmla="*/ 1 h 3"/>
                <a:gd name="T8" fmla="*/ 1 w 2"/>
                <a:gd name="T9" fmla="*/ 1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0" y="2"/>
                    <a:pt x="1" y="1"/>
                    <a:pt x="1" y="1"/>
                  </a:cubicBezTo>
                  <a:cubicBezTo>
                    <a:pt x="1" y="1"/>
                    <a:pt x="1" y="0"/>
                    <a:pt x="1" y="1"/>
                  </a:cubicBezTo>
                  <a:cubicBezTo>
                    <a:pt x="2" y="1"/>
                    <a:pt x="2" y="1"/>
                    <a:pt x="2" y="1"/>
                  </a:cubicBezTo>
                  <a:cubicBezTo>
                    <a:pt x="1" y="2"/>
                    <a:pt x="1" y="2"/>
                    <a:pt x="1"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18" name="Freeform 671"/>
            <p:cNvSpPr>
              <a:spLocks/>
            </p:cNvSpPr>
            <p:nvPr/>
          </p:nvSpPr>
          <p:spPr bwMode="auto">
            <a:xfrm>
              <a:off x="3595" y="1409"/>
              <a:ext cx="5" cy="5"/>
            </a:xfrm>
            <a:custGeom>
              <a:avLst/>
              <a:gdLst>
                <a:gd name="T0" fmla="*/ 0 w 2"/>
                <a:gd name="T1" fmla="*/ 2 h 2"/>
                <a:gd name="T2" fmla="*/ 0 w 2"/>
                <a:gd name="T3" fmla="*/ 2 h 2"/>
                <a:gd name="T4" fmla="*/ 0 w 2"/>
                <a:gd name="T5" fmla="*/ 2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1"/>
                    <a:pt x="1" y="0"/>
                  </a:cubicBezTo>
                  <a:cubicBezTo>
                    <a:pt x="1" y="0"/>
                    <a:pt x="1" y="0"/>
                    <a:pt x="1" y="0"/>
                  </a:cubicBezTo>
                  <a:cubicBezTo>
                    <a:pt x="1" y="0"/>
                    <a:pt x="2" y="0"/>
                    <a:pt x="1"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19" name="Freeform 672"/>
            <p:cNvSpPr>
              <a:spLocks/>
            </p:cNvSpPr>
            <p:nvPr/>
          </p:nvSpPr>
          <p:spPr bwMode="auto">
            <a:xfrm>
              <a:off x="3597" y="1409"/>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20" name="Freeform 673"/>
            <p:cNvSpPr>
              <a:spLocks/>
            </p:cNvSpPr>
            <p:nvPr/>
          </p:nvSpPr>
          <p:spPr bwMode="auto">
            <a:xfrm>
              <a:off x="3600" y="1409"/>
              <a:ext cx="5" cy="5"/>
            </a:xfrm>
            <a:custGeom>
              <a:avLst/>
              <a:gdLst>
                <a:gd name="T0" fmla="*/ 1 w 2"/>
                <a:gd name="T1" fmla="*/ 2 h 2"/>
                <a:gd name="T2" fmla="*/ 1 w 2"/>
                <a:gd name="T3" fmla="*/ 2 h 2"/>
                <a:gd name="T4" fmla="*/ 1 w 2"/>
                <a:gd name="T5" fmla="*/ 1 h 2"/>
                <a:gd name="T6" fmla="*/ 2 w 2"/>
                <a:gd name="T7" fmla="*/ 0 h 2"/>
                <a:gd name="T8" fmla="*/ 2 w 2"/>
                <a:gd name="T9" fmla="*/ 0 h 2"/>
                <a:gd name="T10" fmla="*/ 2 w 2"/>
                <a:gd name="T11" fmla="*/ 0 h 2"/>
                <a:gd name="T12" fmla="*/ 2 w 2"/>
                <a:gd name="T13" fmla="*/ 0 h 2"/>
                <a:gd name="T14" fmla="*/ 2 w 2"/>
                <a:gd name="T15" fmla="*/ 0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1" y="2"/>
                    <a:pt x="1" y="2"/>
                  </a:cubicBezTo>
                  <a:cubicBezTo>
                    <a:pt x="0" y="2"/>
                    <a:pt x="0" y="2"/>
                    <a:pt x="1" y="1"/>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21" name="Freeform 674"/>
            <p:cNvSpPr>
              <a:spLocks/>
            </p:cNvSpPr>
            <p:nvPr/>
          </p:nvSpPr>
          <p:spPr bwMode="auto">
            <a:xfrm>
              <a:off x="3605"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22" name="Freeform 675"/>
            <p:cNvSpPr>
              <a:spLocks/>
            </p:cNvSpPr>
            <p:nvPr/>
          </p:nvSpPr>
          <p:spPr bwMode="auto">
            <a:xfrm>
              <a:off x="3607" y="1409"/>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23" name="Freeform 676"/>
            <p:cNvSpPr>
              <a:spLocks/>
            </p:cNvSpPr>
            <p:nvPr/>
          </p:nvSpPr>
          <p:spPr bwMode="auto">
            <a:xfrm>
              <a:off x="3612" y="1409"/>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0" y="2"/>
                  </a:cubicBezTo>
                  <a:cubicBezTo>
                    <a:pt x="0" y="2"/>
                    <a:pt x="0" y="1"/>
                    <a:pt x="0" y="1"/>
                  </a:cubicBezTo>
                  <a:cubicBezTo>
                    <a:pt x="1" y="0"/>
                    <a:pt x="1" y="0"/>
                    <a:pt x="1" y="0"/>
                  </a:cubicBezTo>
                  <a:cubicBezTo>
                    <a:pt x="1" y="0"/>
                    <a:pt x="1"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24" name="Freeform 677"/>
            <p:cNvSpPr>
              <a:spLocks/>
            </p:cNvSpPr>
            <p:nvPr/>
          </p:nvSpPr>
          <p:spPr bwMode="auto">
            <a:xfrm>
              <a:off x="3617"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0" y="0"/>
                    <a:pt x="1" y="0"/>
                  </a:cubicBezTo>
                  <a:cubicBezTo>
                    <a:pt x="1" y="0"/>
                    <a:pt x="1" y="0"/>
                    <a:pt x="1" y="0"/>
                  </a:cubicBezTo>
                  <a:cubicBezTo>
                    <a:pt x="2"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25" name="Freeform 678"/>
            <p:cNvSpPr>
              <a:spLocks/>
            </p:cNvSpPr>
            <p:nvPr/>
          </p:nvSpPr>
          <p:spPr bwMode="auto">
            <a:xfrm>
              <a:off x="3622"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26" name="Freeform 679"/>
            <p:cNvSpPr>
              <a:spLocks/>
            </p:cNvSpPr>
            <p:nvPr/>
          </p:nvSpPr>
          <p:spPr bwMode="auto">
            <a:xfrm>
              <a:off x="3627"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27" name="Freeform 680"/>
            <p:cNvSpPr>
              <a:spLocks/>
            </p:cNvSpPr>
            <p:nvPr/>
          </p:nvSpPr>
          <p:spPr bwMode="auto">
            <a:xfrm>
              <a:off x="3629"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1"/>
                    <a:pt x="0" y="1"/>
                    <a:pt x="0" y="1"/>
                  </a:cubicBezTo>
                  <a:cubicBezTo>
                    <a:pt x="0" y="1"/>
                    <a:pt x="1" y="0"/>
                    <a:pt x="1" y="0"/>
                  </a:cubicBezTo>
                  <a:cubicBezTo>
                    <a:pt x="1" y="0"/>
                    <a:pt x="1" y="0"/>
                    <a:pt x="1" y="0"/>
                  </a:cubicBezTo>
                  <a:cubicBezTo>
                    <a:pt x="2" y="0"/>
                    <a:pt x="2" y="0"/>
                    <a:pt x="1" y="0"/>
                  </a:cubicBezTo>
                  <a:cubicBezTo>
                    <a:pt x="1" y="1"/>
                    <a:pt x="1" y="1"/>
                    <a:pt x="1" y="1"/>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28" name="Freeform 681"/>
            <p:cNvSpPr>
              <a:spLocks/>
            </p:cNvSpPr>
            <p:nvPr/>
          </p:nvSpPr>
          <p:spPr bwMode="auto">
            <a:xfrm>
              <a:off x="3634" y="140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29" name="Freeform 682"/>
            <p:cNvSpPr>
              <a:spLocks/>
            </p:cNvSpPr>
            <p:nvPr/>
          </p:nvSpPr>
          <p:spPr bwMode="auto">
            <a:xfrm>
              <a:off x="3637" y="1406"/>
              <a:ext cx="5" cy="8"/>
            </a:xfrm>
            <a:custGeom>
              <a:avLst/>
              <a:gdLst>
                <a:gd name="T0" fmla="*/ 1 w 2"/>
                <a:gd name="T1" fmla="*/ 3 h 3"/>
                <a:gd name="T2" fmla="*/ 1 w 2"/>
                <a:gd name="T3" fmla="*/ 3 h 3"/>
                <a:gd name="T4" fmla="*/ 1 w 2"/>
                <a:gd name="T5" fmla="*/ 2 h 3"/>
                <a:gd name="T6" fmla="*/ 1 w 2"/>
                <a:gd name="T7" fmla="*/ 0 h 3"/>
                <a:gd name="T8" fmla="*/ 2 w 2"/>
                <a:gd name="T9" fmla="*/ 0 h 3"/>
                <a:gd name="T10" fmla="*/ 2 w 2"/>
                <a:gd name="T11" fmla="*/ 1 h 3"/>
                <a:gd name="T12" fmla="*/ 1 w 2"/>
                <a:gd name="T13" fmla="*/ 2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1" y="2"/>
                    <a:pt x="0" y="2"/>
                    <a:pt x="1" y="2"/>
                  </a:cubicBezTo>
                  <a:cubicBezTo>
                    <a:pt x="1" y="2"/>
                    <a:pt x="1" y="1"/>
                    <a:pt x="1" y="0"/>
                  </a:cubicBezTo>
                  <a:cubicBezTo>
                    <a:pt x="2" y="0"/>
                    <a:pt x="2" y="0"/>
                    <a:pt x="2" y="0"/>
                  </a:cubicBezTo>
                  <a:cubicBezTo>
                    <a:pt x="2" y="1"/>
                    <a:pt x="2" y="1"/>
                    <a:pt x="2" y="1"/>
                  </a:cubicBezTo>
                  <a:cubicBezTo>
                    <a:pt x="2" y="1"/>
                    <a:pt x="1" y="2"/>
                    <a:pt x="1" y="2"/>
                  </a:cubicBezTo>
                  <a:cubicBezTo>
                    <a:pt x="1" y="2"/>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30" name="Freeform 683"/>
            <p:cNvSpPr>
              <a:spLocks/>
            </p:cNvSpPr>
            <p:nvPr/>
          </p:nvSpPr>
          <p:spPr bwMode="auto">
            <a:xfrm>
              <a:off x="3570" y="1426"/>
              <a:ext cx="54" cy="8"/>
            </a:xfrm>
            <a:custGeom>
              <a:avLst/>
              <a:gdLst>
                <a:gd name="T0" fmla="*/ 2 w 22"/>
                <a:gd name="T1" fmla="*/ 3 h 3"/>
                <a:gd name="T2" fmla="*/ 0 w 22"/>
                <a:gd name="T3" fmla="*/ 3 h 3"/>
                <a:gd name="T4" fmla="*/ 0 w 22"/>
                <a:gd name="T5" fmla="*/ 2 h 3"/>
                <a:gd name="T6" fmla="*/ 0 w 22"/>
                <a:gd name="T7" fmla="*/ 0 h 3"/>
                <a:gd name="T8" fmla="*/ 0 w 22"/>
                <a:gd name="T9" fmla="*/ 0 h 3"/>
                <a:gd name="T10" fmla="*/ 0 w 22"/>
                <a:gd name="T11" fmla="*/ 0 h 3"/>
                <a:gd name="T12" fmla="*/ 0 w 22"/>
                <a:gd name="T13" fmla="*/ 2 h 3"/>
                <a:gd name="T14" fmla="*/ 2 w 22"/>
                <a:gd name="T15" fmla="*/ 2 h 3"/>
                <a:gd name="T16" fmla="*/ 3 w 22"/>
                <a:gd name="T17" fmla="*/ 2 h 3"/>
                <a:gd name="T18" fmla="*/ 9 w 22"/>
                <a:gd name="T19" fmla="*/ 2 h 3"/>
                <a:gd name="T20" fmla="*/ 19 w 22"/>
                <a:gd name="T21" fmla="*/ 2 h 3"/>
                <a:gd name="T22" fmla="*/ 21 w 22"/>
                <a:gd name="T23" fmla="*/ 2 h 3"/>
                <a:gd name="T24" fmla="*/ 21 w 22"/>
                <a:gd name="T25" fmla="*/ 1 h 3"/>
                <a:gd name="T26" fmla="*/ 21 w 22"/>
                <a:gd name="T27" fmla="*/ 0 h 3"/>
                <a:gd name="T28" fmla="*/ 22 w 22"/>
                <a:gd name="T29" fmla="*/ 1 h 3"/>
                <a:gd name="T30" fmla="*/ 22 w 22"/>
                <a:gd name="T31" fmla="*/ 2 h 3"/>
                <a:gd name="T32" fmla="*/ 19 w 22"/>
                <a:gd name="T33" fmla="*/ 3 h 3"/>
                <a:gd name="T34" fmla="*/ 9 w 22"/>
                <a:gd name="T35" fmla="*/ 3 h 3"/>
                <a:gd name="T36" fmla="*/ 3 w 22"/>
                <a:gd name="T37" fmla="*/ 3 h 3"/>
                <a:gd name="T38" fmla="*/ 2 w 22"/>
                <a:gd name="T39" fmla="*/ 3 h 3"/>
                <a:gd name="T40" fmla="*/ 2 w 22"/>
                <a:gd name="T4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3">
                  <a:moveTo>
                    <a:pt x="2" y="3"/>
                  </a:moveTo>
                  <a:cubicBezTo>
                    <a:pt x="1" y="3"/>
                    <a:pt x="0" y="3"/>
                    <a:pt x="0" y="3"/>
                  </a:cubicBezTo>
                  <a:cubicBezTo>
                    <a:pt x="0" y="2"/>
                    <a:pt x="0" y="2"/>
                    <a:pt x="0" y="2"/>
                  </a:cubicBezTo>
                  <a:cubicBezTo>
                    <a:pt x="0" y="2"/>
                    <a:pt x="0" y="0"/>
                    <a:pt x="0" y="0"/>
                  </a:cubicBezTo>
                  <a:cubicBezTo>
                    <a:pt x="0" y="0"/>
                    <a:pt x="0" y="0"/>
                    <a:pt x="0" y="0"/>
                  </a:cubicBezTo>
                  <a:cubicBezTo>
                    <a:pt x="0" y="0"/>
                    <a:pt x="0" y="0"/>
                    <a:pt x="0" y="0"/>
                  </a:cubicBezTo>
                  <a:cubicBezTo>
                    <a:pt x="0" y="1"/>
                    <a:pt x="0" y="1"/>
                    <a:pt x="0" y="2"/>
                  </a:cubicBezTo>
                  <a:cubicBezTo>
                    <a:pt x="1" y="2"/>
                    <a:pt x="2" y="2"/>
                    <a:pt x="2" y="2"/>
                  </a:cubicBezTo>
                  <a:cubicBezTo>
                    <a:pt x="3" y="2"/>
                    <a:pt x="3" y="2"/>
                    <a:pt x="3" y="2"/>
                  </a:cubicBezTo>
                  <a:cubicBezTo>
                    <a:pt x="5" y="2"/>
                    <a:pt x="7" y="2"/>
                    <a:pt x="9" y="2"/>
                  </a:cubicBezTo>
                  <a:cubicBezTo>
                    <a:pt x="12" y="2"/>
                    <a:pt x="15" y="2"/>
                    <a:pt x="19" y="2"/>
                  </a:cubicBezTo>
                  <a:cubicBezTo>
                    <a:pt x="20" y="2"/>
                    <a:pt x="21" y="2"/>
                    <a:pt x="21" y="2"/>
                  </a:cubicBezTo>
                  <a:cubicBezTo>
                    <a:pt x="21" y="1"/>
                    <a:pt x="21" y="1"/>
                    <a:pt x="21" y="1"/>
                  </a:cubicBezTo>
                  <a:cubicBezTo>
                    <a:pt x="21" y="0"/>
                    <a:pt x="21" y="0"/>
                    <a:pt x="21" y="0"/>
                  </a:cubicBezTo>
                  <a:cubicBezTo>
                    <a:pt x="21" y="0"/>
                    <a:pt x="22" y="0"/>
                    <a:pt x="22" y="1"/>
                  </a:cubicBezTo>
                  <a:cubicBezTo>
                    <a:pt x="22" y="2"/>
                    <a:pt x="22" y="2"/>
                    <a:pt x="22" y="2"/>
                  </a:cubicBezTo>
                  <a:cubicBezTo>
                    <a:pt x="21" y="3"/>
                    <a:pt x="19" y="3"/>
                    <a:pt x="19" y="3"/>
                  </a:cubicBezTo>
                  <a:cubicBezTo>
                    <a:pt x="15" y="3"/>
                    <a:pt x="12" y="3"/>
                    <a:pt x="9" y="3"/>
                  </a:cubicBezTo>
                  <a:cubicBezTo>
                    <a:pt x="7" y="3"/>
                    <a:pt x="5" y="3"/>
                    <a:pt x="3" y="3"/>
                  </a:cubicBezTo>
                  <a:cubicBezTo>
                    <a:pt x="3" y="3"/>
                    <a:pt x="3" y="3"/>
                    <a:pt x="2" y="3"/>
                  </a:cubicBezTo>
                  <a:cubicBezTo>
                    <a:pt x="2"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31" name="Freeform 684"/>
            <p:cNvSpPr>
              <a:spLocks/>
            </p:cNvSpPr>
            <p:nvPr/>
          </p:nvSpPr>
          <p:spPr bwMode="auto">
            <a:xfrm>
              <a:off x="3570" y="1429"/>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 name="T16" fmla="*/ 1 w 2"/>
                <a:gd name="T17" fmla="*/ 1 h 1"/>
                <a:gd name="T18" fmla="*/ 0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2" y="0"/>
                  </a:cubicBezTo>
                  <a:cubicBezTo>
                    <a:pt x="1" y="1"/>
                    <a:pt x="1" y="1"/>
                    <a:pt x="1" y="1"/>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32" name="Freeform 685"/>
            <p:cNvSpPr>
              <a:spLocks/>
            </p:cNvSpPr>
            <p:nvPr/>
          </p:nvSpPr>
          <p:spPr bwMode="auto">
            <a:xfrm>
              <a:off x="3575" y="1429"/>
              <a:ext cx="2"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33" name="Freeform 686"/>
            <p:cNvSpPr>
              <a:spLocks/>
            </p:cNvSpPr>
            <p:nvPr/>
          </p:nvSpPr>
          <p:spPr bwMode="auto">
            <a:xfrm>
              <a:off x="3577" y="1429"/>
              <a:ext cx="5" cy="2"/>
            </a:xfrm>
            <a:custGeom>
              <a:avLst/>
              <a:gdLst>
                <a:gd name="T0" fmla="*/ 1 w 2"/>
                <a:gd name="T1" fmla="*/ 1 h 1"/>
                <a:gd name="T2" fmla="*/ 0 w 2"/>
                <a:gd name="T3" fmla="*/ 1 h 1"/>
                <a:gd name="T4" fmla="*/ 0 w 2"/>
                <a:gd name="T5" fmla="*/ 1 h 1"/>
                <a:gd name="T6" fmla="*/ 1 w 2"/>
                <a:gd name="T7" fmla="*/ 0 h 1"/>
                <a:gd name="T8" fmla="*/ 1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0" y="1"/>
                  </a:cubicBezTo>
                  <a:cubicBezTo>
                    <a:pt x="0" y="1"/>
                    <a:pt x="0" y="1"/>
                    <a:pt x="0" y="1"/>
                  </a:cubicBezTo>
                  <a:cubicBezTo>
                    <a:pt x="1" y="0"/>
                    <a:pt x="1" y="0"/>
                    <a:pt x="1" y="0"/>
                  </a:cubicBezTo>
                  <a:cubicBezTo>
                    <a:pt x="1" y="0"/>
                    <a:pt x="1" y="0"/>
                    <a:pt x="1"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34" name="Freeform 687"/>
            <p:cNvSpPr>
              <a:spLocks/>
            </p:cNvSpPr>
            <p:nvPr/>
          </p:nvSpPr>
          <p:spPr bwMode="auto">
            <a:xfrm>
              <a:off x="3582" y="1429"/>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0"/>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35" name="Freeform 688"/>
            <p:cNvSpPr>
              <a:spLocks/>
            </p:cNvSpPr>
            <p:nvPr/>
          </p:nvSpPr>
          <p:spPr bwMode="auto">
            <a:xfrm>
              <a:off x="3585" y="1429"/>
              <a:ext cx="5" cy="2"/>
            </a:xfrm>
            <a:custGeom>
              <a:avLst/>
              <a:gdLst>
                <a:gd name="T0" fmla="*/ 1 w 2"/>
                <a:gd name="T1" fmla="*/ 1 h 1"/>
                <a:gd name="T2" fmla="*/ 1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1" y="1"/>
                  </a:cubicBezTo>
                  <a:cubicBezTo>
                    <a:pt x="0" y="1"/>
                    <a:pt x="0" y="1"/>
                    <a:pt x="0" y="1"/>
                  </a:cubicBezTo>
                  <a:cubicBezTo>
                    <a:pt x="1" y="1"/>
                    <a:pt x="1" y="0"/>
                    <a:pt x="1" y="0"/>
                  </a:cubicBezTo>
                  <a:cubicBezTo>
                    <a:pt x="1" y="0"/>
                    <a:pt x="1" y="0"/>
                    <a:pt x="2"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36" name="Freeform 689"/>
            <p:cNvSpPr>
              <a:spLocks/>
            </p:cNvSpPr>
            <p:nvPr/>
          </p:nvSpPr>
          <p:spPr bwMode="auto">
            <a:xfrm>
              <a:off x="3590" y="1429"/>
              <a:ext cx="5" cy="2"/>
            </a:xfrm>
            <a:custGeom>
              <a:avLst/>
              <a:gdLst>
                <a:gd name="T0" fmla="*/ 0 w 2"/>
                <a:gd name="T1" fmla="*/ 1 h 1"/>
                <a:gd name="T2" fmla="*/ 0 w 2"/>
                <a:gd name="T3" fmla="*/ 1 h 1"/>
                <a:gd name="T4" fmla="*/ 0 w 2"/>
                <a:gd name="T5" fmla="*/ 1 h 1"/>
                <a:gd name="T6" fmla="*/ 1 w 2"/>
                <a:gd name="T7" fmla="*/ 0 h 1"/>
                <a:gd name="T8" fmla="*/ 1 w 2"/>
                <a:gd name="T9" fmla="*/ 0 h 1"/>
                <a:gd name="T10" fmla="*/ 1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0" y="0"/>
                    <a:pt x="1" y="0"/>
                    <a:pt x="1" y="0"/>
                  </a:cubicBezTo>
                  <a:cubicBezTo>
                    <a:pt x="1" y="0"/>
                    <a:pt x="1" y="0"/>
                    <a:pt x="1" y="0"/>
                  </a:cubicBezTo>
                  <a:cubicBezTo>
                    <a:pt x="2" y="0"/>
                    <a:pt x="1" y="0"/>
                    <a:pt x="1" y="0"/>
                  </a:cubicBezTo>
                  <a:cubicBezTo>
                    <a:pt x="1" y="0"/>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37" name="Freeform 690"/>
            <p:cNvSpPr>
              <a:spLocks/>
            </p:cNvSpPr>
            <p:nvPr/>
          </p:nvSpPr>
          <p:spPr bwMode="auto">
            <a:xfrm>
              <a:off x="3595" y="1426"/>
              <a:ext cx="2" cy="5"/>
            </a:xfrm>
            <a:custGeom>
              <a:avLst/>
              <a:gdLst>
                <a:gd name="T0" fmla="*/ 0 w 1"/>
                <a:gd name="T1" fmla="*/ 2 h 2"/>
                <a:gd name="T2" fmla="*/ 0 w 1"/>
                <a:gd name="T3" fmla="*/ 2 h 2"/>
                <a:gd name="T4" fmla="*/ 0 w 1"/>
                <a:gd name="T5" fmla="*/ 2 h 2"/>
                <a:gd name="T6" fmla="*/ 1 w 1"/>
                <a:gd name="T7" fmla="*/ 1 h 2"/>
                <a:gd name="T8" fmla="*/ 1 w 1"/>
                <a:gd name="T9" fmla="*/ 1 h 2"/>
                <a:gd name="T10" fmla="*/ 1 w 1"/>
                <a:gd name="T11" fmla="*/ 1 h 2"/>
                <a:gd name="T12" fmla="*/ 0 w 1"/>
                <a:gd name="T13" fmla="*/ 2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2"/>
                    <a:pt x="0" y="2"/>
                  </a:cubicBezTo>
                  <a:cubicBezTo>
                    <a:pt x="0" y="1"/>
                    <a:pt x="0" y="1"/>
                    <a:pt x="1" y="1"/>
                  </a:cubicBezTo>
                  <a:cubicBezTo>
                    <a:pt x="1" y="0"/>
                    <a:pt x="1" y="0"/>
                    <a:pt x="1" y="1"/>
                  </a:cubicBezTo>
                  <a:cubicBezTo>
                    <a:pt x="1" y="1"/>
                    <a:pt x="1" y="1"/>
                    <a:pt x="1" y="1"/>
                  </a:cubicBezTo>
                  <a:cubicBezTo>
                    <a:pt x="1" y="1"/>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38" name="Freeform 691"/>
            <p:cNvSpPr>
              <a:spLocks/>
            </p:cNvSpPr>
            <p:nvPr/>
          </p:nvSpPr>
          <p:spPr bwMode="auto">
            <a:xfrm>
              <a:off x="3600" y="1429"/>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39" name="Freeform 692"/>
            <p:cNvSpPr>
              <a:spLocks/>
            </p:cNvSpPr>
            <p:nvPr/>
          </p:nvSpPr>
          <p:spPr bwMode="auto">
            <a:xfrm>
              <a:off x="3602" y="1429"/>
              <a:ext cx="5" cy="2"/>
            </a:xfrm>
            <a:custGeom>
              <a:avLst/>
              <a:gdLst>
                <a:gd name="T0" fmla="*/ 1 w 2"/>
                <a:gd name="T1" fmla="*/ 1 h 1"/>
                <a:gd name="T2" fmla="*/ 0 w 2"/>
                <a:gd name="T3" fmla="*/ 1 h 1"/>
                <a:gd name="T4" fmla="*/ 0 w 2"/>
                <a:gd name="T5" fmla="*/ 1 h 1"/>
                <a:gd name="T6" fmla="*/ 2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0" y="1"/>
                  </a:cubicBezTo>
                  <a:cubicBezTo>
                    <a:pt x="0" y="1"/>
                    <a:pt x="0" y="1"/>
                    <a:pt x="0" y="1"/>
                  </a:cubicBezTo>
                  <a:cubicBezTo>
                    <a:pt x="1" y="0"/>
                    <a:pt x="1" y="0"/>
                    <a:pt x="2" y="0"/>
                  </a:cubicBezTo>
                  <a:cubicBezTo>
                    <a:pt x="2" y="0"/>
                    <a:pt x="2" y="0"/>
                    <a:pt x="2" y="0"/>
                  </a:cubicBezTo>
                  <a:cubicBezTo>
                    <a:pt x="2" y="0"/>
                    <a:pt x="2" y="0"/>
                    <a:pt x="2" y="0"/>
                  </a:cubicBezTo>
                  <a:cubicBezTo>
                    <a:pt x="1"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40" name="Freeform 693"/>
            <p:cNvSpPr>
              <a:spLocks/>
            </p:cNvSpPr>
            <p:nvPr/>
          </p:nvSpPr>
          <p:spPr bwMode="auto">
            <a:xfrm>
              <a:off x="3607" y="1429"/>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2" y="0"/>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41" name="Freeform 694"/>
            <p:cNvSpPr>
              <a:spLocks/>
            </p:cNvSpPr>
            <p:nvPr/>
          </p:nvSpPr>
          <p:spPr bwMode="auto">
            <a:xfrm>
              <a:off x="3612" y="1429"/>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42" name="Freeform 695"/>
            <p:cNvSpPr>
              <a:spLocks/>
            </p:cNvSpPr>
            <p:nvPr/>
          </p:nvSpPr>
          <p:spPr bwMode="auto">
            <a:xfrm>
              <a:off x="3614" y="1429"/>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1 h 2"/>
                <a:gd name="T14" fmla="*/ 1 w 2"/>
                <a:gd name="T15" fmla="*/ 1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0" y="2"/>
                    <a:pt x="0" y="2"/>
                  </a:cubicBezTo>
                  <a:cubicBezTo>
                    <a:pt x="0" y="1"/>
                    <a:pt x="0" y="1"/>
                    <a:pt x="0" y="1"/>
                  </a:cubicBezTo>
                  <a:cubicBezTo>
                    <a:pt x="1" y="1"/>
                    <a:pt x="1" y="0"/>
                    <a:pt x="1" y="0"/>
                  </a:cubicBezTo>
                  <a:cubicBezTo>
                    <a:pt x="1" y="0"/>
                    <a:pt x="1" y="0"/>
                    <a:pt x="2" y="0"/>
                  </a:cubicBezTo>
                  <a:cubicBezTo>
                    <a:pt x="2" y="0"/>
                    <a:pt x="2" y="0"/>
                    <a:pt x="2" y="0"/>
                  </a:cubicBezTo>
                  <a:cubicBezTo>
                    <a:pt x="1" y="1"/>
                    <a:pt x="1" y="1"/>
                    <a:pt x="1" y="1"/>
                  </a:cubicBezTo>
                  <a:cubicBezTo>
                    <a:pt x="1" y="1"/>
                    <a:pt x="1" y="1"/>
                    <a:pt x="1"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43" name="Freeform 696"/>
            <p:cNvSpPr>
              <a:spLocks/>
            </p:cNvSpPr>
            <p:nvPr/>
          </p:nvSpPr>
          <p:spPr bwMode="auto">
            <a:xfrm>
              <a:off x="3619" y="1429"/>
              <a:ext cx="3"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0" y="0"/>
                    <a:pt x="0" y="0"/>
                    <a:pt x="0" y="0"/>
                  </a:cubicBezTo>
                  <a:cubicBezTo>
                    <a:pt x="0" y="0"/>
                    <a:pt x="0" y="0"/>
                    <a:pt x="1" y="0"/>
                  </a:cubicBezTo>
                  <a:cubicBezTo>
                    <a:pt x="1" y="0"/>
                    <a:pt x="1" y="0"/>
                    <a:pt x="1" y="0"/>
                  </a:cubicBez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44" name="Freeform 697"/>
            <p:cNvSpPr>
              <a:spLocks noEditPoints="1"/>
            </p:cNvSpPr>
            <p:nvPr/>
          </p:nvSpPr>
          <p:spPr bwMode="auto">
            <a:xfrm>
              <a:off x="3656" y="1426"/>
              <a:ext cx="50" cy="43"/>
            </a:xfrm>
            <a:custGeom>
              <a:avLst/>
              <a:gdLst>
                <a:gd name="T0" fmla="*/ 16 w 20"/>
                <a:gd name="T1" fmla="*/ 17 h 17"/>
                <a:gd name="T2" fmla="*/ 12 w 20"/>
                <a:gd name="T3" fmla="*/ 16 h 17"/>
                <a:gd name="T4" fmla="*/ 9 w 20"/>
                <a:gd name="T5" fmla="*/ 14 h 17"/>
                <a:gd name="T6" fmla="*/ 7 w 20"/>
                <a:gd name="T7" fmla="*/ 12 h 17"/>
                <a:gd name="T8" fmla="*/ 5 w 20"/>
                <a:gd name="T9" fmla="*/ 11 h 17"/>
                <a:gd name="T10" fmla="*/ 1 w 20"/>
                <a:gd name="T11" fmla="*/ 7 h 17"/>
                <a:gd name="T12" fmla="*/ 6 w 20"/>
                <a:gd name="T13" fmla="*/ 0 h 17"/>
                <a:gd name="T14" fmla="*/ 16 w 20"/>
                <a:gd name="T15" fmla="*/ 3 h 17"/>
                <a:gd name="T16" fmla="*/ 20 w 20"/>
                <a:gd name="T17" fmla="*/ 11 h 17"/>
                <a:gd name="T18" fmla="*/ 19 w 20"/>
                <a:gd name="T19" fmla="*/ 16 h 17"/>
                <a:gd name="T20" fmla="*/ 16 w 20"/>
                <a:gd name="T21" fmla="*/ 17 h 17"/>
                <a:gd name="T22" fmla="*/ 9 w 20"/>
                <a:gd name="T23" fmla="*/ 1 h 17"/>
                <a:gd name="T24" fmla="*/ 6 w 20"/>
                <a:gd name="T25" fmla="*/ 1 h 17"/>
                <a:gd name="T26" fmla="*/ 2 w 20"/>
                <a:gd name="T27" fmla="*/ 6 h 17"/>
                <a:gd name="T28" fmla="*/ 5 w 20"/>
                <a:gd name="T29" fmla="*/ 10 h 17"/>
                <a:gd name="T30" fmla="*/ 7 w 20"/>
                <a:gd name="T31" fmla="*/ 11 h 17"/>
                <a:gd name="T32" fmla="*/ 9 w 20"/>
                <a:gd name="T33" fmla="*/ 13 h 17"/>
                <a:gd name="T34" fmla="*/ 12 w 20"/>
                <a:gd name="T35" fmla="*/ 15 h 17"/>
                <a:gd name="T36" fmla="*/ 16 w 20"/>
                <a:gd name="T37" fmla="*/ 16 h 17"/>
                <a:gd name="T38" fmla="*/ 18 w 20"/>
                <a:gd name="T39" fmla="*/ 15 h 17"/>
                <a:gd name="T40" fmla="*/ 20 w 20"/>
                <a:gd name="T41" fmla="*/ 11 h 17"/>
                <a:gd name="T42" fmla="*/ 15 w 20"/>
                <a:gd name="T43" fmla="*/ 3 h 17"/>
                <a:gd name="T44" fmla="*/ 9 w 20"/>
                <a:gd name="T45"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17">
                  <a:moveTo>
                    <a:pt x="16" y="17"/>
                  </a:moveTo>
                  <a:cubicBezTo>
                    <a:pt x="14" y="17"/>
                    <a:pt x="13" y="16"/>
                    <a:pt x="12" y="16"/>
                  </a:cubicBezTo>
                  <a:cubicBezTo>
                    <a:pt x="11" y="15"/>
                    <a:pt x="10" y="14"/>
                    <a:pt x="9" y="14"/>
                  </a:cubicBezTo>
                  <a:cubicBezTo>
                    <a:pt x="8" y="13"/>
                    <a:pt x="7" y="12"/>
                    <a:pt x="7" y="12"/>
                  </a:cubicBezTo>
                  <a:cubicBezTo>
                    <a:pt x="6" y="11"/>
                    <a:pt x="6" y="11"/>
                    <a:pt x="5" y="11"/>
                  </a:cubicBezTo>
                  <a:cubicBezTo>
                    <a:pt x="3" y="10"/>
                    <a:pt x="1" y="9"/>
                    <a:pt x="1" y="7"/>
                  </a:cubicBezTo>
                  <a:cubicBezTo>
                    <a:pt x="0" y="4"/>
                    <a:pt x="3" y="1"/>
                    <a:pt x="6" y="0"/>
                  </a:cubicBezTo>
                  <a:cubicBezTo>
                    <a:pt x="9" y="0"/>
                    <a:pt x="13" y="0"/>
                    <a:pt x="16" y="3"/>
                  </a:cubicBezTo>
                  <a:cubicBezTo>
                    <a:pt x="19" y="5"/>
                    <a:pt x="20" y="8"/>
                    <a:pt x="20" y="11"/>
                  </a:cubicBezTo>
                  <a:cubicBezTo>
                    <a:pt x="20" y="13"/>
                    <a:pt x="20" y="15"/>
                    <a:pt x="19" y="16"/>
                  </a:cubicBezTo>
                  <a:cubicBezTo>
                    <a:pt x="18" y="16"/>
                    <a:pt x="17" y="17"/>
                    <a:pt x="16" y="17"/>
                  </a:cubicBezTo>
                  <a:close/>
                  <a:moveTo>
                    <a:pt x="9" y="1"/>
                  </a:moveTo>
                  <a:cubicBezTo>
                    <a:pt x="8" y="1"/>
                    <a:pt x="7" y="1"/>
                    <a:pt x="6" y="1"/>
                  </a:cubicBezTo>
                  <a:cubicBezTo>
                    <a:pt x="3" y="2"/>
                    <a:pt x="1" y="4"/>
                    <a:pt x="2" y="6"/>
                  </a:cubicBezTo>
                  <a:cubicBezTo>
                    <a:pt x="2" y="8"/>
                    <a:pt x="4" y="9"/>
                    <a:pt x="5" y="10"/>
                  </a:cubicBezTo>
                  <a:cubicBezTo>
                    <a:pt x="6" y="10"/>
                    <a:pt x="7" y="11"/>
                    <a:pt x="7" y="11"/>
                  </a:cubicBezTo>
                  <a:cubicBezTo>
                    <a:pt x="8" y="12"/>
                    <a:pt x="9" y="12"/>
                    <a:pt x="9" y="13"/>
                  </a:cubicBezTo>
                  <a:cubicBezTo>
                    <a:pt x="10" y="14"/>
                    <a:pt x="11" y="15"/>
                    <a:pt x="12" y="15"/>
                  </a:cubicBezTo>
                  <a:cubicBezTo>
                    <a:pt x="13" y="16"/>
                    <a:pt x="15" y="16"/>
                    <a:pt x="16" y="16"/>
                  </a:cubicBezTo>
                  <a:cubicBezTo>
                    <a:pt x="16" y="16"/>
                    <a:pt x="18" y="16"/>
                    <a:pt x="18" y="15"/>
                  </a:cubicBezTo>
                  <a:cubicBezTo>
                    <a:pt x="20" y="14"/>
                    <a:pt x="20" y="12"/>
                    <a:pt x="20" y="11"/>
                  </a:cubicBezTo>
                  <a:cubicBezTo>
                    <a:pt x="19" y="8"/>
                    <a:pt x="18" y="5"/>
                    <a:pt x="15" y="3"/>
                  </a:cubicBezTo>
                  <a:cubicBezTo>
                    <a:pt x="14" y="2"/>
                    <a:pt x="11"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45" name="Freeform 698"/>
            <p:cNvSpPr>
              <a:spLocks/>
            </p:cNvSpPr>
            <p:nvPr/>
          </p:nvSpPr>
          <p:spPr bwMode="auto">
            <a:xfrm>
              <a:off x="3656" y="1434"/>
              <a:ext cx="50" cy="30"/>
            </a:xfrm>
            <a:custGeom>
              <a:avLst/>
              <a:gdLst>
                <a:gd name="T0" fmla="*/ 16 w 20"/>
                <a:gd name="T1" fmla="*/ 12 h 12"/>
                <a:gd name="T2" fmla="*/ 13 w 20"/>
                <a:gd name="T3" fmla="*/ 12 h 12"/>
                <a:gd name="T4" fmla="*/ 10 w 20"/>
                <a:gd name="T5" fmla="*/ 10 h 12"/>
                <a:gd name="T6" fmla="*/ 10 w 20"/>
                <a:gd name="T7" fmla="*/ 9 h 12"/>
                <a:gd name="T8" fmla="*/ 4 w 20"/>
                <a:gd name="T9" fmla="*/ 5 h 12"/>
                <a:gd name="T10" fmla="*/ 4 w 20"/>
                <a:gd name="T11" fmla="*/ 5 h 12"/>
                <a:gd name="T12" fmla="*/ 1 w 20"/>
                <a:gd name="T13" fmla="*/ 3 h 12"/>
                <a:gd name="T14" fmla="*/ 1 w 20"/>
                <a:gd name="T15" fmla="*/ 1 h 12"/>
                <a:gd name="T16" fmla="*/ 2 w 20"/>
                <a:gd name="T17" fmla="*/ 1 h 12"/>
                <a:gd name="T18" fmla="*/ 2 w 20"/>
                <a:gd name="T19" fmla="*/ 1 h 12"/>
                <a:gd name="T20" fmla="*/ 2 w 20"/>
                <a:gd name="T21" fmla="*/ 3 h 12"/>
                <a:gd name="T22" fmla="*/ 4 w 20"/>
                <a:gd name="T23" fmla="*/ 4 h 12"/>
                <a:gd name="T24" fmla="*/ 4 w 20"/>
                <a:gd name="T25" fmla="*/ 4 h 12"/>
                <a:gd name="T26" fmla="*/ 10 w 20"/>
                <a:gd name="T27" fmla="*/ 8 h 12"/>
                <a:gd name="T28" fmla="*/ 11 w 20"/>
                <a:gd name="T29" fmla="*/ 9 h 12"/>
                <a:gd name="T30" fmla="*/ 13 w 20"/>
                <a:gd name="T31" fmla="*/ 11 h 12"/>
                <a:gd name="T32" fmla="*/ 19 w 20"/>
                <a:gd name="T33" fmla="*/ 10 h 12"/>
                <a:gd name="T34" fmla="*/ 20 w 20"/>
                <a:gd name="T35" fmla="*/ 10 h 12"/>
                <a:gd name="T36" fmla="*/ 20 w 20"/>
                <a:gd name="T37" fmla="*/ 11 h 12"/>
                <a:gd name="T38" fmla="*/ 16 w 20"/>
                <a:gd name="T39"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 h="12">
                  <a:moveTo>
                    <a:pt x="16" y="12"/>
                  </a:moveTo>
                  <a:cubicBezTo>
                    <a:pt x="15" y="12"/>
                    <a:pt x="14" y="12"/>
                    <a:pt x="13" y="12"/>
                  </a:cubicBezTo>
                  <a:cubicBezTo>
                    <a:pt x="12" y="11"/>
                    <a:pt x="11" y="10"/>
                    <a:pt x="10" y="10"/>
                  </a:cubicBezTo>
                  <a:cubicBezTo>
                    <a:pt x="10" y="9"/>
                    <a:pt x="10" y="9"/>
                    <a:pt x="10" y="9"/>
                  </a:cubicBezTo>
                  <a:cubicBezTo>
                    <a:pt x="8" y="7"/>
                    <a:pt x="6" y="6"/>
                    <a:pt x="4" y="5"/>
                  </a:cubicBezTo>
                  <a:cubicBezTo>
                    <a:pt x="4" y="5"/>
                    <a:pt x="4" y="5"/>
                    <a:pt x="4" y="5"/>
                  </a:cubicBezTo>
                  <a:cubicBezTo>
                    <a:pt x="3" y="4"/>
                    <a:pt x="2" y="4"/>
                    <a:pt x="1" y="3"/>
                  </a:cubicBezTo>
                  <a:cubicBezTo>
                    <a:pt x="1" y="3"/>
                    <a:pt x="0" y="2"/>
                    <a:pt x="1" y="1"/>
                  </a:cubicBezTo>
                  <a:cubicBezTo>
                    <a:pt x="1" y="1"/>
                    <a:pt x="1" y="0"/>
                    <a:pt x="2" y="1"/>
                  </a:cubicBezTo>
                  <a:cubicBezTo>
                    <a:pt x="2" y="1"/>
                    <a:pt x="2" y="1"/>
                    <a:pt x="2" y="1"/>
                  </a:cubicBezTo>
                  <a:cubicBezTo>
                    <a:pt x="1" y="2"/>
                    <a:pt x="2" y="2"/>
                    <a:pt x="2" y="3"/>
                  </a:cubicBezTo>
                  <a:cubicBezTo>
                    <a:pt x="3" y="3"/>
                    <a:pt x="3" y="4"/>
                    <a:pt x="4" y="4"/>
                  </a:cubicBezTo>
                  <a:cubicBezTo>
                    <a:pt x="4" y="4"/>
                    <a:pt x="4" y="4"/>
                    <a:pt x="4" y="4"/>
                  </a:cubicBezTo>
                  <a:cubicBezTo>
                    <a:pt x="7" y="5"/>
                    <a:pt x="9" y="7"/>
                    <a:pt x="10" y="8"/>
                  </a:cubicBezTo>
                  <a:cubicBezTo>
                    <a:pt x="11" y="9"/>
                    <a:pt x="11" y="9"/>
                    <a:pt x="11" y="9"/>
                  </a:cubicBezTo>
                  <a:cubicBezTo>
                    <a:pt x="12" y="10"/>
                    <a:pt x="12" y="11"/>
                    <a:pt x="13" y="11"/>
                  </a:cubicBezTo>
                  <a:cubicBezTo>
                    <a:pt x="15" y="12"/>
                    <a:pt x="18" y="12"/>
                    <a:pt x="19" y="10"/>
                  </a:cubicBezTo>
                  <a:cubicBezTo>
                    <a:pt x="20" y="10"/>
                    <a:pt x="20" y="10"/>
                    <a:pt x="20" y="10"/>
                  </a:cubicBezTo>
                  <a:cubicBezTo>
                    <a:pt x="20" y="10"/>
                    <a:pt x="20" y="11"/>
                    <a:pt x="20" y="11"/>
                  </a:cubicBezTo>
                  <a:cubicBezTo>
                    <a:pt x="19" y="12"/>
                    <a:pt x="17"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46" name="Freeform 699"/>
            <p:cNvSpPr>
              <a:spLocks/>
            </p:cNvSpPr>
            <p:nvPr/>
          </p:nvSpPr>
          <p:spPr bwMode="auto">
            <a:xfrm>
              <a:off x="3669" y="1431"/>
              <a:ext cx="24" cy="15"/>
            </a:xfrm>
            <a:custGeom>
              <a:avLst/>
              <a:gdLst>
                <a:gd name="T0" fmla="*/ 1 w 10"/>
                <a:gd name="T1" fmla="*/ 6 h 6"/>
                <a:gd name="T2" fmla="*/ 0 w 10"/>
                <a:gd name="T3" fmla="*/ 6 h 6"/>
                <a:gd name="T4" fmla="*/ 2 w 10"/>
                <a:gd name="T5" fmla="*/ 4 h 6"/>
                <a:gd name="T6" fmla="*/ 4 w 10"/>
                <a:gd name="T7" fmla="*/ 2 h 6"/>
                <a:gd name="T8" fmla="*/ 5 w 10"/>
                <a:gd name="T9" fmla="*/ 1 h 6"/>
                <a:gd name="T10" fmla="*/ 10 w 10"/>
                <a:gd name="T11" fmla="*/ 0 h 6"/>
                <a:gd name="T12" fmla="*/ 10 w 10"/>
                <a:gd name="T13" fmla="*/ 0 h 6"/>
                <a:gd name="T14" fmla="*/ 10 w 10"/>
                <a:gd name="T15" fmla="*/ 1 h 6"/>
                <a:gd name="T16" fmla="*/ 6 w 10"/>
                <a:gd name="T17" fmla="*/ 2 h 6"/>
                <a:gd name="T18" fmla="*/ 4 w 10"/>
                <a:gd name="T19" fmla="*/ 3 h 6"/>
                <a:gd name="T20" fmla="*/ 2 w 10"/>
                <a:gd name="T21" fmla="*/ 4 h 6"/>
                <a:gd name="T22" fmla="*/ 1 w 10"/>
                <a:gd name="T23" fmla="*/ 6 h 6"/>
                <a:gd name="T24" fmla="*/ 1 w 10"/>
                <a:gd name="T25"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6">
                  <a:moveTo>
                    <a:pt x="1" y="6"/>
                  </a:moveTo>
                  <a:cubicBezTo>
                    <a:pt x="0" y="6"/>
                    <a:pt x="0" y="6"/>
                    <a:pt x="0" y="6"/>
                  </a:cubicBezTo>
                  <a:cubicBezTo>
                    <a:pt x="0" y="5"/>
                    <a:pt x="1" y="4"/>
                    <a:pt x="2" y="4"/>
                  </a:cubicBezTo>
                  <a:cubicBezTo>
                    <a:pt x="2" y="3"/>
                    <a:pt x="3" y="3"/>
                    <a:pt x="4" y="2"/>
                  </a:cubicBezTo>
                  <a:cubicBezTo>
                    <a:pt x="5" y="1"/>
                    <a:pt x="5" y="1"/>
                    <a:pt x="5" y="1"/>
                  </a:cubicBezTo>
                  <a:cubicBezTo>
                    <a:pt x="7" y="1"/>
                    <a:pt x="8" y="0"/>
                    <a:pt x="10" y="0"/>
                  </a:cubicBezTo>
                  <a:cubicBezTo>
                    <a:pt x="10" y="0"/>
                    <a:pt x="10" y="0"/>
                    <a:pt x="10" y="0"/>
                  </a:cubicBezTo>
                  <a:cubicBezTo>
                    <a:pt x="10" y="1"/>
                    <a:pt x="10" y="1"/>
                    <a:pt x="10" y="1"/>
                  </a:cubicBezTo>
                  <a:cubicBezTo>
                    <a:pt x="8" y="1"/>
                    <a:pt x="7" y="1"/>
                    <a:pt x="6" y="2"/>
                  </a:cubicBezTo>
                  <a:cubicBezTo>
                    <a:pt x="4" y="3"/>
                    <a:pt x="4" y="3"/>
                    <a:pt x="4" y="3"/>
                  </a:cubicBezTo>
                  <a:cubicBezTo>
                    <a:pt x="4" y="3"/>
                    <a:pt x="3" y="4"/>
                    <a:pt x="2" y="4"/>
                  </a:cubicBezTo>
                  <a:cubicBezTo>
                    <a:pt x="2" y="5"/>
                    <a:pt x="1" y="5"/>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47" name="Freeform 700"/>
            <p:cNvSpPr>
              <a:spLocks/>
            </p:cNvSpPr>
            <p:nvPr/>
          </p:nvSpPr>
          <p:spPr bwMode="auto">
            <a:xfrm>
              <a:off x="3666" y="1429"/>
              <a:ext cx="15" cy="10"/>
            </a:xfrm>
            <a:custGeom>
              <a:avLst/>
              <a:gdLst>
                <a:gd name="T0" fmla="*/ 6 w 6"/>
                <a:gd name="T1" fmla="*/ 4 h 4"/>
                <a:gd name="T2" fmla="*/ 5 w 6"/>
                <a:gd name="T3" fmla="*/ 3 h 4"/>
                <a:gd name="T4" fmla="*/ 5 w 6"/>
                <a:gd name="T5" fmla="*/ 3 h 4"/>
                <a:gd name="T6" fmla="*/ 0 w 6"/>
                <a:gd name="T7" fmla="*/ 1 h 4"/>
                <a:gd name="T8" fmla="*/ 0 w 6"/>
                <a:gd name="T9" fmla="*/ 0 h 4"/>
                <a:gd name="T10" fmla="*/ 1 w 6"/>
                <a:gd name="T11" fmla="*/ 0 h 4"/>
                <a:gd name="T12" fmla="*/ 6 w 6"/>
                <a:gd name="T13" fmla="*/ 2 h 4"/>
                <a:gd name="T14" fmla="*/ 6 w 6"/>
                <a:gd name="T15" fmla="*/ 3 h 4"/>
                <a:gd name="T16" fmla="*/ 6 w 6"/>
                <a:gd name="T17" fmla="*/ 4 h 4"/>
                <a:gd name="T18" fmla="*/ 6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6" y="4"/>
                  </a:moveTo>
                  <a:cubicBezTo>
                    <a:pt x="5" y="4"/>
                    <a:pt x="5" y="3"/>
                    <a:pt x="5" y="3"/>
                  </a:cubicBezTo>
                  <a:cubicBezTo>
                    <a:pt x="5" y="3"/>
                    <a:pt x="5" y="3"/>
                    <a:pt x="5" y="3"/>
                  </a:cubicBezTo>
                  <a:cubicBezTo>
                    <a:pt x="4" y="2"/>
                    <a:pt x="2" y="1"/>
                    <a:pt x="0" y="1"/>
                  </a:cubicBezTo>
                  <a:cubicBezTo>
                    <a:pt x="0" y="1"/>
                    <a:pt x="0" y="0"/>
                    <a:pt x="0" y="0"/>
                  </a:cubicBezTo>
                  <a:cubicBezTo>
                    <a:pt x="0" y="0"/>
                    <a:pt x="0" y="0"/>
                    <a:pt x="1" y="0"/>
                  </a:cubicBezTo>
                  <a:cubicBezTo>
                    <a:pt x="2" y="1"/>
                    <a:pt x="4" y="1"/>
                    <a:pt x="6" y="2"/>
                  </a:cubicBezTo>
                  <a:cubicBezTo>
                    <a:pt x="6" y="3"/>
                    <a:pt x="6" y="3"/>
                    <a:pt x="6" y="3"/>
                  </a:cubicBezTo>
                  <a:cubicBezTo>
                    <a:pt x="6" y="3"/>
                    <a:pt x="6" y="3"/>
                    <a:pt x="6" y="4"/>
                  </a:cubicBezTo>
                  <a:cubicBezTo>
                    <a:pt x="6" y="4"/>
                    <a:pt x="6"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48" name="Freeform 701"/>
            <p:cNvSpPr>
              <a:spLocks noEditPoints="1"/>
            </p:cNvSpPr>
            <p:nvPr/>
          </p:nvSpPr>
          <p:spPr bwMode="auto">
            <a:xfrm>
              <a:off x="3541" y="1436"/>
              <a:ext cx="108" cy="25"/>
            </a:xfrm>
            <a:custGeom>
              <a:avLst/>
              <a:gdLst>
                <a:gd name="T0" fmla="*/ 6 w 44"/>
                <a:gd name="T1" fmla="*/ 10 h 10"/>
                <a:gd name="T2" fmla="*/ 0 w 44"/>
                <a:gd name="T3" fmla="*/ 9 h 10"/>
                <a:gd name="T4" fmla="*/ 0 w 44"/>
                <a:gd name="T5" fmla="*/ 9 h 10"/>
                <a:gd name="T6" fmla="*/ 0 w 44"/>
                <a:gd name="T7" fmla="*/ 9 h 10"/>
                <a:gd name="T8" fmla="*/ 5 w 44"/>
                <a:gd name="T9" fmla="*/ 1 h 10"/>
                <a:gd name="T10" fmla="*/ 6 w 44"/>
                <a:gd name="T11" fmla="*/ 1 h 10"/>
                <a:gd name="T12" fmla="*/ 39 w 44"/>
                <a:gd name="T13" fmla="*/ 0 h 10"/>
                <a:gd name="T14" fmla="*/ 41 w 44"/>
                <a:gd name="T15" fmla="*/ 1 h 10"/>
                <a:gd name="T16" fmla="*/ 42 w 44"/>
                <a:gd name="T17" fmla="*/ 2 h 10"/>
                <a:gd name="T18" fmla="*/ 44 w 44"/>
                <a:gd name="T19" fmla="*/ 9 h 10"/>
                <a:gd name="T20" fmla="*/ 44 w 44"/>
                <a:gd name="T21" fmla="*/ 9 h 10"/>
                <a:gd name="T22" fmla="*/ 44 w 44"/>
                <a:gd name="T23" fmla="*/ 9 h 10"/>
                <a:gd name="T24" fmla="*/ 6 w 44"/>
                <a:gd name="T25" fmla="*/ 10 h 10"/>
                <a:gd name="T26" fmla="*/ 1 w 44"/>
                <a:gd name="T27" fmla="*/ 9 h 10"/>
                <a:gd name="T28" fmla="*/ 6 w 44"/>
                <a:gd name="T29" fmla="*/ 9 h 10"/>
                <a:gd name="T30" fmla="*/ 7 w 44"/>
                <a:gd name="T31" fmla="*/ 9 h 10"/>
                <a:gd name="T32" fmla="*/ 43 w 44"/>
                <a:gd name="T33" fmla="*/ 9 h 10"/>
                <a:gd name="T34" fmla="*/ 41 w 44"/>
                <a:gd name="T35" fmla="*/ 2 h 10"/>
                <a:gd name="T36" fmla="*/ 40 w 44"/>
                <a:gd name="T37" fmla="*/ 1 h 10"/>
                <a:gd name="T38" fmla="*/ 39 w 44"/>
                <a:gd name="T39" fmla="*/ 1 h 10"/>
                <a:gd name="T40" fmla="*/ 6 w 44"/>
                <a:gd name="T41" fmla="*/ 2 h 10"/>
                <a:gd name="T42" fmla="*/ 1 w 44"/>
                <a:gd name="T4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10">
                  <a:moveTo>
                    <a:pt x="6" y="10"/>
                  </a:moveTo>
                  <a:cubicBezTo>
                    <a:pt x="4" y="10"/>
                    <a:pt x="2" y="10"/>
                    <a:pt x="0" y="9"/>
                  </a:cubicBezTo>
                  <a:cubicBezTo>
                    <a:pt x="0" y="9"/>
                    <a:pt x="0" y="9"/>
                    <a:pt x="0" y="9"/>
                  </a:cubicBezTo>
                  <a:cubicBezTo>
                    <a:pt x="0" y="9"/>
                    <a:pt x="0" y="9"/>
                    <a:pt x="0" y="9"/>
                  </a:cubicBezTo>
                  <a:cubicBezTo>
                    <a:pt x="5" y="1"/>
                    <a:pt x="5" y="1"/>
                    <a:pt x="5" y="1"/>
                  </a:cubicBezTo>
                  <a:cubicBezTo>
                    <a:pt x="5" y="1"/>
                    <a:pt x="6" y="1"/>
                    <a:pt x="6" y="1"/>
                  </a:cubicBezTo>
                  <a:cubicBezTo>
                    <a:pt x="17" y="0"/>
                    <a:pt x="28" y="0"/>
                    <a:pt x="39" y="0"/>
                  </a:cubicBezTo>
                  <a:cubicBezTo>
                    <a:pt x="40" y="0"/>
                    <a:pt x="40" y="0"/>
                    <a:pt x="41" y="1"/>
                  </a:cubicBezTo>
                  <a:cubicBezTo>
                    <a:pt x="41" y="1"/>
                    <a:pt x="42" y="2"/>
                    <a:pt x="42" y="2"/>
                  </a:cubicBezTo>
                  <a:cubicBezTo>
                    <a:pt x="44" y="9"/>
                    <a:pt x="44" y="9"/>
                    <a:pt x="44" y="9"/>
                  </a:cubicBezTo>
                  <a:cubicBezTo>
                    <a:pt x="44" y="9"/>
                    <a:pt x="44" y="9"/>
                    <a:pt x="44" y="9"/>
                  </a:cubicBezTo>
                  <a:cubicBezTo>
                    <a:pt x="44" y="9"/>
                    <a:pt x="44" y="9"/>
                    <a:pt x="44" y="9"/>
                  </a:cubicBezTo>
                  <a:lnTo>
                    <a:pt x="6" y="10"/>
                  </a:lnTo>
                  <a:close/>
                  <a:moveTo>
                    <a:pt x="1" y="9"/>
                  </a:moveTo>
                  <a:cubicBezTo>
                    <a:pt x="2" y="9"/>
                    <a:pt x="4" y="9"/>
                    <a:pt x="6" y="9"/>
                  </a:cubicBezTo>
                  <a:cubicBezTo>
                    <a:pt x="7" y="9"/>
                    <a:pt x="7" y="9"/>
                    <a:pt x="7" y="9"/>
                  </a:cubicBezTo>
                  <a:cubicBezTo>
                    <a:pt x="43" y="9"/>
                    <a:pt x="43" y="9"/>
                    <a:pt x="43" y="9"/>
                  </a:cubicBezTo>
                  <a:cubicBezTo>
                    <a:pt x="41" y="2"/>
                    <a:pt x="41" y="2"/>
                    <a:pt x="41" y="2"/>
                  </a:cubicBezTo>
                  <a:cubicBezTo>
                    <a:pt x="41" y="2"/>
                    <a:pt x="41" y="2"/>
                    <a:pt x="40" y="1"/>
                  </a:cubicBezTo>
                  <a:cubicBezTo>
                    <a:pt x="40" y="1"/>
                    <a:pt x="40" y="1"/>
                    <a:pt x="39" y="1"/>
                  </a:cubicBezTo>
                  <a:cubicBezTo>
                    <a:pt x="28" y="1"/>
                    <a:pt x="17" y="1"/>
                    <a:pt x="6" y="2"/>
                  </a:cubicBezTo>
                  <a:lnTo>
                    <a:pt x="1"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49" name="Freeform 702"/>
            <p:cNvSpPr>
              <a:spLocks/>
            </p:cNvSpPr>
            <p:nvPr/>
          </p:nvSpPr>
          <p:spPr bwMode="auto">
            <a:xfrm>
              <a:off x="3538" y="1461"/>
              <a:ext cx="111" cy="3"/>
            </a:xfrm>
            <a:custGeom>
              <a:avLst/>
              <a:gdLst>
                <a:gd name="T0" fmla="*/ 1 w 45"/>
                <a:gd name="T1" fmla="*/ 1 h 1"/>
                <a:gd name="T2" fmla="*/ 0 w 45"/>
                <a:gd name="T3" fmla="*/ 1 h 1"/>
                <a:gd name="T4" fmla="*/ 1 w 45"/>
                <a:gd name="T5" fmla="*/ 0 h 1"/>
                <a:gd name="T6" fmla="*/ 45 w 45"/>
                <a:gd name="T7" fmla="*/ 0 h 1"/>
                <a:gd name="T8" fmla="*/ 45 w 45"/>
                <a:gd name="T9" fmla="*/ 0 h 1"/>
                <a:gd name="T10" fmla="*/ 45 w 45"/>
                <a:gd name="T11" fmla="*/ 1 h 1"/>
                <a:gd name="T12" fmla="*/ 1 w 45"/>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5" h="1">
                  <a:moveTo>
                    <a:pt x="1" y="1"/>
                  </a:moveTo>
                  <a:cubicBezTo>
                    <a:pt x="1" y="1"/>
                    <a:pt x="0" y="1"/>
                    <a:pt x="0" y="1"/>
                  </a:cubicBezTo>
                  <a:cubicBezTo>
                    <a:pt x="0" y="0"/>
                    <a:pt x="1" y="0"/>
                    <a:pt x="1" y="0"/>
                  </a:cubicBezTo>
                  <a:cubicBezTo>
                    <a:pt x="45" y="0"/>
                    <a:pt x="45" y="0"/>
                    <a:pt x="45" y="0"/>
                  </a:cubicBezTo>
                  <a:cubicBezTo>
                    <a:pt x="45" y="0"/>
                    <a:pt x="45" y="0"/>
                    <a:pt x="45" y="0"/>
                  </a:cubicBezTo>
                  <a:cubicBezTo>
                    <a:pt x="45" y="1"/>
                    <a:pt x="45" y="1"/>
                    <a:pt x="45" y="1"/>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50" name="Freeform 703"/>
            <p:cNvSpPr>
              <a:spLocks/>
            </p:cNvSpPr>
            <p:nvPr/>
          </p:nvSpPr>
          <p:spPr bwMode="auto">
            <a:xfrm>
              <a:off x="3646" y="1456"/>
              <a:ext cx="3" cy="8"/>
            </a:xfrm>
            <a:custGeom>
              <a:avLst/>
              <a:gdLst>
                <a:gd name="T0" fmla="*/ 1 w 1"/>
                <a:gd name="T1" fmla="*/ 3 h 3"/>
                <a:gd name="T2" fmla="*/ 1 w 1"/>
                <a:gd name="T3" fmla="*/ 3 h 3"/>
                <a:gd name="T4" fmla="*/ 0 w 1"/>
                <a:gd name="T5" fmla="*/ 2 h 3"/>
                <a:gd name="T6" fmla="*/ 0 w 1"/>
                <a:gd name="T7" fmla="*/ 1 h 3"/>
                <a:gd name="T8" fmla="*/ 1 w 1"/>
                <a:gd name="T9" fmla="*/ 1 h 3"/>
                <a:gd name="T10" fmla="*/ 1 w 1"/>
                <a:gd name="T11" fmla="*/ 1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3"/>
                    <a:pt x="0" y="3"/>
                    <a:pt x="0" y="2"/>
                  </a:cubicBezTo>
                  <a:cubicBezTo>
                    <a:pt x="0" y="1"/>
                    <a:pt x="0" y="1"/>
                    <a:pt x="0" y="1"/>
                  </a:cubicBezTo>
                  <a:cubicBezTo>
                    <a:pt x="0" y="1"/>
                    <a:pt x="1" y="0"/>
                    <a:pt x="1" y="1"/>
                  </a:cubicBezTo>
                  <a:cubicBezTo>
                    <a:pt x="1" y="1"/>
                    <a:pt x="1" y="1"/>
                    <a:pt x="1"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51" name="Freeform 704"/>
            <p:cNvSpPr>
              <a:spLocks/>
            </p:cNvSpPr>
            <p:nvPr/>
          </p:nvSpPr>
          <p:spPr bwMode="auto">
            <a:xfrm>
              <a:off x="3538" y="1456"/>
              <a:ext cx="3" cy="8"/>
            </a:xfrm>
            <a:custGeom>
              <a:avLst/>
              <a:gdLst>
                <a:gd name="T0" fmla="*/ 1 w 1"/>
                <a:gd name="T1" fmla="*/ 3 h 3"/>
                <a:gd name="T2" fmla="*/ 1 w 1"/>
                <a:gd name="T3" fmla="*/ 3 h 3"/>
                <a:gd name="T4" fmla="*/ 0 w 1"/>
                <a:gd name="T5" fmla="*/ 1 h 3"/>
                <a:gd name="T6" fmla="*/ 1 w 1"/>
                <a:gd name="T7" fmla="*/ 0 h 3"/>
                <a:gd name="T8" fmla="*/ 1 w 1"/>
                <a:gd name="T9" fmla="*/ 1 h 3"/>
                <a:gd name="T10" fmla="*/ 1 w 1"/>
                <a:gd name="T11" fmla="*/ 3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2"/>
                    <a:pt x="0" y="1"/>
                    <a:pt x="0" y="1"/>
                  </a:cubicBezTo>
                  <a:cubicBezTo>
                    <a:pt x="0" y="0"/>
                    <a:pt x="1" y="0"/>
                    <a:pt x="1" y="0"/>
                  </a:cubicBezTo>
                  <a:cubicBezTo>
                    <a:pt x="1" y="0"/>
                    <a:pt x="1" y="1"/>
                    <a:pt x="1" y="1"/>
                  </a:cubicBezTo>
                  <a:cubicBezTo>
                    <a:pt x="1" y="1"/>
                    <a:pt x="1" y="2"/>
                    <a:pt x="1" y="3"/>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52" name="Freeform 705"/>
            <p:cNvSpPr>
              <a:spLocks noEditPoints="1"/>
            </p:cNvSpPr>
            <p:nvPr/>
          </p:nvSpPr>
          <p:spPr bwMode="auto">
            <a:xfrm>
              <a:off x="3568" y="1449"/>
              <a:ext cx="46" cy="7"/>
            </a:xfrm>
            <a:custGeom>
              <a:avLst/>
              <a:gdLst>
                <a:gd name="T0" fmla="*/ 18 w 19"/>
                <a:gd name="T1" fmla="*/ 3 h 3"/>
                <a:gd name="T2" fmla="*/ 0 w 19"/>
                <a:gd name="T3" fmla="*/ 3 h 3"/>
                <a:gd name="T4" fmla="*/ 0 w 19"/>
                <a:gd name="T5" fmla="*/ 2 h 3"/>
                <a:gd name="T6" fmla="*/ 0 w 19"/>
                <a:gd name="T7" fmla="*/ 2 h 3"/>
                <a:gd name="T8" fmla="*/ 0 w 19"/>
                <a:gd name="T9" fmla="*/ 1 h 3"/>
                <a:gd name="T10" fmla="*/ 0 w 19"/>
                <a:gd name="T11" fmla="*/ 1 h 3"/>
                <a:gd name="T12" fmla="*/ 0 w 19"/>
                <a:gd name="T13" fmla="*/ 0 h 3"/>
                <a:gd name="T14" fmla="*/ 18 w 19"/>
                <a:gd name="T15" fmla="*/ 0 h 3"/>
                <a:gd name="T16" fmla="*/ 19 w 19"/>
                <a:gd name="T17" fmla="*/ 1 h 3"/>
                <a:gd name="T18" fmla="*/ 19 w 19"/>
                <a:gd name="T19" fmla="*/ 2 h 3"/>
                <a:gd name="T20" fmla="*/ 19 w 19"/>
                <a:gd name="T21" fmla="*/ 3 h 3"/>
                <a:gd name="T22" fmla="*/ 18 w 19"/>
                <a:gd name="T23" fmla="*/ 3 h 3"/>
                <a:gd name="T24" fmla="*/ 9 w 19"/>
                <a:gd name="T25" fmla="*/ 2 h 3"/>
                <a:gd name="T26" fmla="*/ 18 w 19"/>
                <a:gd name="T27" fmla="*/ 2 h 3"/>
                <a:gd name="T28" fmla="*/ 18 w 19"/>
                <a:gd name="T29" fmla="*/ 1 h 3"/>
                <a:gd name="T30" fmla="*/ 1 w 19"/>
                <a:gd name="T31" fmla="*/ 1 h 3"/>
                <a:gd name="T32" fmla="*/ 1 w 19"/>
                <a:gd name="T33" fmla="*/ 2 h 3"/>
                <a:gd name="T34" fmla="*/ 1 w 19"/>
                <a:gd name="T35" fmla="*/ 2 h 3"/>
                <a:gd name="T36" fmla="*/ 9 w 19"/>
                <a:gd name="T3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3">
                  <a:moveTo>
                    <a:pt x="18" y="3"/>
                  </a:moveTo>
                  <a:cubicBezTo>
                    <a:pt x="12" y="3"/>
                    <a:pt x="6" y="2"/>
                    <a:pt x="0" y="3"/>
                  </a:cubicBezTo>
                  <a:cubicBezTo>
                    <a:pt x="0" y="3"/>
                    <a:pt x="0" y="3"/>
                    <a:pt x="0" y="2"/>
                  </a:cubicBezTo>
                  <a:cubicBezTo>
                    <a:pt x="0" y="2"/>
                    <a:pt x="0" y="2"/>
                    <a:pt x="0" y="2"/>
                  </a:cubicBezTo>
                  <a:cubicBezTo>
                    <a:pt x="0" y="1"/>
                    <a:pt x="0" y="1"/>
                    <a:pt x="0" y="1"/>
                  </a:cubicBezTo>
                  <a:cubicBezTo>
                    <a:pt x="0" y="1"/>
                    <a:pt x="0" y="1"/>
                    <a:pt x="0" y="1"/>
                  </a:cubicBezTo>
                  <a:cubicBezTo>
                    <a:pt x="0" y="1"/>
                    <a:pt x="0" y="0"/>
                    <a:pt x="0" y="0"/>
                  </a:cubicBezTo>
                  <a:cubicBezTo>
                    <a:pt x="7" y="0"/>
                    <a:pt x="12" y="0"/>
                    <a:pt x="18" y="0"/>
                  </a:cubicBezTo>
                  <a:cubicBezTo>
                    <a:pt x="19" y="0"/>
                    <a:pt x="19" y="1"/>
                    <a:pt x="19" y="1"/>
                  </a:cubicBezTo>
                  <a:cubicBezTo>
                    <a:pt x="19" y="2"/>
                    <a:pt x="19" y="2"/>
                    <a:pt x="19" y="2"/>
                  </a:cubicBezTo>
                  <a:cubicBezTo>
                    <a:pt x="19" y="2"/>
                    <a:pt x="19" y="2"/>
                    <a:pt x="19" y="3"/>
                  </a:cubicBezTo>
                  <a:cubicBezTo>
                    <a:pt x="18" y="3"/>
                    <a:pt x="18" y="3"/>
                    <a:pt x="18" y="3"/>
                  </a:cubicBezTo>
                  <a:close/>
                  <a:moveTo>
                    <a:pt x="9" y="2"/>
                  </a:moveTo>
                  <a:cubicBezTo>
                    <a:pt x="12" y="2"/>
                    <a:pt x="15" y="2"/>
                    <a:pt x="18" y="2"/>
                  </a:cubicBezTo>
                  <a:cubicBezTo>
                    <a:pt x="18" y="1"/>
                    <a:pt x="18" y="1"/>
                    <a:pt x="18" y="1"/>
                  </a:cubicBezTo>
                  <a:cubicBezTo>
                    <a:pt x="12" y="1"/>
                    <a:pt x="7" y="1"/>
                    <a:pt x="1" y="1"/>
                  </a:cubicBezTo>
                  <a:cubicBezTo>
                    <a:pt x="1" y="1"/>
                    <a:pt x="1" y="1"/>
                    <a:pt x="1" y="2"/>
                  </a:cubicBezTo>
                  <a:cubicBezTo>
                    <a:pt x="1" y="2"/>
                    <a:pt x="1" y="2"/>
                    <a:pt x="1" y="2"/>
                  </a:cubicBezTo>
                  <a:cubicBezTo>
                    <a:pt x="3" y="2"/>
                    <a:pt x="6" y="2"/>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53" name="Freeform 706"/>
            <p:cNvSpPr>
              <a:spLocks noEditPoints="1"/>
            </p:cNvSpPr>
            <p:nvPr/>
          </p:nvSpPr>
          <p:spPr bwMode="auto">
            <a:xfrm>
              <a:off x="3555" y="1441"/>
              <a:ext cx="18" cy="5"/>
            </a:xfrm>
            <a:custGeom>
              <a:avLst/>
              <a:gdLst>
                <a:gd name="T0" fmla="*/ 0 w 7"/>
                <a:gd name="T1" fmla="*/ 2 h 2"/>
                <a:gd name="T2" fmla="*/ 0 w 7"/>
                <a:gd name="T3" fmla="*/ 2 h 2"/>
                <a:gd name="T4" fmla="*/ 1 w 7"/>
                <a:gd name="T5" fmla="*/ 1 h 2"/>
                <a:gd name="T6" fmla="*/ 1 w 7"/>
                <a:gd name="T7" fmla="*/ 1 h 2"/>
                <a:gd name="T8" fmla="*/ 1 w 7"/>
                <a:gd name="T9" fmla="*/ 0 h 2"/>
                <a:gd name="T10" fmla="*/ 2 w 7"/>
                <a:gd name="T11" fmla="*/ 0 h 2"/>
                <a:gd name="T12" fmla="*/ 6 w 7"/>
                <a:gd name="T13" fmla="*/ 0 h 2"/>
                <a:gd name="T14" fmla="*/ 7 w 7"/>
                <a:gd name="T15" fmla="*/ 0 h 2"/>
                <a:gd name="T16" fmla="*/ 7 w 7"/>
                <a:gd name="T17" fmla="*/ 1 h 2"/>
                <a:gd name="T18" fmla="*/ 6 w 7"/>
                <a:gd name="T19" fmla="*/ 2 h 2"/>
                <a:gd name="T20" fmla="*/ 6 w 7"/>
                <a:gd name="T21" fmla="*/ 2 h 2"/>
                <a:gd name="T22" fmla="*/ 6 w 7"/>
                <a:gd name="T23" fmla="*/ 2 h 2"/>
                <a:gd name="T24" fmla="*/ 0 w 7"/>
                <a:gd name="T25" fmla="*/ 2 h 2"/>
                <a:gd name="T26" fmla="*/ 2 w 7"/>
                <a:gd name="T27" fmla="*/ 1 h 2"/>
                <a:gd name="T28" fmla="*/ 1 w 7"/>
                <a:gd name="T29" fmla="*/ 1 h 2"/>
                <a:gd name="T30" fmla="*/ 5 w 7"/>
                <a:gd name="T31" fmla="*/ 1 h 2"/>
                <a:gd name="T32" fmla="*/ 5 w 7"/>
                <a:gd name="T33" fmla="*/ 1 h 2"/>
                <a:gd name="T34" fmla="*/ 6 w 7"/>
                <a:gd name="T35" fmla="*/ 1 h 2"/>
                <a:gd name="T36" fmla="*/ 2 w 7"/>
                <a:gd name="T3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
                  <a:moveTo>
                    <a:pt x="0" y="2"/>
                  </a:moveTo>
                  <a:cubicBezTo>
                    <a:pt x="0" y="2"/>
                    <a:pt x="0" y="2"/>
                    <a:pt x="0" y="2"/>
                  </a:cubicBezTo>
                  <a:cubicBezTo>
                    <a:pt x="0" y="2"/>
                    <a:pt x="0" y="1"/>
                    <a:pt x="1" y="1"/>
                  </a:cubicBezTo>
                  <a:cubicBezTo>
                    <a:pt x="1" y="1"/>
                    <a:pt x="1" y="1"/>
                    <a:pt x="1" y="1"/>
                  </a:cubicBezTo>
                  <a:cubicBezTo>
                    <a:pt x="1" y="0"/>
                    <a:pt x="1" y="0"/>
                    <a:pt x="1" y="0"/>
                  </a:cubicBezTo>
                  <a:cubicBezTo>
                    <a:pt x="1" y="0"/>
                    <a:pt x="1" y="0"/>
                    <a:pt x="2" y="0"/>
                  </a:cubicBezTo>
                  <a:cubicBezTo>
                    <a:pt x="3" y="0"/>
                    <a:pt x="5" y="0"/>
                    <a:pt x="6" y="0"/>
                  </a:cubicBezTo>
                  <a:cubicBezTo>
                    <a:pt x="6" y="0"/>
                    <a:pt x="6" y="0"/>
                    <a:pt x="7" y="0"/>
                  </a:cubicBezTo>
                  <a:cubicBezTo>
                    <a:pt x="7" y="0"/>
                    <a:pt x="7" y="0"/>
                    <a:pt x="7" y="1"/>
                  </a:cubicBezTo>
                  <a:cubicBezTo>
                    <a:pt x="6" y="1"/>
                    <a:pt x="6" y="1"/>
                    <a:pt x="6" y="2"/>
                  </a:cubicBezTo>
                  <a:cubicBezTo>
                    <a:pt x="6" y="2"/>
                    <a:pt x="6" y="2"/>
                    <a:pt x="6" y="2"/>
                  </a:cubicBezTo>
                  <a:cubicBezTo>
                    <a:pt x="6" y="2"/>
                    <a:pt x="6" y="2"/>
                    <a:pt x="6" y="2"/>
                  </a:cubicBezTo>
                  <a:cubicBezTo>
                    <a:pt x="4" y="2"/>
                    <a:pt x="2" y="2"/>
                    <a:pt x="0" y="2"/>
                  </a:cubicBezTo>
                  <a:close/>
                  <a:moveTo>
                    <a:pt x="2" y="1"/>
                  </a:moveTo>
                  <a:cubicBezTo>
                    <a:pt x="2" y="1"/>
                    <a:pt x="2" y="1"/>
                    <a:pt x="1" y="1"/>
                  </a:cubicBezTo>
                  <a:cubicBezTo>
                    <a:pt x="3" y="1"/>
                    <a:pt x="4" y="1"/>
                    <a:pt x="5" y="1"/>
                  </a:cubicBezTo>
                  <a:cubicBezTo>
                    <a:pt x="5" y="1"/>
                    <a:pt x="5" y="1"/>
                    <a:pt x="5" y="1"/>
                  </a:cubicBezTo>
                  <a:cubicBezTo>
                    <a:pt x="5" y="1"/>
                    <a:pt x="6" y="1"/>
                    <a:pt x="6"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54" name="Freeform 707"/>
            <p:cNvSpPr>
              <a:spLocks noEditPoints="1"/>
            </p:cNvSpPr>
            <p:nvPr/>
          </p:nvSpPr>
          <p:spPr bwMode="auto">
            <a:xfrm>
              <a:off x="3550" y="1449"/>
              <a:ext cx="15" cy="7"/>
            </a:xfrm>
            <a:custGeom>
              <a:avLst/>
              <a:gdLst>
                <a:gd name="T0" fmla="*/ 0 w 6"/>
                <a:gd name="T1" fmla="*/ 3 h 3"/>
                <a:gd name="T2" fmla="*/ 0 w 6"/>
                <a:gd name="T3" fmla="*/ 2 h 3"/>
                <a:gd name="T4" fmla="*/ 0 w 6"/>
                <a:gd name="T5" fmla="*/ 1 h 3"/>
                <a:gd name="T6" fmla="*/ 1 w 6"/>
                <a:gd name="T7" fmla="*/ 1 h 3"/>
                <a:gd name="T8" fmla="*/ 1 w 6"/>
                <a:gd name="T9" fmla="*/ 1 h 3"/>
                <a:gd name="T10" fmla="*/ 1 w 6"/>
                <a:gd name="T11" fmla="*/ 1 h 3"/>
                <a:gd name="T12" fmla="*/ 6 w 6"/>
                <a:gd name="T13" fmla="*/ 0 h 3"/>
                <a:gd name="T14" fmla="*/ 6 w 6"/>
                <a:gd name="T15" fmla="*/ 1 h 3"/>
                <a:gd name="T16" fmla="*/ 6 w 6"/>
                <a:gd name="T17" fmla="*/ 1 h 3"/>
                <a:gd name="T18" fmla="*/ 6 w 6"/>
                <a:gd name="T19" fmla="*/ 2 h 3"/>
                <a:gd name="T20" fmla="*/ 6 w 6"/>
                <a:gd name="T21" fmla="*/ 2 h 3"/>
                <a:gd name="T22" fmla="*/ 5 w 6"/>
                <a:gd name="T23" fmla="*/ 2 h 3"/>
                <a:gd name="T24" fmla="*/ 0 w 6"/>
                <a:gd name="T25" fmla="*/ 3 h 3"/>
                <a:gd name="T26" fmla="*/ 2 w 6"/>
                <a:gd name="T27" fmla="*/ 1 h 3"/>
                <a:gd name="T28" fmla="*/ 1 w 6"/>
                <a:gd name="T29" fmla="*/ 2 h 3"/>
                <a:gd name="T30" fmla="*/ 5 w 6"/>
                <a:gd name="T31" fmla="*/ 2 h 3"/>
                <a:gd name="T32" fmla="*/ 5 w 6"/>
                <a:gd name="T33" fmla="*/ 2 h 3"/>
                <a:gd name="T34" fmla="*/ 5 w 6"/>
                <a:gd name="T35" fmla="*/ 1 h 3"/>
                <a:gd name="T36" fmla="*/ 2 w 6"/>
                <a:gd name="T3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3">
                  <a:moveTo>
                    <a:pt x="0" y="3"/>
                  </a:moveTo>
                  <a:cubicBezTo>
                    <a:pt x="0" y="3"/>
                    <a:pt x="0" y="2"/>
                    <a:pt x="0" y="2"/>
                  </a:cubicBezTo>
                  <a:cubicBezTo>
                    <a:pt x="0" y="2"/>
                    <a:pt x="0" y="2"/>
                    <a:pt x="0" y="1"/>
                  </a:cubicBezTo>
                  <a:cubicBezTo>
                    <a:pt x="1" y="1"/>
                    <a:pt x="1" y="1"/>
                    <a:pt x="1" y="1"/>
                  </a:cubicBezTo>
                  <a:cubicBezTo>
                    <a:pt x="1" y="1"/>
                    <a:pt x="1" y="1"/>
                    <a:pt x="1" y="1"/>
                  </a:cubicBezTo>
                  <a:cubicBezTo>
                    <a:pt x="1" y="1"/>
                    <a:pt x="1" y="1"/>
                    <a:pt x="1" y="1"/>
                  </a:cubicBezTo>
                  <a:cubicBezTo>
                    <a:pt x="3" y="0"/>
                    <a:pt x="4" y="0"/>
                    <a:pt x="6" y="0"/>
                  </a:cubicBezTo>
                  <a:cubicBezTo>
                    <a:pt x="6" y="0"/>
                    <a:pt x="6" y="0"/>
                    <a:pt x="6" y="1"/>
                  </a:cubicBezTo>
                  <a:cubicBezTo>
                    <a:pt x="6" y="1"/>
                    <a:pt x="6" y="1"/>
                    <a:pt x="6" y="1"/>
                  </a:cubicBezTo>
                  <a:cubicBezTo>
                    <a:pt x="6" y="1"/>
                    <a:pt x="6" y="2"/>
                    <a:pt x="6" y="2"/>
                  </a:cubicBezTo>
                  <a:cubicBezTo>
                    <a:pt x="6" y="2"/>
                    <a:pt x="6" y="2"/>
                    <a:pt x="6" y="2"/>
                  </a:cubicBezTo>
                  <a:cubicBezTo>
                    <a:pt x="6" y="2"/>
                    <a:pt x="6" y="2"/>
                    <a:pt x="5" y="2"/>
                  </a:cubicBezTo>
                  <a:cubicBezTo>
                    <a:pt x="4" y="3"/>
                    <a:pt x="2" y="3"/>
                    <a:pt x="0" y="3"/>
                  </a:cubicBezTo>
                  <a:close/>
                  <a:moveTo>
                    <a:pt x="2" y="1"/>
                  </a:moveTo>
                  <a:cubicBezTo>
                    <a:pt x="1" y="1"/>
                    <a:pt x="1" y="2"/>
                    <a:pt x="1" y="2"/>
                  </a:cubicBezTo>
                  <a:cubicBezTo>
                    <a:pt x="2" y="2"/>
                    <a:pt x="4" y="2"/>
                    <a:pt x="5" y="2"/>
                  </a:cubicBezTo>
                  <a:cubicBezTo>
                    <a:pt x="5" y="2"/>
                    <a:pt x="5" y="2"/>
                    <a:pt x="5" y="2"/>
                  </a:cubicBezTo>
                  <a:cubicBezTo>
                    <a:pt x="5"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55" name="Freeform 708"/>
            <p:cNvSpPr>
              <a:spLocks noEditPoints="1"/>
            </p:cNvSpPr>
            <p:nvPr/>
          </p:nvSpPr>
          <p:spPr bwMode="auto">
            <a:xfrm>
              <a:off x="3600" y="1441"/>
              <a:ext cx="10" cy="5"/>
            </a:xfrm>
            <a:custGeom>
              <a:avLst/>
              <a:gdLst>
                <a:gd name="T0" fmla="*/ 0 w 4"/>
                <a:gd name="T1" fmla="*/ 2 h 2"/>
                <a:gd name="T2" fmla="*/ 0 w 4"/>
                <a:gd name="T3" fmla="*/ 2 h 2"/>
                <a:gd name="T4" fmla="*/ 0 w 4"/>
                <a:gd name="T5" fmla="*/ 2 h 2"/>
                <a:gd name="T6" fmla="*/ 0 w 4"/>
                <a:gd name="T7" fmla="*/ 0 h 2"/>
                <a:gd name="T8" fmla="*/ 0 w 4"/>
                <a:gd name="T9" fmla="*/ 0 h 2"/>
                <a:gd name="T10" fmla="*/ 4 w 4"/>
                <a:gd name="T11" fmla="*/ 0 h 2"/>
                <a:gd name="T12" fmla="*/ 4 w 4"/>
                <a:gd name="T13" fmla="*/ 0 h 2"/>
                <a:gd name="T14" fmla="*/ 4 w 4"/>
                <a:gd name="T15" fmla="*/ 2 h 2"/>
                <a:gd name="T16" fmla="*/ 4 w 4"/>
                <a:gd name="T17" fmla="*/ 2 h 2"/>
                <a:gd name="T18" fmla="*/ 4 w 4"/>
                <a:gd name="T19" fmla="*/ 2 h 2"/>
                <a:gd name="T20" fmla="*/ 0 w 4"/>
                <a:gd name="T21" fmla="*/ 2 h 2"/>
                <a:gd name="T22" fmla="*/ 1 w 4"/>
                <a:gd name="T23" fmla="*/ 1 h 2"/>
                <a:gd name="T24" fmla="*/ 1 w 4"/>
                <a:gd name="T25" fmla="*/ 1 h 2"/>
                <a:gd name="T26" fmla="*/ 3 w 4"/>
                <a:gd name="T27" fmla="*/ 1 h 2"/>
                <a:gd name="T28" fmla="*/ 3 w 4"/>
                <a:gd name="T29" fmla="*/ 1 h 2"/>
                <a:gd name="T30" fmla="*/ 1 w 4"/>
                <a:gd name="T3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2">
                  <a:moveTo>
                    <a:pt x="0" y="2"/>
                  </a:moveTo>
                  <a:cubicBezTo>
                    <a:pt x="0" y="2"/>
                    <a:pt x="0" y="2"/>
                    <a:pt x="0" y="2"/>
                  </a:cubicBezTo>
                  <a:cubicBezTo>
                    <a:pt x="0" y="2"/>
                    <a:pt x="0" y="2"/>
                    <a:pt x="0" y="2"/>
                  </a:cubicBezTo>
                  <a:cubicBezTo>
                    <a:pt x="0" y="0"/>
                    <a:pt x="0" y="0"/>
                    <a:pt x="0" y="0"/>
                  </a:cubicBezTo>
                  <a:cubicBezTo>
                    <a:pt x="0" y="0"/>
                    <a:pt x="0" y="0"/>
                    <a:pt x="0" y="0"/>
                  </a:cubicBezTo>
                  <a:cubicBezTo>
                    <a:pt x="2" y="0"/>
                    <a:pt x="3" y="0"/>
                    <a:pt x="4" y="0"/>
                  </a:cubicBezTo>
                  <a:cubicBezTo>
                    <a:pt x="4" y="0"/>
                    <a:pt x="4" y="0"/>
                    <a:pt x="4" y="0"/>
                  </a:cubicBezTo>
                  <a:cubicBezTo>
                    <a:pt x="4" y="1"/>
                    <a:pt x="4" y="1"/>
                    <a:pt x="4" y="2"/>
                  </a:cubicBezTo>
                  <a:cubicBezTo>
                    <a:pt x="4" y="2"/>
                    <a:pt x="4" y="2"/>
                    <a:pt x="4" y="2"/>
                  </a:cubicBezTo>
                  <a:cubicBezTo>
                    <a:pt x="4" y="2"/>
                    <a:pt x="4" y="2"/>
                    <a:pt x="4" y="2"/>
                  </a:cubicBezTo>
                  <a:cubicBezTo>
                    <a:pt x="4" y="2"/>
                    <a:pt x="0" y="2"/>
                    <a:pt x="0" y="2"/>
                  </a:cubicBezTo>
                  <a:close/>
                  <a:moveTo>
                    <a:pt x="1" y="1"/>
                  </a:moveTo>
                  <a:cubicBezTo>
                    <a:pt x="1" y="1"/>
                    <a:pt x="1" y="1"/>
                    <a:pt x="1" y="1"/>
                  </a:cubicBezTo>
                  <a:cubicBezTo>
                    <a:pt x="3" y="1"/>
                    <a:pt x="3" y="1"/>
                    <a:pt x="3" y="1"/>
                  </a:cubicBezTo>
                  <a:cubicBezTo>
                    <a:pt x="3" y="1"/>
                    <a:pt x="3" y="1"/>
                    <a:pt x="3" y="1"/>
                  </a:cubicBezTo>
                  <a:cubicBezTo>
                    <a:pt x="3"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56" name="Freeform 709"/>
            <p:cNvSpPr>
              <a:spLocks noEditPoints="1"/>
            </p:cNvSpPr>
            <p:nvPr/>
          </p:nvSpPr>
          <p:spPr bwMode="auto">
            <a:xfrm>
              <a:off x="3624" y="1441"/>
              <a:ext cx="15" cy="5"/>
            </a:xfrm>
            <a:custGeom>
              <a:avLst/>
              <a:gdLst>
                <a:gd name="T0" fmla="*/ 1 w 6"/>
                <a:gd name="T1" fmla="*/ 2 h 2"/>
                <a:gd name="T2" fmla="*/ 1 w 6"/>
                <a:gd name="T3" fmla="*/ 2 h 2"/>
                <a:gd name="T4" fmla="*/ 0 w 6"/>
                <a:gd name="T5" fmla="*/ 1 h 2"/>
                <a:gd name="T6" fmla="*/ 0 w 6"/>
                <a:gd name="T7" fmla="*/ 0 h 2"/>
                <a:gd name="T8" fmla="*/ 1 w 6"/>
                <a:gd name="T9" fmla="*/ 0 h 2"/>
                <a:gd name="T10" fmla="*/ 5 w 6"/>
                <a:gd name="T11" fmla="*/ 0 h 2"/>
                <a:gd name="T12" fmla="*/ 6 w 6"/>
                <a:gd name="T13" fmla="*/ 1 h 2"/>
                <a:gd name="T14" fmla="*/ 6 w 6"/>
                <a:gd name="T15" fmla="*/ 1 h 2"/>
                <a:gd name="T16" fmla="*/ 6 w 6"/>
                <a:gd name="T17" fmla="*/ 2 h 2"/>
                <a:gd name="T18" fmla="*/ 6 w 6"/>
                <a:gd name="T19" fmla="*/ 2 h 2"/>
                <a:gd name="T20" fmla="*/ 1 w 6"/>
                <a:gd name="T21" fmla="*/ 2 h 2"/>
                <a:gd name="T22" fmla="*/ 1 w 6"/>
                <a:gd name="T23" fmla="*/ 1 h 2"/>
                <a:gd name="T24" fmla="*/ 1 w 6"/>
                <a:gd name="T25" fmla="*/ 1 h 2"/>
                <a:gd name="T26" fmla="*/ 5 w 6"/>
                <a:gd name="T27" fmla="*/ 1 h 2"/>
                <a:gd name="T28" fmla="*/ 5 w 6"/>
                <a:gd name="T29" fmla="*/ 1 h 2"/>
                <a:gd name="T30" fmla="*/ 5 w 6"/>
                <a:gd name="T31" fmla="*/ 1 h 2"/>
                <a:gd name="T32" fmla="*/ 1 w 6"/>
                <a:gd name="T3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2">
                  <a:moveTo>
                    <a:pt x="1" y="2"/>
                  </a:moveTo>
                  <a:cubicBezTo>
                    <a:pt x="1" y="2"/>
                    <a:pt x="1" y="2"/>
                    <a:pt x="1" y="2"/>
                  </a:cubicBezTo>
                  <a:cubicBezTo>
                    <a:pt x="0" y="1"/>
                    <a:pt x="0" y="1"/>
                    <a:pt x="0" y="1"/>
                  </a:cubicBezTo>
                  <a:cubicBezTo>
                    <a:pt x="0" y="0"/>
                    <a:pt x="0" y="0"/>
                    <a:pt x="0" y="0"/>
                  </a:cubicBezTo>
                  <a:cubicBezTo>
                    <a:pt x="0" y="0"/>
                    <a:pt x="1" y="0"/>
                    <a:pt x="1" y="0"/>
                  </a:cubicBezTo>
                  <a:cubicBezTo>
                    <a:pt x="2" y="0"/>
                    <a:pt x="3" y="0"/>
                    <a:pt x="5" y="0"/>
                  </a:cubicBezTo>
                  <a:cubicBezTo>
                    <a:pt x="6" y="0"/>
                    <a:pt x="6" y="0"/>
                    <a:pt x="6" y="1"/>
                  </a:cubicBezTo>
                  <a:cubicBezTo>
                    <a:pt x="6" y="1"/>
                    <a:pt x="6" y="1"/>
                    <a:pt x="6" y="1"/>
                  </a:cubicBezTo>
                  <a:cubicBezTo>
                    <a:pt x="6" y="1"/>
                    <a:pt x="6" y="2"/>
                    <a:pt x="6" y="2"/>
                  </a:cubicBezTo>
                  <a:cubicBezTo>
                    <a:pt x="6" y="2"/>
                    <a:pt x="6" y="2"/>
                    <a:pt x="6" y="2"/>
                  </a:cubicBezTo>
                  <a:cubicBezTo>
                    <a:pt x="4" y="2"/>
                    <a:pt x="3" y="2"/>
                    <a:pt x="1" y="2"/>
                  </a:cubicBezTo>
                  <a:close/>
                  <a:moveTo>
                    <a:pt x="1" y="1"/>
                  </a:moveTo>
                  <a:cubicBezTo>
                    <a:pt x="1" y="1"/>
                    <a:pt x="1" y="1"/>
                    <a:pt x="1" y="1"/>
                  </a:cubicBezTo>
                  <a:cubicBezTo>
                    <a:pt x="3" y="1"/>
                    <a:pt x="4" y="1"/>
                    <a:pt x="5" y="1"/>
                  </a:cubicBezTo>
                  <a:cubicBezTo>
                    <a:pt x="5" y="1"/>
                    <a:pt x="5" y="1"/>
                    <a:pt x="5" y="1"/>
                  </a:cubicBezTo>
                  <a:cubicBezTo>
                    <a:pt x="5" y="1"/>
                    <a:pt x="5" y="1"/>
                    <a:pt x="5" y="1"/>
                  </a:cubicBezTo>
                  <a:cubicBezTo>
                    <a:pt x="4"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57" name="Freeform 710"/>
            <p:cNvSpPr>
              <a:spLocks noEditPoints="1"/>
            </p:cNvSpPr>
            <p:nvPr/>
          </p:nvSpPr>
          <p:spPr bwMode="auto">
            <a:xfrm>
              <a:off x="3627" y="1449"/>
              <a:ext cx="17" cy="5"/>
            </a:xfrm>
            <a:custGeom>
              <a:avLst/>
              <a:gdLst>
                <a:gd name="T0" fmla="*/ 1 w 7"/>
                <a:gd name="T1" fmla="*/ 2 h 2"/>
                <a:gd name="T2" fmla="*/ 1 w 7"/>
                <a:gd name="T3" fmla="*/ 2 h 2"/>
                <a:gd name="T4" fmla="*/ 1 w 7"/>
                <a:gd name="T5" fmla="*/ 1 h 2"/>
                <a:gd name="T6" fmla="*/ 1 w 7"/>
                <a:gd name="T7" fmla="*/ 1 h 2"/>
                <a:gd name="T8" fmla="*/ 1 w 7"/>
                <a:gd name="T9" fmla="*/ 0 h 2"/>
                <a:gd name="T10" fmla="*/ 5 w 7"/>
                <a:gd name="T11" fmla="*/ 1 h 2"/>
                <a:gd name="T12" fmla="*/ 6 w 7"/>
                <a:gd name="T13" fmla="*/ 1 h 2"/>
                <a:gd name="T14" fmla="*/ 7 w 7"/>
                <a:gd name="T15" fmla="*/ 2 h 2"/>
                <a:gd name="T16" fmla="*/ 7 w 7"/>
                <a:gd name="T17" fmla="*/ 2 h 2"/>
                <a:gd name="T18" fmla="*/ 6 w 7"/>
                <a:gd name="T19" fmla="*/ 2 h 2"/>
                <a:gd name="T20" fmla="*/ 1 w 7"/>
                <a:gd name="T21" fmla="*/ 2 h 2"/>
                <a:gd name="T22" fmla="*/ 2 w 7"/>
                <a:gd name="T23" fmla="*/ 1 h 2"/>
                <a:gd name="T24" fmla="*/ 2 w 7"/>
                <a:gd name="T25" fmla="*/ 2 h 2"/>
                <a:gd name="T26" fmla="*/ 6 w 7"/>
                <a:gd name="T27" fmla="*/ 2 h 2"/>
                <a:gd name="T28" fmla="*/ 6 w 7"/>
                <a:gd name="T29" fmla="*/ 1 h 2"/>
                <a:gd name="T30" fmla="*/ 5 w 7"/>
                <a:gd name="T31" fmla="*/ 1 h 2"/>
                <a:gd name="T32" fmla="*/ 2 w 7"/>
                <a:gd name="T3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2">
                  <a:moveTo>
                    <a:pt x="1" y="2"/>
                  </a:moveTo>
                  <a:cubicBezTo>
                    <a:pt x="1" y="2"/>
                    <a:pt x="1" y="2"/>
                    <a:pt x="1" y="2"/>
                  </a:cubicBezTo>
                  <a:cubicBezTo>
                    <a:pt x="1" y="1"/>
                    <a:pt x="1" y="1"/>
                    <a:pt x="1" y="1"/>
                  </a:cubicBezTo>
                  <a:cubicBezTo>
                    <a:pt x="0" y="1"/>
                    <a:pt x="0" y="1"/>
                    <a:pt x="1" y="1"/>
                  </a:cubicBezTo>
                  <a:cubicBezTo>
                    <a:pt x="1" y="1"/>
                    <a:pt x="1" y="0"/>
                    <a:pt x="1" y="0"/>
                  </a:cubicBezTo>
                  <a:cubicBezTo>
                    <a:pt x="2" y="0"/>
                    <a:pt x="4" y="0"/>
                    <a:pt x="5" y="1"/>
                  </a:cubicBezTo>
                  <a:cubicBezTo>
                    <a:pt x="6" y="1"/>
                    <a:pt x="6" y="1"/>
                    <a:pt x="6" y="1"/>
                  </a:cubicBezTo>
                  <a:cubicBezTo>
                    <a:pt x="6" y="1"/>
                    <a:pt x="7" y="2"/>
                    <a:pt x="7" y="2"/>
                  </a:cubicBezTo>
                  <a:cubicBezTo>
                    <a:pt x="7" y="2"/>
                    <a:pt x="7" y="2"/>
                    <a:pt x="7" y="2"/>
                  </a:cubicBezTo>
                  <a:cubicBezTo>
                    <a:pt x="6" y="2"/>
                    <a:pt x="6" y="2"/>
                    <a:pt x="6" y="2"/>
                  </a:cubicBezTo>
                  <a:cubicBezTo>
                    <a:pt x="5" y="2"/>
                    <a:pt x="3" y="2"/>
                    <a:pt x="1" y="2"/>
                  </a:cubicBezTo>
                  <a:close/>
                  <a:moveTo>
                    <a:pt x="2" y="1"/>
                  </a:moveTo>
                  <a:cubicBezTo>
                    <a:pt x="2" y="2"/>
                    <a:pt x="2" y="2"/>
                    <a:pt x="2" y="2"/>
                  </a:cubicBezTo>
                  <a:cubicBezTo>
                    <a:pt x="3" y="2"/>
                    <a:pt x="4" y="2"/>
                    <a:pt x="6" y="2"/>
                  </a:cubicBezTo>
                  <a:cubicBezTo>
                    <a:pt x="6" y="1"/>
                    <a:pt x="6" y="1"/>
                    <a:pt x="6" y="1"/>
                  </a:cubicBezTo>
                  <a:cubicBezTo>
                    <a:pt x="6"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58" name="Freeform 711"/>
            <p:cNvSpPr>
              <a:spLocks noEditPoints="1"/>
            </p:cNvSpPr>
            <p:nvPr/>
          </p:nvSpPr>
          <p:spPr bwMode="auto">
            <a:xfrm>
              <a:off x="3612" y="1441"/>
              <a:ext cx="12" cy="5"/>
            </a:xfrm>
            <a:custGeom>
              <a:avLst/>
              <a:gdLst>
                <a:gd name="T0" fmla="*/ 0 w 5"/>
                <a:gd name="T1" fmla="*/ 2 h 2"/>
                <a:gd name="T2" fmla="*/ 0 w 5"/>
                <a:gd name="T3" fmla="*/ 2 h 2"/>
                <a:gd name="T4" fmla="*/ 0 w 5"/>
                <a:gd name="T5" fmla="*/ 0 h 2"/>
                <a:gd name="T6" fmla="*/ 0 w 5"/>
                <a:gd name="T7" fmla="*/ 0 h 2"/>
                <a:gd name="T8" fmla="*/ 0 w 5"/>
                <a:gd name="T9" fmla="*/ 0 h 2"/>
                <a:gd name="T10" fmla="*/ 4 w 5"/>
                <a:gd name="T11" fmla="*/ 0 h 2"/>
                <a:gd name="T12" fmla="*/ 4 w 5"/>
                <a:gd name="T13" fmla="*/ 0 h 2"/>
                <a:gd name="T14" fmla="*/ 4 w 5"/>
                <a:gd name="T15" fmla="*/ 0 h 2"/>
                <a:gd name="T16" fmla="*/ 5 w 5"/>
                <a:gd name="T17" fmla="*/ 1 h 2"/>
                <a:gd name="T18" fmla="*/ 5 w 5"/>
                <a:gd name="T19" fmla="*/ 1 h 2"/>
                <a:gd name="T20" fmla="*/ 5 w 5"/>
                <a:gd name="T21" fmla="*/ 2 h 2"/>
                <a:gd name="T22" fmla="*/ 5 w 5"/>
                <a:gd name="T23" fmla="*/ 2 h 2"/>
                <a:gd name="T24" fmla="*/ 0 w 5"/>
                <a:gd name="T25" fmla="*/ 2 h 2"/>
                <a:gd name="T26" fmla="*/ 1 w 5"/>
                <a:gd name="T27" fmla="*/ 1 h 2"/>
                <a:gd name="T28" fmla="*/ 1 w 5"/>
                <a:gd name="T29" fmla="*/ 1 h 2"/>
                <a:gd name="T30" fmla="*/ 4 w 5"/>
                <a:gd name="T31" fmla="*/ 1 h 2"/>
                <a:gd name="T32" fmla="*/ 4 w 5"/>
                <a:gd name="T33" fmla="*/ 1 h 2"/>
                <a:gd name="T34" fmla="*/ 4 w 5"/>
                <a:gd name="T35" fmla="*/ 1 h 2"/>
                <a:gd name="T36" fmla="*/ 4 w 5"/>
                <a:gd name="T37" fmla="*/ 1 h 2"/>
                <a:gd name="T38" fmla="*/ 1 w 5"/>
                <a:gd name="T3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2">
                  <a:moveTo>
                    <a:pt x="0" y="2"/>
                  </a:moveTo>
                  <a:cubicBezTo>
                    <a:pt x="0" y="2"/>
                    <a:pt x="0" y="2"/>
                    <a:pt x="0" y="2"/>
                  </a:cubicBezTo>
                  <a:cubicBezTo>
                    <a:pt x="0" y="1"/>
                    <a:pt x="0" y="1"/>
                    <a:pt x="0" y="0"/>
                  </a:cubicBezTo>
                  <a:cubicBezTo>
                    <a:pt x="0" y="0"/>
                    <a:pt x="0" y="0"/>
                    <a:pt x="0" y="0"/>
                  </a:cubicBezTo>
                  <a:cubicBezTo>
                    <a:pt x="0" y="0"/>
                    <a:pt x="0" y="0"/>
                    <a:pt x="0" y="0"/>
                  </a:cubicBezTo>
                  <a:cubicBezTo>
                    <a:pt x="4" y="0"/>
                    <a:pt x="4" y="0"/>
                    <a:pt x="4" y="0"/>
                  </a:cubicBezTo>
                  <a:cubicBezTo>
                    <a:pt x="4" y="0"/>
                    <a:pt x="4" y="0"/>
                    <a:pt x="4" y="0"/>
                  </a:cubicBezTo>
                  <a:cubicBezTo>
                    <a:pt x="4" y="0"/>
                    <a:pt x="4" y="0"/>
                    <a:pt x="4" y="0"/>
                  </a:cubicBezTo>
                  <a:cubicBezTo>
                    <a:pt x="5" y="0"/>
                    <a:pt x="5" y="1"/>
                    <a:pt x="5" y="1"/>
                  </a:cubicBezTo>
                  <a:cubicBezTo>
                    <a:pt x="5" y="1"/>
                    <a:pt x="5" y="1"/>
                    <a:pt x="5" y="1"/>
                  </a:cubicBezTo>
                  <a:cubicBezTo>
                    <a:pt x="5" y="1"/>
                    <a:pt x="5" y="2"/>
                    <a:pt x="5" y="2"/>
                  </a:cubicBezTo>
                  <a:cubicBezTo>
                    <a:pt x="5" y="2"/>
                    <a:pt x="5" y="2"/>
                    <a:pt x="5" y="2"/>
                  </a:cubicBezTo>
                  <a:cubicBezTo>
                    <a:pt x="5" y="2"/>
                    <a:pt x="0" y="2"/>
                    <a:pt x="0" y="2"/>
                  </a:cubicBezTo>
                  <a:close/>
                  <a:moveTo>
                    <a:pt x="1" y="1"/>
                  </a:moveTo>
                  <a:cubicBezTo>
                    <a:pt x="1" y="1"/>
                    <a:pt x="1" y="1"/>
                    <a:pt x="1" y="1"/>
                  </a:cubicBezTo>
                  <a:cubicBezTo>
                    <a:pt x="4" y="1"/>
                    <a:pt x="4" y="1"/>
                    <a:pt x="4" y="1"/>
                  </a:cubicBezTo>
                  <a:cubicBezTo>
                    <a:pt x="4" y="1"/>
                    <a:pt x="4" y="1"/>
                    <a:pt x="4" y="1"/>
                  </a:cubicBezTo>
                  <a:cubicBezTo>
                    <a:pt x="4" y="1"/>
                    <a:pt x="4" y="1"/>
                    <a:pt x="4" y="1"/>
                  </a:cubicBezTo>
                  <a:cubicBezTo>
                    <a:pt x="4" y="1"/>
                    <a:pt x="4" y="1"/>
                    <a:pt x="4" y="1"/>
                  </a:cubicBezTo>
                  <a:cubicBezTo>
                    <a:pt x="4"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59" name="Freeform 712"/>
            <p:cNvSpPr>
              <a:spLocks noEditPoints="1"/>
            </p:cNvSpPr>
            <p:nvPr/>
          </p:nvSpPr>
          <p:spPr bwMode="auto">
            <a:xfrm>
              <a:off x="3614" y="1449"/>
              <a:ext cx="13" cy="5"/>
            </a:xfrm>
            <a:custGeom>
              <a:avLst/>
              <a:gdLst>
                <a:gd name="T0" fmla="*/ 1 w 5"/>
                <a:gd name="T1" fmla="*/ 2 h 2"/>
                <a:gd name="T2" fmla="*/ 0 w 5"/>
                <a:gd name="T3" fmla="*/ 2 h 2"/>
                <a:gd name="T4" fmla="*/ 0 w 5"/>
                <a:gd name="T5" fmla="*/ 1 h 2"/>
                <a:gd name="T6" fmla="*/ 0 w 5"/>
                <a:gd name="T7" fmla="*/ 0 h 2"/>
                <a:gd name="T8" fmla="*/ 1 w 5"/>
                <a:gd name="T9" fmla="*/ 0 h 2"/>
                <a:gd name="T10" fmla="*/ 4 w 5"/>
                <a:gd name="T11" fmla="*/ 0 h 2"/>
                <a:gd name="T12" fmla="*/ 5 w 5"/>
                <a:gd name="T13" fmla="*/ 1 h 2"/>
                <a:gd name="T14" fmla="*/ 5 w 5"/>
                <a:gd name="T15" fmla="*/ 1 h 2"/>
                <a:gd name="T16" fmla="*/ 5 w 5"/>
                <a:gd name="T17" fmla="*/ 1 h 2"/>
                <a:gd name="T18" fmla="*/ 5 w 5"/>
                <a:gd name="T19" fmla="*/ 2 h 2"/>
                <a:gd name="T20" fmla="*/ 5 w 5"/>
                <a:gd name="T21" fmla="*/ 2 h 2"/>
                <a:gd name="T22" fmla="*/ 5 w 5"/>
                <a:gd name="T23" fmla="*/ 2 h 2"/>
                <a:gd name="T24" fmla="*/ 1 w 5"/>
                <a:gd name="T25" fmla="*/ 2 h 2"/>
                <a:gd name="T26" fmla="*/ 1 w 5"/>
                <a:gd name="T27" fmla="*/ 1 h 2"/>
                <a:gd name="T28" fmla="*/ 1 w 5"/>
                <a:gd name="T29" fmla="*/ 2 h 2"/>
                <a:gd name="T30" fmla="*/ 4 w 5"/>
                <a:gd name="T31" fmla="*/ 2 h 2"/>
                <a:gd name="T32" fmla="*/ 4 w 5"/>
                <a:gd name="T33" fmla="*/ 1 h 2"/>
                <a:gd name="T34" fmla="*/ 4 w 5"/>
                <a:gd name="T35" fmla="*/ 1 h 2"/>
                <a:gd name="T36" fmla="*/ 4 w 5"/>
                <a:gd name="T37" fmla="*/ 1 h 2"/>
                <a:gd name="T38" fmla="*/ 1 w 5"/>
                <a:gd name="T3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2">
                  <a:moveTo>
                    <a:pt x="1" y="2"/>
                  </a:moveTo>
                  <a:cubicBezTo>
                    <a:pt x="1" y="2"/>
                    <a:pt x="0" y="2"/>
                    <a:pt x="0" y="2"/>
                  </a:cubicBezTo>
                  <a:cubicBezTo>
                    <a:pt x="0" y="2"/>
                    <a:pt x="0" y="1"/>
                    <a:pt x="0" y="1"/>
                  </a:cubicBezTo>
                  <a:cubicBezTo>
                    <a:pt x="0" y="1"/>
                    <a:pt x="0" y="1"/>
                    <a:pt x="0" y="0"/>
                  </a:cubicBezTo>
                  <a:cubicBezTo>
                    <a:pt x="0" y="0"/>
                    <a:pt x="0" y="0"/>
                    <a:pt x="1" y="0"/>
                  </a:cubicBezTo>
                  <a:cubicBezTo>
                    <a:pt x="4" y="0"/>
                    <a:pt x="4" y="0"/>
                    <a:pt x="4" y="0"/>
                  </a:cubicBezTo>
                  <a:cubicBezTo>
                    <a:pt x="4" y="0"/>
                    <a:pt x="5" y="0"/>
                    <a:pt x="5" y="1"/>
                  </a:cubicBezTo>
                  <a:cubicBezTo>
                    <a:pt x="5" y="1"/>
                    <a:pt x="5" y="1"/>
                    <a:pt x="5" y="1"/>
                  </a:cubicBezTo>
                  <a:cubicBezTo>
                    <a:pt x="5" y="1"/>
                    <a:pt x="5" y="1"/>
                    <a:pt x="5" y="1"/>
                  </a:cubicBezTo>
                  <a:cubicBezTo>
                    <a:pt x="5" y="1"/>
                    <a:pt x="5" y="2"/>
                    <a:pt x="5" y="2"/>
                  </a:cubicBezTo>
                  <a:cubicBezTo>
                    <a:pt x="5" y="2"/>
                    <a:pt x="5" y="2"/>
                    <a:pt x="5" y="2"/>
                  </a:cubicBezTo>
                  <a:cubicBezTo>
                    <a:pt x="5" y="2"/>
                    <a:pt x="5" y="2"/>
                    <a:pt x="5" y="2"/>
                  </a:cubicBezTo>
                  <a:cubicBezTo>
                    <a:pt x="5" y="2"/>
                    <a:pt x="1" y="2"/>
                    <a:pt x="1" y="2"/>
                  </a:cubicBezTo>
                  <a:close/>
                  <a:moveTo>
                    <a:pt x="1" y="1"/>
                  </a:moveTo>
                  <a:cubicBezTo>
                    <a:pt x="1" y="1"/>
                    <a:pt x="1" y="1"/>
                    <a:pt x="1" y="2"/>
                  </a:cubicBezTo>
                  <a:cubicBezTo>
                    <a:pt x="4" y="2"/>
                    <a:pt x="4" y="2"/>
                    <a:pt x="4" y="2"/>
                  </a:cubicBezTo>
                  <a:cubicBezTo>
                    <a:pt x="4" y="2"/>
                    <a:pt x="4" y="1"/>
                    <a:pt x="4" y="1"/>
                  </a:cubicBezTo>
                  <a:cubicBezTo>
                    <a:pt x="4" y="1"/>
                    <a:pt x="4" y="1"/>
                    <a:pt x="4" y="1"/>
                  </a:cubicBezTo>
                  <a:cubicBezTo>
                    <a:pt x="4" y="1"/>
                    <a:pt x="4" y="1"/>
                    <a:pt x="4" y="1"/>
                  </a:cubicBezTo>
                  <a:cubicBezTo>
                    <a:pt x="4"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60" name="Freeform 713"/>
            <p:cNvSpPr>
              <a:spLocks noEditPoints="1"/>
            </p:cNvSpPr>
            <p:nvPr/>
          </p:nvSpPr>
          <p:spPr bwMode="auto">
            <a:xfrm>
              <a:off x="3585" y="1441"/>
              <a:ext cx="12" cy="5"/>
            </a:xfrm>
            <a:custGeom>
              <a:avLst/>
              <a:gdLst>
                <a:gd name="T0" fmla="*/ 1 w 5"/>
                <a:gd name="T1" fmla="*/ 2 h 2"/>
                <a:gd name="T2" fmla="*/ 0 w 5"/>
                <a:gd name="T3" fmla="*/ 2 h 2"/>
                <a:gd name="T4" fmla="*/ 0 w 5"/>
                <a:gd name="T5" fmla="*/ 1 h 2"/>
                <a:gd name="T6" fmla="*/ 1 w 5"/>
                <a:gd name="T7" fmla="*/ 0 h 2"/>
                <a:gd name="T8" fmla="*/ 1 w 5"/>
                <a:gd name="T9" fmla="*/ 0 h 2"/>
                <a:gd name="T10" fmla="*/ 5 w 5"/>
                <a:gd name="T11" fmla="*/ 0 h 2"/>
                <a:gd name="T12" fmla="*/ 5 w 5"/>
                <a:gd name="T13" fmla="*/ 0 h 2"/>
                <a:gd name="T14" fmla="*/ 5 w 5"/>
                <a:gd name="T15" fmla="*/ 0 h 2"/>
                <a:gd name="T16" fmla="*/ 5 w 5"/>
                <a:gd name="T17" fmla="*/ 1 h 2"/>
                <a:gd name="T18" fmla="*/ 5 w 5"/>
                <a:gd name="T19" fmla="*/ 2 h 2"/>
                <a:gd name="T20" fmla="*/ 5 w 5"/>
                <a:gd name="T21" fmla="*/ 2 h 2"/>
                <a:gd name="T22" fmla="*/ 5 w 5"/>
                <a:gd name="T23" fmla="*/ 2 h 2"/>
                <a:gd name="T24" fmla="*/ 1 w 5"/>
                <a:gd name="T25" fmla="*/ 2 h 2"/>
                <a:gd name="T26" fmla="*/ 2 w 5"/>
                <a:gd name="T27" fmla="*/ 1 h 2"/>
                <a:gd name="T28" fmla="*/ 1 w 5"/>
                <a:gd name="T29" fmla="*/ 1 h 2"/>
                <a:gd name="T30" fmla="*/ 4 w 5"/>
                <a:gd name="T31" fmla="*/ 1 h 2"/>
                <a:gd name="T32" fmla="*/ 4 w 5"/>
                <a:gd name="T33" fmla="*/ 1 h 2"/>
                <a:gd name="T34" fmla="*/ 2 w 5"/>
                <a:gd name="T3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2">
                  <a:moveTo>
                    <a:pt x="1" y="2"/>
                  </a:moveTo>
                  <a:cubicBezTo>
                    <a:pt x="1" y="2"/>
                    <a:pt x="0" y="2"/>
                    <a:pt x="0" y="2"/>
                  </a:cubicBezTo>
                  <a:cubicBezTo>
                    <a:pt x="0" y="2"/>
                    <a:pt x="0" y="2"/>
                    <a:pt x="0" y="1"/>
                  </a:cubicBezTo>
                  <a:cubicBezTo>
                    <a:pt x="1" y="1"/>
                    <a:pt x="1" y="1"/>
                    <a:pt x="1" y="0"/>
                  </a:cubicBezTo>
                  <a:cubicBezTo>
                    <a:pt x="1" y="0"/>
                    <a:pt x="1" y="0"/>
                    <a:pt x="1" y="0"/>
                  </a:cubicBezTo>
                  <a:cubicBezTo>
                    <a:pt x="2" y="0"/>
                    <a:pt x="4" y="0"/>
                    <a:pt x="5" y="0"/>
                  </a:cubicBezTo>
                  <a:cubicBezTo>
                    <a:pt x="5" y="0"/>
                    <a:pt x="5" y="0"/>
                    <a:pt x="5" y="0"/>
                  </a:cubicBezTo>
                  <a:cubicBezTo>
                    <a:pt x="5" y="0"/>
                    <a:pt x="5" y="0"/>
                    <a:pt x="5" y="0"/>
                  </a:cubicBezTo>
                  <a:cubicBezTo>
                    <a:pt x="5" y="1"/>
                    <a:pt x="5" y="1"/>
                    <a:pt x="5" y="1"/>
                  </a:cubicBezTo>
                  <a:cubicBezTo>
                    <a:pt x="5" y="1"/>
                    <a:pt x="5" y="2"/>
                    <a:pt x="5" y="2"/>
                  </a:cubicBezTo>
                  <a:cubicBezTo>
                    <a:pt x="5" y="2"/>
                    <a:pt x="5" y="2"/>
                    <a:pt x="5" y="2"/>
                  </a:cubicBezTo>
                  <a:cubicBezTo>
                    <a:pt x="5" y="2"/>
                    <a:pt x="5" y="2"/>
                    <a:pt x="5" y="2"/>
                  </a:cubicBezTo>
                  <a:cubicBezTo>
                    <a:pt x="5" y="2"/>
                    <a:pt x="1" y="2"/>
                    <a:pt x="1" y="2"/>
                  </a:cubicBezTo>
                  <a:close/>
                  <a:moveTo>
                    <a:pt x="2" y="1"/>
                  </a:moveTo>
                  <a:cubicBezTo>
                    <a:pt x="2" y="1"/>
                    <a:pt x="2" y="1"/>
                    <a:pt x="1" y="1"/>
                  </a:cubicBezTo>
                  <a:cubicBezTo>
                    <a:pt x="4" y="1"/>
                    <a:pt x="4" y="1"/>
                    <a:pt x="4" y="1"/>
                  </a:cubicBezTo>
                  <a:cubicBezTo>
                    <a:pt x="4" y="1"/>
                    <a:pt x="4" y="1"/>
                    <a:pt x="4"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61" name="Freeform 714"/>
            <p:cNvSpPr>
              <a:spLocks noEditPoints="1"/>
            </p:cNvSpPr>
            <p:nvPr/>
          </p:nvSpPr>
          <p:spPr bwMode="auto">
            <a:xfrm>
              <a:off x="3573" y="1441"/>
              <a:ext cx="12" cy="5"/>
            </a:xfrm>
            <a:custGeom>
              <a:avLst/>
              <a:gdLst>
                <a:gd name="T0" fmla="*/ 0 w 5"/>
                <a:gd name="T1" fmla="*/ 2 h 2"/>
                <a:gd name="T2" fmla="*/ 0 w 5"/>
                <a:gd name="T3" fmla="*/ 2 h 2"/>
                <a:gd name="T4" fmla="*/ 0 w 5"/>
                <a:gd name="T5" fmla="*/ 2 h 2"/>
                <a:gd name="T6" fmla="*/ 0 w 5"/>
                <a:gd name="T7" fmla="*/ 0 h 2"/>
                <a:gd name="T8" fmla="*/ 1 w 5"/>
                <a:gd name="T9" fmla="*/ 0 h 2"/>
                <a:gd name="T10" fmla="*/ 5 w 5"/>
                <a:gd name="T11" fmla="*/ 0 h 2"/>
                <a:gd name="T12" fmla="*/ 5 w 5"/>
                <a:gd name="T13" fmla="*/ 0 h 2"/>
                <a:gd name="T14" fmla="*/ 5 w 5"/>
                <a:gd name="T15" fmla="*/ 0 h 2"/>
                <a:gd name="T16" fmla="*/ 5 w 5"/>
                <a:gd name="T17" fmla="*/ 1 h 2"/>
                <a:gd name="T18" fmla="*/ 5 w 5"/>
                <a:gd name="T19" fmla="*/ 2 h 2"/>
                <a:gd name="T20" fmla="*/ 5 w 5"/>
                <a:gd name="T21" fmla="*/ 2 h 2"/>
                <a:gd name="T22" fmla="*/ 4 w 5"/>
                <a:gd name="T23" fmla="*/ 2 h 2"/>
                <a:gd name="T24" fmla="*/ 0 w 5"/>
                <a:gd name="T25" fmla="*/ 2 h 2"/>
                <a:gd name="T26" fmla="*/ 1 w 5"/>
                <a:gd name="T27" fmla="*/ 1 h 2"/>
                <a:gd name="T28" fmla="*/ 1 w 5"/>
                <a:gd name="T29" fmla="*/ 1 h 2"/>
                <a:gd name="T30" fmla="*/ 4 w 5"/>
                <a:gd name="T31" fmla="*/ 1 h 2"/>
                <a:gd name="T32" fmla="*/ 4 w 5"/>
                <a:gd name="T33" fmla="*/ 1 h 2"/>
                <a:gd name="T34" fmla="*/ 4 w 5"/>
                <a:gd name="T35" fmla="*/ 1 h 2"/>
                <a:gd name="T36" fmla="*/ 1 w 5"/>
                <a:gd name="T3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 h="2">
                  <a:moveTo>
                    <a:pt x="0" y="2"/>
                  </a:moveTo>
                  <a:cubicBezTo>
                    <a:pt x="0" y="2"/>
                    <a:pt x="0" y="2"/>
                    <a:pt x="0" y="2"/>
                  </a:cubicBezTo>
                  <a:cubicBezTo>
                    <a:pt x="0" y="2"/>
                    <a:pt x="0" y="2"/>
                    <a:pt x="0" y="2"/>
                  </a:cubicBezTo>
                  <a:cubicBezTo>
                    <a:pt x="0" y="1"/>
                    <a:pt x="0" y="1"/>
                    <a:pt x="0" y="0"/>
                  </a:cubicBezTo>
                  <a:cubicBezTo>
                    <a:pt x="0" y="0"/>
                    <a:pt x="1" y="0"/>
                    <a:pt x="1" y="0"/>
                  </a:cubicBezTo>
                  <a:cubicBezTo>
                    <a:pt x="2" y="0"/>
                    <a:pt x="3" y="0"/>
                    <a:pt x="5" y="0"/>
                  </a:cubicBezTo>
                  <a:cubicBezTo>
                    <a:pt x="5" y="0"/>
                    <a:pt x="5" y="0"/>
                    <a:pt x="5" y="0"/>
                  </a:cubicBezTo>
                  <a:cubicBezTo>
                    <a:pt x="5" y="0"/>
                    <a:pt x="5" y="0"/>
                    <a:pt x="5" y="0"/>
                  </a:cubicBezTo>
                  <a:cubicBezTo>
                    <a:pt x="5" y="1"/>
                    <a:pt x="5" y="1"/>
                    <a:pt x="5" y="1"/>
                  </a:cubicBezTo>
                  <a:cubicBezTo>
                    <a:pt x="5" y="1"/>
                    <a:pt x="5" y="1"/>
                    <a:pt x="5" y="2"/>
                  </a:cubicBezTo>
                  <a:cubicBezTo>
                    <a:pt x="5" y="2"/>
                    <a:pt x="5" y="2"/>
                    <a:pt x="5" y="2"/>
                  </a:cubicBezTo>
                  <a:cubicBezTo>
                    <a:pt x="5" y="2"/>
                    <a:pt x="4" y="2"/>
                    <a:pt x="4" y="2"/>
                  </a:cubicBezTo>
                  <a:cubicBezTo>
                    <a:pt x="4" y="2"/>
                    <a:pt x="0" y="2"/>
                    <a:pt x="0" y="2"/>
                  </a:cubicBezTo>
                  <a:close/>
                  <a:moveTo>
                    <a:pt x="1" y="1"/>
                  </a:moveTo>
                  <a:cubicBezTo>
                    <a:pt x="1" y="1"/>
                    <a:pt x="1" y="1"/>
                    <a:pt x="1" y="1"/>
                  </a:cubicBezTo>
                  <a:cubicBezTo>
                    <a:pt x="4" y="1"/>
                    <a:pt x="4" y="1"/>
                    <a:pt x="4" y="1"/>
                  </a:cubicBezTo>
                  <a:cubicBezTo>
                    <a:pt x="4" y="1"/>
                    <a:pt x="4" y="1"/>
                    <a:pt x="4" y="1"/>
                  </a:cubicBezTo>
                  <a:cubicBezTo>
                    <a:pt x="4" y="1"/>
                    <a:pt x="4" y="1"/>
                    <a:pt x="4" y="1"/>
                  </a:cubicBezTo>
                  <a:cubicBezTo>
                    <a:pt x="3"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62" name="Freeform 715"/>
            <p:cNvSpPr>
              <a:spLocks/>
            </p:cNvSpPr>
            <p:nvPr/>
          </p:nvSpPr>
          <p:spPr bwMode="auto">
            <a:xfrm>
              <a:off x="3543" y="145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1" y="0"/>
                  </a:cubicBezTo>
                  <a:cubicBezTo>
                    <a:pt x="1" y="0"/>
                    <a:pt x="1" y="0"/>
                    <a:pt x="1" y="0"/>
                  </a:cubicBezTo>
                  <a:cubicBezTo>
                    <a:pt x="1" y="0"/>
                    <a:pt x="1" y="0"/>
                    <a:pt x="1"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63" name="Freeform 716"/>
            <p:cNvSpPr>
              <a:spLocks/>
            </p:cNvSpPr>
            <p:nvPr/>
          </p:nvSpPr>
          <p:spPr bwMode="auto">
            <a:xfrm>
              <a:off x="3548"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1"/>
                    <a:pt x="0" y="0"/>
                  </a:cubicBezTo>
                  <a:cubicBezTo>
                    <a:pt x="1" y="0"/>
                    <a:pt x="1" y="0"/>
                    <a:pt x="1" y="0"/>
                  </a:cubicBezTo>
                  <a:cubicBezTo>
                    <a:pt x="1" y="0"/>
                    <a:pt x="1" y="1"/>
                    <a:pt x="1" y="1"/>
                  </a:cubicBezTo>
                  <a:cubicBezTo>
                    <a:pt x="1"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64" name="Freeform 717"/>
            <p:cNvSpPr>
              <a:spLocks/>
            </p:cNvSpPr>
            <p:nvPr/>
          </p:nvSpPr>
          <p:spPr bwMode="auto">
            <a:xfrm>
              <a:off x="3553"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0" y="0"/>
                    <a:pt x="0" y="0"/>
                    <a:pt x="1" y="0"/>
                  </a:cubicBezTo>
                  <a:cubicBezTo>
                    <a:pt x="1" y="0"/>
                    <a:pt x="1" y="1"/>
                    <a:pt x="1" y="1"/>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65" name="Freeform 718"/>
            <p:cNvSpPr>
              <a:spLocks/>
            </p:cNvSpPr>
            <p:nvPr/>
          </p:nvSpPr>
          <p:spPr bwMode="auto">
            <a:xfrm>
              <a:off x="3558"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1" y="0"/>
                    <a:pt x="1" y="0"/>
                    <a:pt x="1" y="0"/>
                  </a:cubicBezTo>
                  <a:cubicBezTo>
                    <a:pt x="1" y="0"/>
                    <a:pt x="1" y="0"/>
                    <a:pt x="1" y="1"/>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66" name="Freeform 719"/>
            <p:cNvSpPr>
              <a:spLocks/>
            </p:cNvSpPr>
            <p:nvPr/>
          </p:nvSpPr>
          <p:spPr bwMode="auto">
            <a:xfrm>
              <a:off x="3563" y="1459"/>
              <a:ext cx="2" cy="5"/>
            </a:xfrm>
            <a:custGeom>
              <a:avLst/>
              <a:gdLst>
                <a:gd name="T0" fmla="*/ 1 w 1"/>
                <a:gd name="T1" fmla="*/ 2 h 2"/>
                <a:gd name="T2" fmla="*/ 0 w 1"/>
                <a:gd name="T3" fmla="*/ 2 h 2"/>
                <a:gd name="T4" fmla="*/ 0 w 1"/>
                <a:gd name="T5" fmla="*/ 2 h 2"/>
                <a:gd name="T6" fmla="*/ 1 w 1"/>
                <a:gd name="T7" fmla="*/ 0 h 2"/>
                <a:gd name="T8" fmla="*/ 1 w 1"/>
                <a:gd name="T9" fmla="*/ 0 h 2"/>
                <a:gd name="T10" fmla="*/ 1 w 1"/>
                <a:gd name="T11" fmla="*/ 1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cubicBezTo>
                    <a:pt x="0" y="2"/>
                    <a:pt x="0" y="2"/>
                    <a:pt x="0" y="2"/>
                  </a:cubicBezTo>
                  <a:cubicBezTo>
                    <a:pt x="0" y="2"/>
                    <a:pt x="0" y="2"/>
                    <a:pt x="0" y="2"/>
                  </a:cubicBezTo>
                  <a:cubicBezTo>
                    <a:pt x="1" y="0"/>
                    <a:pt x="1" y="0"/>
                    <a:pt x="1" y="0"/>
                  </a:cubicBezTo>
                  <a:cubicBezTo>
                    <a:pt x="1" y="0"/>
                    <a:pt x="1" y="0"/>
                    <a:pt x="1" y="0"/>
                  </a:cubicBezTo>
                  <a:cubicBezTo>
                    <a:pt x="1" y="0"/>
                    <a:pt x="1" y="0"/>
                    <a:pt x="1"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67" name="Freeform 720"/>
            <p:cNvSpPr>
              <a:spLocks/>
            </p:cNvSpPr>
            <p:nvPr/>
          </p:nvSpPr>
          <p:spPr bwMode="auto">
            <a:xfrm>
              <a:off x="3568" y="1459"/>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1" y="1"/>
                    <a:pt x="1" y="1"/>
                    <a:pt x="1" y="0"/>
                  </a:cubicBezTo>
                  <a:cubicBezTo>
                    <a:pt x="1" y="0"/>
                    <a:pt x="2" y="0"/>
                    <a:pt x="2" y="0"/>
                  </a:cubicBezTo>
                  <a:cubicBezTo>
                    <a:pt x="2" y="0"/>
                    <a:pt x="2" y="0"/>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68" name="Freeform 721"/>
            <p:cNvSpPr>
              <a:spLocks/>
            </p:cNvSpPr>
            <p:nvPr/>
          </p:nvSpPr>
          <p:spPr bwMode="auto">
            <a:xfrm>
              <a:off x="3575" y="1459"/>
              <a:ext cx="5" cy="5"/>
            </a:xfrm>
            <a:custGeom>
              <a:avLst/>
              <a:gdLst>
                <a:gd name="T0" fmla="*/ 1 w 2"/>
                <a:gd name="T1" fmla="*/ 2 h 2"/>
                <a:gd name="T2" fmla="*/ 1 w 2"/>
                <a:gd name="T3" fmla="*/ 2 h 2"/>
                <a:gd name="T4" fmla="*/ 0 w 2"/>
                <a:gd name="T5" fmla="*/ 2 h 2"/>
                <a:gd name="T6" fmla="*/ 1 w 2"/>
                <a:gd name="T7" fmla="*/ 0 h 2"/>
                <a:gd name="T8" fmla="*/ 1 w 2"/>
                <a:gd name="T9" fmla="*/ 0 h 2"/>
                <a:gd name="T10" fmla="*/ 2 w 2"/>
                <a:gd name="T11" fmla="*/ 1 h 2"/>
                <a:gd name="T12" fmla="*/ 1 w 2"/>
                <a:gd name="T13" fmla="*/ 2 h 2"/>
                <a:gd name="T14" fmla="*/ 1 w 2"/>
                <a:gd name="T15" fmla="*/ 2 h 2"/>
                <a:gd name="T16" fmla="*/ 1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2"/>
                  </a:moveTo>
                  <a:cubicBezTo>
                    <a:pt x="1" y="2"/>
                    <a:pt x="1" y="2"/>
                    <a:pt x="1" y="2"/>
                  </a:cubicBezTo>
                  <a:cubicBezTo>
                    <a:pt x="1" y="2"/>
                    <a:pt x="0" y="2"/>
                    <a:pt x="0" y="2"/>
                  </a:cubicBezTo>
                  <a:cubicBezTo>
                    <a:pt x="1" y="1"/>
                    <a:pt x="1" y="1"/>
                    <a:pt x="1" y="0"/>
                  </a:cubicBezTo>
                  <a:cubicBezTo>
                    <a:pt x="1" y="0"/>
                    <a:pt x="1" y="0"/>
                    <a:pt x="1" y="0"/>
                  </a:cubicBezTo>
                  <a:cubicBezTo>
                    <a:pt x="2" y="0"/>
                    <a:pt x="2" y="1"/>
                    <a:pt x="2" y="1"/>
                  </a:cubicBezTo>
                  <a:cubicBezTo>
                    <a:pt x="1" y="1"/>
                    <a:pt x="1" y="1"/>
                    <a:pt x="1" y="2"/>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69" name="Freeform 722"/>
            <p:cNvSpPr>
              <a:spLocks/>
            </p:cNvSpPr>
            <p:nvPr/>
          </p:nvSpPr>
          <p:spPr bwMode="auto">
            <a:xfrm>
              <a:off x="3582" y="1459"/>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0" y="1"/>
                    <a:pt x="1" y="0"/>
                    <a:pt x="1" y="0"/>
                  </a:cubicBezTo>
                  <a:cubicBezTo>
                    <a:pt x="1" y="0"/>
                    <a:pt x="2" y="0"/>
                    <a:pt x="2" y="0"/>
                  </a:cubicBezTo>
                  <a:cubicBezTo>
                    <a:pt x="2" y="0"/>
                    <a:pt x="2" y="0"/>
                    <a:pt x="2"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70" name="Freeform 723"/>
            <p:cNvSpPr>
              <a:spLocks/>
            </p:cNvSpPr>
            <p:nvPr/>
          </p:nvSpPr>
          <p:spPr bwMode="auto">
            <a:xfrm>
              <a:off x="3590" y="145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1" y="2"/>
                    <a:pt x="1" y="2"/>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71" name="Freeform 724"/>
            <p:cNvSpPr>
              <a:spLocks/>
            </p:cNvSpPr>
            <p:nvPr/>
          </p:nvSpPr>
          <p:spPr bwMode="auto">
            <a:xfrm>
              <a:off x="3595" y="1459"/>
              <a:ext cx="2" cy="5"/>
            </a:xfrm>
            <a:custGeom>
              <a:avLst/>
              <a:gdLst>
                <a:gd name="T0" fmla="*/ 0 w 1"/>
                <a:gd name="T1" fmla="*/ 2 h 2"/>
                <a:gd name="T2" fmla="*/ 0 w 1"/>
                <a:gd name="T3" fmla="*/ 2 h 2"/>
                <a:gd name="T4" fmla="*/ 0 w 1"/>
                <a:gd name="T5" fmla="*/ 1 h 2"/>
                <a:gd name="T6" fmla="*/ 1 w 1"/>
                <a:gd name="T7" fmla="*/ 1 h 2"/>
                <a:gd name="T8" fmla="*/ 1 w 1"/>
                <a:gd name="T9" fmla="*/ 1 h 2"/>
                <a:gd name="T10" fmla="*/ 0 w 1"/>
                <a:gd name="T11" fmla="*/ 2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cubicBezTo>
                    <a:pt x="0" y="2"/>
                    <a:pt x="0" y="2"/>
                    <a:pt x="0" y="2"/>
                  </a:cubicBezTo>
                  <a:cubicBezTo>
                    <a:pt x="0" y="1"/>
                    <a:pt x="0" y="1"/>
                    <a:pt x="0" y="1"/>
                  </a:cubicBezTo>
                  <a:cubicBezTo>
                    <a:pt x="0" y="0"/>
                    <a:pt x="1" y="0"/>
                    <a:pt x="1" y="1"/>
                  </a:cubicBezTo>
                  <a:cubicBezTo>
                    <a:pt x="1" y="1"/>
                    <a:pt x="1" y="1"/>
                    <a:pt x="1" y="1"/>
                  </a:cubicBezTo>
                  <a:cubicBezTo>
                    <a:pt x="0"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72" name="Freeform 725"/>
            <p:cNvSpPr>
              <a:spLocks/>
            </p:cNvSpPr>
            <p:nvPr/>
          </p:nvSpPr>
          <p:spPr bwMode="auto">
            <a:xfrm>
              <a:off x="3600"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1"/>
                    <a:pt x="0"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73" name="Freeform 726"/>
            <p:cNvSpPr>
              <a:spLocks/>
            </p:cNvSpPr>
            <p:nvPr/>
          </p:nvSpPr>
          <p:spPr bwMode="auto">
            <a:xfrm>
              <a:off x="3602" y="1459"/>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1" y="1"/>
                    <a:pt x="1" y="0"/>
                  </a:cubicBezTo>
                  <a:cubicBezTo>
                    <a:pt x="1" y="0"/>
                    <a:pt x="1" y="0"/>
                    <a:pt x="1" y="0"/>
                  </a:cubicBezTo>
                  <a:cubicBezTo>
                    <a:pt x="1" y="0"/>
                    <a:pt x="1" y="0"/>
                    <a:pt x="1"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74" name="Freeform 727"/>
            <p:cNvSpPr>
              <a:spLocks/>
            </p:cNvSpPr>
            <p:nvPr/>
          </p:nvSpPr>
          <p:spPr bwMode="auto">
            <a:xfrm>
              <a:off x="3607" y="1459"/>
              <a:ext cx="5" cy="5"/>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0"/>
                    <a:pt x="1" y="0"/>
                  </a:cubicBezTo>
                  <a:cubicBezTo>
                    <a:pt x="1" y="0"/>
                    <a:pt x="2" y="0"/>
                    <a:pt x="2" y="0"/>
                  </a:cubicBezTo>
                  <a:cubicBezTo>
                    <a:pt x="2" y="0"/>
                    <a:pt x="2" y="1"/>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75" name="Freeform 728"/>
            <p:cNvSpPr>
              <a:spLocks/>
            </p:cNvSpPr>
            <p:nvPr/>
          </p:nvSpPr>
          <p:spPr bwMode="auto">
            <a:xfrm>
              <a:off x="3614"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1" y="0"/>
                  </a:cubicBezTo>
                  <a:cubicBezTo>
                    <a:pt x="1" y="0"/>
                    <a:pt x="1" y="0"/>
                    <a:pt x="1" y="0"/>
                  </a:cubicBezTo>
                  <a:cubicBezTo>
                    <a:pt x="1" y="0"/>
                    <a:pt x="1" y="1"/>
                    <a:pt x="1" y="1"/>
                  </a:cubicBezTo>
                  <a:cubicBezTo>
                    <a:pt x="0"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76" name="Freeform 729"/>
            <p:cNvSpPr>
              <a:spLocks/>
            </p:cNvSpPr>
            <p:nvPr/>
          </p:nvSpPr>
          <p:spPr bwMode="auto">
            <a:xfrm>
              <a:off x="3619"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1" y="0"/>
                  </a:cubicBezTo>
                  <a:cubicBezTo>
                    <a:pt x="1" y="0"/>
                    <a:pt x="1"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77" name="Freeform 730"/>
            <p:cNvSpPr>
              <a:spLocks/>
            </p:cNvSpPr>
            <p:nvPr/>
          </p:nvSpPr>
          <p:spPr bwMode="auto">
            <a:xfrm>
              <a:off x="3624"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78" name="Freeform 731"/>
            <p:cNvSpPr>
              <a:spLocks/>
            </p:cNvSpPr>
            <p:nvPr/>
          </p:nvSpPr>
          <p:spPr bwMode="auto">
            <a:xfrm>
              <a:off x="3627" y="1459"/>
              <a:ext cx="5" cy="5"/>
            </a:xfrm>
            <a:custGeom>
              <a:avLst/>
              <a:gdLst>
                <a:gd name="T0" fmla="*/ 1 w 2"/>
                <a:gd name="T1" fmla="*/ 2 h 2"/>
                <a:gd name="T2" fmla="*/ 1 w 2"/>
                <a:gd name="T3" fmla="*/ 2 h 2"/>
                <a:gd name="T4" fmla="*/ 0 w 2"/>
                <a:gd name="T5" fmla="*/ 1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0"/>
                    <a:pt x="2" y="0"/>
                  </a:cubicBezTo>
                  <a:cubicBezTo>
                    <a:pt x="2" y="0"/>
                    <a:pt x="2" y="0"/>
                    <a:pt x="2"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79" name="Freeform 732"/>
            <p:cNvSpPr>
              <a:spLocks/>
            </p:cNvSpPr>
            <p:nvPr/>
          </p:nvSpPr>
          <p:spPr bwMode="auto">
            <a:xfrm>
              <a:off x="3632" y="1459"/>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1"/>
                    <a:pt x="1" y="0"/>
                  </a:cubicBezTo>
                  <a:cubicBezTo>
                    <a:pt x="1" y="0"/>
                    <a:pt x="1" y="0"/>
                    <a:pt x="2" y="0"/>
                  </a:cubicBezTo>
                  <a:cubicBezTo>
                    <a:pt x="2" y="0"/>
                    <a:pt x="2" y="1"/>
                    <a:pt x="2" y="1"/>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80" name="Freeform 733"/>
            <p:cNvSpPr>
              <a:spLocks/>
            </p:cNvSpPr>
            <p:nvPr/>
          </p:nvSpPr>
          <p:spPr bwMode="auto">
            <a:xfrm>
              <a:off x="3637" y="145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1" y="0"/>
                    <a:pt x="1" y="0"/>
                    <a:pt x="1" y="0"/>
                  </a:cubicBezTo>
                  <a:cubicBezTo>
                    <a:pt x="1" y="0"/>
                    <a:pt x="1" y="0"/>
                    <a:pt x="1" y="0"/>
                  </a:cubicBezTo>
                  <a:cubicBezTo>
                    <a:pt x="2" y="0"/>
                    <a:pt x="2" y="0"/>
                    <a:pt x="1" y="0"/>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81" name="Freeform 734"/>
            <p:cNvSpPr>
              <a:spLocks/>
            </p:cNvSpPr>
            <p:nvPr/>
          </p:nvSpPr>
          <p:spPr bwMode="auto">
            <a:xfrm>
              <a:off x="3642" y="1459"/>
              <a:ext cx="4"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2"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82" name="Freeform 735"/>
            <p:cNvSpPr>
              <a:spLocks/>
            </p:cNvSpPr>
            <p:nvPr/>
          </p:nvSpPr>
          <p:spPr bwMode="auto">
            <a:xfrm>
              <a:off x="3560" y="1344"/>
              <a:ext cx="37" cy="52"/>
            </a:xfrm>
            <a:custGeom>
              <a:avLst/>
              <a:gdLst>
                <a:gd name="T0" fmla="*/ 1 w 15"/>
                <a:gd name="T1" fmla="*/ 21 h 21"/>
                <a:gd name="T2" fmla="*/ 0 w 15"/>
                <a:gd name="T3" fmla="*/ 21 h 21"/>
                <a:gd name="T4" fmla="*/ 14 w 15"/>
                <a:gd name="T5" fmla="*/ 0 h 21"/>
                <a:gd name="T6" fmla="*/ 15 w 15"/>
                <a:gd name="T7" fmla="*/ 1 h 21"/>
                <a:gd name="T8" fmla="*/ 1 w 15"/>
                <a:gd name="T9" fmla="*/ 21 h 21"/>
              </a:gdLst>
              <a:ahLst/>
              <a:cxnLst>
                <a:cxn ang="0">
                  <a:pos x="T0" y="T1"/>
                </a:cxn>
                <a:cxn ang="0">
                  <a:pos x="T2" y="T3"/>
                </a:cxn>
                <a:cxn ang="0">
                  <a:pos x="T4" y="T5"/>
                </a:cxn>
                <a:cxn ang="0">
                  <a:pos x="T6" y="T7"/>
                </a:cxn>
                <a:cxn ang="0">
                  <a:pos x="T8" y="T9"/>
                </a:cxn>
              </a:cxnLst>
              <a:rect l="0" t="0" r="r" b="b"/>
              <a:pathLst>
                <a:path w="15" h="21">
                  <a:moveTo>
                    <a:pt x="1" y="21"/>
                  </a:moveTo>
                  <a:cubicBezTo>
                    <a:pt x="0" y="21"/>
                    <a:pt x="0" y="21"/>
                    <a:pt x="0" y="21"/>
                  </a:cubicBezTo>
                  <a:cubicBezTo>
                    <a:pt x="4" y="14"/>
                    <a:pt x="9" y="7"/>
                    <a:pt x="14" y="0"/>
                  </a:cubicBezTo>
                  <a:cubicBezTo>
                    <a:pt x="15" y="1"/>
                    <a:pt x="15" y="1"/>
                    <a:pt x="15" y="1"/>
                  </a:cubicBezTo>
                  <a:cubicBezTo>
                    <a:pt x="10" y="7"/>
                    <a:pt x="5"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83" name="Freeform 736"/>
            <p:cNvSpPr>
              <a:spLocks/>
            </p:cNvSpPr>
            <p:nvPr/>
          </p:nvSpPr>
          <p:spPr bwMode="auto">
            <a:xfrm>
              <a:off x="3577" y="1344"/>
              <a:ext cx="37" cy="52"/>
            </a:xfrm>
            <a:custGeom>
              <a:avLst/>
              <a:gdLst>
                <a:gd name="T0" fmla="*/ 1 w 15"/>
                <a:gd name="T1" fmla="*/ 21 h 21"/>
                <a:gd name="T2" fmla="*/ 0 w 15"/>
                <a:gd name="T3" fmla="*/ 21 h 21"/>
                <a:gd name="T4" fmla="*/ 14 w 15"/>
                <a:gd name="T5" fmla="*/ 0 h 21"/>
                <a:gd name="T6" fmla="*/ 15 w 15"/>
                <a:gd name="T7" fmla="*/ 1 h 21"/>
                <a:gd name="T8" fmla="*/ 1 w 15"/>
                <a:gd name="T9" fmla="*/ 21 h 21"/>
              </a:gdLst>
              <a:ahLst/>
              <a:cxnLst>
                <a:cxn ang="0">
                  <a:pos x="T0" y="T1"/>
                </a:cxn>
                <a:cxn ang="0">
                  <a:pos x="T2" y="T3"/>
                </a:cxn>
                <a:cxn ang="0">
                  <a:pos x="T4" y="T5"/>
                </a:cxn>
                <a:cxn ang="0">
                  <a:pos x="T6" y="T7"/>
                </a:cxn>
                <a:cxn ang="0">
                  <a:pos x="T8" y="T9"/>
                </a:cxn>
              </a:cxnLst>
              <a:rect l="0" t="0" r="r" b="b"/>
              <a:pathLst>
                <a:path w="15" h="21">
                  <a:moveTo>
                    <a:pt x="1" y="21"/>
                  </a:moveTo>
                  <a:cubicBezTo>
                    <a:pt x="0" y="21"/>
                    <a:pt x="0" y="21"/>
                    <a:pt x="0" y="21"/>
                  </a:cubicBezTo>
                  <a:cubicBezTo>
                    <a:pt x="5" y="14"/>
                    <a:pt x="9" y="7"/>
                    <a:pt x="14" y="0"/>
                  </a:cubicBezTo>
                  <a:cubicBezTo>
                    <a:pt x="15" y="1"/>
                    <a:pt x="15" y="1"/>
                    <a:pt x="15" y="1"/>
                  </a:cubicBezTo>
                  <a:cubicBezTo>
                    <a:pt x="10" y="8"/>
                    <a:pt x="5"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84" name="Freeform 737"/>
            <p:cNvSpPr>
              <a:spLocks/>
            </p:cNvSpPr>
            <p:nvPr/>
          </p:nvSpPr>
          <p:spPr bwMode="auto">
            <a:xfrm>
              <a:off x="3619" y="1369"/>
              <a:ext cx="20" cy="27"/>
            </a:xfrm>
            <a:custGeom>
              <a:avLst/>
              <a:gdLst>
                <a:gd name="T0" fmla="*/ 1 w 8"/>
                <a:gd name="T1" fmla="*/ 11 h 11"/>
                <a:gd name="T2" fmla="*/ 0 w 8"/>
                <a:gd name="T3" fmla="*/ 11 h 11"/>
                <a:gd name="T4" fmla="*/ 7 w 8"/>
                <a:gd name="T5" fmla="*/ 0 h 11"/>
                <a:gd name="T6" fmla="*/ 8 w 8"/>
                <a:gd name="T7" fmla="*/ 1 h 11"/>
                <a:gd name="T8" fmla="*/ 1 w 8"/>
                <a:gd name="T9" fmla="*/ 11 h 11"/>
              </a:gdLst>
              <a:ahLst/>
              <a:cxnLst>
                <a:cxn ang="0">
                  <a:pos x="T0" y="T1"/>
                </a:cxn>
                <a:cxn ang="0">
                  <a:pos x="T2" y="T3"/>
                </a:cxn>
                <a:cxn ang="0">
                  <a:pos x="T4" y="T5"/>
                </a:cxn>
                <a:cxn ang="0">
                  <a:pos x="T6" y="T7"/>
                </a:cxn>
                <a:cxn ang="0">
                  <a:pos x="T8" y="T9"/>
                </a:cxn>
              </a:cxnLst>
              <a:rect l="0" t="0" r="r" b="b"/>
              <a:pathLst>
                <a:path w="8" h="11">
                  <a:moveTo>
                    <a:pt x="1" y="11"/>
                  </a:moveTo>
                  <a:cubicBezTo>
                    <a:pt x="0" y="11"/>
                    <a:pt x="0" y="11"/>
                    <a:pt x="0" y="11"/>
                  </a:cubicBezTo>
                  <a:cubicBezTo>
                    <a:pt x="3" y="7"/>
                    <a:pt x="5" y="4"/>
                    <a:pt x="7" y="0"/>
                  </a:cubicBezTo>
                  <a:cubicBezTo>
                    <a:pt x="8" y="1"/>
                    <a:pt x="8" y="1"/>
                    <a:pt x="8" y="1"/>
                  </a:cubicBezTo>
                  <a:cubicBezTo>
                    <a:pt x="5" y="4"/>
                    <a:pt x="3" y="8"/>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1185" name="任意多边形 1184"/>
          <p:cNvSpPr/>
          <p:nvPr/>
        </p:nvSpPr>
        <p:spPr>
          <a:xfrm flipV="1">
            <a:off x="3454208" y="1307718"/>
            <a:ext cx="166852" cy="188168"/>
          </a:xfrm>
          <a:custGeom>
            <a:avLst/>
            <a:gdLst>
              <a:gd name="connsiteX0" fmla="*/ 0 w 187235"/>
              <a:gd name="connsiteY0" fmla="*/ 211154 h 211154"/>
              <a:gd name="connsiteX1" fmla="*/ 4007 w 187235"/>
              <a:gd name="connsiteY1" fmla="*/ 211154 h 211154"/>
              <a:gd name="connsiteX2" fmla="*/ 93617 w 187235"/>
              <a:gd name="connsiteY2" fmla="*/ 167392 h 211154"/>
              <a:gd name="connsiteX3" fmla="*/ 183227 w 187235"/>
              <a:gd name="connsiteY3" fmla="*/ 211154 h 211154"/>
              <a:gd name="connsiteX4" fmla="*/ 187235 w 187235"/>
              <a:gd name="connsiteY4" fmla="*/ 211154 h 211154"/>
              <a:gd name="connsiteX5" fmla="*/ 93618 w 187235"/>
              <a:gd name="connsiteY5" fmla="*/ 0 h 211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235" h="211154">
                <a:moveTo>
                  <a:pt x="0" y="211154"/>
                </a:moveTo>
                <a:lnTo>
                  <a:pt x="4007" y="211154"/>
                </a:lnTo>
                <a:lnTo>
                  <a:pt x="93617" y="167392"/>
                </a:lnTo>
                <a:lnTo>
                  <a:pt x="183227" y="211154"/>
                </a:lnTo>
                <a:lnTo>
                  <a:pt x="187235" y="211154"/>
                </a:lnTo>
                <a:lnTo>
                  <a:pt x="93618" y="0"/>
                </a:lnTo>
                <a:close/>
              </a:path>
            </a:pathLst>
          </a:custGeom>
          <a:solidFill>
            <a:srgbClr val="C00000"/>
          </a:solidFill>
          <a:ln w="25400" cap="flat" cmpd="sng" algn="ctr">
            <a:noFill/>
            <a:prstDash val="solid"/>
          </a:ln>
          <a:effectLst>
            <a:reflection blurRad="6350" stA="50000" endA="300" endPos="55000" dir="5400000" sy="-100000" algn="bl" rotWithShape="0"/>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1186" name="文本框 1872"/>
          <p:cNvSpPr txBox="1"/>
          <p:nvPr/>
        </p:nvSpPr>
        <p:spPr>
          <a:xfrm>
            <a:off x="3210277" y="1007263"/>
            <a:ext cx="653378" cy="356554"/>
          </a:xfrm>
          <a:prstGeom prst="rect">
            <a:avLst/>
          </a:prstGeom>
          <a:noFill/>
        </p:spPr>
        <p:txBody>
          <a:bodyPr wrap="square" lIns="68580" tIns="34290" rIns="68580" bIns="34290" rtlCol="0">
            <a:spAutoFit/>
          </a:bodyPr>
          <a:lstStyle/>
          <a:p>
            <a:r>
              <a:rPr lang="zh-CN" altLang="en-US" sz="1500" dirty="0">
                <a:latin typeface="方正综艺简体" panose="03000509000000000000" pitchFamily="65" charset="-122"/>
                <a:ea typeface="方正综艺简体" panose="03000509000000000000" pitchFamily="65" charset="-122"/>
              </a:rPr>
              <a:t>成功</a:t>
            </a:r>
          </a:p>
        </p:txBody>
      </p:sp>
      <p:grpSp>
        <p:nvGrpSpPr>
          <p:cNvPr id="1187" name="组合 1186"/>
          <p:cNvGrpSpPr/>
          <p:nvPr/>
        </p:nvGrpSpPr>
        <p:grpSpPr>
          <a:xfrm flipH="1">
            <a:off x="4466747" y="1368712"/>
            <a:ext cx="370131" cy="519978"/>
            <a:chOff x="7816851" y="3132140"/>
            <a:chExt cx="133341" cy="187323"/>
          </a:xfrm>
          <a:solidFill>
            <a:sysClr val="windowText" lastClr="000000"/>
          </a:solidFill>
          <a:effectLst>
            <a:reflection stA="33000" endPos="90000" dir="5400000" sy="-100000" algn="bl" rotWithShape="0"/>
          </a:effectLst>
        </p:grpSpPr>
        <p:sp>
          <p:nvSpPr>
            <p:cNvPr id="1188" name="Freeform 1099"/>
            <p:cNvSpPr>
              <a:spLocks/>
            </p:cNvSpPr>
            <p:nvPr/>
          </p:nvSpPr>
          <p:spPr bwMode="auto">
            <a:xfrm>
              <a:off x="7875587" y="3132140"/>
              <a:ext cx="34925" cy="42863"/>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89" name="Freeform 1100"/>
            <p:cNvSpPr>
              <a:spLocks/>
            </p:cNvSpPr>
            <p:nvPr/>
          </p:nvSpPr>
          <p:spPr bwMode="auto">
            <a:xfrm>
              <a:off x="7820025" y="3249613"/>
              <a:ext cx="55563" cy="69850"/>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90" name="Freeform 1101"/>
            <p:cNvSpPr>
              <a:spLocks/>
            </p:cNvSpPr>
            <p:nvPr/>
          </p:nvSpPr>
          <p:spPr bwMode="auto">
            <a:xfrm>
              <a:off x="7899392" y="3175002"/>
              <a:ext cx="50800" cy="3175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91" name="Freeform 1102"/>
            <p:cNvSpPr>
              <a:spLocks/>
            </p:cNvSpPr>
            <p:nvPr/>
          </p:nvSpPr>
          <p:spPr bwMode="auto">
            <a:xfrm>
              <a:off x="7816851" y="3175001"/>
              <a:ext cx="88900" cy="136525"/>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19" y="1"/>
                    <a:pt x="19" y="1"/>
                    <a:pt x="19" y="1"/>
                  </a:cubicBezTo>
                  <a:cubicBezTo>
                    <a:pt x="18" y="2"/>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1" y="5"/>
                    <a:pt x="1" y="5"/>
                    <a:pt x="1" y="5"/>
                  </a:cubicBezTo>
                  <a:cubicBezTo>
                    <a:pt x="0" y="6"/>
                    <a:pt x="0" y="7"/>
                    <a:pt x="1" y="8"/>
                  </a:cubicBezTo>
                  <a:cubicBezTo>
                    <a:pt x="2" y="8"/>
                    <a:pt x="3" y="9"/>
                    <a:pt x="4" y="8"/>
                  </a:cubicBezTo>
                  <a:cubicBezTo>
                    <a:pt x="4" y="8"/>
                    <a:pt x="4" y="8"/>
                    <a:pt x="4" y="8"/>
                  </a:cubicBezTo>
                  <a:cubicBezTo>
                    <a:pt x="9" y="4"/>
                    <a:pt x="9" y="4"/>
                    <a:pt x="9" y="4"/>
                  </a:cubicBezTo>
                  <a:cubicBezTo>
                    <a:pt x="13" y="4"/>
                    <a:pt x="13" y="4"/>
                    <a:pt x="13" y="4"/>
                  </a:cubicBezTo>
                  <a:cubicBezTo>
                    <a:pt x="12" y="4"/>
                    <a:pt x="12" y="4"/>
                    <a:pt x="12" y="4"/>
                  </a:cubicBezTo>
                  <a:cubicBezTo>
                    <a:pt x="11" y="7"/>
                    <a:pt x="9" y="13"/>
                    <a:pt x="9" y="15"/>
                  </a:cubicBezTo>
                  <a:cubicBezTo>
                    <a:pt x="10" y="16"/>
                    <a:pt x="10" y="16"/>
                    <a:pt x="10" y="16"/>
                  </a:cubicBezTo>
                  <a:cubicBezTo>
                    <a:pt x="10" y="16"/>
                    <a:pt x="11" y="18"/>
                    <a:pt x="14" y="20"/>
                  </a:cubicBezTo>
                  <a:cubicBezTo>
                    <a:pt x="14" y="20"/>
                    <a:pt x="18" y="24"/>
                    <a:pt x="18" y="24"/>
                  </a:cubicBezTo>
                  <a:cubicBezTo>
                    <a:pt x="17" y="32"/>
                    <a:pt x="17" y="32"/>
                    <a:pt x="17" y="32"/>
                  </a:cubicBezTo>
                  <a:cubicBezTo>
                    <a:pt x="17" y="34"/>
                    <a:pt x="18" y="35"/>
                    <a:pt x="19" y="35"/>
                  </a:cubicBezTo>
                  <a:cubicBezTo>
                    <a:pt x="20" y="35"/>
                    <a:pt x="21" y="35"/>
                    <a:pt x="22" y="33"/>
                  </a:cubicBezTo>
                  <a:cubicBezTo>
                    <a:pt x="23" y="24"/>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1192" name="组合 1191"/>
          <p:cNvGrpSpPr/>
          <p:nvPr/>
        </p:nvGrpSpPr>
        <p:grpSpPr>
          <a:xfrm>
            <a:off x="2146692" y="2103282"/>
            <a:ext cx="1129826" cy="110305"/>
            <a:chOff x="3166157" y="1945699"/>
            <a:chExt cx="1267846" cy="123780"/>
          </a:xfrm>
          <a:solidFill>
            <a:sysClr val="windowText" lastClr="000000"/>
          </a:solidFill>
        </p:grpSpPr>
        <p:cxnSp>
          <p:nvCxnSpPr>
            <p:cNvPr id="1193" name="直接连接符 1192"/>
            <p:cNvCxnSpPr/>
            <p:nvPr/>
          </p:nvCxnSpPr>
          <p:spPr>
            <a:xfrm flipH="1">
              <a:off x="3233469" y="2012479"/>
              <a:ext cx="1200534" cy="0"/>
            </a:xfrm>
            <a:prstGeom prst="line">
              <a:avLst/>
            </a:prstGeom>
            <a:grpFill/>
            <a:ln w="19050" cap="flat" cmpd="sng" algn="ctr">
              <a:solidFill>
                <a:srgbClr val="663A77"/>
              </a:solidFill>
              <a:prstDash val="solid"/>
            </a:ln>
            <a:effectLst/>
          </p:spPr>
        </p:cxnSp>
        <p:sp>
          <p:nvSpPr>
            <p:cNvPr id="1194" name="椭圆 1193"/>
            <p:cNvSpPr/>
            <p:nvPr/>
          </p:nvSpPr>
          <p:spPr>
            <a:xfrm>
              <a:off x="3166157" y="1945699"/>
              <a:ext cx="123780" cy="12378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sp>
        <p:nvSpPr>
          <p:cNvPr id="1195" name="文本框 1952"/>
          <p:cNvSpPr txBox="1"/>
          <p:nvPr/>
        </p:nvSpPr>
        <p:spPr>
          <a:xfrm>
            <a:off x="251520" y="1786975"/>
            <a:ext cx="1474108" cy="315471"/>
          </a:xfrm>
          <a:prstGeom prst="rect">
            <a:avLst/>
          </a:prstGeom>
          <a:noFill/>
        </p:spPr>
        <p:txBody>
          <a:bodyPr wrap="square" lIns="68580" tIns="34290" rIns="68580" bIns="34290" rtlCol="0">
            <a:spAutoFit/>
          </a:bodyPr>
          <a:lstStyle/>
          <a:p>
            <a:r>
              <a:rPr lang="zh-CN" altLang="en-US" sz="1600" dirty="0">
                <a:latin typeface="微软雅黑" pitchFamily="34" charset="-122"/>
                <a:ea typeface="微软雅黑" pitchFamily="34" charset="-122"/>
              </a:rPr>
              <a:t>在此添加标题</a:t>
            </a:r>
          </a:p>
        </p:txBody>
      </p:sp>
      <p:sp>
        <p:nvSpPr>
          <p:cNvPr id="1196" name="文本框 1953"/>
          <p:cNvSpPr txBox="1"/>
          <p:nvPr/>
        </p:nvSpPr>
        <p:spPr>
          <a:xfrm>
            <a:off x="267148" y="2143655"/>
            <a:ext cx="1458480" cy="623248"/>
          </a:xfrm>
          <a:prstGeom prst="rect">
            <a:avLst/>
          </a:prstGeom>
          <a:noFill/>
        </p:spPr>
        <p:txBody>
          <a:bodyPr wrap="square" lIns="68580" tIns="34290" rIns="68580" bIns="34290" rtlCol="0">
            <a:spAutoFit/>
          </a:bodyPr>
          <a:lstStyle/>
          <a:p>
            <a:pPr algn="just"/>
            <a:r>
              <a:rPr lang="zh-CN" altLang="en-US" sz="900" dirty="0" smtClean="0">
                <a:solidFill>
                  <a:prstClr val="black">
                    <a:lumMod val="65000"/>
                    <a:lumOff val="35000"/>
                  </a:prstClr>
                </a:solidFill>
                <a:latin typeface="微软雅黑" pitchFamily="34" charset="-122"/>
                <a:ea typeface="微软雅黑" pitchFamily="34" charset="-122"/>
              </a:rPr>
              <a:t>替换你的文字替换你的文字替换你的文字替换你的文字替换你的文字</a:t>
            </a:r>
          </a:p>
          <a:p>
            <a:pPr algn="just"/>
            <a:endParaRPr lang="zh-CN" altLang="en-US" sz="9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197" name="组合 1196"/>
          <p:cNvGrpSpPr/>
          <p:nvPr/>
        </p:nvGrpSpPr>
        <p:grpSpPr>
          <a:xfrm>
            <a:off x="2146692" y="4256080"/>
            <a:ext cx="1129826" cy="110305"/>
            <a:chOff x="3166157" y="1945699"/>
            <a:chExt cx="1267846" cy="123780"/>
          </a:xfrm>
          <a:solidFill>
            <a:sysClr val="windowText" lastClr="000000"/>
          </a:solidFill>
        </p:grpSpPr>
        <p:cxnSp>
          <p:nvCxnSpPr>
            <p:cNvPr id="1198" name="直接连接符 1197"/>
            <p:cNvCxnSpPr/>
            <p:nvPr/>
          </p:nvCxnSpPr>
          <p:spPr>
            <a:xfrm flipH="1">
              <a:off x="3233469" y="2012479"/>
              <a:ext cx="1200534" cy="0"/>
            </a:xfrm>
            <a:prstGeom prst="line">
              <a:avLst/>
            </a:prstGeom>
            <a:grpFill/>
            <a:ln w="19050" cap="flat" cmpd="sng" algn="ctr">
              <a:solidFill>
                <a:sysClr val="windowText" lastClr="000000"/>
              </a:solidFill>
              <a:prstDash val="solid"/>
            </a:ln>
            <a:effectLst/>
          </p:spPr>
        </p:cxnSp>
        <p:sp>
          <p:nvSpPr>
            <p:cNvPr id="1199" name="椭圆 1198"/>
            <p:cNvSpPr/>
            <p:nvPr/>
          </p:nvSpPr>
          <p:spPr>
            <a:xfrm>
              <a:off x="3166157" y="1945699"/>
              <a:ext cx="123780" cy="123780"/>
            </a:xfrm>
            <a:prstGeom prst="ellipse">
              <a:avLst/>
            </a:prstGeom>
            <a:grp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200" name="组合 1199"/>
          <p:cNvGrpSpPr/>
          <p:nvPr/>
        </p:nvGrpSpPr>
        <p:grpSpPr>
          <a:xfrm flipH="1">
            <a:off x="6011886" y="5054012"/>
            <a:ext cx="861482" cy="110305"/>
            <a:chOff x="3166157" y="1945699"/>
            <a:chExt cx="966721" cy="123780"/>
          </a:xfrm>
          <a:solidFill>
            <a:srgbClr val="C00000"/>
          </a:solidFill>
        </p:grpSpPr>
        <p:cxnSp>
          <p:nvCxnSpPr>
            <p:cNvPr id="1201" name="直接连接符 1200"/>
            <p:cNvCxnSpPr/>
            <p:nvPr/>
          </p:nvCxnSpPr>
          <p:spPr>
            <a:xfrm flipH="1">
              <a:off x="3233469" y="2012479"/>
              <a:ext cx="899409" cy="0"/>
            </a:xfrm>
            <a:prstGeom prst="line">
              <a:avLst/>
            </a:prstGeom>
            <a:grpFill/>
            <a:ln w="19050" cap="flat" cmpd="sng" algn="ctr">
              <a:solidFill>
                <a:sysClr val="windowText" lastClr="000000"/>
              </a:solidFill>
              <a:prstDash val="solid"/>
            </a:ln>
            <a:effectLst/>
          </p:spPr>
        </p:cxnSp>
        <p:sp>
          <p:nvSpPr>
            <p:cNvPr id="1202" name="椭圆 1201"/>
            <p:cNvSpPr/>
            <p:nvPr/>
          </p:nvSpPr>
          <p:spPr>
            <a:xfrm>
              <a:off x="3166157" y="1945699"/>
              <a:ext cx="123780" cy="123780"/>
            </a:xfrm>
            <a:prstGeom prst="ellipse">
              <a:avLst/>
            </a:prstGeom>
            <a:solidFill>
              <a:sysClr val="windowText" lastClr="000000"/>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203" name="组合 1202"/>
          <p:cNvGrpSpPr/>
          <p:nvPr/>
        </p:nvGrpSpPr>
        <p:grpSpPr>
          <a:xfrm flipH="1">
            <a:off x="5745721" y="2993369"/>
            <a:ext cx="1129826" cy="110305"/>
            <a:chOff x="3166157" y="1945699"/>
            <a:chExt cx="1267846" cy="123780"/>
          </a:xfrm>
          <a:solidFill>
            <a:srgbClr val="C00000"/>
          </a:solidFill>
        </p:grpSpPr>
        <p:cxnSp>
          <p:nvCxnSpPr>
            <p:cNvPr id="1204" name="直接连接符 1203"/>
            <p:cNvCxnSpPr/>
            <p:nvPr/>
          </p:nvCxnSpPr>
          <p:spPr>
            <a:xfrm flipH="1">
              <a:off x="3233469" y="2012479"/>
              <a:ext cx="1200534" cy="0"/>
            </a:xfrm>
            <a:prstGeom prst="line">
              <a:avLst/>
            </a:prstGeom>
            <a:grpFill/>
            <a:ln w="19050" cap="flat" cmpd="sng" algn="ctr">
              <a:solidFill>
                <a:sysClr val="windowText" lastClr="000000"/>
              </a:solidFill>
              <a:prstDash val="solid"/>
            </a:ln>
            <a:effectLst/>
          </p:spPr>
        </p:cxnSp>
        <p:sp>
          <p:nvSpPr>
            <p:cNvPr id="1205" name="椭圆 1204"/>
            <p:cNvSpPr/>
            <p:nvPr/>
          </p:nvSpPr>
          <p:spPr>
            <a:xfrm>
              <a:off x="3166157" y="1945699"/>
              <a:ext cx="123780" cy="123780"/>
            </a:xfrm>
            <a:prstGeom prst="ellipse">
              <a:avLst/>
            </a:prstGeom>
            <a:solidFill>
              <a:sysClr val="windowText" lastClr="000000"/>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sp>
        <p:nvSpPr>
          <p:cNvPr id="1206" name="文本框 1952"/>
          <p:cNvSpPr txBox="1"/>
          <p:nvPr/>
        </p:nvSpPr>
        <p:spPr>
          <a:xfrm>
            <a:off x="437350" y="4003878"/>
            <a:ext cx="1474108" cy="315471"/>
          </a:xfrm>
          <a:prstGeom prst="rect">
            <a:avLst/>
          </a:prstGeom>
          <a:noFill/>
        </p:spPr>
        <p:txBody>
          <a:bodyPr wrap="square" lIns="68580" tIns="34290" rIns="68580" bIns="34290" rtlCol="0">
            <a:spAutoFit/>
          </a:bodyPr>
          <a:lstStyle/>
          <a:p>
            <a:r>
              <a:rPr lang="zh-CN" altLang="en-US" sz="1600" dirty="0">
                <a:latin typeface="微软雅黑" pitchFamily="34" charset="-122"/>
                <a:ea typeface="微软雅黑" pitchFamily="34" charset="-122"/>
              </a:rPr>
              <a:t>在此添加标题</a:t>
            </a:r>
          </a:p>
        </p:txBody>
      </p:sp>
      <p:sp>
        <p:nvSpPr>
          <p:cNvPr id="1207" name="文本框 1953"/>
          <p:cNvSpPr txBox="1"/>
          <p:nvPr/>
        </p:nvSpPr>
        <p:spPr>
          <a:xfrm>
            <a:off x="452978" y="4360558"/>
            <a:ext cx="1458480" cy="623248"/>
          </a:xfrm>
          <a:prstGeom prst="rect">
            <a:avLst/>
          </a:prstGeom>
          <a:noFill/>
        </p:spPr>
        <p:txBody>
          <a:bodyPr wrap="square" lIns="68580" tIns="34290" rIns="68580" bIns="34290" rtlCol="0">
            <a:spAutoFit/>
          </a:bodyPr>
          <a:lstStyle/>
          <a:p>
            <a:pPr algn="just"/>
            <a:r>
              <a:rPr lang="zh-CN" altLang="en-US" sz="900" dirty="0" smtClean="0">
                <a:solidFill>
                  <a:prstClr val="black">
                    <a:lumMod val="65000"/>
                    <a:lumOff val="35000"/>
                  </a:prstClr>
                </a:solidFill>
                <a:latin typeface="微软雅黑" pitchFamily="34" charset="-122"/>
                <a:ea typeface="微软雅黑" pitchFamily="34" charset="-122"/>
              </a:rPr>
              <a:t>替换你的文字替换你的文字替换你的文字替换你的文字替换你的文字</a:t>
            </a:r>
          </a:p>
          <a:p>
            <a:pPr algn="just"/>
            <a:endParaRPr lang="zh-CN" altLang="en-US" sz="9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208" name="文本框 1952"/>
          <p:cNvSpPr txBox="1"/>
          <p:nvPr/>
        </p:nvSpPr>
        <p:spPr>
          <a:xfrm>
            <a:off x="7295725" y="4614587"/>
            <a:ext cx="1474108" cy="315471"/>
          </a:xfrm>
          <a:prstGeom prst="rect">
            <a:avLst/>
          </a:prstGeom>
          <a:noFill/>
        </p:spPr>
        <p:txBody>
          <a:bodyPr wrap="square" lIns="68580" tIns="34290" rIns="68580" bIns="34290" rtlCol="0">
            <a:spAutoFit/>
          </a:bodyPr>
          <a:lstStyle/>
          <a:p>
            <a:r>
              <a:rPr lang="zh-CN" altLang="en-US" sz="1600" dirty="0">
                <a:latin typeface="微软雅黑" pitchFamily="34" charset="-122"/>
                <a:ea typeface="微软雅黑" pitchFamily="34" charset="-122"/>
              </a:rPr>
              <a:t>在此添加标题</a:t>
            </a:r>
          </a:p>
        </p:txBody>
      </p:sp>
      <p:sp>
        <p:nvSpPr>
          <p:cNvPr id="1209" name="文本框 1953"/>
          <p:cNvSpPr txBox="1"/>
          <p:nvPr/>
        </p:nvSpPr>
        <p:spPr>
          <a:xfrm>
            <a:off x="7311353" y="4971267"/>
            <a:ext cx="1458480" cy="623248"/>
          </a:xfrm>
          <a:prstGeom prst="rect">
            <a:avLst/>
          </a:prstGeom>
          <a:noFill/>
        </p:spPr>
        <p:txBody>
          <a:bodyPr wrap="square" lIns="68580" tIns="34290" rIns="68580" bIns="34290" rtlCol="0">
            <a:spAutoFit/>
          </a:bodyPr>
          <a:lstStyle/>
          <a:p>
            <a:pPr algn="just"/>
            <a:r>
              <a:rPr lang="zh-CN" altLang="en-US" sz="900" dirty="0" smtClean="0">
                <a:solidFill>
                  <a:prstClr val="black">
                    <a:lumMod val="65000"/>
                    <a:lumOff val="35000"/>
                  </a:prstClr>
                </a:solidFill>
                <a:latin typeface="微软雅黑" pitchFamily="34" charset="-122"/>
                <a:ea typeface="微软雅黑" pitchFamily="34" charset="-122"/>
              </a:rPr>
              <a:t>替换你的文字替换你的文字替换你的文字替换你的文字替换你的文字</a:t>
            </a:r>
          </a:p>
          <a:p>
            <a:pPr algn="just"/>
            <a:endParaRPr lang="zh-CN" altLang="en-US" sz="9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210" name="文本框 1952"/>
          <p:cNvSpPr txBox="1"/>
          <p:nvPr/>
        </p:nvSpPr>
        <p:spPr>
          <a:xfrm>
            <a:off x="7171233" y="2533252"/>
            <a:ext cx="1474108" cy="315471"/>
          </a:xfrm>
          <a:prstGeom prst="rect">
            <a:avLst/>
          </a:prstGeom>
          <a:noFill/>
        </p:spPr>
        <p:txBody>
          <a:bodyPr wrap="square" lIns="68580" tIns="34290" rIns="68580" bIns="34290" rtlCol="0">
            <a:spAutoFit/>
          </a:bodyPr>
          <a:lstStyle/>
          <a:p>
            <a:r>
              <a:rPr lang="zh-CN" altLang="en-US" sz="1600" dirty="0">
                <a:latin typeface="微软雅黑" pitchFamily="34" charset="-122"/>
                <a:ea typeface="微软雅黑" pitchFamily="34" charset="-122"/>
              </a:rPr>
              <a:t>在此添加标题</a:t>
            </a:r>
          </a:p>
        </p:txBody>
      </p:sp>
      <p:sp>
        <p:nvSpPr>
          <p:cNvPr id="1211" name="文本框 1953"/>
          <p:cNvSpPr txBox="1"/>
          <p:nvPr/>
        </p:nvSpPr>
        <p:spPr>
          <a:xfrm>
            <a:off x="7186861" y="2889932"/>
            <a:ext cx="1458480" cy="623248"/>
          </a:xfrm>
          <a:prstGeom prst="rect">
            <a:avLst/>
          </a:prstGeom>
          <a:noFill/>
        </p:spPr>
        <p:txBody>
          <a:bodyPr wrap="square" lIns="68580" tIns="34290" rIns="68580" bIns="34290" rtlCol="0">
            <a:spAutoFit/>
          </a:bodyPr>
          <a:lstStyle/>
          <a:p>
            <a:pPr algn="just"/>
            <a:r>
              <a:rPr lang="zh-CN" altLang="en-US" sz="900" dirty="0" smtClean="0">
                <a:solidFill>
                  <a:prstClr val="black">
                    <a:lumMod val="65000"/>
                    <a:lumOff val="35000"/>
                  </a:prstClr>
                </a:solidFill>
                <a:latin typeface="微软雅黑" pitchFamily="34" charset="-122"/>
                <a:ea typeface="微软雅黑" pitchFamily="34" charset="-122"/>
              </a:rPr>
              <a:t>替换你的文字替换你的文字替换你的文字替换你的文字替换你的文字</a:t>
            </a:r>
          </a:p>
          <a:p>
            <a:pPr algn="just"/>
            <a:endParaRPr lang="zh-CN" altLang="en-US" sz="9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圆角矩形 64"/>
          <p:cNvSpPr/>
          <p:nvPr/>
        </p:nvSpPr>
        <p:spPr>
          <a:xfrm>
            <a:off x="4917105" y="3795298"/>
            <a:ext cx="3437649" cy="864096"/>
          </a:xfrm>
          <a:prstGeom prst="roundRect">
            <a:avLst/>
          </a:prstGeom>
          <a:noFill/>
          <a:ln w="6350" cap="flat" cmpd="sng" algn="ctr">
            <a:solidFill>
              <a:srgbClr val="6A377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6" name="圆角矩形 65"/>
          <p:cNvSpPr/>
          <p:nvPr/>
        </p:nvSpPr>
        <p:spPr>
          <a:xfrm>
            <a:off x="4917105" y="2751058"/>
            <a:ext cx="3437649" cy="864096"/>
          </a:xfrm>
          <a:prstGeom prst="roundRect">
            <a:avLst/>
          </a:prstGeom>
          <a:noFill/>
          <a:ln w="63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7" name="圆角矩形 66"/>
          <p:cNvSpPr/>
          <p:nvPr/>
        </p:nvSpPr>
        <p:spPr>
          <a:xfrm>
            <a:off x="4917105" y="1706819"/>
            <a:ext cx="3437649" cy="864096"/>
          </a:xfrm>
          <a:prstGeom prst="roundRect">
            <a:avLst/>
          </a:prstGeom>
          <a:noFill/>
          <a:ln w="635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68" name="组合 67"/>
          <p:cNvGrpSpPr/>
          <p:nvPr/>
        </p:nvGrpSpPr>
        <p:grpSpPr>
          <a:xfrm>
            <a:off x="4686042" y="1911254"/>
            <a:ext cx="466553" cy="472773"/>
            <a:chOff x="3321560" y="3740880"/>
            <a:chExt cx="726076" cy="735755"/>
          </a:xfrm>
        </p:grpSpPr>
        <p:grpSp>
          <p:nvGrpSpPr>
            <p:cNvPr id="69" name="组合 68"/>
            <p:cNvGrpSpPr/>
            <p:nvPr/>
          </p:nvGrpSpPr>
          <p:grpSpPr>
            <a:xfrm>
              <a:off x="3321560" y="3740880"/>
              <a:ext cx="726076" cy="735755"/>
              <a:chOff x="2097688" y="3921180"/>
              <a:chExt cx="2446337" cy="2478949"/>
            </a:xfrm>
          </p:grpSpPr>
          <p:sp>
            <p:nvSpPr>
              <p:cNvPr id="71"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72" name="Oval 62"/>
              <p:cNvSpPr>
                <a:spLocks noChangeArrowheads="1"/>
              </p:cNvSpPr>
              <p:nvPr/>
            </p:nvSpPr>
            <p:spPr bwMode="auto">
              <a:xfrm>
                <a:off x="2184215" y="3921180"/>
                <a:ext cx="2284415" cy="2284413"/>
              </a:xfrm>
              <a:prstGeom prst="ellipse">
                <a:avLst/>
              </a:prstGeom>
              <a:solidFill>
                <a:srgbClr val="C00000"/>
              </a:solidFill>
              <a:ln w="31750">
                <a:gradFill flip="none" rotWithShape="1">
                  <a:gsLst>
                    <a:gs pos="0">
                      <a:sysClr val="window" lastClr="FFFFFF">
                        <a:lumMod val="75000"/>
                      </a:sysClr>
                    </a:gs>
                    <a:gs pos="100000">
                      <a:sysClr val="window" lastClr="FFFFFF"/>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sp>
          <p:nvSpPr>
            <p:cNvPr id="70" name="椭圆 69"/>
            <p:cNvSpPr/>
            <p:nvPr/>
          </p:nvSpPr>
          <p:spPr>
            <a:xfrm>
              <a:off x="3340964" y="3752384"/>
              <a:ext cx="687266" cy="687266"/>
            </a:xfrm>
            <a:prstGeom prst="ellipse">
              <a:avLst/>
            </a:prstGeom>
            <a:noFill/>
            <a:ln w="25400" cap="flat" cmpd="sng" algn="ctr">
              <a:noFill/>
              <a:prstDash val="solid"/>
            </a:ln>
            <a:effectLst/>
          </p:spPr>
          <p:txBody>
            <a:bodyPr lIns="0" tIns="0" rIns="0" bIns="0" rtlCol="0" anchor="ctr" anchorCtr="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73" name="组合 72"/>
          <p:cNvGrpSpPr/>
          <p:nvPr/>
        </p:nvGrpSpPr>
        <p:grpSpPr>
          <a:xfrm>
            <a:off x="4676931" y="2964271"/>
            <a:ext cx="466553" cy="472773"/>
            <a:chOff x="3321560" y="3740880"/>
            <a:chExt cx="726076" cy="735755"/>
          </a:xfrm>
        </p:grpSpPr>
        <p:grpSp>
          <p:nvGrpSpPr>
            <p:cNvPr id="74" name="组合 73"/>
            <p:cNvGrpSpPr/>
            <p:nvPr/>
          </p:nvGrpSpPr>
          <p:grpSpPr>
            <a:xfrm>
              <a:off x="3321560" y="3740880"/>
              <a:ext cx="726076" cy="735755"/>
              <a:chOff x="2097688" y="3921180"/>
              <a:chExt cx="2446337" cy="2478949"/>
            </a:xfrm>
          </p:grpSpPr>
          <p:sp>
            <p:nvSpPr>
              <p:cNvPr id="76"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77" name="Oval 62"/>
              <p:cNvSpPr>
                <a:spLocks noChangeArrowheads="1"/>
              </p:cNvSpPr>
              <p:nvPr/>
            </p:nvSpPr>
            <p:spPr bwMode="auto">
              <a:xfrm>
                <a:off x="2184215" y="3921180"/>
                <a:ext cx="2284415" cy="2284413"/>
              </a:xfrm>
              <a:prstGeom prst="ellipse">
                <a:avLst/>
              </a:prstGeom>
              <a:solidFill>
                <a:sysClr val="windowText" lastClr="000000"/>
              </a:solidFill>
              <a:ln w="31750">
                <a:gradFill flip="none" rotWithShape="1">
                  <a:gsLst>
                    <a:gs pos="0">
                      <a:sysClr val="window" lastClr="FFFFFF">
                        <a:lumMod val="75000"/>
                      </a:sysClr>
                    </a:gs>
                    <a:gs pos="100000">
                      <a:sysClr val="window" lastClr="FFFFFF"/>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sp>
          <p:nvSpPr>
            <p:cNvPr id="75" name="椭圆 74"/>
            <p:cNvSpPr/>
            <p:nvPr/>
          </p:nvSpPr>
          <p:spPr>
            <a:xfrm>
              <a:off x="3340964" y="3752384"/>
              <a:ext cx="687266" cy="687266"/>
            </a:xfrm>
            <a:prstGeom prst="ellipse">
              <a:avLst/>
            </a:prstGeom>
            <a:noFill/>
            <a:ln w="25400" cap="flat" cmpd="sng" algn="ctr">
              <a:noFill/>
              <a:prstDash val="solid"/>
            </a:ln>
            <a:effectLst/>
          </p:spPr>
          <p:txBody>
            <a:bodyPr lIns="0" tIns="0" rIns="0" bIns="0" rtlCol="0" anchor="ctr" anchorCtr="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78" name="组合 77"/>
          <p:cNvGrpSpPr/>
          <p:nvPr/>
        </p:nvGrpSpPr>
        <p:grpSpPr>
          <a:xfrm>
            <a:off x="4683828" y="3978928"/>
            <a:ext cx="466553" cy="465948"/>
            <a:chOff x="3321560" y="3751502"/>
            <a:chExt cx="726076" cy="725134"/>
          </a:xfrm>
        </p:grpSpPr>
        <p:grpSp>
          <p:nvGrpSpPr>
            <p:cNvPr id="79" name="组合 78"/>
            <p:cNvGrpSpPr/>
            <p:nvPr/>
          </p:nvGrpSpPr>
          <p:grpSpPr>
            <a:xfrm>
              <a:off x="3321560" y="3751502"/>
              <a:ext cx="726076" cy="725134"/>
              <a:chOff x="2097688" y="3956966"/>
              <a:chExt cx="2446337" cy="2443163"/>
            </a:xfrm>
          </p:grpSpPr>
          <p:sp>
            <p:nvSpPr>
              <p:cNvPr id="81"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82" name="Oval 62"/>
              <p:cNvSpPr>
                <a:spLocks noChangeArrowheads="1"/>
              </p:cNvSpPr>
              <p:nvPr/>
            </p:nvSpPr>
            <p:spPr bwMode="auto">
              <a:xfrm>
                <a:off x="2184214" y="4033556"/>
                <a:ext cx="2284414" cy="2284414"/>
              </a:xfrm>
              <a:prstGeom prst="ellipse">
                <a:avLst/>
              </a:prstGeom>
              <a:solidFill>
                <a:sysClr val="window" lastClr="FFFFFF">
                  <a:lumMod val="50000"/>
                </a:sysClr>
              </a:solidFill>
              <a:ln w="31750">
                <a:gradFill flip="none" rotWithShape="1">
                  <a:gsLst>
                    <a:gs pos="0">
                      <a:sysClr val="window" lastClr="FFFFFF">
                        <a:lumMod val="75000"/>
                      </a:sysClr>
                    </a:gs>
                    <a:gs pos="100000">
                      <a:sysClr val="window" lastClr="FFFFFF"/>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sp>
          <p:nvSpPr>
            <p:cNvPr id="80" name="椭圆 79"/>
            <p:cNvSpPr/>
            <p:nvPr/>
          </p:nvSpPr>
          <p:spPr>
            <a:xfrm>
              <a:off x="3340964" y="3752384"/>
              <a:ext cx="687266" cy="687266"/>
            </a:xfrm>
            <a:prstGeom prst="ellipse">
              <a:avLst/>
            </a:prstGeom>
            <a:noFill/>
            <a:ln w="25400" cap="flat" cmpd="sng" algn="ctr">
              <a:noFill/>
              <a:prstDash val="solid"/>
            </a:ln>
            <a:effectLst/>
          </p:spPr>
          <p:txBody>
            <a:bodyPr lIns="0" tIns="0" rIns="0" bIns="0" rtlCol="0" anchor="ctr" anchorCtr="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83" name="组合 82"/>
          <p:cNvGrpSpPr/>
          <p:nvPr/>
        </p:nvGrpSpPr>
        <p:grpSpPr>
          <a:xfrm>
            <a:off x="1536020" y="2308144"/>
            <a:ext cx="1858899" cy="1602500"/>
            <a:chOff x="2030922" y="2327368"/>
            <a:chExt cx="1528342" cy="1317536"/>
          </a:xfrm>
        </p:grpSpPr>
        <p:sp>
          <p:nvSpPr>
            <p:cNvPr id="84" name="六边形 83"/>
            <p:cNvSpPr/>
            <p:nvPr/>
          </p:nvSpPr>
          <p:spPr>
            <a:xfrm>
              <a:off x="2030922" y="2327368"/>
              <a:ext cx="1528342" cy="1317536"/>
            </a:xfrm>
            <a:prstGeom prst="hexagon">
              <a:avLst/>
            </a:prstGeom>
            <a:gradFill flip="none" rotWithShape="1">
              <a:gsLst>
                <a:gs pos="61000">
                  <a:srgbClr val="F6F6F6"/>
                </a:gs>
                <a:gs pos="37000">
                  <a:srgbClr val="E0E0E0"/>
                </a:gs>
                <a:gs pos="17000">
                  <a:srgbClr val="DEDEDE"/>
                </a:gs>
                <a:gs pos="100000">
                  <a:sysClr val="window" lastClr="FFFFFF"/>
                </a:gs>
              </a:gsLst>
              <a:lin ang="13500000" scaled="1"/>
              <a:tileRect/>
            </a:gradFill>
            <a:ln w="19050" cap="flat" cmpd="sng" algn="ctr">
              <a:noFill/>
              <a:prstDash val="solid"/>
            </a:ln>
            <a:effectLst>
              <a:outerShdw blurRad="381000" dist="127000" dir="2400000" algn="tl" rotWithShape="0">
                <a:srgbClr val="696969">
                  <a:alpha val="47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85" name="任意多边形 84"/>
            <p:cNvSpPr/>
            <p:nvPr/>
          </p:nvSpPr>
          <p:spPr>
            <a:xfrm>
              <a:off x="2105578" y="2390868"/>
              <a:ext cx="1381022" cy="1190535"/>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ysClr val="window" lastClr="FFFFFF"/>
                </a:gs>
              </a:gsLst>
              <a:lin ang="2700000" scaled="1"/>
            </a:gradFill>
            <a:ln w="19050" cap="flat" cmpd="sng" algn="ctr">
              <a:noFill/>
              <a:prstDash val="solid"/>
            </a:ln>
            <a:effectLst>
              <a:softEdge rad="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86" name="六边形 85"/>
            <p:cNvSpPr/>
            <p:nvPr/>
          </p:nvSpPr>
          <p:spPr>
            <a:xfrm>
              <a:off x="2298341" y="2557901"/>
              <a:ext cx="993503" cy="856467"/>
            </a:xfrm>
            <a:prstGeom prst="hexagon">
              <a:avLst/>
            </a:prstGeom>
            <a:solidFill>
              <a:sysClr val="windowText" lastClr="000000"/>
            </a:solidFill>
            <a:ln w="19050" cap="flat" cmpd="sng" algn="ctr">
              <a:noFill/>
              <a:prstDash val="solid"/>
            </a:ln>
            <a:effectLst>
              <a:innerShdw blurRad="76200" dist="63500" dir="13500000">
                <a:prstClr val="black">
                  <a:alpha val="46000"/>
                </a:prstClr>
              </a:innerShdw>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87" name="梯形 86"/>
            <p:cNvSpPr/>
            <p:nvPr/>
          </p:nvSpPr>
          <p:spPr>
            <a:xfrm>
              <a:off x="2402684" y="3414367"/>
              <a:ext cx="785815" cy="167035"/>
            </a:xfrm>
            <a:prstGeom prst="trapezoid">
              <a:avLst>
                <a:gd name="adj" fmla="val 66343"/>
              </a:avLst>
            </a:prstGeom>
            <a:gradFill>
              <a:gsLst>
                <a:gs pos="0">
                  <a:srgbClr val="E6E6E6"/>
                </a:gs>
                <a:gs pos="100000">
                  <a:srgbClr val="F7F7F7"/>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88" name="梯形 71"/>
            <p:cNvSpPr/>
            <p:nvPr/>
          </p:nvSpPr>
          <p:spPr>
            <a:xfrm rot="14580000" flipH="1">
              <a:off x="2925227" y="2640055"/>
              <a:ext cx="667005" cy="171628"/>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89" name="任意多边形 88"/>
            <p:cNvSpPr/>
            <p:nvPr/>
          </p:nvSpPr>
          <p:spPr>
            <a:xfrm>
              <a:off x="2105964" y="2395147"/>
              <a:ext cx="413216" cy="595267"/>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cap="flat" cmpd="sng" algn="ctr">
              <a:noFill/>
              <a:prstDash val="solid"/>
            </a:ln>
            <a:effectLst>
              <a:softEdge rad="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90" name="梯形 89"/>
            <p:cNvSpPr/>
            <p:nvPr/>
          </p:nvSpPr>
          <p:spPr>
            <a:xfrm flipV="1">
              <a:off x="2402681" y="2390864"/>
              <a:ext cx="785814" cy="167035"/>
            </a:xfrm>
            <a:prstGeom prst="trapezoid">
              <a:avLst>
                <a:gd name="adj" fmla="val 66343"/>
              </a:avLst>
            </a:prstGeom>
            <a:gradFill>
              <a:gsLst>
                <a:gs pos="100000">
                  <a:srgbClr val="DFDFDF"/>
                </a:gs>
                <a:gs pos="0">
                  <a:srgbClr val="B4B4B4"/>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sp>
        <p:nvSpPr>
          <p:cNvPr id="91" name="TextBox 90"/>
          <p:cNvSpPr txBox="1"/>
          <p:nvPr/>
        </p:nvSpPr>
        <p:spPr>
          <a:xfrm>
            <a:off x="2025556" y="2690343"/>
            <a:ext cx="882704" cy="861774"/>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 lastClr="FFFFFF"/>
                </a:solidFill>
                <a:effectLst/>
                <a:uLnTx/>
                <a:uFillTx/>
              </a:rPr>
              <a:t>核心产品</a:t>
            </a:r>
            <a:endParaRPr kumimoji="0" lang="en-US" altLang="zh-CN" sz="2800" b="1" i="0" u="none" strike="noStrike" kern="0" cap="none" spc="0" normalizeH="0" baseline="0" noProof="0" dirty="0">
              <a:ln>
                <a:noFill/>
              </a:ln>
              <a:solidFill>
                <a:sysClr val="window" lastClr="FFFFFF"/>
              </a:solidFill>
              <a:effectLst/>
              <a:uLnTx/>
              <a:uFillTx/>
            </a:endParaRPr>
          </a:p>
        </p:txBody>
      </p:sp>
      <p:sp>
        <p:nvSpPr>
          <p:cNvPr id="92" name="TextBox 91"/>
          <p:cNvSpPr txBox="1"/>
          <p:nvPr/>
        </p:nvSpPr>
        <p:spPr>
          <a:xfrm>
            <a:off x="4846210" y="1969590"/>
            <a:ext cx="144016" cy="33855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1</a:t>
            </a:r>
            <a:endParaRPr kumimoji="0" lang="zh-CN" altLang="en-US" sz="2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93" name="TextBox 92"/>
          <p:cNvSpPr txBox="1"/>
          <p:nvPr/>
        </p:nvSpPr>
        <p:spPr>
          <a:xfrm>
            <a:off x="4846210" y="3013829"/>
            <a:ext cx="144016" cy="33855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a:t>
            </a:r>
            <a:endParaRPr kumimoji="0" lang="zh-CN" altLang="en-US" sz="2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94" name="TextBox 93"/>
          <p:cNvSpPr txBox="1"/>
          <p:nvPr/>
        </p:nvSpPr>
        <p:spPr>
          <a:xfrm>
            <a:off x="4846210" y="4058069"/>
            <a:ext cx="144016" cy="33855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3</a:t>
            </a:r>
            <a:endParaRPr kumimoji="0" lang="zh-CN" altLang="en-US" sz="2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95" name="TextBox 94"/>
          <p:cNvSpPr txBox="1"/>
          <p:nvPr/>
        </p:nvSpPr>
        <p:spPr>
          <a:xfrm>
            <a:off x="5207301" y="1888799"/>
            <a:ext cx="2941847"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000" b="1" i="0" u="none" strike="noStrike" kern="0" cap="none" spc="0" normalizeH="0" baseline="0" noProof="0" dirty="0" smtClean="0">
                <a:ln>
                  <a:noFill/>
                </a:ln>
                <a:solidFill>
                  <a:sysClr val="windowText" lastClr="000000"/>
                </a:solidFill>
                <a:effectLst/>
                <a:uLnTx/>
                <a:uFillTx/>
              </a:rPr>
              <a:t>产品说明一</a:t>
            </a:r>
            <a:r>
              <a:rPr kumimoji="0" lang="en-US" altLang="zh-CN" sz="1000" b="0" i="0" u="none" strike="noStrike" kern="0" cap="none" spc="0" normalizeH="0" baseline="0" noProof="0" dirty="0" smtClean="0">
                <a:ln>
                  <a:noFill/>
                </a:ln>
                <a:solidFill>
                  <a:sysClr val="windowText" lastClr="000000"/>
                </a:solidFill>
                <a:effectLst/>
                <a:uLnTx/>
                <a:uFillTx/>
              </a:rPr>
              <a:t>……</a:t>
            </a:r>
            <a:r>
              <a:rPr kumimoji="0" lang="zh-CN" altLang="en-US" sz="1000" b="0" i="0" u="none" strike="noStrike" kern="0" cap="none" spc="0" normalizeH="0" baseline="0" noProof="0" dirty="0" smtClean="0">
                <a:ln>
                  <a:noFill/>
                </a:ln>
                <a:solidFill>
                  <a:sysClr val="windowText" lastClr="000000"/>
                </a:solidFill>
                <a:effectLst/>
                <a:uLnTx/>
                <a:uFillTx/>
              </a:rPr>
              <a:t>点击</a:t>
            </a:r>
            <a:r>
              <a:rPr kumimoji="0" lang="zh-CN" altLang="en-US" sz="1000" b="0" i="0" u="none" strike="noStrike" kern="0" cap="none" spc="0" normalizeH="0" baseline="0" noProof="0" dirty="0">
                <a:ln>
                  <a:noFill/>
                </a:ln>
                <a:solidFill>
                  <a:sysClr val="windowText" lastClr="000000"/>
                </a:solidFill>
                <a:effectLst/>
                <a:uLnTx/>
                <a:uFillTx/>
              </a:rPr>
              <a:t>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solidFill>
              <a:effectLst/>
              <a:uLnTx/>
              <a:uFillTx/>
            </a:endParaRPr>
          </a:p>
        </p:txBody>
      </p:sp>
      <p:sp>
        <p:nvSpPr>
          <p:cNvPr id="96" name="TextBox 95"/>
          <p:cNvSpPr txBox="1"/>
          <p:nvPr/>
        </p:nvSpPr>
        <p:spPr>
          <a:xfrm>
            <a:off x="5207301" y="2933038"/>
            <a:ext cx="2941847"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000" b="1" i="0" u="none" strike="noStrike" kern="0" cap="none" spc="0" normalizeH="0" baseline="0" noProof="0" dirty="0">
                <a:ln>
                  <a:noFill/>
                </a:ln>
                <a:solidFill>
                  <a:sysClr val="windowText" lastClr="000000"/>
                </a:solidFill>
                <a:effectLst/>
                <a:uLnTx/>
                <a:uFillTx/>
              </a:rPr>
              <a:t>产品说明二</a:t>
            </a:r>
            <a:r>
              <a:rPr kumimoji="0" lang="en-US" altLang="zh-CN" sz="1000" b="0" i="0" u="none" strike="noStrike" kern="0" cap="none" spc="0" normalizeH="0" baseline="0" noProof="0" dirty="0" smtClean="0">
                <a:ln>
                  <a:noFill/>
                </a:ln>
                <a:solidFill>
                  <a:sysClr val="windowText" lastClr="000000"/>
                </a:solidFill>
                <a:effectLst/>
                <a:uLnTx/>
                <a:uFillTx/>
              </a:rPr>
              <a:t>……</a:t>
            </a:r>
            <a:r>
              <a:rPr kumimoji="0" lang="zh-CN" altLang="en-US" sz="1000" b="0" i="0" u="none" strike="noStrike" kern="0" cap="none" spc="0" normalizeH="0" baseline="0" noProof="0" dirty="0">
                <a:ln>
                  <a:noFill/>
                </a:ln>
                <a:solidFill>
                  <a:sysClr val="windowText" lastClr="000000"/>
                </a:solidFill>
                <a:effectLst/>
                <a:uLnTx/>
                <a:uFillTx/>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solidFill>
              <a:effectLst/>
              <a:uLnTx/>
              <a:uFillTx/>
            </a:endParaRPr>
          </a:p>
        </p:txBody>
      </p:sp>
      <p:sp>
        <p:nvSpPr>
          <p:cNvPr id="97" name="TextBox 96"/>
          <p:cNvSpPr txBox="1"/>
          <p:nvPr/>
        </p:nvSpPr>
        <p:spPr>
          <a:xfrm>
            <a:off x="5207301" y="3977278"/>
            <a:ext cx="2941847"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000" b="1" i="0" u="none" strike="noStrike" kern="0" cap="none" spc="0" normalizeH="0" baseline="0" noProof="0" dirty="0">
                <a:ln>
                  <a:noFill/>
                </a:ln>
                <a:solidFill>
                  <a:sysClr val="windowText" lastClr="000000"/>
                </a:solidFill>
                <a:effectLst/>
                <a:uLnTx/>
                <a:uFillTx/>
              </a:rPr>
              <a:t>产品说明三</a:t>
            </a:r>
            <a:r>
              <a:rPr kumimoji="0" lang="en-US" altLang="zh-CN" sz="1000" b="0" i="0" u="none" strike="noStrike" kern="0" cap="none" spc="0" normalizeH="0" baseline="0" noProof="0" dirty="0" smtClean="0">
                <a:ln>
                  <a:noFill/>
                </a:ln>
                <a:solidFill>
                  <a:sysClr val="windowText" lastClr="000000"/>
                </a:solidFill>
                <a:effectLst/>
                <a:uLnTx/>
                <a:uFillTx/>
              </a:rPr>
              <a:t>……</a:t>
            </a:r>
            <a:r>
              <a:rPr kumimoji="0" lang="zh-CN" altLang="en-US" sz="1000" b="0" i="0" u="none" strike="noStrike" kern="0" cap="none" spc="0" normalizeH="0" baseline="0" noProof="0" dirty="0">
                <a:ln>
                  <a:noFill/>
                </a:ln>
                <a:solidFill>
                  <a:sysClr val="windowText" lastClr="000000"/>
                </a:solidFill>
                <a:effectLst/>
                <a:uLnTx/>
                <a:uFillTx/>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solidFill>
              <a:effectLst/>
              <a:uLnTx/>
              <a:uFillTx/>
            </a:endParaRPr>
          </a:p>
        </p:txBody>
      </p:sp>
      <p:grpSp>
        <p:nvGrpSpPr>
          <p:cNvPr id="98" name="组合 97"/>
          <p:cNvGrpSpPr/>
          <p:nvPr/>
        </p:nvGrpSpPr>
        <p:grpSpPr>
          <a:xfrm>
            <a:off x="1299480" y="3977278"/>
            <a:ext cx="726076" cy="725134"/>
            <a:chOff x="3321560" y="3751502"/>
            <a:chExt cx="726076" cy="725134"/>
          </a:xfrm>
        </p:grpSpPr>
        <p:grpSp>
          <p:nvGrpSpPr>
            <p:cNvPr id="99" name="组合 98"/>
            <p:cNvGrpSpPr/>
            <p:nvPr/>
          </p:nvGrpSpPr>
          <p:grpSpPr>
            <a:xfrm>
              <a:off x="3321560" y="3751502"/>
              <a:ext cx="726076" cy="725134"/>
              <a:chOff x="2097688" y="3956966"/>
              <a:chExt cx="2446337" cy="2443163"/>
            </a:xfrm>
          </p:grpSpPr>
          <p:sp>
            <p:nvSpPr>
              <p:cNvPr id="101"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02" name="Oval 62"/>
              <p:cNvSpPr>
                <a:spLocks noChangeArrowheads="1"/>
              </p:cNvSpPr>
              <p:nvPr/>
            </p:nvSpPr>
            <p:spPr bwMode="auto">
              <a:xfrm>
                <a:off x="2184214" y="4033556"/>
                <a:ext cx="2284414" cy="2284414"/>
              </a:xfrm>
              <a:prstGeom prst="ellipse">
                <a:avLst/>
              </a:prstGeom>
              <a:solidFill>
                <a:sysClr val="window" lastClr="FFFFFF">
                  <a:lumMod val="50000"/>
                </a:sysClr>
              </a:solidFill>
              <a:ln w="31750">
                <a:gradFill flip="none" rotWithShape="1">
                  <a:gsLst>
                    <a:gs pos="0">
                      <a:sysClr val="window" lastClr="FFFFFF">
                        <a:lumMod val="75000"/>
                      </a:sysClr>
                    </a:gs>
                    <a:gs pos="100000">
                      <a:sysClr val="window" lastClr="FFFFFF"/>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sp>
          <p:nvSpPr>
            <p:cNvPr id="100" name="椭圆 99"/>
            <p:cNvSpPr/>
            <p:nvPr/>
          </p:nvSpPr>
          <p:spPr>
            <a:xfrm>
              <a:off x="3340964" y="3752384"/>
              <a:ext cx="687266" cy="687266"/>
            </a:xfrm>
            <a:prstGeom prst="ellipse">
              <a:avLst/>
            </a:prstGeom>
            <a:noFill/>
            <a:ln w="25400" cap="flat" cmpd="sng" algn="ctr">
              <a:noFill/>
              <a:prstDash val="solid"/>
            </a:ln>
            <a:effectLst/>
          </p:spPr>
          <p:txBody>
            <a:bodyPr lIns="0" tIns="0" rIns="0" bIns="0" rtlCol="0" anchor="ctr" anchorCtr="1"/>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子</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产品</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03" name="组合 102"/>
          <p:cNvGrpSpPr/>
          <p:nvPr/>
        </p:nvGrpSpPr>
        <p:grpSpPr>
          <a:xfrm>
            <a:off x="2843808" y="4000010"/>
            <a:ext cx="726076" cy="725134"/>
            <a:chOff x="3321560" y="3751502"/>
            <a:chExt cx="726076" cy="725134"/>
          </a:xfrm>
        </p:grpSpPr>
        <p:grpSp>
          <p:nvGrpSpPr>
            <p:cNvPr id="104" name="组合 103"/>
            <p:cNvGrpSpPr/>
            <p:nvPr/>
          </p:nvGrpSpPr>
          <p:grpSpPr>
            <a:xfrm>
              <a:off x="3321560" y="3751502"/>
              <a:ext cx="726076" cy="725134"/>
              <a:chOff x="2097688" y="3956966"/>
              <a:chExt cx="2446337" cy="2443163"/>
            </a:xfrm>
          </p:grpSpPr>
          <p:sp>
            <p:nvSpPr>
              <p:cNvPr id="106"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07" name="Oval 62"/>
              <p:cNvSpPr>
                <a:spLocks noChangeArrowheads="1"/>
              </p:cNvSpPr>
              <p:nvPr/>
            </p:nvSpPr>
            <p:spPr bwMode="auto">
              <a:xfrm>
                <a:off x="2184214" y="4033556"/>
                <a:ext cx="2284414" cy="2284414"/>
              </a:xfrm>
              <a:prstGeom prst="ellipse">
                <a:avLst/>
              </a:prstGeom>
              <a:solidFill>
                <a:srgbClr val="C00000"/>
              </a:solidFill>
              <a:ln w="31750">
                <a:gradFill flip="none" rotWithShape="1">
                  <a:gsLst>
                    <a:gs pos="0">
                      <a:sysClr val="window" lastClr="FFFFFF">
                        <a:lumMod val="75000"/>
                      </a:sysClr>
                    </a:gs>
                    <a:gs pos="100000">
                      <a:sysClr val="window" lastClr="FFFFFF"/>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sp>
          <p:nvSpPr>
            <p:cNvPr id="105" name="椭圆 104"/>
            <p:cNvSpPr/>
            <p:nvPr/>
          </p:nvSpPr>
          <p:spPr>
            <a:xfrm>
              <a:off x="3340964" y="3752384"/>
              <a:ext cx="687266" cy="687266"/>
            </a:xfrm>
            <a:prstGeom prst="ellipse">
              <a:avLst/>
            </a:prstGeom>
            <a:noFill/>
            <a:ln w="25400" cap="flat" cmpd="sng" algn="ctr">
              <a:noFill/>
              <a:prstDash val="solid"/>
            </a:ln>
            <a:effectLst/>
          </p:spPr>
          <p:txBody>
            <a:bodyPr lIns="0" tIns="0" rIns="0" bIns="0" rtlCol="0" anchor="ctr" anchorCtr="1"/>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子</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产品</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08" name="组合 107"/>
          <p:cNvGrpSpPr/>
          <p:nvPr/>
        </p:nvGrpSpPr>
        <p:grpSpPr>
          <a:xfrm>
            <a:off x="3547505" y="2810637"/>
            <a:ext cx="726076" cy="725134"/>
            <a:chOff x="3321560" y="3751502"/>
            <a:chExt cx="726076" cy="725134"/>
          </a:xfrm>
        </p:grpSpPr>
        <p:grpSp>
          <p:nvGrpSpPr>
            <p:cNvPr id="109" name="组合 108"/>
            <p:cNvGrpSpPr/>
            <p:nvPr/>
          </p:nvGrpSpPr>
          <p:grpSpPr>
            <a:xfrm>
              <a:off x="3321560" y="3751502"/>
              <a:ext cx="726076" cy="725134"/>
              <a:chOff x="2097688" y="3956966"/>
              <a:chExt cx="2446337" cy="2443163"/>
            </a:xfrm>
          </p:grpSpPr>
          <p:sp>
            <p:nvSpPr>
              <p:cNvPr id="111"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12" name="Oval 62"/>
              <p:cNvSpPr>
                <a:spLocks noChangeArrowheads="1"/>
              </p:cNvSpPr>
              <p:nvPr/>
            </p:nvSpPr>
            <p:spPr bwMode="auto">
              <a:xfrm>
                <a:off x="2184214" y="4033556"/>
                <a:ext cx="2284414" cy="2284414"/>
              </a:xfrm>
              <a:prstGeom prst="ellipse">
                <a:avLst/>
              </a:prstGeom>
              <a:solidFill>
                <a:sysClr val="window" lastClr="FFFFFF">
                  <a:lumMod val="50000"/>
                </a:sysClr>
              </a:solidFill>
              <a:ln w="31750">
                <a:gradFill flip="none" rotWithShape="1">
                  <a:gsLst>
                    <a:gs pos="0">
                      <a:sysClr val="window" lastClr="FFFFFF">
                        <a:lumMod val="75000"/>
                      </a:sysClr>
                    </a:gs>
                    <a:gs pos="100000">
                      <a:sysClr val="window" lastClr="FFFFFF"/>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sp>
          <p:nvSpPr>
            <p:cNvPr id="110" name="椭圆 109"/>
            <p:cNvSpPr/>
            <p:nvPr/>
          </p:nvSpPr>
          <p:spPr>
            <a:xfrm>
              <a:off x="3340964" y="3752384"/>
              <a:ext cx="687266" cy="687266"/>
            </a:xfrm>
            <a:prstGeom prst="ellipse">
              <a:avLst/>
            </a:prstGeom>
            <a:noFill/>
            <a:ln w="25400" cap="flat" cmpd="sng" algn="ctr">
              <a:noFill/>
              <a:prstDash val="solid"/>
            </a:ln>
            <a:effectLst/>
          </p:spPr>
          <p:txBody>
            <a:bodyPr lIns="0" tIns="0" rIns="0" bIns="0" rtlCol="0" anchor="ctr" anchorCtr="1"/>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子</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产品</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13" name="组合 112"/>
          <p:cNvGrpSpPr/>
          <p:nvPr/>
        </p:nvGrpSpPr>
        <p:grpSpPr>
          <a:xfrm>
            <a:off x="2904837" y="1583010"/>
            <a:ext cx="726076" cy="725134"/>
            <a:chOff x="3321560" y="3751502"/>
            <a:chExt cx="726076" cy="725134"/>
          </a:xfrm>
        </p:grpSpPr>
        <p:grpSp>
          <p:nvGrpSpPr>
            <p:cNvPr id="114" name="组合 113"/>
            <p:cNvGrpSpPr/>
            <p:nvPr/>
          </p:nvGrpSpPr>
          <p:grpSpPr>
            <a:xfrm>
              <a:off x="3321560" y="3751502"/>
              <a:ext cx="726076" cy="725134"/>
              <a:chOff x="2097688" y="3956966"/>
              <a:chExt cx="2446337" cy="2443163"/>
            </a:xfrm>
          </p:grpSpPr>
          <p:sp>
            <p:nvSpPr>
              <p:cNvPr id="116"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17" name="Oval 62"/>
              <p:cNvSpPr>
                <a:spLocks noChangeArrowheads="1"/>
              </p:cNvSpPr>
              <p:nvPr/>
            </p:nvSpPr>
            <p:spPr bwMode="auto">
              <a:xfrm>
                <a:off x="2184214" y="4033556"/>
                <a:ext cx="2284414" cy="2284414"/>
              </a:xfrm>
              <a:prstGeom prst="ellipse">
                <a:avLst/>
              </a:prstGeom>
              <a:solidFill>
                <a:sysClr val="window" lastClr="FFFFFF">
                  <a:lumMod val="50000"/>
                </a:sysClr>
              </a:solidFill>
              <a:ln w="31750">
                <a:gradFill flip="none" rotWithShape="1">
                  <a:gsLst>
                    <a:gs pos="0">
                      <a:sysClr val="window" lastClr="FFFFFF">
                        <a:lumMod val="75000"/>
                      </a:sysClr>
                    </a:gs>
                    <a:gs pos="100000">
                      <a:sysClr val="window" lastClr="FFFFFF"/>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sp>
          <p:nvSpPr>
            <p:cNvPr id="115" name="椭圆 114"/>
            <p:cNvSpPr/>
            <p:nvPr/>
          </p:nvSpPr>
          <p:spPr>
            <a:xfrm>
              <a:off x="3340964" y="3752384"/>
              <a:ext cx="687266" cy="687266"/>
            </a:xfrm>
            <a:prstGeom prst="ellipse">
              <a:avLst/>
            </a:prstGeom>
            <a:noFill/>
            <a:ln w="25400" cap="flat" cmpd="sng" algn="ctr">
              <a:noFill/>
              <a:prstDash val="solid"/>
            </a:ln>
            <a:effectLst/>
          </p:spPr>
          <p:txBody>
            <a:bodyPr lIns="0" tIns="0" rIns="0" bIns="0" rtlCol="0" anchor="ctr" anchorCtr="1"/>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子</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产品</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18" name="组合 117"/>
          <p:cNvGrpSpPr/>
          <p:nvPr/>
        </p:nvGrpSpPr>
        <p:grpSpPr>
          <a:xfrm>
            <a:off x="1325161" y="1554162"/>
            <a:ext cx="726076" cy="725134"/>
            <a:chOff x="3321560" y="3751502"/>
            <a:chExt cx="726076" cy="725134"/>
          </a:xfrm>
        </p:grpSpPr>
        <p:grpSp>
          <p:nvGrpSpPr>
            <p:cNvPr id="119" name="组合 118"/>
            <p:cNvGrpSpPr/>
            <p:nvPr/>
          </p:nvGrpSpPr>
          <p:grpSpPr>
            <a:xfrm>
              <a:off x="3321560" y="3751502"/>
              <a:ext cx="726076" cy="725134"/>
              <a:chOff x="2097688" y="3956966"/>
              <a:chExt cx="2446337" cy="2443163"/>
            </a:xfrm>
          </p:grpSpPr>
          <p:sp>
            <p:nvSpPr>
              <p:cNvPr id="121"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22" name="Oval 62"/>
              <p:cNvSpPr>
                <a:spLocks noChangeArrowheads="1"/>
              </p:cNvSpPr>
              <p:nvPr/>
            </p:nvSpPr>
            <p:spPr bwMode="auto">
              <a:xfrm>
                <a:off x="2184214" y="4033556"/>
                <a:ext cx="2284414" cy="2284414"/>
              </a:xfrm>
              <a:prstGeom prst="ellipse">
                <a:avLst/>
              </a:prstGeom>
              <a:solidFill>
                <a:srgbClr val="C00000"/>
              </a:solidFill>
              <a:ln w="31750">
                <a:gradFill flip="none" rotWithShape="1">
                  <a:gsLst>
                    <a:gs pos="0">
                      <a:sysClr val="window" lastClr="FFFFFF">
                        <a:lumMod val="75000"/>
                      </a:sysClr>
                    </a:gs>
                    <a:gs pos="100000">
                      <a:sysClr val="window" lastClr="FFFFFF"/>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sp>
          <p:nvSpPr>
            <p:cNvPr id="120" name="椭圆 119"/>
            <p:cNvSpPr/>
            <p:nvPr/>
          </p:nvSpPr>
          <p:spPr>
            <a:xfrm>
              <a:off x="3340964" y="3752384"/>
              <a:ext cx="687266" cy="687266"/>
            </a:xfrm>
            <a:prstGeom prst="ellipse">
              <a:avLst/>
            </a:prstGeom>
            <a:noFill/>
            <a:ln w="25400" cap="flat" cmpd="sng" algn="ctr">
              <a:noFill/>
              <a:prstDash val="solid"/>
            </a:ln>
            <a:effectLst/>
          </p:spPr>
          <p:txBody>
            <a:bodyPr lIns="0" tIns="0" rIns="0" bIns="0" rtlCol="0" anchor="ctr" anchorCtr="1"/>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子</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产品</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23" name="组合 122"/>
          <p:cNvGrpSpPr/>
          <p:nvPr/>
        </p:nvGrpSpPr>
        <p:grpSpPr>
          <a:xfrm>
            <a:off x="624766" y="2708041"/>
            <a:ext cx="726076" cy="725134"/>
            <a:chOff x="3321560" y="3751502"/>
            <a:chExt cx="726076" cy="725134"/>
          </a:xfrm>
        </p:grpSpPr>
        <p:grpSp>
          <p:nvGrpSpPr>
            <p:cNvPr id="124" name="组合 123"/>
            <p:cNvGrpSpPr/>
            <p:nvPr/>
          </p:nvGrpSpPr>
          <p:grpSpPr>
            <a:xfrm>
              <a:off x="3321560" y="3751502"/>
              <a:ext cx="726076" cy="725134"/>
              <a:chOff x="2097688" y="3956966"/>
              <a:chExt cx="2446337" cy="2443163"/>
            </a:xfrm>
          </p:grpSpPr>
          <p:sp>
            <p:nvSpPr>
              <p:cNvPr id="126"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27" name="Oval 62"/>
              <p:cNvSpPr>
                <a:spLocks noChangeArrowheads="1"/>
              </p:cNvSpPr>
              <p:nvPr/>
            </p:nvSpPr>
            <p:spPr bwMode="auto">
              <a:xfrm>
                <a:off x="2184214" y="4033556"/>
                <a:ext cx="2284414" cy="2284414"/>
              </a:xfrm>
              <a:prstGeom prst="ellipse">
                <a:avLst/>
              </a:prstGeom>
              <a:solidFill>
                <a:sysClr val="window" lastClr="FFFFFF">
                  <a:lumMod val="50000"/>
                </a:sysClr>
              </a:solidFill>
              <a:ln w="31750">
                <a:gradFill flip="none" rotWithShape="1">
                  <a:gsLst>
                    <a:gs pos="0">
                      <a:sysClr val="window" lastClr="FFFFFF">
                        <a:lumMod val="75000"/>
                      </a:sysClr>
                    </a:gs>
                    <a:gs pos="100000">
                      <a:sysClr val="window" lastClr="FFFFFF"/>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sp>
          <p:nvSpPr>
            <p:cNvPr id="125" name="椭圆 124"/>
            <p:cNvSpPr/>
            <p:nvPr/>
          </p:nvSpPr>
          <p:spPr>
            <a:xfrm>
              <a:off x="3340964" y="3752384"/>
              <a:ext cx="687266" cy="687266"/>
            </a:xfrm>
            <a:prstGeom prst="ellipse">
              <a:avLst/>
            </a:prstGeom>
            <a:noFill/>
            <a:ln w="25400" cap="flat" cmpd="sng" algn="ctr">
              <a:noFill/>
              <a:prstDash val="solid"/>
            </a:ln>
            <a:effectLst/>
          </p:spPr>
          <p:txBody>
            <a:bodyPr lIns="0" tIns="0" rIns="0" bIns="0" rtlCol="0" anchor="ctr" anchorCtr="1"/>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子</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产品</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wheel(1)">
                                      <p:cBhvr>
                                        <p:cTn id="7" dur="2400"/>
                                        <p:tgtEl>
                                          <p:spTgt spid="83"/>
                                        </p:tgtEl>
                                      </p:cBhvr>
                                    </p:animEffect>
                                  </p:childTnLst>
                                </p:cTn>
                              </p:par>
                              <p:par>
                                <p:cTn id="8" presetID="10" presetClass="entr" presetSubtype="0" fill="hold" nodeType="withEffect">
                                  <p:stCondLst>
                                    <p:cond delay="0"/>
                                  </p:stCondLst>
                                  <p:childTnLst>
                                    <p:set>
                                      <p:cBhvr>
                                        <p:cTn id="9" dur="1" fill="hold">
                                          <p:stCondLst>
                                            <p:cond delay="0"/>
                                          </p:stCondLst>
                                        </p:cTn>
                                        <p:tgtEl>
                                          <p:spTgt spid="113"/>
                                        </p:tgtEl>
                                        <p:attrNameLst>
                                          <p:attrName>style.visibility</p:attrName>
                                        </p:attrNameLst>
                                      </p:cBhvr>
                                      <p:to>
                                        <p:strVal val="visible"/>
                                      </p:to>
                                    </p:set>
                                    <p:animEffect transition="in" filter="fade">
                                      <p:cBhvr>
                                        <p:cTn id="10" dur="500"/>
                                        <p:tgtEl>
                                          <p:spTgt spid="113"/>
                                        </p:tgtEl>
                                      </p:cBhvr>
                                    </p:animEffect>
                                  </p:childTnLst>
                                </p:cTn>
                              </p:par>
                              <p:par>
                                <p:cTn id="11" presetID="10" presetClass="entr" presetSubtype="0" fill="hold" nodeType="withEffect">
                                  <p:stCondLst>
                                    <p:cond delay="400"/>
                                  </p:stCondLst>
                                  <p:childTnLst>
                                    <p:set>
                                      <p:cBhvr>
                                        <p:cTn id="12" dur="1" fill="hold">
                                          <p:stCondLst>
                                            <p:cond delay="0"/>
                                          </p:stCondLst>
                                        </p:cTn>
                                        <p:tgtEl>
                                          <p:spTgt spid="108"/>
                                        </p:tgtEl>
                                        <p:attrNameLst>
                                          <p:attrName>style.visibility</p:attrName>
                                        </p:attrNameLst>
                                      </p:cBhvr>
                                      <p:to>
                                        <p:strVal val="visible"/>
                                      </p:to>
                                    </p:set>
                                    <p:animEffect transition="in" filter="fade">
                                      <p:cBhvr>
                                        <p:cTn id="13" dur="500"/>
                                        <p:tgtEl>
                                          <p:spTgt spid="108"/>
                                        </p:tgtEl>
                                      </p:cBhvr>
                                    </p:animEffect>
                                  </p:childTnLst>
                                </p:cTn>
                              </p:par>
                              <p:par>
                                <p:cTn id="14" presetID="10" presetClass="entr" presetSubtype="0" fill="hold" nodeType="withEffect">
                                  <p:stCondLst>
                                    <p:cond delay="800"/>
                                  </p:stCondLst>
                                  <p:childTnLst>
                                    <p:set>
                                      <p:cBhvr>
                                        <p:cTn id="15" dur="1" fill="hold">
                                          <p:stCondLst>
                                            <p:cond delay="0"/>
                                          </p:stCondLst>
                                        </p:cTn>
                                        <p:tgtEl>
                                          <p:spTgt spid="103"/>
                                        </p:tgtEl>
                                        <p:attrNameLst>
                                          <p:attrName>style.visibility</p:attrName>
                                        </p:attrNameLst>
                                      </p:cBhvr>
                                      <p:to>
                                        <p:strVal val="visible"/>
                                      </p:to>
                                    </p:set>
                                    <p:animEffect transition="in" filter="fade">
                                      <p:cBhvr>
                                        <p:cTn id="16" dur="500"/>
                                        <p:tgtEl>
                                          <p:spTgt spid="103"/>
                                        </p:tgtEl>
                                      </p:cBhvr>
                                    </p:animEffect>
                                  </p:childTnLst>
                                </p:cTn>
                              </p:par>
                              <p:par>
                                <p:cTn id="17" presetID="10" presetClass="entr" presetSubtype="0" fill="hold" nodeType="withEffect">
                                  <p:stCondLst>
                                    <p:cond delay="1200"/>
                                  </p:stCondLst>
                                  <p:childTnLst>
                                    <p:set>
                                      <p:cBhvr>
                                        <p:cTn id="18" dur="1" fill="hold">
                                          <p:stCondLst>
                                            <p:cond delay="0"/>
                                          </p:stCondLst>
                                        </p:cTn>
                                        <p:tgtEl>
                                          <p:spTgt spid="98"/>
                                        </p:tgtEl>
                                        <p:attrNameLst>
                                          <p:attrName>style.visibility</p:attrName>
                                        </p:attrNameLst>
                                      </p:cBhvr>
                                      <p:to>
                                        <p:strVal val="visible"/>
                                      </p:to>
                                    </p:set>
                                    <p:animEffect transition="in" filter="fade">
                                      <p:cBhvr>
                                        <p:cTn id="19" dur="500"/>
                                        <p:tgtEl>
                                          <p:spTgt spid="98"/>
                                        </p:tgtEl>
                                      </p:cBhvr>
                                    </p:animEffect>
                                  </p:childTnLst>
                                </p:cTn>
                              </p:par>
                              <p:par>
                                <p:cTn id="20" presetID="10" presetClass="entr" presetSubtype="0" fill="hold" nodeType="withEffect">
                                  <p:stCondLst>
                                    <p:cond delay="1600"/>
                                  </p:stCondLst>
                                  <p:childTnLst>
                                    <p:set>
                                      <p:cBhvr>
                                        <p:cTn id="21" dur="1" fill="hold">
                                          <p:stCondLst>
                                            <p:cond delay="0"/>
                                          </p:stCondLst>
                                        </p:cTn>
                                        <p:tgtEl>
                                          <p:spTgt spid="123"/>
                                        </p:tgtEl>
                                        <p:attrNameLst>
                                          <p:attrName>style.visibility</p:attrName>
                                        </p:attrNameLst>
                                      </p:cBhvr>
                                      <p:to>
                                        <p:strVal val="visible"/>
                                      </p:to>
                                    </p:set>
                                    <p:animEffect transition="in" filter="fade">
                                      <p:cBhvr>
                                        <p:cTn id="22" dur="500"/>
                                        <p:tgtEl>
                                          <p:spTgt spid="123"/>
                                        </p:tgtEl>
                                      </p:cBhvr>
                                    </p:animEffect>
                                  </p:childTnLst>
                                </p:cTn>
                              </p:par>
                              <p:par>
                                <p:cTn id="23" presetID="10" presetClass="entr" presetSubtype="0" fill="hold" nodeType="withEffect">
                                  <p:stCondLst>
                                    <p:cond delay="2000"/>
                                  </p:stCondLst>
                                  <p:childTnLst>
                                    <p:set>
                                      <p:cBhvr>
                                        <p:cTn id="24" dur="1" fill="hold">
                                          <p:stCondLst>
                                            <p:cond delay="0"/>
                                          </p:stCondLst>
                                        </p:cTn>
                                        <p:tgtEl>
                                          <p:spTgt spid="118"/>
                                        </p:tgtEl>
                                        <p:attrNameLst>
                                          <p:attrName>style.visibility</p:attrName>
                                        </p:attrNameLst>
                                      </p:cBhvr>
                                      <p:to>
                                        <p:strVal val="visible"/>
                                      </p:to>
                                    </p:set>
                                    <p:animEffect transition="in" filter="fade">
                                      <p:cBhvr>
                                        <p:cTn id="25" dur="500"/>
                                        <p:tgtEl>
                                          <p:spTgt spid="118"/>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1"/>
                                        </p:tgtEl>
                                        <p:attrNameLst>
                                          <p:attrName>style.visibility</p:attrName>
                                        </p:attrNameLst>
                                      </p:cBhvr>
                                      <p:to>
                                        <p:strVal val="visible"/>
                                      </p:to>
                                    </p:set>
                                    <p:anim calcmode="lin" valueType="num">
                                      <p:cBhvr>
                                        <p:cTn id="29" dur="500" fill="hold"/>
                                        <p:tgtEl>
                                          <p:spTgt spid="91"/>
                                        </p:tgtEl>
                                        <p:attrNameLst>
                                          <p:attrName>ppt_w</p:attrName>
                                        </p:attrNameLst>
                                      </p:cBhvr>
                                      <p:tavLst>
                                        <p:tav tm="0">
                                          <p:val>
                                            <p:fltVal val="0"/>
                                          </p:val>
                                        </p:tav>
                                        <p:tav tm="100000">
                                          <p:val>
                                            <p:strVal val="#ppt_w"/>
                                          </p:val>
                                        </p:tav>
                                      </p:tavLst>
                                    </p:anim>
                                    <p:anim calcmode="lin" valueType="num">
                                      <p:cBhvr>
                                        <p:cTn id="30" dur="500" fill="hold"/>
                                        <p:tgtEl>
                                          <p:spTgt spid="91"/>
                                        </p:tgtEl>
                                        <p:attrNameLst>
                                          <p:attrName>ppt_h</p:attrName>
                                        </p:attrNameLst>
                                      </p:cBhvr>
                                      <p:tavLst>
                                        <p:tav tm="0">
                                          <p:val>
                                            <p:fltVal val="0"/>
                                          </p:val>
                                        </p:tav>
                                        <p:tav tm="100000">
                                          <p:val>
                                            <p:strVal val="#ppt_h"/>
                                          </p:val>
                                        </p:tav>
                                      </p:tavLst>
                                    </p:anim>
                                    <p:animEffect transition="in" filter="fade">
                                      <p:cBhvr>
                                        <p:cTn id="31" dur="500"/>
                                        <p:tgtEl>
                                          <p:spTgt spid="91"/>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93"/>
                                        </p:tgtEl>
                                        <p:attrNameLst>
                                          <p:attrName>style.visibility</p:attrName>
                                        </p:attrNameLst>
                                      </p:cBhvr>
                                      <p:to>
                                        <p:strVal val="visible"/>
                                      </p:to>
                                    </p:set>
                                    <p:animEffect transition="in" filter="fade">
                                      <p:cBhvr>
                                        <p:cTn id="35" dur="500"/>
                                        <p:tgtEl>
                                          <p:spTgt spid="93"/>
                                        </p:tgtEl>
                                      </p:cBhvr>
                                    </p:animEffect>
                                  </p:childTnLst>
                                </p:cTn>
                              </p:par>
                              <p:par>
                                <p:cTn id="36" presetID="10" presetClass="entr" presetSubtype="0" fill="hold" nodeType="withEffect">
                                  <p:stCondLst>
                                    <p:cond delay="0"/>
                                  </p:stCondLst>
                                  <p:childTnLst>
                                    <p:set>
                                      <p:cBhvr>
                                        <p:cTn id="37" dur="1" fill="hold">
                                          <p:stCondLst>
                                            <p:cond delay="0"/>
                                          </p:stCondLst>
                                        </p:cTn>
                                        <p:tgtEl>
                                          <p:spTgt spid="68"/>
                                        </p:tgtEl>
                                        <p:attrNameLst>
                                          <p:attrName>style.visibility</p:attrName>
                                        </p:attrNameLst>
                                      </p:cBhvr>
                                      <p:to>
                                        <p:strVal val="visible"/>
                                      </p:to>
                                    </p:set>
                                    <p:animEffect transition="in" filter="fade">
                                      <p:cBhvr>
                                        <p:cTn id="38" dur="500"/>
                                        <p:tgtEl>
                                          <p:spTgt spid="6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92"/>
                                        </p:tgtEl>
                                        <p:attrNameLst>
                                          <p:attrName>style.visibility</p:attrName>
                                        </p:attrNameLst>
                                      </p:cBhvr>
                                      <p:to>
                                        <p:strVal val="visible"/>
                                      </p:to>
                                    </p:set>
                                    <p:animEffect transition="in" filter="fade">
                                      <p:cBhvr>
                                        <p:cTn id="41" dur="500"/>
                                        <p:tgtEl>
                                          <p:spTgt spid="92"/>
                                        </p:tgtEl>
                                      </p:cBhvr>
                                    </p:animEffect>
                                  </p:childTnLst>
                                </p:cTn>
                              </p:par>
                              <p:par>
                                <p:cTn id="42" presetID="10" presetClass="entr" presetSubtype="0" fill="hold" nodeType="withEffect">
                                  <p:stCondLst>
                                    <p:cond delay="0"/>
                                  </p:stCondLst>
                                  <p:childTnLst>
                                    <p:set>
                                      <p:cBhvr>
                                        <p:cTn id="43" dur="1" fill="hold">
                                          <p:stCondLst>
                                            <p:cond delay="0"/>
                                          </p:stCondLst>
                                        </p:cTn>
                                        <p:tgtEl>
                                          <p:spTgt spid="73"/>
                                        </p:tgtEl>
                                        <p:attrNameLst>
                                          <p:attrName>style.visibility</p:attrName>
                                        </p:attrNameLst>
                                      </p:cBhvr>
                                      <p:to>
                                        <p:strVal val="visible"/>
                                      </p:to>
                                    </p:set>
                                    <p:animEffect transition="in" filter="fade">
                                      <p:cBhvr>
                                        <p:cTn id="44" dur="500"/>
                                        <p:tgtEl>
                                          <p:spTgt spid="7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94"/>
                                        </p:tgtEl>
                                        <p:attrNameLst>
                                          <p:attrName>style.visibility</p:attrName>
                                        </p:attrNameLst>
                                      </p:cBhvr>
                                      <p:to>
                                        <p:strVal val="visible"/>
                                      </p:to>
                                    </p:set>
                                    <p:animEffect transition="in" filter="fade">
                                      <p:cBhvr>
                                        <p:cTn id="47" dur="500"/>
                                        <p:tgtEl>
                                          <p:spTgt spid="94"/>
                                        </p:tgtEl>
                                      </p:cBhvr>
                                    </p:animEffect>
                                  </p:childTnLst>
                                </p:cTn>
                              </p:par>
                              <p:par>
                                <p:cTn id="48" presetID="10" presetClass="entr" presetSubtype="0" fill="hold" nodeType="withEffect">
                                  <p:stCondLst>
                                    <p:cond delay="0"/>
                                  </p:stCondLst>
                                  <p:childTnLst>
                                    <p:set>
                                      <p:cBhvr>
                                        <p:cTn id="49" dur="1" fill="hold">
                                          <p:stCondLst>
                                            <p:cond delay="0"/>
                                          </p:stCondLst>
                                        </p:cTn>
                                        <p:tgtEl>
                                          <p:spTgt spid="78"/>
                                        </p:tgtEl>
                                        <p:attrNameLst>
                                          <p:attrName>style.visibility</p:attrName>
                                        </p:attrNameLst>
                                      </p:cBhvr>
                                      <p:to>
                                        <p:strVal val="visible"/>
                                      </p:to>
                                    </p:set>
                                    <p:animEffect transition="in" filter="fade">
                                      <p:cBhvr>
                                        <p:cTn id="50" dur="500"/>
                                        <p:tgtEl>
                                          <p:spTgt spid="78"/>
                                        </p:tgtEl>
                                      </p:cBhvr>
                                    </p:animEffect>
                                  </p:childTnLst>
                                </p:cTn>
                              </p:par>
                            </p:childTnLst>
                          </p:cTn>
                        </p:par>
                        <p:par>
                          <p:cTn id="51" fill="hold">
                            <p:stCondLst>
                              <p:cond delay="3500"/>
                            </p:stCondLst>
                            <p:childTnLst>
                              <p:par>
                                <p:cTn id="52" presetID="2" presetClass="entr" presetSubtype="2" fill="hold" grpId="0" nodeType="after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additive="base">
                                        <p:cTn id="54" dur="500" fill="hold"/>
                                        <p:tgtEl>
                                          <p:spTgt spid="67"/>
                                        </p:tgtEl>
                                        <p:attrNameLst>
                                          <p:attrName>ppt_x</p:attrName>
                                        </p:attrNameLst>
                                      </p:cBhvr>
                                      <p:tavLst>
                                        <p:tav tm="0">
                                          <p:val>
                                            <p:strVal val="1+#ppt_w/2"/>
                                          </p:val>
                                        </p:tav>
                                        <p:tav tm="100000">
                                          <p:val>
                                            <p:strVal val="#ppt_x"/>
                                          </p:val>
                                        </p:tav>
                                      </p:tavLst>
                                    </p:anim>
                                    <p:anim calcmode="lin" valueType="num">
                                      <p:cBhvr additive="base">
                                        <p:cTn id="55" dur="500" fill="hold"/>
                                        <p:tgtEl>
                                          <p:spTgt spid="67"/>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0"/>
                                  </p:stCondLst>
                                  <p:childTnLst>
                                    <p:set>
                                      <p:cBhvr>
                                        <p:cTn id="57" dur="1" fill="hold">
                                          <p:stCondLst>
                                            <p:cond delay="0"/>
                                          </p:stCondLst>
                                        </p:cTn>
                                        <p:tgtEl>
                                          <p:spTgt spid="95"/>
                                        </p:tgtEl>
                                        <p:attrNameLst>
                                          <p:attrName>style.visibility</p:attrName>
                                        </p:attrNameLst>
                                      </p:cBhvr>
                                      <p:to>
                                        <p:strVal val="visible"/>
                                      </p:to>
                                    </p:set>
                                    <p:anim calcmode="lin" valueType="num">
                                      <p:cBhvr additive="base">
                                        <p:cTn id="58" dur="500" fill="hold"/>
                                        <p:tgtEl>
                                          <p:spTgt spid="95"/>
                                        </p:tgtEl>
                                        <p:attrNameLst>
                                          <p:attrName>ppt_x</p:attrName>
                                        </p:attrNameLst>
                                      </p:cBhvr>
                                      <p:tavLst>
                                        <p:tav tm="0">
                                          <p:val>
                                            <p:strVal val="1+#ppt_w/2"/>
                                          </p:val>
                                        </p:tav>
                                        <p:tav tm="100000">
                                          <p:val>
                                            <p:strVal val="#ppt_x"/>
                                          </p:val>
                                        </p:tav>
                                      </p:tavLst>
                                    </p:anim>
                                    <p:anim calcmode="lin" valueType="num">
                                      <p:cBhvr additive="base">
                                        <p:cTn id="59" dur="500" fill="hold"/>
                                        <p:tgtEl>
                                          <p:spTgt spid="95"/>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300"/>
                                  </p:stCondLst>
                                  <p:childTnLst>
                                    <p:set>
                                      <p:cBhvr>
                                        <p:cTn id="61" dur="1" fill="hold">
                                          <p:stCondLst>
                                            <p:cond delay="0"/>
                                          </p:stCondLst>
                                        </p:cTn>
                                        <p:tgtEl>
                                          <p:spTgt spid="66"/>
                                        </p:tgtEl>
                                        <p:attrNameLst>
                                          <p:attrName>style.visibility</p:attrName>
                                        </p:attrNameLst>
                                      </p:cBhvr>
                                      <p:to>
                                        <p:strVal val="visible"/>
                                      </p:to>
                                    </p:set>
                                    <p:anim calcmode="lin" valueType="num">
                                      <p:cBhvr additive="base">
                                        <p:cTn id="62" dur="500" fill="hold"/>
                                        <p:tgtEl>
                                          <p:spTgt spid="66"/>
                                        </p:tgtEl>
                                        <p:attrNameLst>
                                          <p:attrName>ppt_x</p:attrName>
                                        </p:attrNameLst>
                                      </p:cBhvr>
                                      <p:tavLst>
                                        <p:tav tm="0">
                                          <p:val>
                                            <p:strVal val="1+#ppt_w/2"/>
                                          </p:val>
                                        </p:tav>
                                        <p:tav tm="100000">
                                          <p:val>
                                            <p:strVal val="#ppt_x"/>
                                          </p:val>
                                        </p:tav>
                                      </p:tavLst>
                                    </p:anim>
                                    <p:anim calcmode="lin" valueType="num">
                                      <p:cBhvr additive="base">
                                        <p:cTn id="63" dur="500" fill="hold"/>
                                        <p:tgtEl>
                                          <p:spTgt spid="66"/>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300"/>
                                  </p:stCondLst>
                                  <p:childTnLst>
                                    <p:set>
                                      <p:cBhvr>
                                        <p:cTn id="65" dur="1" fill="hold">
                                          <p:stCondLst>
                                            <p:cond delay="0"/>
                                          </p:stCondLst>
                                        </p:cTn>
                                        <p:tgtEl>
                                          <p:spTgt spid="96"/>
                                        </p:tgtEl>
                                        <p:attrNameLst>
                                          <p:attrName>style.visibility</p:attrName>
                                        </p:attrNameLst>
                                      </p:cBhvr>
                                      <p:to>
                                        <p:strVal val="visible"/>
                                      </p:to>
                                    </p:set>
                                    <p:anim calcmode="lin" valueType="num">
                                      <p:cBhvr additive="base">
                                        <p:cTn id="66" dur="500" fill="hold"/>
                                        <p:tgtEl>
                                          <p:spTgt spid="96"/>
                                        </p:tgtEl>
                                        <p:attrNameLst>
                                          <p:attrName>ppt_x</p:attrName>
                                        </p:attrNameLst>
                                      </p:cBhvr>
                                      <p:tavLst>
                                        <p:tav tm="0">
                                          <p:val>
                                            <p:strVal val="1+#ppt_w/2"/>
                                          </p:val>
                                        </p:tav>
                                        <p:tav tm="100000">
                                          <p:val>
                                            <p:strVal val="#ppt_x"/>
                                          </p:val>
                                        </p:tav>
                                      </p:tavLst>
                                    </p:anim>
                                    <p:anim calcmode="lin" valueType="num">
                                      <p:cBhvr additive="base">
                                        <p:cTn id="67" dur="500" fill="hold"/>
                                        <p:tgtEl>
                                          <p:spTgt spid="96"/>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600"/>
                                  </p:stCondLst>
                                  <p:childTnLst>
                                    <p:set>
                                      <p:cBhvr>
                                        <p:cTn id="69" dur="1" fill="hold">
                                          <p:stCondLst>
                                            <p:cond delay="0"/>
                                          </p:stCondLst>
                                        </p:cTn>
                                        <p:tgtEl>
                                          <p:spTgt spid="65"/>
                                        </p:tgtEl>
                                        <p:attrNameLst>
                                          <p:attrName>style.visibility</p:attrName>
                                        </p:attrNameLst>
                                      </p:cBhvr>
                                      <p:to>
                                        <p:strVal val="visible"/>
                                      </p:to>
                                    </p:set>
                                    <p:anim calcmode="lin" valueType="num">
                                      <p:cBhvr additive="base">
                                        <p:cTn id="70" dur="500" fill="hold"/>
                                        <p:tgtEl>
                                          <p:spTgt spid="65"/>
                                        </p:tgtEl>
                                        <p:attrNameLst>
                                          <p:attrName>ppt_x</p:attrName>
                                        </p:attrNameLst>
                                      </p:cBhvr>
                                      <p:tavLst>
                                        <p:tav tm="0">
                                          <p:val>
                                            <p:strVal val="1+#ppt_w/2"/>
                                          </p:val>
                                        </p:tav>
                                        <p:tav tm="100000">
                                          <p:val>
                                            <p:strVal val="#ppt_x"/>
                                          </p:val>
                                        </p:tav>
                                      </p:tavLst>
                                    </p:anim>
                                    <p:anim calcmode="lin" valueType="num">
                                      <p:cBhvr additive="base">
                                        <p:cTn id="71" dur="500" fill="hold"/>
                                        <p:tgtEl>
                                          <p:spTgt spid="65"/>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600"/>
                                  </p:stCondLst>
                                  <p:childTnLst>
                                    <p:set>
                                      <p:cBhvr>
                                        <p:cTn id="73" dur="1" fill="hold">
                                          <p:stCondLst>
                                            <p:cond delay="0"/>
                                          </p:stCondLst>
                                        </p:cTn>
                                        <p:tgtEl>
                                          <p:spTgt spid="97"/>
                                        </p:tgtEl>
                                        <p:attrNameLst>
                                          <p:attrName>style.visibility</p:attrName>
                                        </p:attrNameLst>
                                      </p:cBhvr>
                                      <p:to>
                                        <p:strVal val="visible"/>
                                      </p:to>
                                    </p:set>
                                    <p:anim calcmode="lin" valueType="num">
                                      <p:cBhvr additive="base">
                                        <p:cTn id="74" dur="500" fill="hold"/>
                                        <p:tgtEl>
                                          <p:spTgt spid="97"/>
                                        </p:tgtEl>
                                        <p:attrNameLst>
                                          <p:attrName>ppt_x</p:attrName>
                                        </p:attrNameLst>
                                      </p:cBhvr>
                                      <p:tavLst>
                                        <p:tav tm="0">
                                          <p:val>
                                            <p:strVal val="1+#ppt_w/2"/>
                                          </p:val>
                                        </p:tav>
                                        <p:tav tm="100000">
                                          <p:val>
                                            <p:strVal val="#ppt_x"/>
                                          </p:val>
                                        </p:tav>
                                      </p:tavLst>
                                    </p:anim>
                                    <p:anim calcmode="lin" valueType="num">
                                      <p:cBhvr additive="base">
                                        <p:cTn id="75" dur="500" fill="hold"/>
                                        <p:tgtEl>
                                          <p:spTgt spid="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91" grpId="0"/>
      <p:bldP spid="92" grpId="0"/>
      <p:bldP spid="93" grpId="0"/>
      <p:bldP spid="94" grpId="0"/>
      <p:bldP spid="95" grpId="0"/>
      <p:bldP spid="96" grpId="0"/>
      <p:bldP spid="9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98526" y="1421234"/>
            <a:ext cx="1812925" cy="366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 name="组合 6"/>
          <p:cNvGrpSpPr>
            <a:grpSpLocks/>
          </p:cNvGrpSpPr>
          <p:nvPr/>
        </p:nvGrpSpPr>
        <p:grpSpPr bwMode="auto">
          <a:xfrm>
            <a:off x="2681289" y="2230859"/>
            <a:ext cx="1495425" cy="1998663"/>
            <a:chOff x="0" y="0"/>
            <a:chExt cx="2052320" cy="1998133"/>
          </a:xfrm>
        </p:grpSpPr>
        <p:cxnSp>
          <p:nvCxnSpPr>
            <p:cNvPr id="27" name="直接连接符 4"/>
            <p:cNvCxnSpPr>
              <a:cxnSpLocks noChangeShapeType="1"/>
            </p:cNvCxnSpPr>
            <p:nvPr/>
          </p:nvCxnSpPr>
          <p:spPr bwMode="auto">
            <a:xfrm>
              <a:off x="0" y="1998133"/>
              <a:ext cx="2052320"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cxnSp>
          <p:nvCxnSpPr>
            <p:cNvPr id="28" name="直接连接符 5"/>
            <p:cNvCxnSpPr>
              <a:cxnSpLocks noChangeShapeType="1"/>
            </p:cNvCxnSpPr>
            <p:nvPr/>
          </p:nvCxnSpPr>
          <p:spPr bwMode="auto">
            <a:xfrm>
              <a:off x="0" y="1331560"/>
              <a:ext cx="2052320"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cxnSp>
          <p:nvCxnSpPr>
            <p:cNvPr id="29" name="直接连接符 6"/>
            <p:cNvCxnSpPr>
              <a:cxnSpLocks noChangeShapeType="1"/>
            </p:cNvCxnSpPr>
            <p:nvPr/>
          </p:nvCxnSpPr>
          <p:spPr bwMode="auto">
            <a:xfrm>
              <a:off x="0" y="666573"/>
              <a:ext cx="2052320"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cxnSp>
          <p:nvCxnSpPr>
            <p:cNvPr id="30" name="直接连接符 7"/>
            <p:cNvCxnSpPr>
              <a:cxnSpLocks noChangeShapeType="1"/>
            </p:cNvCxnSpPr>
            <p:nvPr/>
          </p:nvCxnSpPr>
          <p:spPr bwMode="auto">
            <a:xfrm>
              <a:off x="0" y="0"/>
              <a:ext cx="2052320"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grpSp>
      <p:sp>
        <p:nvSpPr>
          <p:cNvPr id="31" name="文本框 35"/>
          <p:cNvSpPr txBox="1">
            <a:spLocks noChangeArrowheads="1"/>
          </p:cNvSpPr>
          <p:nvPr/>
        </p:nvSpPr>
        <p:spPr bwMode="auto">
          <a:xfrm>
            <a:off x="4176714" y="2026072"/>
            <a:ext cx="6905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800" b="1">
                <a:latin typeface="方正兰亭黑_GBK" pitchFamily="2" charset="-122"/>
                <a:ea typeface="方正兰亭黑_GBK" pitchFamily="2" charset="-122"/>
              </a:rPr>
              <a:t>10%</a:t>
            </a:r>
            <a:endParaRPr lang="zh-CN" altLang="en-US" sz="1800" b="1">
              <a:latin typeface="方正兰亭黑_GBK" pitchFamily="2" charset="-122"/>
              <a:ea typeface="方正兰亭黑_GBK" pitchFamily="2" charset="-122"/>
            </a:endParaRPr>
          </a:p>
        </p:txBody>
      </p:sp>
      <p:sp>
        <p:nvSpPr>
          <p:cNvPr id="32" name="文本框 36"/>
          <p:cNvSpPr txBox="1">
            <a:spLocks noChangeArrowheads="1"/>
          </p:cNvSpPr>
          <p:nvPr/>
        </p:nvSpPr>
        <p:spPr bwMode="auto">
          <a:xfrm>
            <a:off x="4176714" y="2718222"/>
            <a:ext cx="685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800" b="1">
                <a:latin typeface="方正兰亭黑_GBK" pitchFamily="2" charset="-122"/>
                <a:ea typeface="方正兰亭黑_GBK" pitchFamily="2" charset="-122"/>
              </a:rPr>
              <a:t>25%</a:t>
            </a:r>
            <a:endParaRPr lang="zh-CN" altLang="en-US" sz="1800" b="1">
              <a:latin typeface="方正兰亭黑_GBK" pitchFamily="2" charset="-122"/>
              <a:ea typeface="方正兰亭黑_GBK" pitchFamily="2" charset="-122"/>
            </a:endParaRPr>
          </a:p>
        </p:txBody>
      </p:sp>
      <p:sp>
        <p:nvSpPr>
          <p:cNvPr id="33" name="文本框 37"/>
          <p:cNvSpPr txBox="1">
            <a:spLocks noChangeArrowheads="1"/>
          </p:cNvSpPr>
          <p:nvPr/>
        </p:nvSpPr>
        <p:spPr bwMode="auto">
          <a:xfrm>
            <a:off x="4176714" y="3384972"/>
            <a:ext cx="6889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800" b="1">
                <a:latin typeface="方正兰亭黑_GBK" pitchFamily="2" charset="-122"/>
                <a:ea typeface="方正兰亭黑_GBK" pitchFamily="2" charset="-122"/>
              </a:rPr>
              <a:t>30%</a:t>
            </a:r>
            <a:endParaRPr lang="zh-CN" altLang="en-US" sz="1800" b="1">
              <a:latin typeface="方正兰亭黑_GBK" pitchFamily="2" charset="-122"/>
              <a:ea typeface="方正兰亭黑_GBK" pitchFamily="2" charset="-122"/>
            </a:endParaRPr>
          </a:p>
        </p:txBody>
      </p:sp>
      <p:sp>
        <p:nvSpPr>
          <p:cNvPr id="34" name="文本框 38"/>
          <p:cNvSpPr txBox="1">
            <a:spLocks noChangeArrowheads="1"/>
          </p:cNvSpPr>
          <p:nvPr/>
        </p:nvSpPr>
        <p:spPr bwMode="auto">
          <a:xfrm>
            <a:off x="4176714" y="4043784"/>
            <a:ext cx="6873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800" b="1">
                <a:latin typeface="方正兰亭黑_GBK" pitchFamily="2" charset="-122"/>
                <a:ea typeface="方正兰亭黑_GBK" pitchFamily="2" charset="-122"/>
              </a:rPr>
              <a:t>35%</a:t>
            </a:r>
            <a:endParaRPr lang="zh-CN" altLang="en-US" sz="1800" b="1">
              <a:latin typeface="方正兰亭黑_GBK" pitchFamily="2" charset="-122"/>
              <a:ea typeface="方正兰亭黑_GBK" pitchFamily="2" charset="-122"/>
            </a:endParaRPr>
          </a:p>
        </p:txBody>
      </p:sp>
      <p:sp>
        <p:nvSpPr>
          <p:cNvPr id="35" name="矩形 39"/>
          <p:cNvSpPr>
            <a:spLocks noChangeArrowheads="1"/>
          </p:cNvSpPr>
          <p:nvPr/>
        </p:nvSpPr>
        <p:spPr bwMode="auto">
          <a:xfrm>
            <a:off x="4862514" y="1972097"/>
            <a:ext cx="29495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900">
                <a:latin typeface="Arial" pitchFamily="34" charset="0"/>
                <a:ea typeface="方正兰亭超细黑简体" pitchFamily="2" charset="-122"/>
              </a:rPr>
              <a:t>Lorem ipsum dolor sit amet, consectetuer adipiscing elit. Aenean commodo ligula eget dolor. Aenean massa. Cum sociis natoque penatibus et magnis dis parturient montes</a:t>
            </a:r>
            <a:endParaRPr lang="zh-CN" altLang="en-US" sz="1200">
              <a:latin typeface="Arial" pitchFamily="34" charset="0"/>
              <a:ea typeface="微软雅黑" pitchFamily="34" charset="-122"/>
            </a:endParaRPr>
          </a:p>
        </p:txBody>
      </p:sp>
      <p:sp>
        <p:nvSpPr>
          <p:cNvPr id="36" name="矩形 40"/>
          <p:cNvSpPr>
            <a:spLocks noChangeArrowheads="1"/>
          </p:cNvSpPr>
          <p:nvPr/>
        </p:nvSpPr>
        <p:spPr bwMode="auto">
          <a:xfrm>
            <a:off x="4862514" y="2749972"/>
            <a:ext cx="29495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900">
                <a:latin typeface="Arial" pitchFamily="34" charset="0"/>
                <a:ea typeface="方正兰亭超细黑简体" pitchFamily="2" charset="-122"/>
              </a:rPr>
              <a:t>Lorem ipsum dolor sit amet, consectetuer adipiscing elit. Aenean commodo ligula eget dolor. Aenean massa. Cum sociis natoque penatibus et magnis dis parturient montes</a:t>
            </a:r>
            <a:endParaRPr lang="zh-CN" altLang="en-US" sz="1200">
              <a:latin typeface="Arial" pitchFamily="34" charset="0"/>
              <a:ea typeface="微软雅黑" pitchFamily="34" charset="-122"/>
            </a:endParaRPr>
          </a:p>
        </p:txBody>
      </p:sp>
      <p:sp>
        <p:nvSpPr>
          <p:cNvPr id="37" name="矩形 41"/>
          <p:cNvSpPr>
            <a:spLocks noChangeArrowheads="1"/>
          </p:cNvSpPr>
          <p:nvPr/>
        </p:nvSpPr>
        <p:spPr bwMode="auto">
          <a:xfrm>
            <a:off x="4862514" y="3467522"/>
            <a:ext cx="29495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900">
                <a:latin typeface="Arial" pitchFamily="34" charset="0"/>
                <a:ea typeface="方正兰亭超细黑简体" pitchFamily="2" charset="-122"/>
              </a:rPr>
              <a:t>Lorem ipsum dolor sit amet, consectetuer adipiscing elit. Aenean commodo ligula eget dolor. Aenean massa. Cum sociis natoque penatibus et magnis dis parturient montes</a:t>
            </a:r>
            <a:endParaRPr lang="zh-CN" altLang="en-US" sz="1200">
              <a:latin typeface="Arial" pitchFamily="34" charset="0"/>
              <a:ea typeface="微软雅黑" pitchFamily="34" charset="-122"/>
            </a:endParaRPr>
          </a:p>
        </p:txBody>
      </p:sp>
      <p:sp>
        <p:nvSpPr>
          <p:cNvPr id="38" name="矩形 42"/>
          <p:cNvSpPr>
            <a:spLocks noChangeArrowheads="1"/>
          </p:cNvSpPr>
          <p:nvPr/>
        </p:nvSpPr>
        <p:spPr bwMode="auto">
          <a:xfrm>
            <a:off x="4862514" y="4169197"/>
            <a:ext cx="29495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900">
                <a:latin typeface="Arial" pitchFamily="34" charset="0"/>
                <a:ea typeface="方正兰亭超细黑简体" pitchFamily="2" charset="-122"/>
              </a:rPr>
              <a:t>Lorem ipsum dolor sit amet, consectetuer adipiscing elit. Aenean commodo ligula eget dolor. Aenean massa. Cum sociis natoque penatibus et magnis dis parturient montes</a:t>
            </a:r>
            <a:endParaRPr lang="zh-CN" altLang="en-US" sz="1200">
              <a:latin typeface="Arial" pitchFamily="34" charset="0"/>
              <a:ea typeface="微软雅黑" pitchFamily="34" charset="-122"/>
            </a:endParaRPr>
          </a:p>
        </p:txBody>
      </p:sp>
      <p:grpSp>
        <p:nvGrpSpPr>
          <p:cNvPr id="39" name="组合 25"/>
          <p:cNvGrpSpPr>
            <a:grpSpLocks/>
          </p:cNvGrpSpPr>
          <p:nvPr/>
        </p:nvGrpSpPr>
        <p:grpSpPr bwMode="auto">
          <a:xfrm>
            <a:off x="1020764" y="1837159"/>
            <a:ext cx="1577975" cy="2805113"/>
            <a:chOff x="0" y="0"/>
            <a:chExt cx="1485900" cy="2655887"/>
          </a:xfrm>
        </p:grpSpPr>
        <p:sp>
          <p:nvSpPr>
            <p:cNvPr id="40" name="矩形 8"/>
            <p:cNvSpPr>
              <a:spLocks noChangeArrowheads="1"/>
            </p:cNvSpPr>
            <p:nvPr/>
          </p:nvSpPr>
          <p:spPr bwMode="auto">
            <a:xfrm>
              <a:off x="0" y="0"/>
              <a:ext cx="1485900" cy="509534"/>
            </a:xfrm>
            <a:prstGeom prst="rect">
              <a:avLst/>
            </a:prstGeom>
            <a:solidFill>
              <a:sysClr val="windowText" lastClr="000000">
                <a:lumMod val="75000"/>
                <a:lumOff val="25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41" name="矩形 9"/>
            <p:cNvSpPr>
              <a:spLocks noChangeArrowheads="1"/>
            </p:cNvSpPr>
            <p:nvPr/>
          </p:nvSpPr>
          <p:spPr bwMode="auto">
            <a:xfrm>
              <a:off x="0" y="509534"/>
              <a:ext cx="1485900" cy="676372"/>
            </a:xfrm>
            <a:prstGeom prst="rect">
              <a:avLst/>
            </a:prstGeom>
            <a:solidFill>
              <a:sysClr val="window" lastClr="FFFFFF">
                <a:lumMod val="50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42" name="矩形 10"/>
            <p:cNvSpPr>
              <a:spLocks noChangeArrowheads="1"/>
            </p:cNvSpPr>
            <p:nvPr/>
          </p:nvSpPr>
          <p:spPr bwMode="auto">
            <a:xfrm>
              <a:off x="0" y="1185906"/>
              <a:ext cx="1485900" cy="694408"/>
            </a:xfrm>
            <a:prstGeom prst="rect">
              <a:avLst/>
            </a:prstGeom>
            <a:solidFill>
              <a:sysClr val="windowText" lastClr="000000">
                <a:lumMod val="75000"/>
                <a:lumOff val="25000"/>
              </a:sysClr>
            </a:solidFill>
            <a:ln w="9525">
              <a:no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43" name="矩形 11"/>
            <p:cNvSpPr>
              <a:spLocks noChangeArrowheads="1"/>
            </p:cNvSpPr>
            <p:nvPr/>
          </p:nvSpPr>
          <p:spPr bwMode="auto">
            <a:xfrm>
              <a:off x="0" y="1880314"/>
              <a:ext cx="1485900" cy="775573"/>
            </a:xfrm>
            <a:prstGeom prst="rect">
              <a:avLst/>
            </a:prstGeom>
            <a:solidFill>
              <a:sysClr val="window" lastClr="FFFFFF">
                <a:lumMod val="50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44" name="矩形 20"/>
            <p:cNvSpPr>
              <a:spLocks noChangeArrowheads="1"/>
            </p:cNvSpPr>
            <p:nvPr/>
          </p:nvSpPr>
          <p:spPr bwMode="auto">
            <a:xfrm>
              <a:off x="251138" y="138280"/>
              <a:ext cx="1015016" cy="24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1" i="0" u="none" strike="noStrike" kern="0" cap="none" spc="0" normalizeH="0" baseline="0" noProof="0">
                  <a:ln>
                    <a:noFill/>
                  </a:ln>
                  <a:solidFill>
                    <a:sysClr val="window" lastClr="FFFFFF"/>
                  </a:solidFill>
                  <a:effectLst/>
                  <a:uLnTx/>
                  <a:uFillTx/>
                  <a:latin typeface="方正兰亭黑_GBK" pitchFamily="2" charset="-122"/>
                  <a:ea typeface="方正兰亭黑_GBK" pitchFamily="2" charset="-122"/>
                </a:rPr>
                <a:t>Lorem ipsum </a:t>
              </a:r>
              <a:endParaRPr kumimoji="0" lang="zh-CN" altLang="en-US" sz="1600" b="1" i="0" u="none" strike="noStrike" kern="0" cap="none" spc="0" normalizeH="0" baseline="0" noProof="0">
                <a:ln>
                  <a:noFill/>
                </a:ln>
                <a:solidFill>
                  <a:sysClr val="window" lastClr="FFFFFF"/>
                </a:solidFill>
                <a:effectLst/>
                <a:uLnTx/>
                <a:uFillTx/>
                <a:latin typeface="方正兰亭黑_GBK" pitchFamily="2" charset="-122"/>
                <a:ea typeface="方正兰亭黑_GBK" pitchFamily="2" charset="-122"/>
              </a:endParaRPr>
            </a:p>
          </p:txBody>
        </p:sp>
        <p:sp>
          <p:nvSpPr>
            <p:cNvPr id="45" name="矩形 21"/>
            <p:cNvSpPr>
              <a:spLocks noChangeArrowheads="1"/>
            </p:cNvSpPr>
            <p:nvPr/>
          </p:nvSpPr>
          <p:spPr bwMode="auto">
            <a:xfrm>
              <a:off x="251138" y="745512"/>
              <a:ext cx="1077800" cy="254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1" i="0" u="none" strike="noStrike" kern="0" cap="none" spc="0" normalizeH="0" baseline="0" noProof="0">
                  <a:ln>
                    <a:noFill/>
                  </a:ln>
                  <a:solidFill>
                    <a:sysClr val="window" lastClr="FFFFFF"/>
                  </a:solidFill>
                  <a:effectLst/>
                  <a:uLnTx/>
                  <a:uFillTx/>
                  <a:latin typeface="方正兰亭黑_GBK" pitchFamily="2" charset="-122"/>
                  <a:ea typeface="方正兰亭黑_GBK" pitchFamily="2" charset="-122"/>
                </a:rPr>
                <a:t>Lorem ipsum </a:t>
              </a:r>
              <a:endParaRPr kumimoji="0" lang="zh-CN" altLang="en-US" sz="1600" b="1" i="0" u="none" strike="noStrike" kern="0" cap="none" spc="0" normalizeH="0" baseline="0" noProof="0">
                <a:ln>
                  <a:noFill/>
                </a:ln>
                <a:solidFill>
                  <a:sysClr val="window" lastClr="FFFFFF"/>
                </a:solidFill>
                <a:effectLst/>
                <a:uLnTx/>
                <a:uFillTx/>
                <a:latin typeface="方正兰亭黑_GBK" pitchFamily="2" charset="-122"/>
                <a:ea typeface="方正兰亭黑_GBK" pitchFamily="2" charset="-122"/>
              </a:endParaRPr>
            </a:p>
          </p:txBody>
        </p:sp>
        <p:sp>
          <p:nvSpPr>
            <p:cNvPr id="46" name="矩形 22"/>
            <p:cNvSpPr>
              <a:spLocks noChangeArrowheads="1"/>
            </p:cNvSpPr>
            <p:nvPr/>
          </p:nvSpPr>
          <p:spPr bwMode="auto">
            <a:xfrm>
              <a:off x="257118" y="1445933"/>
              <a:ext cx="1015016" cy="24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1" i="0" u="none" strike="noStrike" kern="0" cap="none" spc="0" normalizeH="0" baseline="0" noProof="0">
                  <a:ln>
                    <a:noFill/>
                  </a:ln>
                  <a:solidFill>
                    <a:sysClr val="window" lastClr="FFFFFF"/>
                  </a:solidFill>
                  <a:effectLst/>
                  <a:uLnTx/>
                  <a:uFillTx/>
                  <a:latin typeface="方正兰亭黑_GBK" pitchFamily="2" charset="-122"/>
                  <a:ea typeface="方正兰亭黑_GBK" pitchFamily="2" charset="-122"/>
                </a:rPr>
                <a:t>Lorem ipsum </a:t>
              </a:r>
              <a:endParaRPr kumimoji="0" lang="zh-CN" altLang="en-US" sz="1600" b="1" i="0" u="none" strike="noStrike" kern="0" cap="none" spc="0" normalizeH="0" baseline="0" noProof="0">
                <a:ln>
                  <a:noFill/>
                </a:ln>
                <a:solidFill>
                  <a:sysClr val="window" lastClr="FFFFFF"/>
                </a:solidFill>
                <a:effectLst/>
                <a:uLnTx/>
                <a:uFillTx/>
                <a:latin typeface="方正兰亭黑_GBK" pitchFamily="2" charset="-122"/>
                <a:ea typeface="方正兰亭黑_GBK" pitchFamily="2" charset="-122"/>
              </a:endParaRPr>
            </a:p>
          </p:txBody>
        </p:sp>
        <p:sp>
          <p:nvSpPr>
            <p:cNvPr id="47" name="矩形 23"/>
            <p:cNvSpPr>
              <a:spLocks noChangeArrowheads="1"/>
            </p:cNvSpPr>
            <p:nvPr/>
          </p:nvSpPr>
          <p:spPr bwMode="auto">
            <a:xfrm>
              <a:off x="257118" y="2129820"/>
              <a:ext cx="1077800" cy="254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1" i="0" u="none" strike="noStrike" kern="0" cap="none" spc="0" normalizeH="0" baseline="0" noProof="0" dirty="0">
                  <a:ln>
                    <a:noFill/>
                  </a:ln>
                  <a:solidFill>
                    <a:sysClr val="window" lastClr="FFFFFF"/>
                  </a:solidFill>
                  <a:effectLst/>
                  <a:uLnTx/>
                  <a:uFillTx/>
                  <a:latin typeface="方正兰亭黑_GBK" pitchFamily="2" charset="-122"/>
                  <a:ea typeface="方正兰亭黑_GBK" pitchFamily="2" charset="-122"/>
                </a:rPr>
                <a:t>Lorem ipsum </a:t>
              </a:r>
              <a:endParaRPr kumimoji="0" lang="zh-CN" altLang="en-US" sz="1600" b="1" i="0" u="none" strike="noStrike" kern="0" cap="none" spc="0" normalizeH="0" baseline="0" noProof="0" dirty="0">
                <a:ln>
                  <a:noFill/>
                </a:ln>
                <a:solidFill>
                  <a:sysClr val="window" lastClr="FFFFFF"/>
                </a:solidFill>
                <a:effectLst/>
                <a:uLnTx/>
                <a:uFillTx/>
                <a:latin typeface="方正兰亭黑_GBK" pitchFamily="2" charset="-122"/>
                <a:ea typeface="方正兰亭黑_GBK" pitchFamily="2" charset="-122"/>
              </a:endParaRP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up)">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up)">
                                      <p:cBhvr>
                                        <p:cTn id="27" dur="5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left)">
                                      <p:cBhvr>
                                        <p:cTn id="32" dur="500"/>
                                        <p:tgtEl>
                                          <p:spTgt spid="3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up)">
                                      <p:cBhvr>
                                        <p:cTn id="37" dur="500"/>
                                        <p:tgtEl>
                                          <p:spTgt spid="3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left)">
                                      <p:cBhvr>
                                        <p:cTn id="42" dur="500"/>
                                        <p:tgtEl>
                                          <p:spTgt spid="33"/>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wipe(up)">
                                      <p:cBhvr>
                                        <p:cTn id="47" dur="500"/>
                                        <p:tgtEl>
                                          <p:spTgt spid="37"/>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500"/>
                                        <p:tgtEl>
                                          <p:spTgt spid="3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wipe(up)">
                                      <p:cBhvr>
                                        <p:cTn id="5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P spid="3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flipV="1">
            <a:off x="1706892" y="1882722"/>
            <a:ext cx="1508474" cy="1336280"/>
          </a:xfrm>
          <a:prstGeom prst="line">
            <a:avLst/>
          </a:prstGeom>
          <a:noFill/>
          <a:ln w="76200" cap="flat" cmpd="sng" algn="ctr">
            <a:solidFill>
              <a:sysClr val="windowText" lastClr="000000"/>
            </a:solidFill>
            <a:prstDash val="solid"/>
          </a:ln>
          <a:effectLst/>
        </p:spPr>
      </p:cxnSp>
      <p:sp>
        <p:nvSpPr>
          <p:cNvPr id="24" name="TextBox 23"/>
          <p:cNvSpPr txBox="1"/>
          <p:nvPr/>
        </p:nvSpPr>
        <p:spPr>
          <a:xfrm>
            <a:off x="3676880" y="1459318"/>
            <a:ext cx="1210588" cy="400110"/>
          </a:xfrm>
          <a:prstGeom prst="rect">
            <a:avLst/>
          </a:prstGeom>
          <a:noFill/>
        </p:spPr>
        <p:txBody>
          <a:bodyPr wrap="none" rtlCol="0">
            <a:spAutoFit/>
          </a:bodyPr>
          <a:lstStyle/>
          <a:p>
            <a:r>
              <a:rPr lang="zh-CN" altLang="en-US" sz="2000" dirty="0" smtClean="0">
                <a:solidFill>
                  <a:srgbClr val="C00000"/>
                </a:solidFill>
                <a:latin typeface="微软雅黑" pitchFamily="34" charset="-122"/>
                <a:ea typeface="微软雅黑" pitchFamily="34" charset="-122"/>
              </a:rPr>
              <a:t>办公成本</a:t>
            </a:r>
            <a:endParaRPr lang="zh-CN" altLang="en-US" sz="2000" dirty="0">
              <a:solidFill>
                <a:srgbClr val="C00000"/>
              </a:solidFill>
              <a:latin typeface="微软雅黑" pitchFamily="34" charset="-122"/>
              <a:ea typeface="微软雅黑" pitchFamily="34" charset="-122"/>
            </a:endParaRPr>
          </a:p>
        </p:txBody>
      </p:sp>
      <p:cxnSp>
        <p:nvCxnSpPr>
          <p:cNvPr id="25" name="直接连接符 24"/>
          <p:cNvCxnSpPr/>
          <p:nvPr/>
        </p:nvCxnSpPr>
        <p:spPr>
          <a:xfrm>
            <a:off x="1351510" y="3219002"/>
            <a:ext cx="2276306" cy="276390"/>
          </a:xfrm>
          <a:prstGeom prst="line">
            <a:avLst/>
          </a:prstGeom>
          <a:noFill/>
          <a:ln w="76200" cap="flat" cmpd="sng" algn="ctr">
            <a:solidFill>
              <a:sysClr val="windowText" lastClr="000000"/>
            </a:solidFill>
            <a:prstDash val="solid"/>
          </a:ln>
          <a:effectLst/>
        </p:spPr>
      </p:cxnSp>
      <p:cxnSp>
        <p:nvCxnSpPr>
          <p:cNvPr id="26" name="直接连接符 25"/>
          <p:cNvCxnSpPr/>
          <p:nvPr/>
        </p:nvCxnSpPr>
        <p:spPr>
          <a:xfrm flipV="1">
            <a:off x="1630692" y="2668478"/>
            <a:ext cx="1903083" cy="595245"/>
          </a:xfrm>
          <a:prstGeom prst="line">
            <a:avLst/>
          </a:prstGeom>
          <a:noFill/>
          <a:ln w="76200" cap="flat" cmpd="sng" algn="ctr">
            <a:solidFill>
              <a:sysClr val="windowText" lastClr="000000"/>
            </a:solidFill>
            <a:prstDash val="solid"/>
          </a:ln>
          <a:effectLst/>
        </p:spPr>
      </p:cxnSp>
      <p:cxnSp>
        <p:nvCxnSpPr>
          <p:cNvPr id="27" name="直接连接符 26"/>
          <p:cNvCxnSpPr/>
          <p:nvPr/>
        </p:nvCxnSpPr>
        <p:spPr>
          <a:xfrm>
            <a:off x="1351510" y="3140323"/>
            <a:ext cx="2091021" cy="1286756"/>
          </a:xfrm>
          <a:prstGeom prst="line">
            <a:avLst/>
          </a:prstGeom>
          <a:noFill/>
          <a:ln w="76200" cap="flat" cmpd="sng" algn="ctr">
            <a:solidFill>
              <a:sysClr val="windowText" lastClr="000000"/>
            </a:solidFill>
            <a:prstDash val="solid"/>
          </a:ln>
          <a:effectLst/>
        </p:spPr>
      </p:cxnSp>
      <p:sp>
        <p:nvSpPr>
          <p:cNvPr id="28" name="椭圆 27"/>
          <p:cNvSpPr/>
          <p:nvPr/>
        </p:nvSpPr>
        <p:spPr>
          <a:xfrm>
            <a:off x="3272747" y="3140323"/>
            <a:ext cx="710139" cy="710139"/>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29" name="组合 28"/>
          <p:cNvGrpSpPr/>
          <p:nvPr/>
        </p:nvGrpSpPr>
        <p:grpSpPr>
          <a:xfrm>
            <a:off x="787158" y="2637871"/>
            <a:ext cx="1402358" cy="1402358"/>
            <a:chOff x="3851771" y="1163107"/>
            <a:chExt cx="1402358" cy="1402358"/>
          </a:xfrm>
        </p:grpSpPr>
        <p:grpSp>
          <p:nvGrpSpPr>
            <p:cNvPr id="30" name="组合 29"/>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3" name="椭圆 3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31" name="TextBox 30"/>
            <p:cNvSpPr txBox="1"/>
            <p:nvPr/>
          </p:nvSpPr>
          <p:spPr>
            <a:xfrm>
              <a:off x="4073667" y="1421591"/>
              <a:ext cx="979755" cy="95410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300" normalizeH="0" baseline="0" noProof="0" dirty="0" smtClean="0">
                  <a:ln>
                    <a:noFill/>
                  </a:ln>
                  <a:solidFill>
                    <a:srgbClr val="C00000"/>
                  </a:solidFill>
                  <a:effectLst/>
                  <a:uLnTx/>
                  <a:uFillTx/>
                  <a:latin typeface="微软雅黑" pitchFamily="34" charset="-122"/>
                  <a:ea typeface="微软雅黑" pitchFamily="34" charset="-122"/>
                </a:rPr>
                <a:t>成本</a:t>
              </a:r>
              <a:endParaRPr kumimoji="0" lang="en-US" altLang="zh-CN" sz="2800" b="0" i="0" u="none" strike="noStrike" kern="0" cap="none" spc="300" normalizeH="0" baseline="0" noProof="0" dirty="0" smtClean="0">
                <a:ln>
                  <a:noFill/>
                </a:ln>
                <a:solidFill>
                  <a:srgbClr val="C00000"/>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300" normalizeH="0" baseline="0" noProof="0" dirty="0" smtClean="0">
                  <a:ln>
                    <a:noFill/>
                  </a:ln>
                  <a:solidFill>
                    <a:srgbClr val="C00000"/>
                  </a:solidFill>
                  <a:effectLst/>
                  <a:uLnTx/>
                  <a:uFillTx/>
                  <a:latin typeface="微软雅黑" pitchFamily="34" charset="-122"/>
                  <a:ea typeface="微软雅黑" pitchFamily="34" charset="-122"/>
                </a:rPr>
                <a:t>计划</a:t>
              </a:r>
              <a:endParaRPr kumimoji="0" lang="zh-CN" altLang="en-US" sz="2800" b="0" i="0" u="none" strike="noStrike" kern="0" cap="none" spc="300" normalizeH="0" baseline="0" noProof="0" dirty="0">
                <a:ln>
                  <a:noFill/>
                </a:ln>
                <a:solidFill>
                  <a:srgbClr val="C00000"/>
                </a:solidFill>
                <a:effectLst/>
                <a:uLnTx/>
                <a:uFillTx/>
                <a:latin typeface="微软雅黑" pitchFamily="34" charset="-122"/>
                <a:ea typeface="微软雅黑" pitchFamily="34" charset="-122"/>
              </a:endParaRPr>
            </a:p>
          </p:txBody>
        </p:sp>
      </p:grpSp>
      <p:sp>
        <p:nvSpPr>
          <p:cNvPr id="34" name="椭圆 33"/>
          <p:cNvSpPr/>
          <p:nvPr/>
        </p:nvSpPr>
        <p:spPr>
          <a:xfrm>
            <a:off x="3272746" y="2284130"/>
            <a:ext cx="710139" cy="710139"/>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5" name="椭圆 34"/>
          <p:cNvSpPr/>
          <p:nvPr/>
        </p:nvSpPr>
        <p:spPr>
          <a:xfrm>
            <a:off x="2985791" y="3968359"/>
            <a:ext cx="710139" cy="710139"/>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6" name="椭圆 35"/>
          <p:cNvSpPr/>
          <p:nvPr/>
        </p:nvSpPr>
        <p:spPr>
          <a:xfrm>
            <a:off x="2860297" y="1527653"/>
            <a:ext cx="710139" cy="710139"/>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7" name="TextBox 36"/>
          <p:cNvSpPr txBox="1"/>
          <p:nvPr/>
        </p:nvSpPr>
        <p:spPr>
          <a:xfrm>
            <a:off x="4202077" y="2350807"/>
            <a:ext cx="1210588" cy="400110"/>
          </a:xfrm>
          <a:prstGeom prst="rect">
            <a:avLst/>
          </a:prstGeom>
          <a:noFill/>
        </p:spPr>
        <p:txBody>
          <a:bodyPr wrap="none" rtlCol="0">
            <a:spAutoFit/>
          </a:bodyPr>
          <a:lstStyle/>
          <a:p>
            <a:r>
              <a:rPr lang="zh-CN" altLang="en-US" sz="2000" dirty="0" smtClean="0">
                <a:solidFill>
                  <a:srgbClr val="C00000"/>
                </a:solidFill>
                <a:latin typeface="微软雅黑" pitchFamily="34" charset="-122"/>
                <a:ea typeface="微软雅黑" pitchFamily="34" charset="-122"/>
              </a:rPr>
              <a:t>营销成本</a:t>
            </a:r>
            <a:endParaRPr lang="zh-CN" altLang="en-US" sz="2000" dirty="0">
              <a:solidFill>
                <a:srgbClr val="C00000"/>
              </a:solidFill>
              <a:latin typeface="微软雅黑" pitchFamily="34" charset="-122"/>
              <a:ea typeface="微软雅黑" pitchFamily="34" charset="-122"/>
            </a:endParaRPr>
          </a:p>
        </p:txBody>
      </p:sp>
      <p:sp>
        <p:nvSpPr>
          <p:cNvPr id="38" name="TextBox 37"/>
          <p:cNvSpPr txBox="1"/>
          <p:nvPr/>
        </p:nvSpPr>
        <p:spPr>
          <a:xfrm>
            <a:off x="4153933" y="3339050"/>
            <a:ext cx="1210588" cy="400110"/>
          </a:xfrm>
          <a:prstGeom prst="rect">
            <a:avLst/>
          </a:prstGeom>
          <a:noFill/>
        </p:spPr>
        <p:txBody>
          <a:bodyPr wrap="none" rtlCol="0">
            <a:spAutoFit/>
          </a:bodyPr>
          <a:lstStyle/>
          <a:p>
            <a:r>
              <a:rPr lang="zh-CN" altLang="en-US" sz="2000" dirty="0" smtClean="0">
                <a:solidFill>
                  <a:srgbClr val="C00000"/>
                </a:solidFill>
                <a:latin typeface="微软雅黑" pitchFamily="34" charset="-122"/>
                <a:ea typeface="微软雅黑" pitchFamily="34" charset="-122"/>
              </a:rPr>
              <a:t>管理成本</a:t>
            </a:r>
            <a:endParaRPr lang="zh-CN" altLang="en-US" sz="2000" dirty="0">
              <a:solidFill>
                <a:srgbClr val="C00000"/>
              </a:solidFill>
              <a:latin typeface="微软雅黑" pitchFamily="34" charset="-122"/>
              <a:ea typeface="微软雅黑" pitchFamily="34" charset="-122"/>
            </a:endParaRPr>
          </a:p>
        </p:txBody>
      </p:sp>
      <p:sp>
        <p:nvSpPr>
          <p:cNvPr id="39" name="TextBox 38"/>
          <p:cNvSpPr txBox="1"/>
          <p:nvPr/>
        </p:nvSpPr>
        <p:spPr>
          <a:xfrm>
            <a:off x="3874426" y="4227024"/>
            <a:ext cx="1210588" cy="400110"/>
          </a:xfrm>
          <a:prstGeom prst="rect">
            <a:avLst/>
          </a:prstGeom>
          <a:noFill/>
        </p:spPr>
        <p:txBody>
          <a:bodyPr wrap="none" rtlCol="0">
            <a:spAutoFit/>
          </a:bodyPr>
          <a:lstStyle/>
          <a:p>
            <a:r>
              <a:rPr lang="zh-CN" altLang="en-US" sz="2000" dirty="0" smtClean="0">
                <a:solidFill>
                  <a:srgbClr val="C00000"/>
                </a:solidFill>
                <a:latin typeface="微软雅黑" pitchFamily="34" charset="-122"/>
                <a:ea typeface="微软雅黑" pitchFamily="34" charset="-122"/>
              </a:rPr>
              <a:t>其他成本</a:t>
            </a:r>
            <a:endParaRPr lang="zh-CN" altLang="en-US" sz="2000" dirty="0">
              <a:solidFill>
                <a:srgbClr val="C00000"/>
              </a:solidFill>
              <a:latin typeface="微软雅黑" pitchFamily="34" charset="-122"/>
              <a:ea typeface="微软雅黑" pitchFamily="34" charset="-122"/>
            </a:endParaRPr>
          </a:p>
        </p:txBody>
      </p:sp>
      <p:sp>
        <p:nvSpPr>
          <p:cNvPr id="40" name="TextBox 39"/>
          <p:cNvSpPr txBox="1"/>
          <p:nvPr/>
        </p:nvSpPr>
        <p:spPr>
          <a:xfrm>
            <a:off x="5589839" y="2319274"/>
            <a:ext cx="2664296"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rPr>
              <a:t>点击输入本栏的具体文字，简明扼要的说明分项内容，此为概念图解，请根据您的具体内容酌情修改</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endParaRPr>
          </a:p>
        </p:txBody>
      </p:sp>
      <p:sp>
        <p:nvSpPr>
          <p:cNvPr id="41" name="TextBox 40"/>
          <p:cNvSpPr txBox="1"/>
          <p:nvPr/>
        </p:nvSpPr>
        <p:spPr>
          <a:xfrm>
            <a:off x="5523164" y="1370832"/>
            <a:ext cx="2664296"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rPr>
              <a:t>点击输入本栏的具体文字，简明扼要的说明分项内容，此为概念图解，请根据您的具体内容酌情修改</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endParaRPr>
          </a:p>
        </p:txBody>
      </p:sp>
      <p:sp>
        <p:nvSpPr>
          <p:cNvPr id="42" name="TextBox 41"/>
          <p:cNvSpPr txBox="1"/>
          <p:nvPr/>
        </p:nvSpPr>
        <p:spPr>
          <a:xfrm>
            <a:off x="5685089" y="3339050"/>
            <a:ext cx="2664296"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rPr>
              <a:t>点击输入本栏的具体文字，简明扼要的说明分项内容，此为概念图解，请根据您的具体内容酌情修改</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endParaRPr>
          </a:p>
        </p:txBody>
      </p:sp>
      <p:sp>
        <p:nvSpPr>
          <p:cNvPr id="43" name="TextBox 42"/>
          <p:cNvSpPr txBox="1"/>
          <p:nvPr/>
        </p:nvSpPr>
        <p:spPr>
          <a:xfrm>
            <a:off x="5596676" y="4148063"/>
            <a:ext cx="2664296"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rPr>
              <a:t>点击输入本栏的具体文字，简明扼要的说明分项内容，此为概念图解，请根据您的具体内容酌情修改</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1000" fill="hold"/>
                                        <p:tgtEl>
                                          <p:spTgt spid="29"/>
                                        </p:tgtEl>
                                        <p:attrNameLst>
                                          <p:attrName>ppt_w</p:attrName>
                                        </p:attrNameLst>
                                      </p:cBhvr>
                                      <p:tavLst>
                                        <p:tav tm="0">
                                          <p:val>
                                            <p:fltVal val="0"/>
                                          </p:val>
                                        </p:tav>
                                        <p:tav tm="100000">
                                          <p:val>
                                            <p:strVal val="#ppt_w"/>
                                          </p:val>
                                        </p:tav>
                                      </p:tavLst>
                                    </p:anim>
                                    <p:anim calcmode="lin" valueType="num">
                                      <p:cBhvr>
                                        <p:cTn id="8" dur="1000" fill="hold"/>
                                        <p:tgtEl>
                                          <p:spTgt spid="29"/>
                                        </p:tgtEl>
                                        <p:attrNameLst>
                                          <p:attrName>ppt_h</p:attrName>
                                        </p:attrNameLst>
                                      </p:cBhvr>
                                      <p:tavLst>
                                        <p:tav tm="0">
                                          <p:val>
                                            <p:fltVal val="0"/>
                                          </p:val>
                                        </p:tav>
                                        <p:tav tm="100000">
                                          <p:val>
                                            <p:strVal val="#ppt_h"/>
                                          </p:val>
                                        </p:tav>
                                      </p:tavLst>
                                    </p:anim>
                                    <p:anim calcmode="lin" valueType="num">
                                      <p:cBhvr>
                                        <p:cTn id="9" dur="1000" fill="hold"/>
                                        <p:tgtEl>
                                          <p:spTgt spid="29"/>
                                        </p:tgtEl>
                                        <p:attrNameLst>
                                          <p:attrName>style.rotation</p:attrName>
                                        </p:attrNameLst>
                                      </p:cBhvr>
                                      <p:tavLst>
                                        <p:tav tm="0">
                                          <p:val>
                                            <p:fltVal val="90"/>
                                          </p:val>
                                        </p:tav>
                                        <p:tav tm="100000">
                                          <p:val>
                                            <p:fltVal val="0"/>
                                          </p:val>
                                        </p:tav>
                                      </p:tavLst>
                                    </p:anim>
                                    <p:animEffect transition="in" filter="fade">
                                      <p:cBhvr>
                                        <p:cTn id="10" dur="1000"/>
                                        <p:tgtEl>
                                          <p:spTgt spid="2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par>
                                <p:cTn id="16" presetID="22" presetClass="entr" presetSubtype="8" fill="hold"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left)">
                                      <p:cBhvr>
                                        <p:cTn id="18" dur="500"/>
                                        <p:tgtEl>
                                          <p:spTgt spid="26"/>
                                        </p:tgtEl>
                                      </p:cBhvr>
                                    </p:animEffect>
                                  </p:childTnLst>
                                </p:cTn>
                              </p:par>
                              <p:par>
                                <p:cTn id="19" presetID="22" presetClass="entr" presetSubtype="8"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ipe(left)">
                                      <p:cBhvr>
                                        <p:cTn id="21" dur="500"/>
                                        <p:tgtEl>
                                          <p:spTgt spid="27"/>
                                        </p:tgtEl>
                                      </p:cBhvr>
                                    </p:animEffect>
                                  </p:childTnLst>
                                </p:cTn>
                              </p:par>
                              <p:par>
                                <p:cTn id="22" presetID="22" presetClass="entr" presetSubtype="8" fill="hold"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par>
                                <p:cTn id="25" presetID="53" presetClass="entr" presetSubtype="16" fill="hold" grpId="0" nodeType="withEffect">
                                  <p:stCondLst>
                                    <p:cond delay="90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53" presetClass="entr" presetSubtype="16" fill="hold" grpId="0" nodeType="withEffect">
                                  <p:stCondLst>
                                    <p:cond delay="60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Effect transition="in" filter="fade">
                                      <p:cBhvr>
                                        <p:cTn id="34" dur="500"/>
                                        <p:tgtEl>
                                          <p:spTgt spid="34"/>
                                        </p:tgtEl>
                                      </p:cBhvr>
                                    </p:animEffect>
                                  </p:childTnLst>
                                </p:cTn>
                              </p:par>
                              <p:par>
                                <p:cTn id="35" presetID="53" presetClass="entr" presetSubtype="16" fill="hold" grpId="0" nodeType="withEffect">
                                  <p:stCondLst>
                                    <p:cond delay="1200"/>
                                  </p:stCondLst>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Effect transition="in" filter="fade">
                                      <p:cBhvr>
                                        <p:cTn id="39" dur="500"/>
                                        <p:tgtEl>
                                          <p:spTgt spid="35"/>
                                        </p:tgtEl>
                                      </p:cBhvr>
                                    </p:animEffect>
                                  </p:childTnLst>
                                </p:cTn>
                              </p:par>
                              <p:par>
                                <p:cTn id="40" presetID="53" presetClass="entr" presetSubtype="16" fill="hold" grpId="0" nodeType="withEffect">
                                  <p:stCondLst>
                                    <p:cond delay="300"/>
                                  </p:stCondLst>
                                  <p:childTnLst>
                                    <p:set>
                                      <p:cBhvr>
                                        <p:cTn id="41" dur="1" fill="hold">
                                          <p:stCondLst>
                                            <p:cond delay="0"/>
                                          </p:stCondLst>
                                        </p:cTn>
                                        <p:tgtEl>
                                          <p:spTgt spid="36"/>
                                        </p:tgtEl>
                                        <p:attrNameLst>
                                          <p:attrName>style.visibility</p:attrName>
                                        </p:attrNameLst>
                                      </p:cBhvr>
                                      <p:to>
                                        <p:strVal val="visible"/>
                                      </p:to>
                                    </p:set>
                                    <p:anim calcmode="lin" valueType="num">
                                      <p:cBhvr>
                                        <p:cTn id="42" dur="500" fill="hold"/>
                                        <p:tgtEl>
                                          <p:spTgt spid="36"/>
                                        </p:tgtEl>
                                        <p:attrNameLst>
                                          <p:attrName>ppt_w</p:attrName>
                                        </p:attrNameLst>
                                      </p:cBhvr>
                                      <p:tavLst>
                                        <p:tav tm="0">
                                          <p:val>
                                            <p:fltVal val="0"/>
                                          </p:val>
                                        </p:tav>
                                        <p:tav tm="100000">
                                          <p:val>
                                            <p:strVal val="#ppt_w"/>
                                          </p:val>
                                        </p:tav>
                                      </p:tavLst>
                                    </p:anim>
                                    <p:anim calcmode="lin" valueType="num">
                                      <p:cBhvr>
                                        <p:cTn id="43" dur="500" fill="hold"/>
                                        <p:tgtEl>
                                          <p:spTgt spid="36"/>
                                        </p:tgtEl>
                                        <p:attrNameLst>
                                          <p:attrName>ppt_h</p:attrName>
                                        </p:attrNameLst>
                                      </p:cBhvr>
                                      <p:tavLst>
                                        <p:tav tm="0">
                                          <p:val>
                                            <p:fltVal val="0"/>
                                          </p:val>
                                        </p:tav>
                                        <p:tav tm="100000">
                                          <p:val>
                                            <p:strVal val="#ppt_h"/>
                                          </p:val>
                                        </p:tav>
                                      </p:tavLst>
                                    </p:anim>
                                    <p:animEffect transition="in" filter="fade">
                                      <p:cBhvr>
                                        <p:cTn id="44" dur="500"/>
                                        <p:tgtEl>
                                          <p:spTgt spid="36"/>
                                        </p:tgtEl>
                                      </p:cBhvr>
                                    </p:animEffect>
                                  </p:childTnLst>
                                </p:cTn>
                              </p:par>
                            </p:childTnLst>
                          </p:cTn>
                        </p:par>
                        <p:par>
                          <p:cTn id="45" fill="hold">
                            <p:stCondLst>
                              <p:cond delay="1700"/>
                            </p:stCondLst>
                            <p:childTnLst>
                              <p:par>
                                <p:cTn id="46" presetID="12" presetClass="entr" presetSubtype="2"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p:tgtEl>
                                          <p:spTgt spid="24"/>
                                        </p:tgtEl>
                                        <p:attrNameLst>
                                          <p:attrName>ppt_x</p:attrName>
                                        </p:attrNameLst>
                                      </p:cBhvr>
                                      <p:tavLst>
                                        <p:tav tm="0">
                                          <p:val>
                                            <p:strVal val="#ppt_x+#ppt_w*1.125000"/>
                                          </p:val>
                                        </p:tav>
                                        <p:tav tm="100000">
                                          <p:val>
                                            <p:strVal val="#ppt_x"/>
                                          </p:val>
                                        </p:tav>
                                      </p:tavLst>
                                    </p:anim>
                                    <p:animEffect transition="in" filter="wipe(left)">
                                      <p:cBhvr>
                                        <p:cTn id="49" dur="500"/>
                                        <p:tgtEl>
                                          <p:spTgt spid="24"/>
                                        </p:tgtEl>
                                      </p:cBhvr>
                                    </p:animEffect>
                                  </p:childTnLst>
                                </p:cTn>
                              </p:par>
                            </p:childTnLst>
                          </p:cTn>
                        </p:par>
                        <p:par>
                          <p:cTn id="50" fill="hold">
                            <p:stCondLst>
                              <p:cond delay="2200"/>
                            </p:stCondLst>
                            <p:childTnLst>
                              <p:par>
                                <p:cTn id="51" presetID="12" presetClass="entr" presetSubtype="2" fill="hold" grpId="0" nodeType="afterEffect">
                                  <p:stCondLst>
                                    <p:cond delay="0"/>
                                  </p:stCondLst>
                                  <p:childTnLst>
                                    <p:set>
                                      <p:cBhvr>
                                        <p:cTn id="52" dur="1" fill="hold">
                                          <p:stCondLst>
                                            <p:cond delay="0"/>
                                          </p:stCondLst>
                                        </p:cTn>
                                        <p:tgtEl>
                                          <p:spTgt spid="37"/>
                                        </p:tgtEl>
                                        <p:attrNameLst>
                                          <p:attrName>style.visibility</p:attrName>
                                        </p:attrNameLst>
                                      </p:cBhvr>
                                      <p:to>
                                        <p:strVal val="visible"/>
                                      </p:to>
                                    </p:set>
                                    <p:anim calcmode="lin" valueType="num">
                                      <p:cBhvr additive="base">
                                        <p:cTn id="53" dur="500"/>
                                        <p:tgtEl>
                                          <p:spTgt spid="37"/>
                                        </p:tgtEl>
                                        <p:attrNameLst>
                                          <p:attrName>ppt_x</p:attrName>
                                        </p:attrNameLst>
                                      </p:cBhvr>
                                      <p:tavLst>
                                        <p:tav tm="0">
                                          <p:val>
                                            <p:strVal val="#ppt_x+#ppt_w*1.125000"/>
                                          </p:val>
                                        </p:tav>
                                        <p:tav tm="100000">
                                          <p:val>
                                            <p:strVal val="#ppt_x"/>
                                          </p:val>
                                        </p:tav>
                                      </p:tavLst>
                                    </p:anim>
                                    <p:animEffect transition="in" filter="wipe(left)">
                                      <p:cBhvr>
                                        <p:cTn id="54" dur="500"/>
                                        <p:tgtEl>
                                          <p:spTgt spid="37"/>
                                        </p:tgtEl>
                                      </p:cBhvr>
                                    </p:animEffect>
                                  </p:childTnLst>
                                </p:cTn>
                              </p:par>
                            </p:childTnLst>
                          </p:cTn>
                        </p:par>
                        <p:par>
                          <p:cTn id="55" fill="hold">
                            <p:stCondLst>
                              <p:cond delay="2700"/>
                            </p:stCondLst>
                            <p:childTnLst>
                              <p:par>
                                <p:cTn id="56" presetID="12" presetClass="entr" presetSubtype="2"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 calcmode="lin" valueType="num">
                                      <p:cBhvr additive="base">
                                        <p:cTn id="58" dur="500"/>
                                        <p:tgtEl>
                                          <p:spTgt spid="38"/>
                                        </p:tgtEl>
                                        <p:attrNameLst>
                                          <p:attrName>ppt_x</p:attrName>
                                        </p:attrNameLst>
                                      </p:cBhvr>
                                      <p:tavLst>
                                        <p:tav tm="0">
                                          <p:val>
                                            <p:strVal val="#ppt_x+#ppt_w*1.125000"/>
                                          </p:val>
                                        </p:tav>
                                        <p:tav tm="100000">
                                          <p:val>
                                            <p:strVal val="#ppt_x"/>
                                          </p:val>
                                        </p:tav>
                                      </p:tavLst>
                                    </p:anim>
                                    <p:animEffect transition="in" filter="wipe(left)">
                                      <p:cBhvr>
                                        <p:cTn id="59" dur="500"/>
                                        <p:tgtEl>
                                          <p:spTgt spid="38"/>
                                        </p:tgtEl>
                                      </p:cBhvr>
                                    </p:animEffect>
                                  </p:childTnLst>
                                </p:cTn>
                              </p:par>
                            </p:childTnLst>
                          </p:cTn>
                        </p:par>
                        <p:par>
                          <p:cTn id="60" fill="hold">
                            <p:stCondLst>
                              <p:cond delay="3200"/>
                            </p:stCondLst>
                            <p:childTnLst>
                              <p:par>
                                <p:cTn id="61" presetID="12" presetClass="entr" presetSubtype="2"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 calcmode="lin" valueType="num">
                                      <p:cBhvr additive="base">
                                        <p:cTn id="63" dur="500"/>
                                        <p:tgtEl>
                                          <p:spTgt spid="39"/>
                                        </p:tgtEl>
                                        <p:attrNameLst>
                                          <p:attrName>ppt_x</p:attrName>
                                        </p:attrNameLst>
                                      </p:cBhvr>
                                      <p:tavLst>
                                        <p:tav tm="0">
                                          <p:val>
                                            <p:strVal val="#ppt_x+#ppt_w*1.125000"/>
                                          </p:val>
                                        </p:tav>
                                        <p:tav tm="100000">
                                          <p:val>
                                            <p:strVal val="#ppt_x"/>
                                          </p:val>
                                        </p:tav>
                                      </p:tavLst>
                                    </p:anim>
                                    <p:animEffect transition="in" filter="wipe(left)">
                                      <p:cBhvr>
                                        <p:cTn id="64" dur="500"/>
                                        <p:tgtEl>
                                          <p:spTgt spid="39"/>
                                        </p:tgtEl>
                                      </p:cBhvr>
                                    </p:animEffect>
                                  </p:childTnLst>
                                </p:cTn>
                              </p:par>
                              <p:par>
                                <p:cTn id="65" presetID="2" presetClass="entr" presetSubtype="2" fill="hold" grpId="0" nodeType="withEffect">
                                  <p:stCondLst>
                                    <p:cond delay="600"/>
                                  </p:stCondLst>
                                  <p:childTnLst>
                                    <p:set>
                                      <p:cBhvr>
                                        <p:cTn id="66" dur="1" fill="hold">
                                          <p:stCondLst>
                                            <p:cond delay="0"/>
                                          </p:stCondLst>
                                        </p:cTn>
                                        <p:tgtEl>
                                          <p:spTgt spid="40"/>
                                        </p:tgtEl>
                                        <p:attrNameLst>
                                          <p:attrName>style.visibility</p:attrName>
                                        </p:attrNameLst>
                                      </p:cBhvr>
                                      <p:to>
                                        <p:strVal val="visible"/>
                                      </p:to>
                                    </p:set>
                                    <p:anim calcmode="lin" valueType="num">
                                      <p:cBhvr additive="base">
                                        <p:cTn id="67" dur="500" fill="hold"/>
                                        <p:tgtEl>
                                          <p:spTgt spid="40"/>
                                        </p:tgtEl>
                                        <p:attrNameLst>
                                          <p:attrName>ppt_x</p:attrName>
                                        </p:attrNameLst>
                                      </p:cBhvr>
                                      <p:tavLst>
                                        <p:tav tm="0">
                                          <p:val>
                                            <p:strVal val="1+#ppt_w/2"/>
                                          </p:val>
                                        </p:tav>
                                        <p:tav tm="100000">
                                          <p:val>
                                            <p:strVal val="#ppt_x"/>
                                          </p:val>
                                        </p:tav>
                                      </p:tavLst>
                                    </p:anim>
                                    <p:anim calcmode="lin" valueType="num">
                                      <p:cBhvr additive="base">
                                        <p:cTn id="68" dur="500" fill="hold"/>
                                        <p:tgtEl>
                                          <p:spTgt spid="40"/>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400"/>
                                  </p:stCondLst>
                                  <p:childTnLst>
                                    <p:set>
                                      <p:cBhvr>
                                        <p:cTn id="70" dur="1" fill="hold">
                                          <p:stCondLst>
                                            <p:cond delay="0"/>
                                          </p:stCondLst>
                                        </p:cTn>
                                        <p:tgtEl>
                                          <p:spTgt spid="41"/>
                                        </p:tgtEl>
                                        <p:attrNameLst>
                                          <p:attrName>style.visibility</p:attrName>
                                        </p:attrNameLst>
                                      </p:cBhvr>
                                      <p:to>
                                        <p:strVal val="visible"/>
                                      </p:to>
                                    </p:set>
                                    <p:anim calcmode="lin" valueType="num">
                                      <p:cBhvr additive="base">
                                        <p:cTn id="71" dur="500" fill="hold"/>
                                        <p:tgtEl>
                                          <p:spTgt spid="41"/>
                                        </p:tgtEl>
                                        <p:attrNameLst>
                                          <p:attrName>ppt_x</p:attrName>
                                        </p:attrNameLst>
                                      </p:cBhvr>
                                      <p:tavLst>
                                        <p:tav tm="0">
                                          <p:val>
                                            <p:strVal val="1+#ppt_w/2"/>
                                          </p:val>
                                        </p:tav>
                                        <p:tav tm="100000">
                                          <p:val>
                                            <p:strVal val="#ppt_x"/>
                                          </p:val>
                                        </p:tav>
                                      </p:tavLst>
                                    </p:anim>
                                    <p:anim calcmode="lin" valueType="num">
                                      <p:cBhvr additive="base">
                                        <p:cTn id="72" dur="500" fill="hold"/>
                                        <p:tgtEl>
                                          <p:spTgt spid="41"/>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800"/>
                                  </p:stCondLst>
                                  <p:childTnLst>
                                    <p:set>
                                      <p:cBhvr>
                                        <p:cTn id="74" dur="1" fill="hold">
                                          <p:stCondLst>
                                            <p:cond delay="0"/>
                                          </p:stCondLst>
                                        </p:cTn>
                                        <p:tgtEl>
                                          <p:spTgt spid="42"/>
                                        </p:tgtEl>
                                        <p:attrNameLst>
                                          <p:attrName>style.visibility</p:attrName>
                                        </p:attrNameLst>
                                      </p:cBhvr>
                                      <p:to>
                                        <p:strVal val="visible"/>
                                      </p:to>
                                    </p:set>
                                    <p:anim calcmode="lin" valueType="num">
                                      <p:cBhvr additive="base">
                                        <p:cTn id="75" dur="500" fill="hold"/>
                                        <p:tgtEl>
                                          <p:spTgt spid="42"/>
                                        </p:tgtEl>
                                        <p:attrNameLst>
                                          <p:attrName>ppt_x</p:attrName>
                                        </p:attrNameLst>
                                      </p:cBhvr>
                                      <p:tavLst>
                                        <p:tav tm="0">
                                          <p:val>
                                            <p:strVal val="1+#ppt_w/2"/>
                                          </p:val>
                                        </p:tav>
                                        <p:tav tm="100000">
                                          <p:val>
                                            <p:strVal val="#ppt_x"/>
                                          </p:val>
                                        </p:tav>
                                      </p:tavLst>
                                    </p:anim>
                                    <p:anim calcmode="lin" valueType="num">
                                      <p:cBhvr additive="base">
                                        <p:cTn id="76" dur="500" fill="hold"/>
                                        <p:tgtEl>
                                          <p:spTgt spid="42"/>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100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500" fill="hold"/>
                                        <p:tgtEl>
                                          <p:spTgt spid="43"/>
                                        </p:tgtEl>
                                        <p:attrNameLst>
                                          <p:attrName>ppt_x</p:attrName>
                                        </p:attrNameLst>
                                      </p:cBhvr>
                                      <p:tavLst>
                                        <p:tav tm="0">
                                          <p:val>
                                            <p:strVal val="1+#ppt_w/2"/>
                                          </p:val>
                                        </p:tav>
                                        <p:tav tm="100000">
                                          <p:val>
                                            <p:strVal val="#ppt_x"/>
                                          </p:val>
                                        </p:tav>
                                      </p:tavLst>
                                    </p:anim>
                                    <p:anim calcmode="lin" valueType="num">
                                      <p:cBhvr additive="base">
                                        <p:cTn id="80"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8" grpId="0" animBg="1"/>
      <p:bldP spid="34" grpId="0" animBg="1"/>
      <p:bldP spid="35" grpId="0" animBg="1"/>
      <p:bldP spid="36" grpId="0" animBg="1"/>
      <p:bldP spid="37" grpId="0"/>
      <p:bldP spid="38" grpId="0"/>
      <p:bldP spid="39" grpId="0"/>
      <p:bldP spid="40" grpId="0"/>
      <p:bldP spid="41" grpId="0"/>
      <p:bldP spid="42" grpId="0"/>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rot="13500000" flipH="1">
            <a:off x="2606021" y="1709157"/>
            <a:ext cx="2232415" cy="2232844"/>
            <a:chOff x="661303" y="454074"/>
            <a:chExt cx="2476499" cy="2479675"/>
          </a:xfrm>
          <a:effectLst>
            <a:outerShdw blurRad="50800" dist="38100" dir="5400000" algn="t" rotWithShape="0">
              <a:prstClr val="black">
                <a:alpha val="40000"/>
              </a:prstClr>
            </a:outerShdw>
          </a:effectLst>
        </p:grpSpPr>
        <p:sp>
          <p:nvSpPr>
            <p:cNvPr id="57"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8" name="Freeform 72"/>
            <p:cNvSpPr>
              <a:spLocks/>
            </p:cNvSpPr>
            <p:nvPr/>
          </p:nvSpPr>
          <p:spPr bwMode="auto">
            <a:xfrm>
              <a:off x="701766" y="49557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ysClr val="windowText" lastClr="000000"/>
            </a:solidFill>
            <a:ln w="25400">
              <a:gradFill flip="none" rotWithShape="1">
                <a:gsLst>
                  <a:gs pos="0">
                    <a:sysClr val="window" lastClr="FFFFFF">
                      <a:lumMod val="65000"/>
                    </a:sysClr>
                  </a:gs>
                  <a:gs pos="100000">
                    <a:sysClr val="window" lastClr="FFFFFF"/>
                  </a:gs>
                </a:gsLst>
                <a:lin ang="8100000" scaled="0"/>
                <a:tileRect/>
              </a:gradFill>
              <a:round/>
              <a:headEnd/>
              <a:tailEnd/>
            </a:ln>
            <a:effectLst>
              <a:innerShdw blurRad="101600" dist="50800" dir="189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59" name="组合 58"/>
          <p:cNvGrpSpPr/>
          <p:nvPr/>
        </p:nvGrpSpPr>
        <p:grpSpPr>
          <a:xfrm rot="2700000" flipH="1">
            <a:off x="5009031" y="2791923"/>
            <a:ext cx="1599708" cy="1686650"/>
            <a:chOff x="661303" y="454074"/>
            <a:chExt cx="2476499" cy="2479675"/>
          </a:xfrm>
          <a:effectLst>
            <a:outerShdw blurRad="50800" dist="38100" dir="5400000" algn="t" rotWithShape="0">
              <a:prstClr val="black">
                <a:alpha val="40000"/>
              </a:prstClr>
            </a:outerShdw>
          </a:effectLst>
        </p:grpSpPr>
        <p:sp>
          <p:nvSpPr>
            <p:cNvPr id="60"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1" name="Freeform 72"/>
            <p:cNvSpPr>
              <a:spLocks/>
            </p:cNvSpPr>
            <p:nvPr/>
          </p:nvSpPr>
          <p:spPr bwMode="auto">
            <a:xfrm>
              <a:off x="742770" y="53662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C00000"/>
            </a:solidFill>
            <a:ln w="25400">
              <a:gradFill flip="none" rotWithShape="1">
                <a:gsLst>
                  <a:gs pos="0">
                    <a:sysClr val="window" lastClr="FFFFFF">
                      <a:lumMod val="65000"/>
                    </a:sysClr>
                  </a:gs>
                  <a:gs pos="100000">
                    <a:sysClr val="window" lastClr="FFFFFF"/>
                  </a:gs>
                </a:gsLst>
                <a:lin ang="8100000" scaled="0"/>
                <a:tileRect/>
              </a:gradFill>
              <a:round/>
              <a:headEnd/>
              <a:tailEnd/>
            </a:ln>
            <a:effectLst>
              <a:innerShdw blurRad="101600" dist="50800" dir="189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62" name="组合 61"/>
          <p:cNvGrpSpPr/>
          <p:nvPr/>
        </p:nvGrpSpPr>
        <p:grpSpPr>
          <a:xfrm>
            <a:off x="6165228" y="2780195"/>
            <a:ext cx="541209" cy="540506"/>
            <a:chOff x="2097688" y="3956966"/>
            <a:chExt cx="2446337" cy="2443163"/>
          </a:xfrm>
        </p:grpSpPr>
        <p:sp>
          <p:nvSpPr>
            <p:cNvPr id="63"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4" name="Oval 62"/>
            <p:cNvSpPr>
              <a:spLocks noChangeArrowheads="1"/>
            </p:cNvSpPr>
            <p:nvPr/>
          </p:nvSpPr>
          <p:spPr bwMode="auto">
            <a:xfrm>
              <a:off x="2184213" y="4033557"/>
              <a:ext cx="2284413" cy="2284413"/>
            </a:xfrm>
            <a:prstGeom prst="ellipse">
              <a:avLst/>
            </a:prstGeom>
            <a:solidFill>
              <a:sysClr val="window" lastClr="FFFFFF">
                <a:lumMod val="65000"/>
              </a:sysClr>
            </a:solidFill>
            <a:ln w="31750">
              <a:gradFill flip="none" rotWithShape="1">
                <a:gsLst>
                  <a:gs pos="0">
                    <a:sysClr val="window" lastClr="FFFFFF">
                      <a:lumMod val="75000"/>
                    </a:sysClr>
                  </a:gs>
                  <a:gs pos="100000">
                    <a:sysClr val="window" lastClr="FFFFFF"/>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65" name="组合 64"/>
          <p:cNvGrpSpPr/>
          <p:nvPr/>
        </p:nvGrpSpPr>
        <p:grpSpPr>
          <a:xfrm>
            <a:off x="2680342" y="1798216"/>
            <a:ext cx="658489" cy="657634"/>
            <a:chOff x="2097688" y="3956966"/>
            <a:chExt cx="2446337" cy="2443163"/>
          </a:xfrm>
        </p:grpSpPr>
        <p:sp>
          <p:nvSpPr>
            <p:cNvPr id="66"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7" name="Oval 62"/>
            <p:cNvSpPr>
              <a:spLocks noChangeArrowheads="1"/>
            </p:cNvSpPr>
            <p:nvPr/>
          </p:nvSpPr>
          <p:spPr bwMode="auto">
            <a:xfrm>
              <a:off x="2184213" y="4033557"/>
              <a:ext cx="2284413" cy="2284413"/>
            </a:xfrm>
            <a:prstGeom prst="ellipse">
              <a:avLst/>
            </a:prstGeom>
            <a:solidFill>
              <a:sysClr val="window" lastClr="FFFFFF">
                <a:lumMod val="50000"/>
              </a:sysClr>
            </a:solidFill>
            <a:ln w="31750">
              <a:gradFill flip="none" rotWithShape="1">
                <a:gsLst>
                  <a:gs pos="0">
                    <a:sysClr val="window" lastClr="FFFFFF">
                      <a:lumMod val="75000"/>
                    </a:sysClr>
                  </a:gs>
                  <a:gs pos="100000">
                    <a:sysClr val="window" lastClr="FFFFFF"/>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68" name="TextBox 67"/>
          <p:cNvSpPr txBox="1"/>
          <p:nvPr/>
        </p:nvSpPr>
        <p:spPr>
          <a:xfrm>
            <a:off x="911921" y="2285306"/>
            <a:ext cx="1440160" cy="1384995"/>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zh-CN" altLang="en-US" sz="12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69" name="TextBox 68"/>
          <p:cNvSpPr txBox="1"/>
          <p:nvPr/>
        </p:nvSpPr>
        <p:spPr>
          <a:xfrm>
            <a:off x="6888585" y="3200061"/>
            <a:ext cx="1429544" cy="11079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点击输入简要文字内容，文字内容需概括精炼，不用多余的文字</a:t>
            </a:r>
            <a:r>
              <a:rPr kumimoji="0" lang="zh-CN" altLang="en-US" sz="12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修饰。</a:t>
            </a:r>
            <a:endParaRPr kumimoji="0" lang="en-US" altLang="zh-CN"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70" name="TextBox 69"/>
          <p:cNvSpPr txBox="1"/>
          <p:nvPr/>
        </p:nvSpPr>
        <p:spPr>
          <a:xfrm>
            <a:off x="3297619" y="2209280"/>
            <a:ext cx="917239" cy="400110"/>
          </a:xfrm>
          <a:prstGeom prst="rect">
            <a:avLst/>
          </a:prstGeom>
          <a:noFill/>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800</a:t>
            </a: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万</a:t>
            </a: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1" name="TextBox 70"/>
          <p:cNvSpPr txBox="1"/>
          <p:nvPr/>
        </p:nvSpPr>
        <p:spPr>
          <a:xfrm>
            <a:off x="3000153" y="2773517"/>
            <a:ext cx="1641990" cy="538609"/>
          </a:xfrm>
          <a:prstGeom prst="rect">
            <a:avLst/>
          </a:prstGeom>
          <a:noFill/>
        </p:spPr>
        <p:txBody>
          <a:bodyPr wrap="square" lIns="0" tIns="0" rIns="0" bIns="0" rtlCol="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a:t>
            </a: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修饰</a:t>
            </a:r>
            <a:r>
              <a:rPr kumimoji="0" lang="en-US" altLang="zh-CN" sz="1000" b="0" i="0" u="none" strike="noStrike" kern="0" cap="none" spc="0" normalizeH="0" baseline="0" noProof="0" dirty="0" smtClean="0">
                <a:ln>
                  <a:noFill/>
                </a:ln>
                <a:solidFill>
                  <a:sysClr val="window" lastClr="FFFFFF"/>
                </a:solidFill>
                <a:effectLst/>
                <a:uLnTx/>
                <a:uFillTx/>
                <a:latin typeface="微软雅黑 Light" pitchFamily="34" charset="-122"/>
                <a:ea typeface="微软雅黑 Light" pitchFamily="34" charset="-122"/>
              </a:rPr>
              <a:t>……</a:t>
            </a:r>
          </a:p>
        </p:txBody>
      </p:sp>
      <p:sp>
        <p:nvSpPr>
          <p:cNvPr id="72" name="TextBox 71"/>
          <p:cNvSpPr txBox="1"/>
          <p:nvPr/>
        </p:nvSpPr>
        <p:spPr>
          <a:xfrm>
            <a:off x="5398950" y="3147165"/>
            <a:ext cx="769763" cy="338554"/>
          </a:xfrm>
          <a:prstGeom prst="rect">
            <a:avLst/>
          </a:prstGeom>
          <a:noFill/>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400</a:t>
            </a: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万</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3" name="TextBox 72"/>
          <p:cNvSpPr txBox="1"/>
          <p:nvPr/>
        </p:nvSpPr>
        <p:spPr>
          <a:xfrm>
            <a:off x="5243769" y="3557933"/>
            <a:ext cx="1212767" cy="461665"/>
          </a:xfrm>
          <a:prstGeom prst="rect">
            <a:avLst/>
          </a:prstGeom>
          <a:noFill/>
        </p:spPr>
        <p:txBody>
          <a:bodyPr wrap="square" lIns="0" tIns="0" rIns="0" bIns="0" rtlCol="0">
            <a:spAutoFit/>
          </a:bodyPr>
          <a:lstStyle>
            <a:defPPr>
              <a:defRPr lang="zh-CN"/>
            </a:defPPr>
            <a:lvl1pPr algn="just">
              <a:lnSpc>
                <a:spcPct val="150000"/>
              </a:lnSpc>
              <a:defRPr sz="1000">
                <a:solidFill>
                  <a:schemeClr val="bg1"/>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a:t>
            </a:r>
            <a:r>
              <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p>
        </p:txBody>
      </p:sp>
      <p:sp>
        <p:nvSpPr>
          <p:cNvPr id="74" name="椭圆 73"/>
          <p:cNvSpPr/>
          <p:nvPr/>
        </p:nvSpPr>
        <p:spPr>
          <a:xfrm>
            <a:off x="2721555" y="1839001"/>
            <a:ext cx="576064" cy="576064"/>
          </a:xfrm>
          <a:prstGeom prst="ellipse">
            <a:avLst/>
          </a:prstGeom>
          <a:noFill/>
          <a:ln w="25400" cap="flat" cmpd="sng" algn="ctr">
            <a:noFill/>
            <a:prstDash val="solid"/>
          </a:ln>
          <a:effectLst/>
        </p:spPr>
        <p:txBody>
          <a:bodyPr lIns="0" tIns="0" rIns="0" bIns="0" rtlCol="0" anchor="ctr" anchorCtr="1"/>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所需资金</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75" name="椭圆 74"/>
          <p:cNvSpPr/>
          <p:nvPr/>
        </p:nvSpPr>
        <p:spPr>
          <a:xfrm>
            <a:off x="6203166" y="2825845"/>
            <a:ext cx="465334" cy="465334"/>
          </a:xfrm>
          <a:prstGeom prst="ellipse">
            <a:avLst/>
          </a:prstGeom>
          <a:noFill/>
          <a:ln w="25400" cap="flat" cmpd="sng" algn="ctr">
            <a:noFill/>
            <a:prstDash val="solid"/>
          </a:ln>
          <a:effectLst/>
        </p:spPr>
        <p:txBody>
          <a:bodyPr lIns="0" tIns="0" rIns="0" bIns="0" rtlCol="0" anchor="ctr" anchorCtr="1"/>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已有资金</a:t>
            </a:r>
            <a:endPar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1+#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additive="base">
                                        <p:cTn id="12" dur="500" fill="hold"/>
                                        <p:tgtEl>
                                          <p:spTgt spid="56"/>
                                        </p:tgtEl>
                                        <p:attrNameLst>
                                          <p:attrName>ppt_x</p:attrName>
                                        </p:attrNameLst>
                                      </p:cBhvr>
                                      <p:tavLst>
                                        <p:tav tm="0">
                                          <p:val>
                                            <p:strVal val="0-#ppt_w/2"/>
                                          </p:val>
                                        </p:tav>
                                        <p:tav tm="100000">
                                          <p:val>
                                            <p:strVal val="#ppt_x"/>
                                          </p:val>
                                        </p:tav>
                                      </p:tavLst>
                                    </p:anim>
                                    <p:anim calcmode="lin" valueType="num">
                                      <p:cBhvr additive="base">
                                        <p:cTn id="13" dur="500" fill="hold"/>
                                        <p:tgtEl>
                                          <p:spTgt spid="5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62"/>
                                        </p:tgtEl>
                                        <p:attrNameLst>
                                          <p:attrName>style.visibility</p:attrName>
                                        </p:attrNameLst>
                                      </p:cBhvr>
                                      <p:to>
                                        <p:strVal val="visible"/>
                                      </p:to>
                                    </p:set>
                                    <p:animEffect transition="in" filter="fade">
                                      <p:cBhvr>
                                        <p:cTn id="17" dur="500"/>
                                        <p:tgtEl>
                                          <p:spTgt spid="62"/>
                                        </p:tgtEl>
                                      </p:cBhvr>
                                    </p:animEffect>
                                  </p:childTnLst>
                                </p:cTn>
                              </p:par>
                            </p:childTnLst>
                          </p:cTn>
                        </p:par>
                        <p:par>
                          <p:cTn id="18" fill="hold">
                            <p:stCondLst>
                              <p:cond delay="1500"/>
                            </p:stCondLst>
                            <p:childTnLst>
                              <p:par>
                                <p:cTn id="19" presetID="10" presetClass="entr" presetSubtype="0" fill="hold" grpId="0" nodeType="afterEffect">
                                  <p:stCondLst>
                                    <p:cond delay="300"/>
                                  </p:stCondLst>
                                  <p:childTnLst>
                                    <p:set>
                                      <p:cBhvr>
                                        <p:cTn id="20" dur="1" fill="hold">
                                          <p:stCondLst>
                                            <p:cond delay="0"/>
                                          </p:stCondLst>
                                        </p:cTn>
                                        <p:tgtEl>
                                          <p:spTgt spid="74"/>
                                        </p:tgtEl>
                                        <p:attrNameLst>
                                          <p:attrName>style.visibility</p:attrName>
                                        </p:attrNameLst>
                                      </p:cBhvr>
                                      <p:to>
                                        <p:strVal val="visible"/>
                                      </p:to>
                                    </p:set>
                                    <p:animEffect transition="in" filter="fade">
                                      <p:cBhvr>
                                        <p:cTn id="21" dur="500"/>
                                        <p:tgtEl>
                                          <p:spTgt spid="74"/>
                                        </p:tgtEl>
                                      </p:cBhvr>
                                    </p:animEffect>
                                  </p:childTnLst>
                                </p:cTn>
                              </p:par>
                              <p:par>
                                <p:cTn id="22" presetID="10" presetClass="entr" presetSubtype="0" fill="hold" nodeType="withEffect">
                                  <p:stCondLst>
                                    <p:cond delay="0"/>
                                  </p:stCondLst>
                                  <p:childTnLst>
                                    <p:set>
                                      <p:cBhvr>
                                        <p:cTn id="23" dur="1" fill="hold">
                                          <p:stCondLst>
                                            <p:cond delay="0"/>
                                          </p:stCondLst>
                                        </p:cTn>
                                        <p:tgtEl>
                                          <p:spTgt spid="65"/>
                                        </p:tgtEl>
                                        <p:attrNameLst>
                                          <p:attrName>style.visibility</p:attrName>
                                        </p:attrNameLst>
                                      </p:cBhvr>
                                      <p:to>
                                        <p:strVal val="visible"/>
                                      </p:to>
                                    </p:set>
                                    <p:animEffect transition="in" filter="fade">
                                      <p:cBhvr>
                                        <p:cTn id="24" dur="500"/>
                                        <p:tgtEl>
                                          <p:spTgt spid="6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0"/>
                                        </p:tgtEl>
                                        <p:attrNameLst>
                                          <p:attrName>style.visibility</p:attrName>
                                        </p:attrNameLst>
                                      </p:cBhvr>
                                      <p:to>
                                        <p:strVal val="visible"/>
                                      </p:to>
                                    </p:set>
                                    <p:anim calcmode="lin" valueType="num">
                                      <p:cBhvr>
                                        <p:cTn id="27" dur="500" fill="hold"/>
                                        <p:tgtEl>
                                          <p:spTgt spid="70"/>
                                        </p:tgtEl>
                                        <p:attrNameLst>
                                          <p:attrName>ppt_w</p:attrName>
                                        </p:attrNameLst>
                                      </p:cBhvr>
                                      <p:tavLst>
                                        <p:tav tm="0">
                                          <p:val>
                                            <p:fltVal val="0"/>
                                          </p:val>
                                        </p:tav>
                                        <p:tav tm="100000">
                                          <p:val>
                                            <p:strVal val="#ppt_w"/>
                                          </p:val>
                                        </p:tav>
                                      </p:tavLst>
                                    </p:anim>
                                    <p:anim calcmode="lin" valueType="num">
                                      <p:cBhvr>
                                        <p:cTn id="28" dur="500" fill="hold"/>
                                        <p:tgtEl>
                                          <p:spTgt spid="70"/>
                                        </p:tgtEl>
                                        <p:attrNameLst>
                                          <p:attrName>ppt_h</p:attrName>
                                        </p:attrNameLst>
                                      </p:cBhvr>
                                      <p:tavLst>
                                        <p:tav tm="0">
                                          <p:val>
                                            <p:fltVal val="0"/>
                                          </p:val>
                                        </p:tav>
                                        <p:tav tm="100000">
                                          <p:val>
                                            <p:strVal val="#ppt_h"/>
                                          </p:val>
                                        </p:tav>
                                      </p:tavLst>
                                    </p:anim>
                                    <p:animEffect transition="in" filter="fade">
                                      <p:cBhvr>
                                        <p:cTn id="29" dur="500"/>
                                        <p:tgtEl>
                                          <p:spTgt spid="70"/>
                                        </p:tgtEl>
                                      </p:cBhvr>
                                    </p:animEffect>
                                  </p:childTnLst>
                                </p:cTn>
                              </p:par>
                            </p:childTnLst>
                          </p:cTn>
                        </p:par>
                        <p:par>
                          <p:cTn id="30" fill="hold">
                            <p:stCondLst>
                              <p:cond delay="2300"/>
                            </p:stCondLst>
                            <p:childTnLst>
                              <p:par>
                                <p:cTn id="31" presetID="53" presetClass="entr" presetSubtype="16" fill="hold" grpId="0" nodeType="afterEffect">
                                  <p:stCondLst>
                                    <p:cond delay="0"/>
                                  </p:stCondLst>
                                  <p:childTnLst>
                                    <p:set>
                                      <p:cBhvr>
                                        <p:cTn id="32" dur="1" fill="hold">
                                          <p:stCondLst>
                                            <p:cond delay="0"/>
                                          </p:stCondLst>
                                        </p:cTn>
                                        <p:tgtEl>
                                          <p:spTgt spid="71"/>
                                        </p:tgtEl>
                                        <p:attrNameLst>
                                          <p:attrName>style.visibility</p:attrName>
                                        </p:attrNameLst>
                                      </p:cBhvr>
                                      <p:to>
                                        <p:strVal val="visible"/>
                                      </p:to>
                                    </p:set>
                                    <p:anim calcmode="lin" valueType="num">
                                      <p:cBhvr>
                                        <p:cTn id="33" dur="500" fill="hold"/>
                                        <p:tgtEl>
                                          <p:spTgt spid="71"/>
                                        </p:tgtEl>
                                        <p:attrNameLst>
                                          <p:attrName>ppt_w</p:attrName>
                                        </p:attrNameLst>
                                      </p:cBhvr>
                                      <p:tavLst>
                                        <p:tav tm="0">
                                          <p:val>
                                            <p:fltVal val="0"/>
                                          </p:val>
                                        </p:tav>
                                        <p:tav tm="100000">
                                          <p:val>
                                            <p:strVal val="#ppt_w"/>
                                          </p:val>
                                        </p:tav>
                                      </p:tavLst>
                                    </p:anim>
                                    <p:anim calcmode="lin" valueType="num">
                                      <p:cBhvr>
                                        <p:cTn id="34" dur="500" fill="hold"/>
                                        <p:tgtEl>
                                          <p:spTgt spid="71"/>
                                        </p:tgtEl>
                                        <p:attrNameLst>
                                          <p:attrName>ppt_h</p:attrName>
                                        </p:attrNameLst>
                                      </p:cBhvr>
                                      <p:tavLst>
                                        <p:tav tm="0">
                                          <p:val>
                                            <p:fltVal val="0"/>
                                          </p:val>
                                        </p:tav>
                                        <p:tav tm="100000">
                                          <p:val>
                                            <p:strVal val="#ppt_h"/>
                                          </p:val>
                                        </p:tav>
                                      </p:tavLst>
                                    </p:anim>
                                    <p:animEffect transition="in" filter="fade">
                                      <p:cBhvr>
                                        <p:cTn id="35" dur="500"/>
                                        <p:tgtEl>
                                          <p:spTgt spid="7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fade">
                                      <p:cBhvr>
                                        <p:cTn id="38" dur="500"/>
                                        <p:tgtEl>
                                          <p:spTgt spid="75"/>
                                        </p:tgtEl>
                                      </p:cBhvr>
                                    </p:animEffect>
                                  </p:childTnLst>
                                </p:cTn>
                              </p:par>
                            </p:childTnLst>
                          </p:cTn>
                        </p:par>
                        <p:par>
                          <p:cTn id="39" fill="hold">
                            <p:stCondLst>
                              <p:cond delay="2800"/>
                            </p:stCondLst>
                            <p:childTnLst>
                              <p:par>
                                <p:cTn id="40" presetID="53" presetClass="entr" presetSubtype="16" fill="hold" grpId="0" nodeType="after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childTnLst>
                          </p:cTn>
                        </p:par>
                        <p:par>
                          <p:cTn id="45" fill="hold">
                            <p:stCondLst>
                              <p:cond delay="3300"/>
                            </p:stCondLst>
                            <p:childTnLst>
                              <p:par>
                                <p:cTn id="46" presetID="53" presetClass="entr" presetSubtype="16" fill="hold" grpId="0" nodeType="afterEffect">
                                  <p:stCondLst>
                                    <p:cond delay="0"/>
                                  </p:stCondLst>
                                  <p:childTnLst>
                                    <p:set>
                                      <p:cBhvr>
                                        <p:cTn id="47" dur="1" fill="hold">
                                          <p:stCondLst>
                                            <p:cond delay="0"/>
                                          </p:stCondLst>
                                        </p:cTn>
                                        <p:tgtEl>
                                          <p:spTgt spid="73"/>
                                        </p:tgtEl>
                                        <p:attrNameLst>
                                          <p:attrName>style.visibility</p:attrName>
                                        </p:attrNameLst>
                                      </p:cBhvr>
                                      <p:to>
                                        <p:strVal val="visible"/>
                                      </p:to>
                                    </p:set>
                                    <p:anim calcmode="lin" valueType="num">
                                      <p:cBhvr>
                                        <p:cTn id="48" dur="500" fill="hold"/>
                                        <p:tgtEl>
                                          <p:spTgt spid="73"/>
                                        </p:tgtEl>
                                        <p:attrNameLst>
                                          <p:attrName>ppt_w</p:attrName>
                                        </p:attrNameLst>
                                      </p:cBhvr>
                                      <p:tavLst>
                                        <p:tav tm="0">
                                          <p:val>
                                            <p:fltVal val="0"/>
                                          </p:val>
                                        </p:tav>
                                        <p:tav tm="100000">
                                          <p:val>
                                            <p:strVal val="#ppt_w"/>
                                          </p:val>
                                        </p:tav>
                                      </p:tavLst>
                                    </p:anim>
                                    <p:anim calcmode="lin" valueType="num">
                                      <p:cBhvr>
                                        <p:cTn id="49" dur="500" fill="hold"/>
                                        <p:tgtEl>
                                          <p:spTgt spid="73"/>
                                        </p:tgtEl>
                                        <p:attrNameLst>
                                          <p:attrName>ppt_h</p:attrName>
                                        </p:attrNameLst>
                                      </p:cBhvr>
                                      <p:tavLst>
                                        <p:tav tm="0">
                                          <p:val>
                                            <p:fltVal val="0"/>
                                          </p:val>
                                        </p:tav>
                                        <p:tav tm="100000">
                                          <p:val>
                                            <p:strVal val="#ppt_h"/>
                                          </p:val>
                                        </p:tav>
                                      </p:tavLst>
                                    </p:anim>
                                    <p:animEffect transition="in" filter="fade">
                                      <p:cBhvr>
                                        <p:cTn id="50" dur="500"/>
                                        <p:tgtEl>
                                          <p:spTgt spid="73"/>
                                        </p:tgtEl>
                                      </p:cBhvr>
                                    </p:animEffect>
                                  </p:childTnLst>
                                </p:cTn>
                              </p:par>
                            </p:childTnLst>
                          </p:cTn>
                        </p:par>
                        <p:par>
                          <p:cTn id="51" fill="hold">
                            <p:stCondLst>
                              <p:cond delay="3800"/>
                            </p:stCondLst>
                            <p:childTnLst>
                              <p:par>
                                <p:cTn id="52" presetID="22" presetClass="entr" presetSubtype="1" fill="hold" grpId="0" nodeType="afterEffect">
                                  <p:stCondLst>
                                    <p:cond delay="0"/>
                                  </p:stCondLst>
                                  <p:childTnLst>
                                    <p:set>
                                      <p:cBhvr>
                                        <p:cTn id="53" dur="1" fill="hold">
                                          <p:stCondLst>
                                            <p:cond delay="0"/>
                                          </p:stCondLst>
                                        </p:cTn>
                                        <p:tgtEl>
                                          <p:spTgt spid="68"/>
                                        </p:tgtEl>
                                        <p:attrNameLst>
                                          <p:attrName>style.visibility</p:attrName>
                                        </p:attrNameLst>
                                      </p:cBhvr>
                                      <p:to>
                                        <p:strVal val="visible"/>
                                      </p:to>
                                    </p:set>
                                    <p:animEffect transition="in" filter="wipe(up)">
                                      <p:cBhvr>
                                        <p:cTn id="54" dur="500"/>
                                        <p:tgtEl>
                                          <p:spTgt spid="68"/>
                                        </p:tgtEl>
                                      </p:cBhvr>
                                    </p:animEffect>
                                  </p:childTnLst>
                                </p:cTn>
                              </p:par>
                            </p:childTnLst>
                          </p:cTn>
                        </p:par>
                        <p:par>
                          <p:cTn id="55" fill="hold">
                            <p:stCondLst>
                              <p:cond delay="4300"/>
                            </p:stCondLst>
                            <p:childTnLst>
                              <p:par>
                                <p:cTn id="56" presetID="22" presetClass="entr" presetSubtype="1" fill="hold" grpId="0" nodeType="afterEffect">
                                  <p:stCondLst>
                                    <p:cond delay="0"/>
                                  </p:stCondLst>
                                  <p:childTnLst>
                                    <p:set>
                                      <p:cBhvr>
                                        <p:cTn id="57" dur="1" fill="hold">
                                          <p:stCondLst>
                                            <p:cond delay="0"/>
                                          </p:stCondLst>
                                        </p:cTn>
                                        <p:tgtEl>
                                          <p:spTgt spid="69"/>
                                        </p:tgtEl>
                                        <p:attrNameLst>
                                          <p:attrName>style.visibility</p:attrName>
                                        </p:attrNameLst>
                                      </p:cBhvr>
                                      <p:to>
                                        <p:strVal val="visible"/>
                                      </p:to>
                                    </p:set>
                                    <p:animEffect transition="in" filter="wipe(up)">
                                      <p:cBhvr>
                                        <p:cTn id="58"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0" grpId="0"/>
      <p:bldP spid="71" grpId="0"/>
      <p:bldP spid="72" grpId="0"/>
      <p:bldP spid="73" grpId="0"/>
      <p:bldP spid="74" grpId="0"/>
      <p:bldP spid="7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5540287" y="1344314"/>
            <a:ext cx="808055" cy="741422"/>
            <a:chOff x="1278794" y="3334906"/>
            <a:chExt cx="914014" cy="914014"/>
          </a:xfrm>
        </p:grpSpPr>
        <p:grpSp>
          <p:nvGrpSpPr>
            <p:cNvPr id="30" name="组合 29"/>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3" name="椭圆 32"/>
              <p:cNvSpPr/>
              <p:nvPr/>
            </p:nvSpPr>
            <p:spPr>
              <a:xfrm>
                <a:off x="392112" y="760413"/>
                <a:ext cx="3825876"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1" name="TextBox 30"/>
            <p:cNvSpPr txBox="1"/>
            <p:nvPr/>
          </p:nvSpPr>
          <p:spPr>
            <a:xfrm>
              <a:off x="1443719" y="3591858"/>
              <a:ext cx="59026" cy="12784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ysClr val="windowText" lastClr="000000"/>
                </a:solidFill>
                <a:effectLst/>
                <a:uLnTx/>
                <a:uFillTx/>
                <a:latin typeface="Watford DB" pitchFamily="2" charset="0"/>
                <a:ea typeface="造字工房劲黑（非商用）常规体" pitchFamily="50" charset="-122"/>
              </a:endParaRPr>
            </a:p>
          </p:txBody>
        </p:sp>
      </p:grpSp>
      <p:grpSp>
        <p:nvGrpSpPr>
          <p:cNvPr id="34" name="组合 33"/>
          <p:cNvGrpSpPr/>
          <p:nvPr/>
        </p:nvGrpSpPr>
        <p:grpSpPr>
          <a:xfrm>
            <a:off x="6746787" y="1360496"/>
            <a:ext cx="808055" cy="741422"/>
            <a:chOff x="1278794" y="3334906"/>
            <a:chExt cx="914014" cy="914014"/>
          </a:xfrm>
        </p:grpSpPr>
        <p:grpSp>
          <p:nvGrpSpPr>
            <p:cNvPr id="35" name="组合 34"/>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8" name="椭圆 3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6" name="TextBox 35"/>
            <p:cNvSpPr txBox="1"/>
            <p:nvPr/>
          </p:nvSpPr>
          <p:spPr>
            <a:xfrm>
              <a:off x="1443719" y="3591858"/>
              <a:ext cx="59026" cy="12784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ysClr val="windowText" lastClr="000000"/>
                </a:solidFill>
                <a:effectLst/>
                <a:uLnTx/>
                <a:uFillTx/>
                <a:latin typeface="Watford DB" pitchFamily="2" charset="0"/>
                <a:ea typeface="造字工房劲黑（非商用）常规体" pitchFamily="50" charset="-122"/>
              </a:endParaRPr>
            </a:p>
          </p:txBody>
        </p:sp>
      </p:grpSp>
      <p:sp>
        <p:nvSpPr>
          <p:cNvPr id="39" name="矩形 38"/>
          <p:cNvSpPr/>
          <p:nvPr/>
        </p:nvSpPr>
        <p:spPr>
          <a:xfrm>
            <a:off x="784268" y="2698186"/>
            <a:ext cx="2642512" cy="1956725"/>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矩形 39"/>
          <p:cNvSpPr/>
          <p:nvPr/>
        </p:nvSpPr>
        <p:spPr>
          <a:xfrm>
            <a:off x="2235119" y="3806948"/>
            <a:ext cx="1930747" cy="1318483"/>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952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TextBox 40"/>
          <p:cNvSpPr txBox="1"/>
          <p:nvPr/>
        </p:nvSpPr>
        <p:spPr>
          <a:xfrm>
            <a:off x="4416093" y="2069554"/>
            <a:ext cx="4104456" cy="3600986"/>
          </a:xfrm>
          <a:prstGeom prst="rect">
            <a:avLst/>
          </a:prstGeom>
          <a:noFill/>
        </p:spPr>
        <p:txBody>
          <a:bodyPr wrap="square" lIns="0" tIns="0" rIns="0" bIns="0"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rgbClr val="4F81BD"/>
                </a:solidFill>
                <a:effectLst/>
                <a:uLnTx/>
                <a:uFillTx/>
                <a:latin typeface="方正兰亭纤黑简体" pitchFamily="65" charset="-122"/>
                <a:ea typeface="方正兰亭纤黑简体" pitchFamily="65" charset="-122"/>
              </a:rPr>
              <a:t/>
            </a:r>
            <a:br>
              <a:rPr kumimoji="0" lang="en-US" altLang="zh-CN" sz="1200" b="0" i="0" u="none" strike="noStrike" kern="0" cap="none" spc="0" normalizeH="0" baseline="0" noProof="0" dirty="0">
                <a:ln>
                  <a:noFill/>
                </a:ln>
                <a:solidFill>
                  <a:srgbClr val="4F81BD"/>
                </a:solidFill>
                <a:effectLst/>
                <a:uLnTx/>
                <a:uFillTx/>
                <a:latin typeface="方正兰亭纤黑简体" pitchFamily="65" charset="-122"/>
                <a:ea typeface="方正兰亭纤黑简体" pitchFamily="65" charset="-122"/>
              </a:rPr>
            </a:b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如需更换色彩，请在主题色（设计</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颜色</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自定义）中进行更改，如自定义下未显示本模板使用的色彩，请新建主题色</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保存 本模板色彩后再进行编辑。</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本模版具备基本构架，合理美观的编排好了现成的图文位置，结合</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本企业的具体</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情况更换即可，方便</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实用。版块结构可根据具体实用情况将前后秩序重新排列</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使用</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endParaRPr kumimoji="0" lang="en-US" altLang="zh-CN" sz="12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图片</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添加有两种方式，</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一使用 右键</a:t>
            </a:r>
            <a:r>
              <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更改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图片，</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其二在 形状填充下选择“图片”形式进行</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填充。图片如变形或更改尺寸，需用剪裁工具进行调整。文中使用的图片请根据您的具体内容或需求进行更换。</a:t>
            </a:r>
            <a:endPar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nvGrpSpPr>
          <p:cNvPr id="42" name="组合 41"/>
          <p:cNvGrpSpPr/>
          <p:nvPr/>
        </p:nvGrpSpPr>
        <p:grpSpPr>
          <a:xfrm>
            <a:off x="4270287" y="1344314"/>
            <a:ext cx="808055" cy="741422"/>
            <a:chOff x="1278794" y="3334906"/>
            <a:chExt cx="914014" cy="914014"/>
          </a:xfrm>
        </p:grpSpPr>
        <p:grpSp>
          <p:nvGrpSpPr>
            <p:cNvPr id="43" name="组合 42"/>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6" name="椭圆 4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4" name="TextBox 43"/>
            <p:cNvSpPr txBox="1"/>
            <p:nvPr/>
          </p:nvSpPr>
          <p:spPr>
            <a:xfrm>
              <a:off x="1443719" y="3591858"/>
              <a:ext cx="59026" cy="12784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ysClr val="windowText" lastClr="000000"/>
                </a:solidFill>
                <a:effectLst/>
                <a:uLnTx/>
                <a:uFillTx/>
                <a:latin typeface="Watford DB" pitchFamily="2" charset="0"/>
                <a:ea typeface="造字工房劲黑（非商用）常规体" pitchFamily="50" charset="-122"/>
              </a:endParaRPr>
            </a:p>
          </p:txBody>
        </p:sp>
      </p:grpSp>
      <p:grpSp>
        <p:nvGrpSpPr>
          <p:cNvPr id="47" name="Group 8"/>
          <p:cNvGrpSpPr>
            <a:grpSpLocks noChangeAspect="1"/>
          </p:cNvGrpSpPr>
          <p:nvPr/>
        </p:nvGrpSpPr>
        <p:grpSpPr bwMode="auto">
          <a:xfrm>
            <a:off x="4463699" y="1474171"/>
            <a:ext cx="416445" cy="456309"/>
            <a:chOff x="3437" y="2282"/>
            <a:chExt cx="679" cy="744"/>
          </a:xfrm>
          <a:solidFill>
            <a:srgbClr val="C00000"/>
          </a:solidFill>
        </p:grpSpPr>
        <p:sp>
          <p:nvSpPr>
            <p:cNvPr id="48"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9"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50" name="Group 13"/>
          <p:cNvGrpSpPr>
            <a:grpSpLocks noChangeAspect="1"/>
          </p:cNvGrpSpPr>
          <p:nvPr/>
        </p:nvGrpSpPr>
        <p:grpSpPr bwMode="auto">
          <a:xfrm>
            <a:off x="6881949" y="1442984"/>
            <a:ext cx="537730" cy="544081"/>
            <a:chOff x="2426" y="2781"/>
            <a:chExt cx="593" cy="600"/>
          </a:xfrm>
          <a:solidFill>
            <a:srgbClr val="C00000"/>
          </a:solidFill>
        </p:grpSpPr>
        <p:sp>
          <p:nvSpPr>
            <p:cNvPr id="51"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2"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53" name="Freeform 108"/>
          <p:cNvSpPr>
            <a:spLocks noEditPoints="1"/>
          </p:cNvSpPr>
          <p:nvPr/>
        </p:nvSpPr>
        <p:spPr bwMode="auto">
          <a:xfrm>
            <a:off x="5685433" y="1478493"/>
            <a:ext cx="454616" cy="456251"/>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rgbClr val="C00000"/>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4" name="TextBox 53"/>
          <p:cNvSpPr txBox="1"/>
          <p:nvPr/>
        </p:nvSpPr>
        <p:spPr>
          <a:xfrm>
            <a:off x="411878" y="1414228"/>
            <a:ext cx="1823242" cy="430887"/>
          </a:xfrm>
          <a:prstGeom prst="rect">
            <a:avLst/>
          </a:prstGeom>
          <a:noFill/>
        </p:spPr>
        <p:txBody>
          <a:bodyPr wrap="square" lIns="0" tIns="0" rIns="0" bIns="0" rtlCol="0">
            <a:spAutoFit/>
          </a:bodyPr>
          <a:lstStyle/>
          <a:p>
            <a:r>
              <a:rPr lang="zh-CN" altLang="en-US" sz="2800" b="1" dirty="0" smtClean="0">
                <a:solidFill>
                  <a:schemeClr val="tx1">
                    <a:lumMod val="65000"/>
                    <a:lumOff val="35000"/>
                  </a:schemeClr>
                </a:solidFill>
                <a:latin typeface="微软雅黑" pitchFamily="34" charset="-122"/>
                <a:ea typeface="微软雅黑" pitchFamily="34" charset="-122"/>
              </a:rPr>
              <a:t>质量为先</a:t>
            </a:r>
            <a:endParaRPr lang="zh-CN" altLang="en-US" sz="2800" b="1" dirty="0">
              <a:solidFill>
                <a:schemeClr val="tx1">
                  <a:lumMod val="65000"/>
                  <a:lumOff val="35000"/>
                </a:schemeClr>
              </a:solidFill>
              <a:latin typeface="微软雅黑" pitchFamily="34" charset="-122"/>
              <a:ea typeface="微软雅黑" pitchFamily="34" charset="-122"/>
            </a:endParaRPr>
          </a:p>
        </p:txBody>
      </p:sp>
      <p:sp>
        <p:nvSpPr>
          <p:cNvPr id="55" name="TextBox 54"/>
          <p:cNvSpPr txBox="1"/>
          <p:nvPr/>
        </p:nvSpPr>
        <p:spPr>
          <a:xfrm>
            <a:off x="1041202" y="1934093"/>
            <a:ext cx="2035908" cy="430887"/>
          </a:xfrm>
          <a:prstGeom prst="rect">
            <a:avLst/>
          </a:prstGeom>
          <a:noFill/>
        </p:spPr>
        <p:txBody>
          <a:bodyPr wrap="square" lIns="0" tIns="0" rIns="0" bIns="0" rtlCol="0">
            <a:spAutoFit/>
          </a:bodyPr>
          <a:lstStyle/>
          <a:p>
            <a:r>
              <a:rPr lang="zh-CN" altLang="en-US" sz="2800" b="1" dirty="0" smtClean="0">
                <a:solidFill>
                  <a:schemeClr val="tx1">
                    <a:lumMod val="65000"/>
                    <a:lumOff val="35000"/>
                  </a:schemeClr>
                </a:solidFill>
                <a:latin typeface="微软雅黑" pitchFamily="34" charset="-122"/>
                <a:ea typeface="微软雅黑" pitchFamily="34" charset="-122"/>
              </a:rPr>
              <a:t>员工第一</a:t>
            </a:r>
            <a:endParaRPr lang="zh-CN" altLang="en-US" sz="2800" b="1"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278688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800"/>
                                            <p:tgtEl>
                                              <p:spTgt spid="39"/>
                                            </p:tgtEl>
                                          </p:cBhvr>
                                        </p:animEffect>
                                        <p:anim calcmode="lin" valueType="num">
                                          <p:cBhvr>
                                            <p:cTn id="8" dur="800" fill="hold"/>
                                            <p:tgtEl>
                                              <p:spTgt spid="39"/>
                                            </p:tgtEl>
                                            <p:attrNameLst>
                                              <p:attrName>ppt_x</p:attrName>
                                            </p:attrNameLst>
                                          </p:cBhvr>
                                          <p:tavLst>
                                            <p:tav tm="0">
                                              <p:val>
                                                <p:strVal val="#ppt_x"/>
                                              </p:val>
                                            </p:tav>
                                            <p:tav tm="100000">
                                              <p:val>
                                                <p:strVal val="#ppt_x"/>
                                              </p:val>
                                            </p:tav>
                                          </p:tavLst>
                                        </p:anim>
                                        <p:anim calcmode="lin" valueType="num">
                                          <p:cBhvr>
                                            <p:cTn id="9" dur="8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800"/>
                                </p:stCondLst>
                                <p:childTnLst>
                                  <p:par>
                                    <p:cTn id="11" presetID="42" presetClass="entr" presetSubtype="0"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800"/>
                                            <p:tgtEl>
                                              <p:spTgt spid="40"/>
                                            </p:tgtEl>
                                          </p:cBhvr>
                                        </p:animEffect>
                                        <p:anim calcmode="lin" valueType="num">
                                          <p:cBhvr>
                                            <p:cTn id="14" dur="800" fill="hold"/>
                                            <p:tgtEl>
                                              <p:spTgt spid="40"/>
                                            </p:tgtEl>
                                            <p:attrNameLst>
                                              <p:attrName>ppt_x</p:attrName>
                                            </p:attrNameLst>
                                          </p:cBhvr>
                                          <p:tavLst>
                                            <p:tav tm="0">
                                              <p:val>
                                                <p:strVal val="#ppt_x"/>
                                              </p:val>
                                            </p:tav>
                                            <p:tav tm="100000">
                                              <p:val>
                                                <p:strVal val="#ppt_x"/>
                                              </p:val>
                                            </p:tav>
                                          </p:tavLst>
                                        </p:anim>
                                        <p:anim calcmode="lin" valueType="num">
                                          <p:cBhvr>
                                            <p:cTn id="15" dur="800" fill="hold"/>
                                            <p:tgtEl>
                                              <p:spTgt spid="40"/>
                                            </p:tgtEl>
                                            <p:attrNameLst>
                                              <p:attrName>ppt_y</p:attrName>
                                            </p:attrNameLst>
                                          </p:cBhvr>
                                          <p:tavLst>
                                            <p:tav tm="0">
                                              <p:val>
                                                <p:strVal val="#ppt_y+.1"/>
                                              </p:val>
                                            </p:tav>
                                            <p:tav tm="100000">
                                              <p:val>
                                                <p:strVal val="#ppt_y"/>
                                              </p:val>
                                            </p:tav>
                                          </p:tavLst>
                                        </p:anim>
                                      </p:childTnLst>
                                    </p:cTn>
                                  </p:par>
                                </p:childTnLst>
                              </p:cTn>
                            </p:par>
                            <p:par>
                              <p:cTn id="16" fill="hold">
                                <p:stCondLst>
                                  <p:cond delay="1600"/>
                                </p:stCondLst>
                                <p:childTnLst>
                                  <p:par>
                                    <p:cTn id="17" presetID="42"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1000"/>
                                            <p:tgtEl>
                                              <p:spTgt spid="54"/>
                                            </p:tgtEl>
                                          </p:cBhvr>
                                        </p:animEffect>
                                        <p:anim calcmode="lin" valueType="num">
                                          <p:cBhvr>
                                            <p:cTn id="20" dur="1000" fill="hold"/>
                                            <p:tgtEl>
                                              <p:spTgt spid="54"/>
                                            </p:tgtEl>
                                            <p:attrNameLst>
                                              <p:attrName>ppt_x</p:attrName>
                                            </p:attrNameLst>
                                          </p:cBhvr>
                                          <p:tavLst>
                                            <p:tav tm="0">
                                              <p:val>
                                                <p:strVal val="#ppt_x"/>
                                              </p:val>
                                            </p:tav>
                                            <p:tav tm="100000">
                                              <p:val>
                                                <p:strVal val="#ppt_x"/>
                                              </p:val>
                                            </p:tav>
                                          </p:tavLst>
                                        </p:anim>
                                        <p:anim calcmode="lin" valueType="num">
                                          <p:cBhvr>
                                            <p:cTn id="21" dur="1000" fill="hold"/>
                                            <p:tgtEl>
                                              <p:spTgt spid="5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700"/>
                                      </p:stCondLst>
                                      <p:childTnLst>
                                        <p:set>
                                          <p:cBhvr>
                                            <p:cTn id="23" dur="1" fill="hold">
                                              <p:stCondLst>
                                                <p:cond delay="0"/>
                                              </p:stCondLst>
                                            </p:cTn>
                                            <p:tgtEl>
                                              <p:spTgt spid="55"/>
                                            </p:tgtEl>
                                            <p:attrNameLst>
                                              <p:attrName>style.visibility</p:attrName>
                                            </p:attrNameLst>
                                          </p:cBhvr>
                                          <p:to>
                                            <p:strVal val="visible"/>
                                          </p:to>
                                        </p:set>
                                        <p:animEffect transition="in" filter="fade">
                                          <p:cBhvr>
                                            <p:cTn id="24" dur="1000"/>
                                            <p:tgtEl>
                                              <p:spTgt spid="55"/>
                                            </p:tgtEl>
                                          </p:cBhvr>
                                        </p:animEffect>
                                        <p:anim calcmode="lin" valueType="num">
                                          <p:cBhvr>
                                            <p:cTn id="25" dur="1000" fill="hold"/>
                                            <p:tgtEl>
                                              <p:spTgt spid="55"/>
                                            </p:tgtEl>
                                            <p:attrNameLst>
                                              <p:attrName>ppt_x</p:attrName>
                                            </p:attrNameLst>
                                          </p:cBhvr>
                                          <p:tavLst>
                                            <p:tav tm="0">
                                              <p:val>
                                                <p:strVal val="#ppt_x"/>
                                              </p:val>
                                            </p:tav>
                                            <p:tav tm="100000">
                                              <p:val>
                                                <p:strVal val="#ppt_x"/>
                                              </p:val>
                                            </p:tav>
                                          </p:tavLst>
                                        </p:anim>
                                        <p:anim calcmode="lin" valueType="num">
                                          <p:cBhvr>
                                            <p:cTn id="26" dur="1000" fill="hold"/>
                                            <p:tgtEl>
                                              <p:spTgt spid="55"/>
                                            </p:tgtEl>
                                            <p:attrNameLst>
                                              <p:attrName>ppt_y</p:attrName>
                                            </p:attrNameLst>
                                          </p:cBhvr>
                                          <p:tavLst>
                                            <p:tav tm="0">
                                              <p:val>
                                                <p:strVal val="#ppt_y+.1"/>
                                              </p:val>
                                            </p:tav>
                                            <p:tav tm="100000">
                                              <p:val>
                                                <p:strVal val="#ppt_y"/>
                                              </p:val>
                                            </p:tav>
                                          </p:tavLst>
                                        </p:anim>
                                      </p:childTnLst>
                                    </p:cTn>
                                  </p:par>
                                </p:childTnLst>
                              </p:cTn>
                            </p:par>
                            <p:par>
                              <p:cTn id="27" fill="hold">
                                <p:stCondLst>
                                  <p:cond delay="3300"/>
                                </p:stCondLst>
                                <p:childTnLst>
                                  <p:par>
                                    <p:cTn id="28" presetID="2" presetClass="entr" presetSubtype="4" fill="hold" nodeType="afterEffect" p14:presetBounceEnd="44000">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14:bounceEnd="44000">
                                          <p:cBhvr additive="base">
                                            <p:cTn id="30" dur="500" fill="hold"/>
                                            <p:tgtEl>
                                              <p:spTgt spid="42"/>
                                            </p:tgtEl>
                                            <p:attrNameLst>
                                              <p:attrName>ppt_x</p:attrName>
                                            </p:attrNameLst>
                                          </p:cBhvr>
                                          <p:tavLst>
                                            <p:tav tm="0">
                                              <p:val>
                                                <p:strVal val="#ppt_x"/>
                                              </p:val>
                                            </p:tav>
                                            <p:tav tm="100000">
                                              <p:val>
                                                <p:strVal val="#ppt_x"/>
                                              </p:val>
                                            </p:tav>
                                          </p:tavLst>
                                        </p:anim>
                                        <p:anim calcmode="lin" valueType="num" p14:bounceEnd="44000">
                                          <p:cBhvr additive="base">
                                            <p:cTn id="31" dur="500" fill="hold"/>
                                            <p:tgtEl>
                                              <p:spTgt spid="42"/>
                                            </p:tgtEl>
                                            <p:attrNameLst>
                                              <p:attrName>ppt_y</p:attrName>
                                            </p:attrNameLst>
                                          </p:cBhvr>
                                          <p:tavLst>
                                            <p:tav tm="0">
                                              <p:val>
                                                <p:strVal val="1+#ppt_h/2"/>
                                              </p:val>
                                            </p:tav>
                                            <p:tav tm="100000">
                                              <p:val>
                                                <p:strVal val="#ppt_y"/>
                                              </p:val>
                                            </p:tav>
                                          </p:tavLst>
                                        </p:anim>
                                      </p:childTnLst>
                                    </p:cTn>
                                  </p:par>
                                </p:childTnLst>
                              </p:cTn>
                            </p:par>
                            <p:par>
                              <p:cTn id="32" fill="hold">
                                <p:stCondLst>
                                  <p:cond delay="3800"/>
                                </p:stCondLst>
                                <p:childTnLst>
                                  <p:par>
                                    <p:cTn id="33" presetID="2" presetClass="entr" presetSubtype="4" fill="hold" nodeType="afterEffect" p14:presetBounceEnd="44000">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14:bounceEnd="44000">
                                          <p:cBhvr additive="base">
                                            <p:cTn id="35" dur="500" fill="hold"/>
                                            <p:tgtEl>
                                              <p:spTgt spid="29"/>
                                            </p:tgtEl>
                                            <p:attrNameLst>
                                              <p:attrName>ppt_x</p:attrName>
                                            </p:attrNameLst>
                                          </p:cBhvr>
                                          <p:tavLst>
                                            <p:tav tm="0">
                                              <p:val>
                                                <p:strVal val="#ppt_x"/>
                                              </p:val>
                                            </p:tav>
                                            <p:tav tm="100000">
                                              <p:val>
                                                <p:strVal val="#ppt_x"/>
                                              </p:val>
                                            </p:tav>
                                          </p:tavLst>
                                        </p:anim>
                                        <p:anim calcmode="lin" valueType="num" p14:bounceEnd="44000">
                                          <p:cBhvr additive="base">
                                            <p:cTn id="36" dur="500" fill="hold"/>
                                            <p:tgtEl>
                                              <p:spTgt spid="29"/>
                                            </p:tgtEl>
                                            <p:attrNameLst>
                                              <p:attrName>ppt_y</p:attrName>
                                            </p:attrNameLst>
                                          </p:cBhvr>
                                          <p:tavLst>
                                            <p:tav tm="0">
                                              <p:val>
                                                <p:strVal val="1+#ppt_h/2"/>
                                              </p:val>
                                            </p:tav>
                                            <p:tav tm="100000">
                                              <p:val>
                                                <p:strVal val="#ppt_y"/>
                                              </p:val>
                                            </p:tav>
                                          </p:tavLst>
                                        </p:anim>
                                      </p:childTnLst>
                                    </p:cTn>
                                  </p:par>
                                </p:childTnLst>
                              </p:cTn>
                            </p:par>
                            <p:par>
                              <p:cTn id="37" fill="hold">
                                <p:stCondLst>
                                  <p:cond delay="4300"/>
                                </p:stCondLst>
                                <p:childTnLst>
                                  <p:par>
                                    <p:cTn id="38" presetID="2" presetClass="entr" presetSubtype="4" fill="hold" nodeType="afterEffect" p14:presetBounceEnd="44000">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14:bounceEnd="44000">
                                          <p:cBhvr additive="base">
                                            <p:cTn id="40" dur="500" fill="hold"/>
                                            <p:tgtEl>
                                              <p:spTgt spid="34"/>
                                            </p:tgtEl>
                                            <p:attrNameLst>
                                              <p:attrName>ppt_x</p:attrName>
                                            </p:attrNameLst>
                                          </p:cBhvr>
                                          <p:tavLst>
                                            <p:tav tm="0">
                                              <p:val>
                                                <p:strVal val="#ppt_x"/>
                                              </p:val>
                                            </p:tav>
                                            <p:tav tm="100000">
                                              <p:val>
                                                <p:strVal val="#ppt_x"/>
                                              </p:val>
                                            </p:tav>
                                          </p:tavLst>
                                        </p:anim>
                                        <p:anim calcmode="lin" valueType="num" p14:bounceEnd="44000">
                                          <p:cBhvr additive="base">
                                            <p:cTn id="41" dur="500" fill="hold"/>
                                            <p:tgtEl>
                                              <p:spTgt spid="34"/>
                                            </p:tgtEl>
                                            <p:attrNameLst>
                                              <p:attrName>ppt_y</p:attrName>
                                            </p:attrNameLst>
                                          </p:cBhvr>
                                          <p:tavLst>
                                            <p:tav tm="0">
                                              <p:val>
                                                <p:strVal val="1+#ppt_h/2"/>
                                              </p:val>
                                            </p:tav>
                                            <p:tav tm="100000">
                                              <p:val>
                                                <p:strVal val="#ppt_y"/>
                                              </p:val>
                                            </p:tav>
                                          </p:tavLst>
                                        </p:anim>
                                      </p:childTnLst>
                                    </p:cTn>
                                  </p:par>
                                </p:childTnLst>
                              </p:cTn>
                            </p:par>
                            <p:par>
                              <p:cTn id="42" fill="hold">
                                <p:stCondLst>
                                  <p:cond delay="4800"/>
                                </p:stCondLst>
                                <p:childTnLst>
                                  <p:par>
                                    <p:cTn id="43" presetID="2" presetClass="entr" presetSubtype="4"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1000" fill="hold"/>
                                            <p:tgtEl>
                                              <p:spTgt spid="41"/>
                                            </p:tgtEl>
                                            <p:attrNameLst>
                                              <p:attrName>ppt_x</p:attrName>
                                            </p:attrNameLst>
                                          </p:cBhvr>
                                          <p:tavLst>
                                            <p:tav tm="0">
                                              <p:val>
                                                <p:strVal val="#ppt_x"/>
                                              </p:val>
                                            </p:tav>
                                            <p:tav tm="100000">
                                              <p:val>
                                                <p:strVal val="#ppt_x"/>
                                              </p:val>
                                            </p:tav>
                                          </p:tavLst>
                                        </p:anim>
                                        <p:anim calcmode="lin" valueType="num">
                                          <p:cBhvr additive="base">
                                            <p:cTn id="46" dur="1000" fill="hold"/>
                                            <p:tgtEl>
                                              <p:spTgt spid="41"/>
                                            </p:tgtEl>
                                            <p:attrNameLst>
                                              <p:attrName>ppt_y</p:attrName>
                                            </p:attrNameLst>
                                          </p:cBhvr>
                                          <p:tavLst>
                                            <p:tav tm="0">
                                              <p:val>
                                                <p:strVal val="1+#ppt_h/2"/>
                                              </p:val>
                                            </p:tav>
                                            <p:tav tm="100000">
                                              <p:val>
                                                <p:strVal val="#ppt_y"/>
                                              </p:val>
                                            </p:tav>
                                          </p:tavLst>
                                        </p:anim>
                                      </p:childTnLst>
                                    </p:cTn>
                                  </p:par>
                                  <p:par>
                                    <p:cTn id="47" presetID="10" presetClass="entr" presetSubtype="0" fill="hold" nodeType="with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500"/>
                                            <p:tgtEl>
                                              <p:spTgt spid="47"/>
                                            </p:tgtEl>
                                          </p:cBhvr>
                                        </p:animEffect>
                                      </p:childTnLst>
                                    </p:cTn>
                                  </p:par>
                                  <p:par>
                                    <p:cTn id="50" presetID="10" presetClass="entr" presetSubtype="0" fill="hold" nodeType="with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500"/>
                                            <p:tgtEl>
                                              <p:spTgt spid="5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p:bldP spid="53" grpId="0" animBg="1"/>
          <p:bldP spid="54" grpId="0"/>
          <p:bldP spid="5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800"/>
                                            <p:tgtEl>
                                              <p:spTgt spid="39"/>
                                            </p:tgtEl>
                                          </p:cBhvr>
                                        </p:animEffect>
                                        <p:anim calcmode="lin" valueType="num">
                                          <p:cBhvr>
                                            <p:cTn id="8" dur="800" fill="hold"/>
                                            <p:tgtEl>
                                              <p:spTgt spid="39"/>
                                            </p:tgtEl>
                                            <p:attrNameLst>
                                              <p:attrName>ppt_x</p:attrName>
                                            </p:attrNameLst>
                                          </p:cBhvr>
                                          <p:tavLst>
                                            <p:tav tm="0">
                                              <p:val>
                                                <p:strVal val="#ppt_x"/>
                                              </p:val>
                                            </p:tav>
                                            <p:tav tm="100000">
                                              <p:val>
                                                <p:strVal val="#ppt_x"/>
                                              </p:val>
                                            </p:tav>
                                          </p:tavLst>
                                        </p:anim>
                                        <p:anim calcmode="lin" valueType="num">
                                          <p:cBhvr>
                                            <p:cTn id="9" dur="8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800"/>
                                </p:stCondLst>
                                <p:childTnLst>
                                  <p:par>
                                    <p:cTn id="11" presetID="42" presetClass="entr" presetSubtype="0"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800"/>
                                            <p:tgtEl>
                                              <p:spTgt spid="40"/>
                                            </p:tgtEl>
                                          </p:cBhvr>
                                        </p:animEffect>
                                        <p:anim calcmode="lin" valueType="num">
                                          <p:cBhvr>
                                            <p:cTn id="14" dur="800" fill="hold"/>
                                            <p:tgtEl>
                                              <p:spTgt spid="40"/>
                                            </p:tgtEl>
                                            <p:attrNameLst>
                                              <p:attrName>ppt_x</p:attrName>
                                            </p:attrNameLst>
                                          </p:cBhvr>
                                          <p:tavLst>
                                            <p:tav tm="0">
                                              <p:val>
                                                <p:strVal val="#ppt_x"/>
                                              </p:val>
                                            </p:tav>
                                            <p:tav tm="100000">
                                              <p:val>
                                                <p:strVal val="#ppt_x"/>
                                              </p:val>
                                            </p:tav>
                                          </p:tavLst>
                                        </p:anim>
                                        <p:anim calcmode="lin" valueType="num">
                                          <p:cBhvr>
                                            <p:cTn id="15" dur="800" fill="hold"/>
                                            <p:tgtEl>
                                              <p:spTgt spid="40"/>
                                            </p:tgtEl>
                                            <p:attrNameLst>
                                              <p:attrName>ppt_y</p:attrName>
                                            </p:attrNameLst>
                                          </p:cBhvr>
                                          <p:tavLst>
                                            <p:tav tm="0">
                                              <p:val>
                                                <p:strVal val="#ppt_y+.1"/>
                                              </p:val>
                                            </p:tav>
                                            <p:tav tm="100000">
                                              <p:val>
                                                <p:strVal val="#ppt_y"/>
                                              </p:val>
                                            </p:tav>
                                          </p:tavLst>
                                        </p:anim>
                                      </p:childTnLst>
                                    </p:cTn>
                                  </p:par>
                                </p:childTnLst>
                              </p:cTn>
                            </p:par>
                            <p:par>
                              <p:cTn id="16" fill="hold">
                                <p:stCondLst>
                                  <p:cond delay="1600"/>
                                </p:stCondLst>
                                <p:childTnLst>
                                  <p:par>
                                    <p:cTn id="17" presetID="42"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1000"/>
                                            <p:tgtEl>
                                              <p:spTgt spid="54"/>
                                            </p:tgtEl>
                                          </p:cBhvr>
                                        </p:animEffect>
                                        <p:anim calcmode="lin" valueType="num">
                                          <p:cBhvr>
                                            <p:cTn id="20" dur="1000" fill="hold"/>
                                            <p:tgtEl>
                                              <p:spTgt spid="54"/>
                                            </p:tgtEl>
                                            <p:attrNameLst>
                                              <p:attrName>ppt_x</p:attrName>
                                            </p:attrNameLst>
                                          </p:cBhvr>
                                          <p:tavLst>
                                            <p:tav tm="0">
                                              <p:val>
                                                <p:strVal val="#ppt_x"/>
                                              </p:val>
                                            </p:tav>
                                            <p:tav tm="100000">
                                              <p:val>
                                                <p:strVal val="#ppt_x"/>
                                              </p:val>
                                            </p:tav>
                                          </p:tavLst>
                                        </p:anim>
                                        <p:anim calcmode="lin" valueType="num">
                                          <p:cBhvr>
                                            <p:cTn id="21" dur="1000" fill="hold"/>
                                            <p:tgtEl>
                                              <p:spTgt spid="5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700"/>
                                      </p:stCondLst>
                                      <p:childTnLst>
                                        <p:set>
                                          <p:cBhvr>
                                            <p:cTn id="23" dur="1" fill="hold">
                                              <p:stCondLst>
                                                <p:cond delay="0"/>
                                              </p:stCondLst>
                                            </p:cTn>
                                            <p:tgtEl>
                                              <p:spTgt spid="55"/>
                                            </p:tgtEl>
                                            <p:attrNameLst>
                                              <p:attrName>style.visibility</p:attrName>
                                            </p:attrNameLst>
                                          </p:cBhvr>
                                          <p:to>
                                            <p:strVal val="visible"/>
                                          </p:to>
                                        </p:set>
                                        <p:animEffect transition="in" filter="fade">
                                          <p:cBhvr>
                                            <p:cTn id="24" dur="1000"/>
                                            <p:tgtEl>
                                              <p:spTgt spid="55"/>
                                            </p:tgtEl>
                                          </p:cBhvr>
                                        </p:animEffect>
                                        <p:anim calcmode="lin" valueType="num">
                                          <p:cBhvr>
                                            <p:cTn id="25" dur="1000" fill="hold"/>
                                            <p:tgtEl>
                                              <p:spTgt spid="55"/>
                                            </p:tgtEl>
                                            <p:attrNameLst>
                                              <p:attrName>ppt_x</p:attrName>
                                            </p:attrNameLst>
                                          </p:cBhvr>
                                          <p:tavLst>
                                            <p:tav tm="0">
                                              <p:val>
                                                <p:strVal val="#ppt_x"/>
                                              </p:val>
                                            </p:tav>
                                            <p:tav tm="100000">
                                              <p:val>
                                                <p:strVal val="#ppt_x"/>
                                              </p:val>
                                            </p:tav>
                                          </p:tavLst>
                                        </p:anim>
                                        <p:anim calcmode="lin" valueType="num">
                                          <p:cBhvr>
                                            <p:cTn id="26" dur="1000" fill="hold"/>
                                            <p:tgtEl>
                                              <p:spTgt spid="55"/>
                                            </p:tgtEl>
                                            <p:attrNameLst>
                                              <p:attrName>ppt_y</p:attrName>
                                            </p:attrNameLst>
                                          </p:cBhvr>
                                          <p:tavLst>
                                            <p:tav tm="0">
                                              <p:val>
                                                <p:strVal val="#ppt_y+.1"/>
                                              </p:val>
                                            </p:tav>
                                            <p:tav tm="100000">
                                              <p:val>
                                                <p:strVal val="#ppt_y"/>
                                              </p:val>
                                            </p:tav>
                                          </p:tavLst>
                                        </p:anim>
                                      </p:childTnLst>
                                    </p:cTn>
                                  </p:par>
                                </p:childTnLst>
                              </p:cTn>
                            </p:par>
                            <p:par>
                              <p:cTn id="27" fill="hold">
                                <p:stCondLst>
                                  <p:cond delay="3300"/>
                                </p:stCondLst>
                                <p:childTnLst>
                                  <p:par>
                                    <p:cTn id="28" presetID="2" presetClass="entr" presetSubtype="4" fill="hold" nodeType="after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additive="base">
                                            <p:cTn id="30" dur="500" fill="hold"/>
                                            <p:tgtEl>
                                              <p:spTgt spid="42"/>
                                            </p:tgtEl>
                                            <p:attrNameLst>
                                              <p:attrName>ppt_x</p:attrName>
                                            </p:attrNameLst>
                                          </p:cBhvr>
                                          <p:tavLst>
                                            <p:tav tm="0">
                                              <p:val>
                                                <p:strVal val="#ppt_x"/>
                                              </p:val>
                                            </p:tav>
                                            <p:tav tm="100000">
                                              <p:val>
                                                <p:strVal val="#ppt_x"/>
                                              </p:val>
                                            </p:tav>
                                          </p:tavLst>
                                        </p:anim>
                                        <p:anim calcmode="lin" valueType="num">
                                          <p:cBhvr additive="base">
                                            <p:cTn id="31" dur="500" fill="hold"/>
                                            <p:tgtEl>
                                              <p:spTgt spid="42"/>
                                            </p:tgtEl>
                                            <p:attrNameLst>
                                              <p:attrName>ppt_y</p:attrName>
                                            </p:attrNameLst>
                                          </p:cBhvr>
                                          <p:tavLst>
                                            <p:tav tm="0">
                                              <p:val>
                                                <p:strVal val="1+#ppt_h/2"/>
                                              </p:val>
                                            </p:tav>
                                            <p:tav tm="100000">
                                              <p:val>
                                                <p:strVal val="#ppt_y"/>
                                              </p:val>
                                            </p:tav>
                                          </p:tavLst>
                                        </p:anim>
                                      </p:childTnLst>
                                    </p:cTn>
                                  </p:par>
                                </p:childTnLst>
                              </p:cTn>
                            </p:par>
                            <p:par>
                              <p:cTn id="32" fill="hold">
                                <p:stCondLst>
                                  <p:cond delay="3800"/>
                                </p:stCondLst>
                                <p:childTnLst>
                                  <p:par>
                                    <p:cTn id="33" presetID="2" presetClass="entr" presetSubtype="4"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500" fill="hold"/>
                                            <p:tgtEl>
                                              <p:spTgt spid="29"/>
                                            </p:tgtEl>
                                            <p:attrNameLst>
                                              <p:attrName>ppt_x</p:attrName>
                                            </p:attrNameLst>
                                          </p:cBhvr>
                                          <p:tavLst>
                                            <p:tav tm="0">
                                              <p:val>
                                                <p:strVal val="#ppt_x"/>
                                              </p:val>
                                            </p:tav>
                                            <p:tav tm="100000">
                                              <p:val>
                                                <p:strVal val="#ppt_x"/>
                                              </p:val>
                                            </p:tav>
                                          </p:tavLst>
                                        </p:anim>
                                        <p:anim calcmode="lin" valueType="num">
                                          <p:cBhvr additive="base">
                                            <p:cTn id="36" dur="500" fill="hold"/>
                                            <p:tgtEl>
                                              <p:spTgt spid="29"/>
                                            </p:tgtEl>
                                            <p:attrNameLst>
                                              <p:attrName>ppt_y</p:attrName>
                                            </p:attrNameLst>
                                          </p:cBhvr>
                                          <p:tavLst>
                                            <p:tav tm="0">
                                              <p:val>
                                                <p:strVal val="1+#ppt_h/2"/>
                                              </p:val>
                                            </p:tav>
                                            <p:tav tm="100000">
                                              <p:val>
                                                <p:strVal val="#ppt_y"/>
                                              </p:val>
                                            </p:tav>
                                          </p:tavLst>
                                        </p:anim>
                                      </p:childTnLst>
                                    </p:cTn>
                                  </p:par>
                                </p:childTnLst>
                              </p:cTn>
                            </p:par>
                            <p:par>
                              <p:cTn id="37" fill="hold">
                                <p:stCondLst>
                                  <p:cond delay="4300"/>
                                </p:stCondLst>
                                <p:childTnLst>
                                  <p:par>
                                    <p:cTn id="38" presetID="2" presetClass="entr" presetSubtype="4" fill="hold" nodeType="after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additive="base">
                                            <p:cTn id="40" dur="500" fill="hold"/>
                                            <p:tgtEl>
                                              <p:spTgt spid="34"/>
                                            </p:tgtEl>
                                            <p:attrNameLst>
                                              <p:attrName>ppt_x</p:attrName>
                                            </p:attrNameLst>
                                          </p:cBhvr>
                                          <p:tavLst>
                                            <p:tav tm="0">
                                              <p:val>
                                                <p:strVal val="#ppt_x"/>
                                              </p:val>
                                            </p:tav>
                                            <p:tav tm="100000">
                                              <p:val>
                                                <p:strVal val="#ppt_x"/>
                                              </p:val>
                                            </p:tav>
                                          </p:tavLst>
                                        </p:anim>
                                        <p:anim calcmode="lin" valueType="num">
                                          <p:cBhvr additive="base">
                                            <p:cTn id="41" dur="500" fill="hold"/>
                                            <p:tgtEl>
                                              <p:spTgt spid="34"/>
                                            </p:tgtEl>
                                            <p:attrNameLst>
                                              <p:attrName>ppt_y</p:attrName>
                                            </p:attrNameLst>
                                          </p:cBhvr>
                                          <p:tavLst>
                                            <p:tav tm="0">
                                              <p:val>
                                                <p:strVal val="1+#ppt_h/2"/>
                                              </p:val>
                                            </p:tav>
                                            <p:tav tm="100000">
                                              <p:val>
                                                <p:strVal val="#ppt_y"/>
                                              </p:val>
                                            </p:tav>
                                          </p:tavLst>
                                        </p:anim>
                                      </p:childTnLst>
                                    </p:cTn>
                                  </p:par>
                                </p:childTnLst>
                              </p:cTn>
                            </p:par>
                            <p:par>
                              <p:cTn id="42" fill="hold">
                                <p:stCondLst>
                                  <p:cond delay="4800"/>
                                </p:stCondLst>
                                <p:childTnLst>
                                  <p:par>
                                    <p:cTn id="43" presetID="2" presetClass="entr" presetSubtype="4"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1000" fill="hold"/>
                                            <p:tgtEl>
                                              <p:spTgt spid="41"/>
                                            </p:tgtEl>
                                            <p:attrNameLst>
                                              <p:attrName>ppt_x</p:attrName>
                                            </p:attrNameLst>
                                          </p:cBhvr>
                                          <p:tavLst>
                                            <p:tav tm="0">
                                              <p:val>
                                                <p:strVal val="#ppt_x"/>
                                              </p:val>
                                            </p:tav>
                                            <p:tav tm="100000">
                                              <p:val>
                                                <p:strVal val="#ppt_x"/>
                                              </p:val>
                                            </p:tav>
                                          </p:tavLst>
                                        </p:anim>
                                        <p:anim calcmode="lin" valueType="num">
                                          <p:cBhvr additive="base">
                                            <p:cTn id="46" dur="1000" fill="hold"/>
                                            <p:tgtEl>
                                              <p:spTgt spid="41"/>
                                            </p:tgtEl>
                                            <p:attrNameLst>
                                              <p:attrName>ppt_y</p:attrName>
                                            </p:attrNameLst>
                                          </p:cBhvr>
                                          <p:tavLst>
                                            <p:tav tm="0">
                                              <p:val>
                                                <p:strVal val="1+#ppt_h/2"/>
                                              </p:val>
                                            </p:tav>
                                            <p:tav tm="100000">
                                              <p:val>
                                                <p:strVal val="#ppt_y"/>
                                              </p:val>
                                            </p:tav>
                                          </p:tavLst>
                                        </p:anim>
                                      </p:childTnLst>
                                    </p:cTn>
                                  </p:par>
                                  <p:par>
                                    <p:cTn id="47" presetID="10" presetClass="entr" presetSubtype="0" fill="hold" nodeType="with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500"/>
                                            <p:tgtEl>
                                              <p:spTgt spid="47"/>
                                            </p:tgtEl>
                                          </p:cBhvr>
                                        </p:animEffect>
                                      </p:childTnLst>
                                    </p:cTn>
                                  </p:par>
                                  <p:par>
                                    <p:cTn id="50" presetID="10" presetClass="entr" presetSubtype="0" fill="hold" nodeType="with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500"/>
                                            <p:tgtEl>
                                              <p:spTgt spid="5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p:bldP spid="53" grpId="0" animBg="1"/>
          <p:bldP spid="54" grpId="0"/>
          <p:bldP spid="55"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3410411" y="2044836"/>
            <a:ext cx="1395064" cy="0"/>
          </a:xfrm>
          <a:prstGeom prst="line">
            <a:avLst/>
          </a:prstGeom>
          <a:ln w="6350">
            <a:solidFill>
              <a:schemeClr val="tx1"/>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3885121" y="3260118"/>
            <a:ext cx="920354" cy="0"/>
          </a:xfrm>
          <a:prstGeom prst="line">
            <a:avLst/>
          </a:prstGeom>
          <a:ln w="6350">
            <a:solidFill>
              <a:schemeClr val="tx1"/>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3423726" y="4471372"/>
            <a:ext cx="1381749" cy="0"/>
          </a:xfrm>
          <a:prstGeom prst="line">
            <a:avLst/>
          </a:prstGeom>
          <a:ln w="6350">
            <a:solidFill>
              <a:schemeClr val="tx1"/>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065894" y="2335867"/>
            <a:ext cx="1953532" cy="1953532"/>
            <a:chOff x="2683251" y="1980687"/>
            <a:chExt cx="1301106" cy="1301106"/>
          </a:xfrm>
          <a:effectLst>
            <a:outerShdw blurRad="254000" dist="254000" dir="8100000" algn="tr" rotWithShape="0">
              <a:prstClr val="black">
                <a:alpha val="50000"/>
              </a:prstClr>
            </a:outerShdw>
          </a:effectLst>
        </p:grpSpPr>
        <p:sp>
          <p:nvSpPr>
            <p:cNvPr id="6" name="椭圆 5"/>
            <p:cNvSpPr/>
            <p:nvPr/>
          </p:nvSpPr>
          <p:spPr>
            <a:xfrm>
              <a:off x="2683251" y="1980687"/>
              <a:ext cx="1301106" cy="1301106"/>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 name="TextBox 6"/>
            <p:cNvSpPr txBox="1"/>
            <p:nvPr/>
          </p:nvSpPr>
          <p:spPr>
            <a:xfrm>
              <a:off x="2930662" y="2192568"/>
              <a:ext cx="806285" cy="881447"/>
            </a:xfrm>
            <a:prstGeom prst="rect">
              <a:avLst/>
            </a:prstGeom>
            <a:noFill/>
            <a:ln>
              <a:noFill/>
            </a:ln>
          </p:spPr>
          <p:txBody>
            <a:bodyPr wrap="none" rtlCol="0">
              <a:spAutoFit/>
            </a:bodyPr>
            <a:lstStyle/>
            <a:p>
              <a:r>
                <a:rPr lang="zh-CN" altLang="en-US" sz="4000" dirty="0" smtClean="0">
                  <a:solidFill>
                    <a:schemeClr val="bg1"/>
                  </a:solidFill>
                  <a:latin typeface="微软雅黑" pitchFamily="34" charset="-122"/>
                  <a:ea typeface="微软雅黑" pitchFamily="34" charset="-122"/>
                </a:rPr>
                <a:t>融资</a:t>
              </a:r>
              <a:endParaRPr lang="en-US" altLang="zh-CN" sz="4000" dirty="0" smtClean="0">
                <a:solidFill>
                  <a:schemeClr val="bg1"/>
                </a:solidFill>
                <a:latin typeface="微软雅黑" pitchFamily="34" charset="-122"/>
                <a:ea typeface="微软雅黑" pitchFamily="34" charset="-122"/>
              </a:endParaRPr>
            </a:p>
            <a:p>
              <a:r>
                <a:rPr lang="zh-CN" altLang="en-US" sz="4000" dirty="0" smtClean="0">
                  <a:solidFill>
                    <a:schemeClr val="bg1"/>
                  </a:solidFill>
                  <a:latin typeface="微软雅黑" pitchFamily="34" charset="-122"/>
                  <a:ea typeface="微软雅黑" pitchFamily="34" charset="-122"/>
                </a:rPr>
                <a:t>计划</a:t>
              </a:r>
              <a:endParaRPr lang="zh-CN" altLang="en-US" sz="4000" dirty="0">
                <a:solidFill>
                  <a:schemeClr val="bg1"/>
                </a:solidFill>
                <a:latin typeface="微软雅黑" pitchFamily="34" charset="-122"/>
                <a:ea typeface="微软雅黑" pitchFamily="34" charset="-122"/>
              </a:endParaRPr>
            </a:p>
          </p:txBody>
        </p:sp>
      </p:grpSp>
      <p:grpSp>
        <p:nvGrpSpPr>
          <p:cNvPr id="8" name="组合 7"/>
          <p:cNvGrpSpPr/>
          <p:nvPr/>
        </p:nvGrpSpPr>
        <p:grpSpPr>
          <a:xfrm>
            <a:off x="2931454" y="1685751"/>
            <a:ext cx="784046" cy="784046"/>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0" name="椭圆 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11" name="组合 10"/>
          <p:cNvGrpSpPr/>
          <p:nvPr/>
        </p:nvGrpSpPr>
        <p:grpSpPr>
          <a:xfrm>
            <a:off x="3502954" y="2865914"/>
            <a:ext cx="784046" cy="784046"/>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3" name="椭圆 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14" name="组合 13"/>
          <p:cNvGrpSpPr/>
          <p:nvPr/>
        </p:nvGrpSpPr>
        <p:grpSpPr>
          <a:xfrm>
            <a:off x="3110931" y="4085114"/>
            <a:ext cx="784046" cy="784046"/>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17" name="TextBox 16"/>
          <p:cNvSpPr txBox="1"/>
          <p:nvPr/>
        </p:nvSpPr>
        <p:spPr>
          <a:xfrm>
            <a:off x="4922579" y="1852475"/>
            <a:ext cx="3017306" cy="384721"/>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ts val="1500"/>
              </a:lnSpc>
            </a:pPr>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18" name="TextBox 17"/>
          <p:cNvSpPr txBox="1"/>
          <p:nvPr/>
        </p:nvSpPr>
        <p:spPr>
          <a:xfrm>
            <a:off x="4922579" y="3066169"/>
            <a:ext cx="3017306" cy="384721"/>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ts val="1500"/>
              </a:lnSpc>
            </a:pPr>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19" name="TextBox 18"/>
          <p:cNvSpPr txBox="1"/>
          <p:nvPr/>
        </p:nvSpPr>
        <p:spPr>
          <a:xfrm>
            <a:off x="4922579" y="4279011"/>
            <a:ext cx="3017306" cy="384721"/>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ts val="1500"/>
              </a:lnSpc>
            </a:pPr>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grpSp>
        <p:nvGrpSpPr>
          <p:cNvPr id="20" name="Group 8"/>
          <p:cNvGrpSpPr>
            <a:grpSpLocks noChangeAspect="1"/>
          </p:cNvGrpSpPr>
          <p:nvPr/>
        </p:nvGrpSpPr>
        <p:grpSpPr bwMode="auto">
          <a:xfrm>
            <a:off x="3128043" y="1834075"/>
            <a:ext cx="416445" cy="456309"/>
            <a:chOff x="3437" y="2282"/>
            <a:chExt cx="679" cy="744"/>
          </a:xfrm>
          <a:solidFill>
            <a:srgbClr val="C00000"/>
          </a:solidFill>
        </p:grpSpPr>
        <p:sp>
          <p:nvSpPr>
            <p:cNvPr id="21"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22"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grpSp>
      <p:grpSp>
        <p:nvGrpSpPr>
          <p:cNvPr id="23" name="Group 13"/>
          <p:cNvGrpSpPr>
            <a:grpSpLocks noChangeAspect="1"/>
          </p:cNvGrpSpPr>
          <p:nvPr/>
        </p:nvGrpSpPr>
        <p:grpSpPr bwMode="auto">
          <a:xfrm>
            <a:off x="3251201" y="4205096"/>
            <a:ext cx="537730" cy="544081"/>
            <a:chOff x="2426" y="2781"/>
            <a:chExt cx="593" cy="600"/>
          </a:xfrm>
          <a:solidFill>
            <a:srgbClr val="C00000"/>
          </a:solidFill>
        </p:grpSpPr>
        <p:sp>
          <p:nvSpPr>
            <p:cNvPr id="24"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25"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grpSp>
      <p:sp>
        <p:nvSpPr>
          <p:cNvPr id="26" name="Freeform 108"/>
          <p:cNvSpPr>
            <a:spLocks noEditPoints="1"/>
          </p:cNvSpPr>
          <p:nvPr/>
        </p:nvSpPr>
        <p:spPr bwMode="auto">
          <a:xfrm>
            <a:off x="3667669" y="3029811"/>
            <a:ext cx="454616" cy="456251"/>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rgbClr val="C00000"/>
          </a:solidFill>
          <a:ln>
            <a:noFill/>
          </a:ln>
          <a:extLst/>
        </p:spPr>
        <p:txBody>
          <a:bodyPr vert="horz" wrap="square" lIns="68580" tIns="34290" rIns="68580" bIns="3429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27" name="TextBox 26"/>
          <p:cNvSpPr txBox="1"/>
          <p:nvPr/>
        </p:nvSpPr>
        <p:spPr>
          <a:xfrm>
            <a:off x="5329894" y="1433965"/>
            <a:ext cx="1954381" cy="400110"/>
          </a:xfrm>
          <a:prstGeom prst="rect">
            <a:avLst/>
          </a:prstGeom>
          <a:noFill/>
        </p:spPr>
        <p:txBody>
          <a:bodyPr wrap="none" rtlCol="0">
            <a:spAutoFit/>
          </a:bodyPr>
          <a:lstStyle/>
          <a:p>
            <a:r>
              <a:rPr lang="zh-CN" altLang="en-US" sz="2000" spc="300" dirty="0" smtClean="0">
                <a:latin typeface="微软雅黑" pitchFamily="34" charset="-122"/>
                <a:ea typeface="微软雅黑" pitchFamily="34" charset="-122"/>
              </a:rPr>
              <a:t>输入你的标题</a:t>
            </a:r>
            <a:endParaRPr lang="zh-CN" altLang="en-US" sz="2000" spc="300" dirty="0">
              <a:latin typeface="微软雅黑" pitchFamily="34" charset="-122"/>
              <a:ea typeface="微软雅黑" pitchFamily="34" charset="-122"/>
            </a:endParaRPr>
          </a:p>
        </p:txBody>
      </p:sp>
      <p:sp>
        <p:nvSpPr>
          <p:cNvPr id="28" name="TextBox 27"/>
          <p:cNvSpPr txBox="1"/>
          <p:nvPr/>
        </p:nvSpPr>
        <p:spPr>
          <a:xfrm>
            <a:off x="5329894" y="2653994"/>
            <a:ext cx="1954381" cy="400110"/>
          </a:xfrm>
          <a:prstGeom prst="rect">
            <a:avLst/>
          </a:prstGeom>
          <a:noFill/>
        </p:spPr>
        <p:txBody>
          <a:bodyPr wrap="none" rtlCol="0">
            <a:spAutoFit/>
          </a:bodyPr>
          <a:lstStyle/>
          <a:p>
            <a:r>
              <a:rPr lang="zh-CN" altLang="en-US" sz="2000" spc="300" dirty="0" smtClean="0">
                <a:latin typeface="微软雅黑" pitchFamily="34" charset="-122"/>
                <a:ea typeface="微软雅黑" pitchFamily="34" charset="-122"/>
              </a:rPr>
              <a:t>输入你的标题</a:t>
            </a:r>
            <a:endParaRPr lang="zh-CN" altLang="en-US" sz="2000" spc="300" dirty="0">
              <a:latin typeface="微软雅黑" pitchFamily="34" charset="-122"/>
              <a:ea typeface="微软雅黑" pitchFamily="34" charset="-122"/>
            </a:endParaRPr>
          </a:p>
        </p:txBody>
      </p:sp>
      <p:sp>
        <p:nvSpPr>
          <p:cNvPr id="29" name="TextBox 28"/>
          <p:cNvSpPr txBox="1"/>
          <p:nvPr/>
        </p:nvSpPr>
        <p:spPr>
          <a:xfrm>
            <a:off x="5329893" y="3871661"/>
            <a:ext cx="1954381" cy="400110"/>
          </a:xfrm>
          <a:prstGeom prst="rect">
            <a:avLst/>
          </a:prstGeom>
          <a:noFill/>
        </p:spPr>
        <p:txBody>
          <a:bodyPr wrap="none" rtlCol="0">
            <a:spAutoFit/>
          </a:bodyPr>
          <a:lstStyle/>
          <a:p>
            <a:r>
              <a:rPr lang="zh-CN" altLang="en-US" sz="2000" spc="300" dirty="0" smtClean="0">
                <a:latin typeface="微软雅黑" pitchFamily="34" charset="-122"/>
                <a:ea typeface="微软雅黑" pitchFamily="34" charset="-122"/>
              </a:rPr>
              <a:t>输入你的标题</a:t>
            </a:r>
            <a:endParaRPr lang="zh-CN" altLang="en-US" sz="2000" spc="300" dirty="0">
              <a:latin typeface="微软雅黑" pitchFamily="34" charset="-122"/>
              <a:ea typeface="微软雅黑" pitchFamily="34" charset="-122"/>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ppt_x</p:attrName>
                                        </p:attrNameLst>
                                      </p:cBhvr>
                                      <p:tavLst>
                                        <p:tav tm="0">
                                          <p:val>
                                            <p:strVal val="#ppt_x+#ppt_w*1.125000"/>
                                          </p:val>
                                        </p:tav>
                                        <p:tav tm="100000">
                                          <p:val>
                                            <p:strVal val="#ppt_x"/>
                                          </p:val>
                                        </p:tav>
                                      </p:tavLst>
                                    </p:anim>
                                    <p:animEffect transition="in" filter="wipe(left)">
                                      <p:cBhvr>
                                        <p:cTn id="8" dur="500"/>
                                        <p:tgtEl>
                                          <p:spTgt spid="5"/>
                                        </p:tgtEl>
                                      </p:cBhvr>
                                    </p:animEffect>
                                  </p:childTnLst>
                                </p:cTn>
                              </p:par>
                              <p:par>
                                <p:cTn id="9" presetID="53" presetClass="entr" presetSubtype="16" fill="hold" nodeType="withEffect">
                                  <p:stCondLst>
                                    <p:cond delay="40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900"/>
                            </p:stCondLst>
                            <p:childTnLst>
                              <p:par>
                                <p:cTn id="15" presetID="53" presetClass="entr" presetSubtype="16"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53" presetClass="entr" presetSubtype="16" fill="hold" nodeType="withEffect">
                                  <p:stCondLst>
                                    <p:cond delay="40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childTnLst>
                          </p:cTn>
                        </p:par>
                        <p:par>
                          <p:cTn id="25" fill="hold">
                            <p:stCondLst>
                              <p:cond delay="1800"/>
                            </p:stCondLst>
                            <p:childTnLst>
                              <p:par>
                                <p:cTn id="26" presetID="10" presetClass="entr" presetSubtype="0"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nodeType="withEffect">
                                  <p:stCondLst>
                                    <p:cond delay="20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par>
                                <p:cTn id="32" presetID="10" presetClass="entr" presetSubtype="0" fill="hold" grpId="0" nodeType="withEffect">
                                  <p:stCondLst>
                                    <p:cond delay="40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childTnLst>
                                </p:cTn>
                              </p:par>
                            </p:childTnLst>
                          </p:cTn>
                        </p:par>
                        <p:par>
                          <p:cTn id="35" fill="hold">
                            <p:stCondLst>
                              <p:cond delay="2700"/>
                            </p:stCondLst>
                            <p:childTnLst>
                              <p:par>
                                <p:cTn id="36" presetID="22" presetClass="entr" presetSubtype="8"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wipe(left)">
                                      <p:cBhvr>
                                        <p:cTn id="38" dur="500"/>
                                        <p:tgtEl>
                                          <p:spTgt spid="2"/>
                                        </p:tgtEl>
                                      </p:cBhvr>
                                    </p:animEffect>
                                  </p:childTnLst>
                                </p:cTn>
                              </p:par>
                            </p:childTnLst>
                          </p:cTn>
                        </p:par>
                        <p:par>
                          <p:cTn id="39" fill="hold">
                            <p:stCondLst>
                              <p:cond delay="3200"/>
                            </p:stCondLst>
                            <p:childTnLst>
                              <p:par>
                                <p:cTn id="40" presetID="22" presetClass="entr" presetSubtype="2"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right)">
                                      <p:cBhvr>
                                        <p:cTn id="42" dur="500"/>
                                        <p:tgtEl>
                                          <p:spTgt spid="17"/>
                                        </p:tgtEl>
                                      </p:cBhvr>
                                    </p:animEffect>
                                  </p:childTnLst>
                                </p:cTn>
                              </p:par>
                            </p:childTnLst>
                          </p:cTn>
                        </p:par>
                        <p:par>
                          <p:cTn id="43" fill="hold">
                            <p:stCondLst>
                              <p:cond delay="3700"/>
                            </p:stCondLst>
                            <p:childTnLst>
                              <p:par>
                                <p:cTn id="44" presetID="22" presetClass="entr" presetSubtype="8" fill="hold"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wipe(left)">
                                      <p:cBhvr>
                                        <p:cTn id="46" dur="500"/>
                                        <p:tgtEl>
                                          <p:spTgt spid="3"/>
                                        </p:tgtEl>
                                      </p:cBhvr>
                                    </p:animEffect>
                                  </p:childTnLst>
                                </p:cTn>
                              </p:par>
                            </p:childTnLst>
                          </p:cTn>
                        </p:par>
                        <p:par>
                          <p:cTn id="47" fill="hold">
                            <p:stCondLst>
                              <p:cond delay="4200"/>
                            </p:stCondLst>
                            <p:childTnLst>
                              <p:par>
                                <p:cTn id="48" presetID="22" presetClass="entr" presetSubtype="8"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left)">
                                      <p:cBhvr>
                                        <p:cTn id="50" dur="500"/>
                                        <p:tgtEl>
                                          <p:spTgt spid="18"/>
                                        </p:tgtEl>
                                      </p:cBhvr>
                                    </p:animEffect>
                                  </p:childTnLst>
                                </p:cTn>
                              </p:par>
                            </p:childTnLst>
                          </p:cTn>
                        </p:par>
                        <p:par>
                          <p:cTn id="51" fill="hold">
                            <p:stCondLst>
                              <p:cond delay="4700"/>
                            </p:stCondLst>
                            <p:childTnLst>
                              <p:par>
                                <p:cTn id="52" presetID="22" presetClass="entr" presetSubtype="8" fill="hold"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childTnLst>
                          </p:cTn>
                        </p:par>
                        <p:par>
                          <p:cTn id="55" fill="hold">
                            <p:stCondLst>
                              <p:cond delay="5200"/>
                            </p:stCondLst>
                            <p:childTnLst>
                              <p:par>
                                <p:cTn id="56" presetID="22" presetClass="entr" presetSubtype="8"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wipe(left)">
                                      <p:cBhvr>
                                        <p:cTn id="58" dur="500"/>
                                        <p:tgtEl>
                                          <p:spTgt spid="19"/>
                                        </p:tgtEl>
                                      </p:cBhvr>
                                    </p:animEffect>
                                  </p:childTnLst>
                                </p:cTn>
                              </p:par>
                            </p:childTnLst>
                          </p:cTn>
                        </p:par>
                        <p:par>
                          <p:cTn id="59" fill="hold">
                            <p:stCondLst>
                              <p:cond delay="5700"/>
                            </p:stCondLst>
                            <p:childTnLst>
                              <p:par>
                                <p:cTn id="60" presetID="12" presetClass="entr" presetSubtype="8" fill="hold" grpId="0" nodeType="after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additive="base">
                                        <p:cTn id="62" dur="500"/>
                                        <p:tgtEl>
                                          <p:spTgt spid="27"/>
                                        </p:tgtEl>
                                        <p:attrNameLst>
                                          <p:attrName>ppt_x</p:attrName>
                                        </p:attrNameLst>
                                      </p:cBhvr>
                                      <p:tavLst>
                                        <p:tav tm="0">
                                          <p:val>
                                            <p:strVal val="#ppt_x-#ppt_w*1.125000"/>
                                          </p:val>
                                        </p:tav>
                                        <p:tav tm="100000">
                                          <p:val>
                                            <p:strVal val="#ppt_x"/>
                                          </p:val>
                                        </p:tav>
                                      </p:tavLst>
                                    </p:anim>
                                    <p:animEffect transition="in" filter="wipe(right)">
                                      <p:cBhvr>
                                        <p:cTn id="63" dur="500"/>
                                        <p:tgtEl>
                                          <p:spTgt spid="27"/>
                                        </p:tgtEl>
                                      </p:cBhvr>
                                    </p:animEffect>
                                  </p:childTnLst>
                                </p:cTn>
                              </p:par>
                            </p:childTnLst>
                          </p:cTn>
                        </p:par>
                        <p:par>
                          <p:cTn id="64" fill="hold">
                            <p:stCondLst>
                              <p:cond delay="6200"/>
                            </p:stCondLst>
                            <p:childTnLst>
                              <p:par>
                                <p:cTn id="65" presetID="12" presetClass="entr" presetSubtype="8"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additive="base">
                                        <p:cTn id="67" dur="500"/>
                                        <p:tgtEl>
                                          <p:spTgt spid="28"/>
                                        </p:tgtEl>
                                        <p:attrNameLst>
                                          <p:attrName>ppt_x</p:attrName>
                                        </p:attrNameLst>
                                      </p:cBhvr>
                                      <p:tavLst>
                                        <p:tav tm="0">
                                          <p:val>
                                            <p:strVal val="#ppt_x-#ppt_w*1.125000"/>
                                          </p:val>
                                        </p:tav>
                                        <p:tav tm="100000">
                                          <p:val>
                                            <p:strVal val="#ppt_x"/>
                                          </p:val>
                                        </p:tav>
                                      </p:tavLst>
                                    </p:anim>
                                    <p:animEffect transition="in" filter="wipe(right)">
                                      <p:cBhvr>
                                        <p:cTn id="68" dur="500"/>
                                        <p:tgtEl>
                                          <p:spTgt spid="28"/>
                                        </p:tgtEl>
                                      </p:cBhvr>
                                    </p:animEffect>
                                  </p:childTnLst>
                                </p:cTn>
                              </p:par>
                            </p:childTnLst>
                          </p:cTn>
                        </p:par>
                        <p:par>
                          <p:cTn id="69" fill="hold">
                            <p:stCondLst>
                              <p:cond delay="6700"/>
                            </p:stCondLst>
                            <p:childTnLst>
                              <p:par>
                                <p:cTn id="70" presetID="12" presetClass="entr" presetSubtype="8"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additive="base">
                                        <p:cTn id="72" dur="500"/>
                                        <p:tgtEl>
                                          <p:spTgt spid="29"/>
                                        </p:tgtEl>
                                        <p:attrNameLst>
                                          <p:attrName>ppt_x</p:attrName>
                                        </p:attrNameLst>
                                      </p:cBhvr>
                                      <p:tavLst>
                                        <p:tav tm="0">
                                          <p:val>
                                            <p:strVal val="#ppt_x-#ppt_w*1.125000"/>
                                          </p:val>
                                        </p:tav>
                                        <p:tav tm="100000">
                                          <p:val>
                                            <p:strVal val="#ppt_x"/>
                                          </p:val>
                                        </p:tav>
                                      </p:tavLst>
                                    </p:anim>
                                    <p:animEffect transition="in" filter="wipe(right)">
                                      <p:cBhvr>
                                        <p:cTn id="7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6" grpId="0" animBg="1"/>
      <p:bldP spid="27" grpId="0"/>
      <p:bldP spid="28" grpId="0"/>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椭圆 32"/>
          <p:cNvSpPr/>
          <p:nvPr/>
        </p:nvSpPr>
        <p:spPr>
          <a:xfrm>
            <a:off x="3873939" y="2255809"/>
            <a:ext cx="174832" cy="174832"/>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4" name="椭圆 33"/>
          <p:cNvSpPr/>
          <p:nvPr/>
        </p:nvSpPr>
        <p:spPr>
          <a:xfrm>
            <a:off x="3943163" y="2467314"/>
            <a:ext cx="87416" cy="87416"/>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5" name="椭圆 34"/>
          <p:cNvSpPr/>
          <p:nvPr/>
        </p:nvSpPr>
        <p:spPr>
          <a:xfrm>
            <a:off x="4224938" y="2269007"/>
            <a:ext cx="174832" cy="174832"/>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6" name="椭圆 35"/>
          <p:cNvSpPr/>
          <p:nvPr/>
        </p:nvSpPr>
        <p:spPr>
          <a:xfrm>
            <a:off x="4032306" y="2400338"/>
            <a:ext cx="142004" cy="142004"/>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7" name="椭圆 36"/>
          <p:cNvSpPr/>
          <p:nvPr/>
        </p:nvSpPr>
        <p:spPr>
          <a:xfrm>
            <a:off x="4069125" y="2312715"/>
            <a:ext cx="87416" cy="87416"/>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8" name="椭圆 37"/>
          <p:cNvSpPr/>
          <p:nvPr/>
        </p:nvSpPr>
        <p:spPr>
          <a:xfrm>
            <a:off x="5264589" y="2160559"/>
            <a:ext cx="174832" cy="174832"/>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9" name="椭圆 38"/>
          <p:cNvSpPr/>
          <p:nvPr/>
        </p:nvSpPr>
        <p:spPr>
          <a:xfrm>
            <a:off x="5333813" y="2372064"/>
            <a:ext cx="87416" cy="87416"/>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0" name="椭圆 39"/>
          <p:cNvSpPr/>
          <p:nvPr/>
        </p:nvSpPr>
        <p:spPr>
          <a:xfrm>
            <a:off x="5615588" y="2173757"/>
            <a:ext cx="174832" cy="174832"/>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1" name="椭圆 40"/>
          <p:cNvSpPr/>
          <p:nvPr/>
        </p:nvSpPr>
        <p:spPr>
          <a:xfrm>
            <a:off x="5422956" y="2305088"/>
            <a:ext cx="142004" cy="142004"/>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2" name="椭圆 41"/>
          <p:cNvSpPr/>
          <p:nvPr/>
        </p:nvSpPr>
        <p:spPr>
          <a:xfrm>
            <a:off x="5459775" y="2217465"/>
            <a:ext cx="87416" cy="87416"/>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3" name="椭圆 42"/>
          <p:cNvSpPr/>
          <p:nvPr/>
        </p:nvSpPr>
        <p:spPr>
          <a:xfrm>
            <a:off x="6598089" y="2160559"/>
            <a:ext cx="174832" cy="174832"/>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4" name="椭圆 43"/>
          <p:cNvSpPr/>
          <p:nvPr/>
        </p:nvSpPr>
        <p:spPr>
          <a:xfrm>
            <a:off x="6667313" y="2372064"/>
            <a:ext cx="87416" cy="87416"/>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5" name="椭圆 44"/>
          <p:cNvSpPr/>
          <p:nvPr/>
        </p:nvSpPr>
        <p:spPr>
          <a:xfrm>
            <a:off x="6949088" y="2173757"/>
            <a:ext cx="174832" cy="174832"/>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6" name="椭圆 45"/>
          <p:cNvSpPr/>
          <p:nvPr/>
        </p:nvSpPr>
        <p:spPr>
          <a:xfrm>
            <a:off x="6756456" y="2305088"/>
            <a:ext cx="142004" cy="142004"/>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7" name="椭圆 46"/>
          <p:cNvSpPr/>
          <p:nvPr/>
        </p:nvSpPr>
        <p:spPr>
          <a:xfrm>
            <a:off x="6793275" y="2217465"/>
            <a:ext cx="87416" cy="87416"/>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48" name="组合 47"/>
          <p:cNvGrpSpPr/>
          <p:nvPr/>
        </p:nvGrpSpPr>
        <p:grpSpPr>
          <a:xfrm>
            <a:off x="3603181" y="1213198"/>
            <a:ext cx="1075755" cy="1075755"/>
            <a:chOff x="304800" y="673100"/>
            <a:chExt cx="4000500" cy="4000500"/>
          </a:xfrm>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0" name="椭圆 4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51" name="组合 50"/>
          <p:cNvGrpSpPr/>
          <p:nvPr/>
        </p:nvGrpSpPr>
        <p:grpSpPr>
          <a:xfrm>
            <a:off x="6267824" y="1227004"/>
            <a:ext cx="1038470" cy="1038470"/>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3" name="椭圆 5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54" name="组合 53"/>
          <p:cNvGrpSpPr/>
          <p:nvPr/>
        </p:nvGrpSpPr>
        <p:grpSpPr>
          <a:xfrm>
            <a:off x="4962700" y="1166240"/>
            <a:ext cx="1075755" cy="1075755"/>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6" name="椭圆 5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57" name="TextBox 56"/>
          <p:cNvSpPr txBox="1"/>
          <p:nvPr/>
        </p:nvSpPr>
        <p:spPr>
          <a:xfrm>
            <a:off x="3735010" y="2619669"/>
            <a:ext cx="4311270" cy="2322687"/>
          </a:xfrm>
          <a:prstGeom prst="rect">
            <a:avLst/>
          </a:prstGeom>
          <a:noFill/>
        </p:spPr>
        <p:txBody>
          <a:bodyPr wrap="square" lIns="0" tIns="0" rIns="0" bIns="0" rtlCol="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endParaRPr kumimoji="0" lang="en-US" altLang="zh-CN"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我们</a:t>
            </a:r>
            <a:r>
              <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是一支专业的团队。我们的成员拥有多年的信息安全专业技术背景，来自国内知名安全公司的一线骨干。</a:t>
            </a:r>
          </a:p>
          <a:p>
            <a:pPr marL="0" marR="0" lvl="0" indent="0" algn="just" defTabSz="914400" eaLnBrk="1" fontAlgn="auto" latinLnBrk="0" hangingPunct="1">
              <a:lnSpc>
                <a:spcPts val="1400"/>
              </a:lnSpc>
              <a:spcBef>
                <a:spcPts val="0"/>
              </a:spcBef>
              <a:spcAft>
                <a:spcPts val="0"/>
              </a:spcAft>
              <a:buClrTx/>
              <a:buSzTx/>
              <a:buFontTx/>
              <a:buNone/>
              <a:tabLst/>
              <a:defRPr/>
            </a:pPr>
            <a:endParaRPr kumimoji="0" lang="en-US" altLang="zh-CN"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我们</a:t>
            </a:r>
            <a:r>
              <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是一支年轻的团队。我们的平均年龄仅有</a:t>
            </a:r>
            <a:r>
              <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26</a:t>
            </a:r>
            <a:r>
              <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岁，充满了朝气和创新精神。</a:t>
            </a:r>
          </a:p>
          <a:p>
            <a:pPr marL="0" marR="0" lvl="0" indent="0" algn="just" defTabSz="914400" eaLnBrk="1" fontAlgn="auto" latinLnBrk="0" hangingPunct="1">
              <a:lnSpc>
                <a:spcPts val="1400"/>
              </a:lnSpc>
              <a:spcBef>
                <a:spcPts val="0"/>
              </a:spcBef>
              <a:spcAft>
                <a:spcPts val="0"/>
              </a:spcAft>
              <a:buClrTx/>
              <a:buSzTx/>
              <a:buFontTx/>
              <a:buNone/>
              <a:tabLst/>
              <a:defRPr/>
            </a:pPr>
            <a:endParaRPr kumimoji="0" lang="en-US" altLang="zh-CN"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我们</a:t>
            </a:r>
            <a:r>
              <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是一支专注的团队。我们坚信，安全的品牌源自客户的信任。只有专注，才能做好安全。</a:t>
            </a:r>
          </a:p>
          <a:p>
            <a:pPr marL="0" marR="0" lvl="0" indent="0" algn="just" defTabSz="914400" eaLnBrk="1" fontAlgn="auto" latinLnBrk="0" hangingPunct="1">
              <a:lnSpc>
                <a:spcPts val="1400"/>
              </a:lnSpc>
              <a:spcBef>
                <a:spcPts val="0"/>
              </a:spcBef>
              <a:spcAft>
                <a:spcPts val="0"/>
              </a:spcAft>
              <a:buClrTx/>
              <a:buSzTx/>
              <a:buFontTx/>
              <a:buNone/>
              <a:tabLst/>
              <a:defRPr/>
            </a:pPr>
            <a:endParaRPr kumimoji="0" lang="en-US" altLang="zh-CN"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我们</a:t>
            </a:r>
            <a:r>
              <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是一支有梦想的团队。我们来自五湖四海，因为一个共同的梦想：做一家真正优秀的信息安全企业，为客户提供最可靠的互联网安全防护。</a:t>
            </a:r>
          </a:p>
        </p:txBody>
      </p:sp>
      <p:sp>
        <p:nvSpPr>
          <p:cNvPr id="58" name="矩形 57"/>
          <p:cNvSpPr/>
          <p:nvPr/>
        </p:nvSpPr>
        <p:spPr>
          <a:xfrm>
            <a:off x="645881" y="1449528"/>
            <a:ext cx="2593340" cy="3462301"/>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9" name="TextBox 33"/>
          <p:cNvSpPr>
            <a:spLocks noChangeArrowheads="1"/>
          </p:cNvSpPr>
          <p:nvPr/>
        </p:nvSpPr>
        <p:spPr bwMode="auto">
          <a:xfrm>
            <a:off x="3686437" y="1478940"/>
            <a:ext cx="847194" cy="430887"/>
          </a:xfrm>
          <a:prstGeom prst="rect">
            <a:avLst/>
          </a:prstGeom>
          <a:noFill/>
          <a:ln>
            <a:noFill/>
          </a:ln>
          <a:extLst/>
        </p:spPr>
        <p:txBody>
          <a:bodyPr wrap="square" lIns="0" tIns="0" rIns="0" bIns="0">
            <a:spAutoFit/>
          </a:bodyPr>
          <a:lstStyle/>
          <a:p>
            <a:pPr algn="ctr"/>
            <a:r>
              <a:rPr lang="zh-CN" altLang="en-US" sz="2800" b="1" dirty="0" smtClean="0">
                <a:solidFill>
                  <a:srgbClr val="C00000"/>
                </a:solidFill>
                <a:latin typeface="微软雅黑" pitchFamily="34" charset="-122"/>
                <a:ea typeface="微软雅黑" pitchFamily="34" charset="-122"/>
              </a:rPr>
              <a:t>专业</a:t>
            </a:r>
            <a:endParaRPr lang="zh-CN" altLang="en-US" sz="2800" b="1" dirty="0">
              <a:solidFill>
                <a:srgbClr val="C00000"/>
              </a:solidFill>
              <a:latin typeface="微软雅黑" pitchFamily="34" charset="-122"/>
              <a:ea typeface="微软雅黑" pitchFamily="34" charset="-122"/>
            </a:endParaRPr>
          </a:p>
        </p:txBody>
      </p:sp>
      <p:sp>
        <p:nvSpPr>
          <p:cNvPr id="60" name="TextBox 33"/>
          <p:cNvSpPr>
            <a:spLocks noChangeArrowheads="1"/>
          </p:cNvSpPr>
          <p:nvPr/>
        </p:nvSpPr>
        <p:spPr bwMode="auto">
          <a:xfrm>
            <a:off x="5110512" y="1495626"/>
            <a:ext cx="780133" cy="430887"/>
          </a:xfrm>
          <a:prstGeom prst="rect">
            <a:avLst/>
          </a:prstGeom>
          <a:noFill/>
          <a:ln>
            <a:noFill/>
          </a:ln>
          <a:extLst/>
        </p:spPr>
        <p:txBody>
          <a:bodyPr wrap="square" lIns="0" tIns="0" rIns="0" bIns="0">
            <a:spAutoFit/>
          </a:bodyPr>
          <a:lstStyle/>
          <a:p>
            <a:pPr algn="ctr"/>
            <a:r>
              <a:rPr lang="zh-CN" altLang="en-US" sz="2800" b="1" dirty="0" smtClean="0">
                <a:solidFill>
                  <a:srgbClr val="C00000"/>
                </a:solidFill>
                <a:latin typeface="微软雅黑" pitchFamily="34" charset="-122"/>
                <a:ea typeface="微软雅黑" pitchFamily="34" charset="-122"/>
              </a:rPr>
              <a:t>年轻</a:t>
            </a:r>
            <a:endParaRPr lang="zh-CN" altLang="en-US" sz="2800" b="1" dirty="0">
              <a:solidFill>
                <a:srgbClr val="C00000"/>
              </a:solidFill>
              <a:latin typeface="微软雅黑" pitchFamily="34" charset="-122"/>
              <a:ea typeface="微软雅黑" pitchFamily="34" charset="-122"/>
            </a:endParaRPr>
          </a:p>
        </p:txBody>
      </p:sp>
      <p:sp>
        <p:nvSpPr>
          <p:cNvPr id="61" name="TextBox 33"/>
          <p:cNvSpPr>
            <a:spLocks noChangeArrowheads="1"/>
          </p:cNvSpPr>
          <p:nvPr/>
        </p:nvSpPr>
        <p:spPr bwMode="auto">
          <a:xfrm>
            <a:off x="6408586" y="1344700"/>
            <a:ext cx="815425" cy="738664"/>
          </a:xfrm>
          <a:prstGeom prst="rect">
            <a:avLst/>
          </a:prstGeom>
          <a:noFill/>
          <a:ln>
            <a:noFill/>
          </a:ln>
          <a:extLst/>
        </p:spPr>
        <p:txBody>
          <a:bodyPr wrap="square" lIns="0" tIns="0" rIns="0" bIns="0">
            <a:spAutoFit/>
          </a:bodyPr>
          <a:lstStyle/>
          <a:p>
            <a:pPr algn="ctr"/>
            <a:r>
              <a:rPr lang="zh-CN" altLang="en-US" sz="2400" b="1" dirty="0" smtClean="0">
                <a:solidFill>
                  <a:srgbClr val="C00000"/>
                </a:solidFill>
                <a:latin typeface="微软雅黑" pitchFamily="34" charset="-122"/>
                <a:ea typeface="微软雅黑" pitchFamily="34" charset="-122"/>
              </a:rPr>
              <a:t>有</a:t>
            </a:r>
            <a:endParaRPr lang="en-US" altLang="zh-CN" sz="2400" b="1" dirty="0" smtClean="0">
              <a:solidFill>
                <a:srgbClr val="C00000"/>
              </a:solidFill>
              <a:latin typeface="微软雅黑" pitchFamily="34" charset="-122"/>
              <a:ea typeface="微软雅黑" pitchFamily="34" charset="-122"/>
            </a:endParaRPr>
          </a:p>
          <a:p>
            <a:pPr algn="ctr"/>
            <a:r>
              <a:rPr lang="zh-CN" altLang="en-US" sz="2400" b="1" dirty="0" smtClean="0">
                <a:solidFill>
                  <a:srgbClr val="C00000"/>
                </a:solidFill>
                <a:latin typeface="微软雅黑" pitchFamily="34" charset="-122"/>
                <a:ea typeface="微软雅黑" pitchFamily="34" charset="-122"/>
              </a:rPr>
              <a:t>梦想</a:t>
            </a:r>
            <a:endParaRPr lang="zh-CN" altLang="en-US" sz="2400" b="1" dirty="0">
              <a:solidFill>
                <a:srgbClr val="C00000"/>
              </a:solidFill>
              <a:latin typeface="微软雅黑" pitchFamily="34" charset="-122"/>
              <a:ea typeface="微软雅黑" pitchFamily="34" charset="-122"/>
            </a:endParaRPr>
          </a:p>
        </p:txBody>
      </p:sp>
      <p:sp>
        <p:nvSpPr>
          <p:cNvPr id="62" name="斜纹 61"/>
          <p:cNvSpPr/>
          <p:nvPr/>
        </p:nvSpPr>
        <p:spPr>
          <a:xfrm>
            <a:off x="607781" y="1418572"/>
            <a:ext cx="359773" cy="359773"/>
          </a:xfrm>
          <a:prstGeom prst="diagStripe">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3" name="斜纹 62"/>
          <p:cNvSpPr/>
          <p:nvPr/>
        </p:nvSpPr>
        <p:spPr>
          <a:xfrm rot="10800000">
            <a:off x="2911232" y="4581395"/>
            <a:ext cx="359773" cy="359773"/>
          </a:xfrm>
          <a:prstGeom prst="diagStrip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p:cTn id="11" dur="500" fill="hold"/>
                                        <p:tgtEl>
                                          <p:spTgt spid="62"/>
                                        </p:tgtEl>
                                        <p:attrNameLst>
                                          <p:attrName>ppt_w</p:attrName>
                                        </p:attrNameLst>
                                      </p:cBhvr>
                                      <p:tavLst>
                                        <p:tav tm="0">
                                          <p:val>
                                            <p:fltVal val="0"/>
                                          </p:val>
                                        </p:tav>
                                        <p:tav tm="100000">
                                          <p:val>
                                            <p:strVal val="#ppt_w"/>
                                          </p:val>
                                        </p:tav>
                                      </p:tavLst>
                                    </p:anim>
                                    <p:anim calcmode="lin" valueType="num">
                                      <p:cBhvr>
                                        <p:cTn id="12" dur="500" fill="hold"/>
                                        <p:tgtEl>
                                          <p:spTgt spid="62"/>
                                        </p:tgtEl>
                                        <p:attrNameLst>
                                          <p:attrName>ppt_h</p:attrName>
                                        </p:attrNameLst>
                                      </p:cBhvr>
                                      <p:tavLst>
                                        <p:tav tm="0">
                                          <p:val>
                                            <p:fltVal val="0"/>
                                          </p:val>
                                        </p:tav>
                                        <p:tav tm="100000">
                                          <p:val>
                                            <p:strVal val="#ppt_h"/>
                                          </p:val>
                                        </p:tav>
                                      </p:tavLst>
                                    </p:anim>
                                    <p:anim calcmode="lin" valueType="num">
                                      <p:cBhvr>
                                        <p:cTn id="13" dur="500" fill="hold"/>
                                        <p:tgtEl>
                                          <p:spTgt spid="62"/>
                                        </p:tgtEl>
                                        <p:attrNameLst>
                                          <p:attrName>style.rotation</p:attrName>
                                        </p:attrNameLst>
                                      </p:cBhvr>
                                      <p:tavLst>
                                        <p:tav tm="0">
                                          <p:val>
                                            <p:fltVal val="90"/>
                                          </p:val>
                                        </p:tav>
                                        <p:tav tm="100000">
                                          <p:val>
                                            <p:fltVal val="0"/>
                                          </p:val>
                                        </p:tav>
                                      </p:tavLst>
                                    </p:anim>
                                    <p:animEffect transition="in" filter="fade">
                                      <p:cBhvr>
                                        <p:cTn id="14" dur="500"/>
                                        <p:tgtEl>
                                          <p:spTgt spid="62"/>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63"/>
                                        </p:tgtEl>
                                        <p:attrNameLst>
                                          <p:attrName>style.visibility</p:attrName>
                                        </p:attrNameLst>
                                      </p:cBhvr>
                                      <p:to>
                                        <p:strVal val="visible"/>
                                      </p:to>
                                    </p:set>
                                    <p:anim calcmode="lin" valueType="num">
                                      <p:cBhvr>
                                        <p:cTn id="17" dur="500" fill="hold"/>
                                        <p:tgtEl>
                                          <p:spTgt spid="63"/>
                                        </p:tgtEl>
                                        <p:attrNameLst>
                                          <p:attrName>ppt_w</p:attrName>
                                        </p:attrNameLst>
                                      </p:cBhvr>
                                      <p:tavLst>
                                        <p:tav tm="0">
                                          <p:val>
                                            <p:fltVal val="0"/>
                                          </p:val>
                                        </p:tav>
                                        <p:tav tm="100000">
                                          <p:val>
                                            <p:strVal val="#ppt_w"/>
                                          </p:val>
                                        </p:tav>
                                      </p:tavLst>
                                    </p:anim>
                                    <p:anim calcmode="lin" valueType="num">
                                      <p:cBhvr>
                                        <p:cTn id="18" dur="500" fill="hold"/>
                                        <p:tgtEl>
                                          <p:spTgt spid="63"/>
                                        </p:tgtEl>
                                        <p:attrNameLst>
                                          <p:attrName>ppt_h</p:attrName>
                                        </p:attrNameLst>
                                      </p:cBhvr>
                                      <p:tavLst>
                                        <p:tav tm="0">
                                          <p:val>
                                            <p:fltVal val="0"/>
                                          </p:val>
                                        </p:tav>
                                        <p:tav tm="100000">
                                          <p:val>
                                            <p:strVal val="#ppt_h"/>
                                          </p:val>
                                        </p:tav>
                                      </p:tavLst>
                                    </p:anim>
                                    <p:anim calcmode="lin" valueType="num">
                                      <p:cBhvr>
                                        <p:cTn id="19" dur="500" fill="hold"/>
                                        <p:tgtEl>
                                          <p:spTgt spid="63"/>
                                        </p:tgtEl>
                                        <p:attrNameLst>
                                          <p:attrName>style.rotation</p:attrName>
                                        </p:attrNameLst>
                                      </p:cBhvr>
                                      <p:tavLst>
                                        <p:tav tm="0">
                                          <p:val>
                                            <p:fltVal val="90"/>
                                          </p:val>
                                        </p:tav>
                                        <p:tav tm="100000">
                                          <p:val>
                                            <p:fltVal val="0"/>
                                          </p:val>
                                        </p:tav>
                                      </p:tavLst>
                                    </p:anim>
                                    <p:animEffect transition="in" filter="fade">
                                      <p:cBhvr>
                                        <p:cTn id="20" dur="500"/>
                                        <p:tgtEl>
                                          <p:spTgt spid="63"/>
                                        </p:tgtEl>
                                      </p:cBhvr>
                                    </p:animEffect>
                                  </p:childTnLst>
                                </p:cTn>
                              </p:par>
                            </p:childTnLst>
                          </p:cTn>
                        </p:par>
                        <p:par>
                          <p:cTn id="21" fill="hold">
                            <p:stCondLst>
                              <p:cond delay="1000"/>
                            </p:stCondLst>
                            <p:childTnLst>
                              <p:par>
                                <p:cTn id="22" presetID="10" presetClass="entr" presetSubtype="0" fill="hold" nodeType="afterEffect">
                                  <p:stCondLst>
                                    <p:cond delay="400"/>
                                  </p:stCondLst>
                                  <p:childTnLst>
                                    <p:set>
                                      <p:cBhvr>
                                        <p:cTn id="23" dur="1" fill="hold">
                                          <p:stCondLst>
                                            <p:cond delay="0"/>
                                          </p:stCondLst>
                                        </p:cTn>
                                        <p:tgtEl>
                                          <p:spTgt spid="51"/>
                                        </p:tgtEl>
                                        <p:attrNameLst>
                                          <p:attrName>style.visibility</p:attrName>
                                        </p:attrNameLst>
                                      </p:cBhvr>
                                      <p:to>
                                        <p:strVal val="visible"/>
                                      </p:to>
                                    </p:set>
                                    <p:animEffect transition="in" filter="fade">
                                      <p:cBhvr>
                                        <p:cTn id="24" dur="500"/>
                                        <p:tgtEl>
                                          <p:spTgt spid="51"/>
                                        </p:tgtEl>
                                      </p:cBhvr>
                                    </p:animEffect>
                                  </p:childTnLst>
                                </p:cTn>
                              </p:par>
                              <p:par>
                                <p:cTn id="25" presetID="10" presetClass="entr" presetSubtype="0" fill="hold" nodeType="with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par>
                                <p:cTn id="28" presetID="10" presetClass="entr" presetSubtype="0" fill="hold" nodeType="withEffect">
                                  <p:stCondLst>
                                    <p:cond delay="2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500"/>
                                        <p:tgtEl>
                                          <p:spTgt spid="54"/>
                                        </p:tgtEl>
                                      </p:cBhvr>
                                    </p:animEffect>
                                  </p:childTnLst>
                                </p:cTn>
                              </p:par>
                              <p:par>
                                <p:cTn id="31" presetID="42" presetClass="entr" presetSubtype="0" fill="hold" grpId="0" nodeType="withEffect">
                                  <p:stCondLst>
                                    <p:cond delay="600"/>
                                  </p:stCondLst>
                                  <p:childTnLst>
                                    <p:set>
                                      <p:cBhvr>
                                        <p:cTn id="32" dur="1" fill="hold">
                                          <p:stCondLst>
                                            <p:cond delay="0"/>
                                          </p:stCondLst>
                                        </p:cTn>
                                        <p:tgtEl>
                                          <p:spTgt spid="59"/>
                                        </p:tgtEl>
                                        <p:attrNameLst>
                                          <p:attrName>style.visibility</p:attrName>
                                        </p:attrNameLst>
                                      </p:cBhvr>
                                      <p:to>
                                        <p:strVal val="visible"/>
                                      </p:to>
                                    </p:set>
                                    <p:animEffect transition="in" filter="fade">
                                      <p:cBhvr>
                                        <p:cTn id="33" dur="500"/>
                                        <p:tgtEl>
                                          <p:spTgt spid="59"/>
                                        </p:tgtEl>
                                      </p:cBhvr>
                                    </p:animEffect>
                                    <p:anim calcmode="lin" valueType="num">
                                      <p:cBhvr>
                                        <p:cTn id="34" dur="500" fill="hold"/>
                                        <p:tgtEl>
                                          <p:spTgt spid="59"/>
                                        </p:tgtEl>
                                        <p:attrNameLst>
                                          <p:attrName>ppt_x</p:attrName>
                                        </p:attrNameLst>
                                      </p:cBhvr>
                                      <p:tavLst>
                                        <p:tav tm="0">
                                          <p:val>
                                            <p:strVal val="#ppt_x"/>
                                          </p:val>
                                        </p:tav>
                                        <p:tav tm="100000">
                                          <p:val>
                                            <p:strVal val="#ppt_x"/>
                                          </p:val>
                                        </p:tav>
                                      </p:tavLst>
                                    </p:anim>
                                    <p:anim calcmode="lin" valueType="num">
                                      <p:cBhvr>
                                        <p:cTn id="35" dur="500" fill="hold"/>
                                        <p:tgtEl>
                                          <p:spTgt spid="5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800"/>
                                  </p:stCondLst>
                                  <p:childTnLst>
                                    <p:set>
                                      <p:cBhvr>
                                        <p:cTn id="37" dur="1" fill="hold">
                                          <p:stCondLst>
                                            <p:cond delay="0"/>
                                          </p:stCondLst>
                                        </p:cTn>
                                        <p:tgtEl>
                                          <p:spTgt spid="60"/>
                                        </p:tgtEl>
                                        <p:attrNameLst>
                                          <p:attrName>style.visibility</p:attrName>
                                        </p:attrNameLst>
                                      </p:cBhvr>
                                      <p:to>
                                        <p:strVal val="visible"/>
                                      </p:to>
                                    </p:set>
                                    <p:animEffect transition="in" filter="fade">
                                      <p:cBhvr>
                                        <p:cTn id="38" dur="500"/>
                                        <p:tgtEl>
                                          <p:spTgt spid="60"/>
                                        </p:tgtEl>
                                      </p:cBhvr>
                                    </p:animEffect>
                                    <p:anim calcmode="lin" valueType="num">
                                      <p:cBhvr>
                                        <p:cTn id="39" dur="500" fill="hold"/>
                                        <p:tgtEl>
                                          <p:spTgt spid="60"/>
                                        </p:tgtEl>
                                        <p:attrNameLst>
                                          <p:attrName>ppt_x</p:attrName>
                                        </p:attrNameLst>
                                      </p:cBhvr>
                                      <p:tavLst>
                                        <p:tav tm="0">
                                          <p:val>
                                            <p:strVal val="#ppt_x"/>
                                          </p:val>
                                        </p:tav>
                                        <p:tav tm="100000">
                                          <p:val>
                                            <p:strVal val="#ppt_x"/>
                                          </p:val>
                                        </p:tav>
                                      </p:tavLst>
                                    </p:anim>
                                    <p:anim calcmode="lin" valueType="num">
                                      <p:cBhvr>
                                        <p:cTn id="40" dur="500" fill="hold"/>
                                        <p:tgtEl>
                                          <p:spTgt spid="60"/>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000"/>
                                  </p:stCondLst>
                                  <p:childTnLst>
                                    <p:set>
                                      <p:cBhvr>
                                        <p:cTn id="42" dur="1" fill="hold">
                                          <p:stCondLst>
                                            <p:cond delay="0"/>
                                          </p:stCondLst>
                                        </p:cTn>
                                        <p:tgtEl>
                                          <p:spTgt spid="61"/>
                                        </p:tgtEl>
                                        <p:attrNameLst>
                                          <p:attrName>style.visibility</p:attrName>
                                        </p:attrNameLst>
                                      </p:cBhvr>
                                      <p:to>
                                        <p:strVal val="visible"/>
                                      </p:to>
                                    </p:set>
                                    <p:animEffect transition="in" filter="fade">
                                      <p:cBhvr>
                                        <p:cTn id="43" dur="500"/>
                                        <p:tgtEl>
                                          <p:spTgt spid="61"/>
                                        </p:tgtEl>
                                      </p:cBhvr>
                                    </p:animEffect>
                                    <p:anim calcmode="lin" valueType="num">
                                      <p:cBhvr>
                                        <p:cTn id="44" dur="500" fill="hold"/>
                                        <p:tgtEl>
                                          <p:spTgt spid="61"/>
                                        </p:tgtEl>
                                        <p:attrNameLst>
                                          <p:attrName>ppt_x</p:attrName>
                                        </p:attrNameLst>
                                      </p:cBhvr>
                                      <p:tavLst>
                                        <p:tav tm="0">
                                          <p:val>
                                            <p:strVal val="#ppt_x"/>
                                          </p:val>
                                        </p:tav>
                                        <p:tav tm="100000">
                                          <p:val>
                                            <p:strVal val="#ppt_x"/>
                                          </p:val>
                                        </p:tav>
                                      </p:tavLst>
                                    </p:anim>
                                    <p:anim calcmode="lin" valueType="num">
                                      <p:cBhvr>
                                        <p:cTn id="45" dur="500" fill="hold"/>
                                        <p:tgtEl>
                                          <p:spTgt spid="61"/>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2" presetClass="entr" presetSubtype="4" fill="hold" grpId="0" nodeType="afterEffect">
                                  <p:stCondLst>
                                    <p:cond delay="100"/>
                                  </p:stCondLst>
                                  <p:childTnLst>
                                    <p:set>
                                      <p:cBhvr>
                                        <p:cTn id="48" dur="1" fill="hold">
                                          <p:stCondLst>
                                            <p:cond delay="0"/>
                                          </p:stCondLst>
                                        </p:cTn>
                                        <p:tgtEl>
                                          <p:spTgt spid="43"/>
                                        </p:tgtEl>
                                        <p:attrNameLst>
                                          <p:attrName>style.visibility</p:attrName>
                                        </p:attrNameLst>
                                      </p:cBhvr>
                                      <p:to>
                                        <p:strVal val="visible"/>
                                      </p:to>
                                    </p:set>
                                    <p:anim calcmode="lin" valueType="num">
                                      <p:cBhvr additive="base">
                                        <p:cTn id="49" dur="500" fill="hold"/>
                                        <p:tgtEl>
                                          <p:spTgt spid="43"/>
                                        </p:tgtEl>
                                        <p:attrNameLst>
                                          <p:attrName>ppt_x</p:attrName>
                                        </p:attrNameLst>
                                      </p:cBhvr>
                                      <p:tavLst>
                                        <p:tav tm="0">
                                          <p:val>
                                            <p:strVal val="#ppt_x"/>
                                          </p:val>
                                        </p:tav>
                                        <p:tav tm="100000">
                                          <p:val>
                                            <p:strVal val="#ppt_x"/>
                                          </p:val>
                                        </p:tav>
                                      </p:tavLst>
                                    </p:anim>
                                    <p:anim calcmode="lin" valueType="num">
                                      <p:cBhvr additive="base">
                                        <p:cTn id="50" dur="500" fill="hold"/>
                                        <p:tgtEl>
                                          <p:spTgt spid="43"/>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200"/>
                                  </p:stCondLst>
                                  <p:childTnLst>
                                    <p:set>
                                      <p:cBhvr>
                                        <p:cTn id="52" dur="1" fill="hold">
                                          <p:stCondLst>
                                            <p:cond delay="0"/>
                                          </p:stCondLst>
                                        </p:cTn>
                                        <p:tgtEl>
                                          <p:spTgt spid="44"/>
                                        </p:tgtEl>
                                        <p:attrNameLst>
                                          <p:attrName>style.visibility</p:attrName>
                                        </p:attrNameLst>
                                      </p:cBhvr>
                                      <p:to>
                                        <p:strVal val="visible"/>
                                      </p:to>
                                    </p:set>
                                    <p:anim calcmode="lin" valueType="num">
                                      <p:cBhvr additive="base">
                                        <p:cTn id="53" dur="500" fill="hold"/>
                                        <p:tgtEl>
                                          <p:spTgt spid="44"/>
                                        </p:tgtEl>
                                        <p:attrNameLst>
                                          <p:attrName>ppt_x</p:attrName>
                                        </p:attrNameLst>
                                      </p:cBhvr>
                                      <p:tavLst>
                                        <p:tav tm="0">
                                          <p:val>
                                            <p:strVal val="#ppt_x"/>
                                          </p:val>
                                        </p:tav>
                                        <p:tav tm="100000">
                                          <p:val>
                                            <p:strVal val="#ppt_x"/>
                                          </p:val>
                                        </p:tav>
                                      </p:tavLst>
                                    </p:anim>
                                    <p:anim calcmode="lin" valueType="num">
                                      <p:cBhvr additive="base">
                                        <p:cTn id="54" dur="500" fill="hold"/>
                                        <p:tgtEl>
                                          <p:spTgt spid="44"/>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400"/>
                                  </p:stCondLst>
                                  <p:childTnLst>
                                    <p:set>
                                      <p:cBhvr>
                                        <p:cTn id="56" dur="1" fill="hold">
                                          <p:stCondLst>
                                            <p:cond delay="0"/>
                                          </p:stCondLst>
                                        </p:cTn>
                                        <p:tgtEl>
                                          <p:spTgt spid="45"/>
                                        </p:tgtEl>
                                        <p:attrNameLst>
                                          <p:attrName>style.visibility</p:attrName>
                                        </p:attrNameLst>
                                      </p:cBhvr>
                                      <p:to>
                                        <p:strVal val="visible"/>
                                      </p:to>
                                    </p:set>
                                    <p:anim calcmode="lin" valueType="num">
                                      <p:cBhvr additive="base">
                                        <p:cTn id="57" dur="500" fill="hold"/>
                                        <p:tgtEl>
                                          <p:spTgt spid="45"/>
                                        </p:tgtEl>
                                        <p:attrNameLst>
                                          <p:attrName>ppt_x</p:attrName>
                                        </p:attrNameLst>
                                      </p:cBhvr>
                                      <p:tavLst>
                                        <p:tav tm="0">
                                          <p:val>
                                            <p:strVal val="#ppt_x"/>
                                          </p:val>
                                        </p:tav>
                                        <p:tav tm="100000">
                                          <p:val>
                                            <p:strVal val="#ppt_x"/>
                                          </p:val>
                                        </p:tav>
                                      </p:tavLst>
                                    </p:anim>
                                    <p:anim calcmode="lin" valueType="num">
                                      <p:cBhvr additive="base">
                                        <p:cTn id="58" dur="500" fill="hold"/>
                                        <p:tgtEl>
                                          <p:spTgt spid="45"/>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600"/>
                                  </p:stCondLst>
                                  <p:childTnLst>
                                    <p:set>
                                      <p:cBhvr>
                                        <p:cTn id="60" dur="1" fill="hold">
                                          <p:stCondLst>
                                            <p:cond delay="0"/>
                                          </p:stCondLst>
                                        </p:cTn>
                                        <p:tgtEl>
                                          <p:spTgt spid="46"/>
                                        </p:tgtEl>
                                        <p:attrNameLst>
                                          <p:attrName>style.visibility</p:attrName>
                                        </p:attrNameLst>
                                      </p:cBhvr>
                                      <p:to>
                                        <p:strVal val="visible"/>
                                      </p:to>
                                    </p:set>
                                    <p:anim calcmode="lin" valueType="num">
                                      <p:cBhvr additive="base">
                                        <p:cTn id="61" dur="500" fill="hold"/>
                                        <p:tgtEl>
                                          <p:spTgt spid="46"/>
                                        </p:tgtEl>
                                        <p:attrNameLst>
                                          <p:attrName>ppt_x</p:attrName>
                                        </p:attrNameLst>
                                      </p:cBhvr>
                                      <p:tavLst>
                                        <p:tav tm="0">
                                          <p:val>
                                            <p:strVal val="#ppt_x"/>
                                          </p:val>
                                        </p:tav>
                                        <p:tav tm="100000">
                                          <p:val>
                                            <p:strVal val="#ppt_x"/>
                                          </p:val>
                                        </p:tav>
                                      </p:tavLst>
                                    </p:anim>
                                    <p:anim calcmode="lin" valueType="num">
                                      <p:cBhvr additive="base">
                                        <p:cTn id="62" dur="500" fill="hold"/>
                                        <p:tgtEl>
                                          <p:spTgt spid="46"/>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500"/>
                                  </p:stCondLst>
                                  <p:childTnLst>
                                    <p:set>
                                      <p:cBhvr>
                                        <p:cTn id="64" dur="1" fill="hold">
                                          <p:stCondLst>
                                            <p:cond delay="0"/>
                                          </p:stCondLst>
                                        </p:cTn>
                                        <p:tgtEl>
                                          <p:spTgt spid="47"/>
                                        </p:tgtEl>
                                        <p:attrNameLst>
                                          <p:attrName>style.visibility</p:attrName>
                                        </p:attrNameLst>
                                      </p:cBhvr>
                                      <p:to>
                                        <p:strVal val="visible"/>
                                      </p:to>
                                    </p:set>
                                    <p:anim calcmode="lin" valueType="num">
                                      <p:cBhvr additive="base">
                                        <p:cTn id="65" dur="500" fill="hold"/>
                                        <p:tgtEl>
                                          <p:spTgt spid="47"/>
                                        </p:tgtEl>
                                        <p:attrNameLst>
                                          <p:attrName>ppt_x</p:attrName>
                                        </p:attrNameLst>
                                      </p:cBhvr>
                                      <p:tavLst>
                                        <p:tav tm="0">
                                          <p:val>
                                            <p:strVal val="#ppt_x"/>
                                          </p:val>
                                        </p:tav>
                                        <p:tav tm="100000">
                                          <p:val>
                                            <p:strVal val="#ppt_x"/>
                                          </p:val>
                                        </p:tav>
                                      </p:tavLst>
                                    </p:anim>
                                    <p:anim calcmode="lin" valueType="num">
                                      <p:cBhvr additive="base">
                                        <p:cTn id="66" dur="500" fill="hold"/>
                                        <p:tgtEl>
                                          <p:spTgt spid="47"/>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500"/>
                                  </p:stCondLst>
                                  <p:childTnLst>
                                    <p:set>
                                      <p:cBhvr>
                                        <p:cTn id="68" dur="1" fill="hold">
                                          <p:stCondLst>
                                            <p:cond delay="0"/>
                                          </p:stCondLst>
                                        </p:cTn>
                                        <p:tgtEl>
                                          <p:spTgt spid="38"/>
                                        </p:tgtEl>
                                        <p:attrNameLst>
                                          <p:attrName>style.visibility</p:attrName>
                                        </p:attrNameLst>
                                      </p:cBhvr>
                                      <p:to>
                                        <p:strVal val="visible"/>
                                      </p:to>
                                    </p:set>
                                    <p:anim calcmode="lin" valueType="num">
                                      <p:cBhvr additive="base">
                                        <p:cTn id="69" dur="500" fill="hold"/>
                                        <p:tgtEl>
                                          <p:spTgt spid="38"/>
                                        </p:tgtEl>
                                        <p:attrNameLst>
                                          <p:attrName>ppt_x</p:attrName>
                                        </p:attrNameLst>
                                      </p:cBhvr>
                                      <p:tavLst>
                                        <p:tav tm="0">
                                          <p:val>
                                            <p:strVal val="#ppt_x"/>
                                          </p:val>
                                        </p:tav>
                                        <p:tav tm="100000">
                                          <p:val>
                                            <p:strVal val="#ppt_x"/>
                                          </p:val>
                                        </p:tav>
                                      </p:tavLst>
                                    </p:anim>
                                    <p:anim calcmode="lin" valueType="num">
                                      <p:cBhvr additive="base">
                                        <p:cTn id="70" dur="500" fill="hold"/>
                                        <p:tgtEl>
                                          <p:spTgt spid="38"/>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39"/>
                                        </p:tgtEl>
                                        <p:attrNameLst>
                                          <p:attrName>style.visibility</p:attrName>
                                        </p:attrNameLst>
                                      </p:cBhvr>
                                      <p:to>
                                        <p:strVal val="visible"/>
                                      </p:to>
                                    </p:set>
                                    <p:anim calcmode="lin" valueType="num">
                                      <p:cBhvr additive="base">
                                        <p:cTn id="73" dur="500" fill="hold"/>
                                        <p:tgtEl>
                                          <p:spTgt spid="39"/>
                                        </p:tgtEl>
                                        <p:attrNameLst>
                                          <p:attrName>ppt_x</p:attrName>
                                        </p:attrNameLst>
                                      </p:cBhvr>
                                      <p:tavLst>
                                        <p:tav tm="0">
                                          <p:val>
                                            <p:strVal val="#ppt_x"/>
                                          </p:val>
                                        </p:tav>
                                        <p:tav tm="100000">
                                          <p:val>
                                            <p:strVal val="#ppt_x"/>
                                          </p:val>
                                        </p:tav>
                                      </p:tavLst>
                                    </p:anim>
                                    <p:anim calcmode="lin" valueType="num">
                                      <p:cBhvr additive="base">
                                        <p:cTn id="74" dur="500" fill="hold"/>
                                        <p:tgtEl>
                                          <p:spTgt spid="39"/>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10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500" fill="hold"/>
                                        <p:tgtEl>
                                          <p:spTgt spid="40"/>
                                        </p:tgtEl>
                                        <p:attrNameLst>
                                          <p:attrName>ppt_x</p:attrName>
                                        </p:attrNameLst>
                                      </p:cBhvr>
                                      <p:tavLst>
                                        <p:tav tm="0">
                                          <p:val>
                                            <p:strVal val="#ppt_x"/>
                                          </p:val>
                                        </p:tav>
                                        <p:tav tm="100000">
                                          <p:val>
                                            <p:strVal val="#ppt_x"/>
                                          </p:val>
                                        </p:tav>
                                      </p:tavLst>
                                    </p:anim>
                                    <p:anim calcmode="lin" valueType="num">
                                      <p:cBhvr additive="base">
                                        <p:cTn id="78" dur="500" fill="hold"/>
                                        <p:tgtEl>
                                          <p:spTgt spid="40"/>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300"/>
                                  </p:stCondLst>
                                  <p:childTnLst>
                                    <p:set>
                                      <p:cBhvr>
                                        <p:cTn id="80" dur="1" fill="hold">
                                          <p:stCondLst>
                                            <p:cond delay="0"/>
                                          </p:stCondLst>
                                        </p:cTn>
                                        <p:tgtEl>
                                          <p:spTgt spid="41"/>
                                        </p:tgtEl>
                                        <p:attrNameLst>
                                          <p:attrName>style.visibility</p:attrName>
                                        </p:attrNameLst>
                                      </p:cBhvr>
                                      <p:to>
                                        <p:strVal val="visible"/>
                                      </p:to>
                                    </p:set>
                                    <p:anim calcmode="lin" valueType="num">
                                      <p:cBhvr additive="base">
                                        <p:cTn id="81" dur="500" fill="hold"/>
                                        <p:tgtEl>
                                          <p:spTgt spid="41"/>
                                        </p:tgtEl>
                                        <p:attrNameLst>
                                          <p:attrName>ppt_x</p:attrName>
                                        </p:attrNameLst>
                                      </p:cBhvr>
                                      <p:tavLst>
                                        <p:tav tm="0">
                                          <p:val>
                                            <p:strVal val="#ppt_x"/>
                                          </p:val>
                                        </p:tav>
                                        <p:tav tm="100000">
                                          <p:val>
                                            <p:strVal val="#ppt_x"/>
                                          </p:val>
                                        </p:tav>
                                      </p:tavLst>
                                    </p:anim>
                                    <p:anim calcmode="lin" valueType="num">
                                      <p:cBhvr additive="base">
                                        <p:cTn id="82" dur="500" fill="hold"/>
                                        <p:tgtEl>
                                          <p:spTgt spid="41"/>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500"/>
                                  </p:stCondLst>
                                  <p:childTnLst>
                                    <p:set>
                                      <p:cBhvr>
                                        <p:cTn id="84" dur="1" fill="hold">
                                          <p:stCondLst>
                                            <p:cond delay="0"/>
                                          </p:stCondLst>
                                        </p:cTn>
                                        <p:tgtEl>
                                          <p:spTgt spid="42"/>
                                        </p:tgtEl>
                                        <p:attrNameLst>
                                          <p:attrName>style.visibility</p:attrName>
                                        </p:attrNameLst>
                                      </p:cBhvr>
                                      <p:to>
                                        <p:strVal val="visible"/>
                                      </p:to>
                                    </p:set>
                                    <p:anim calcmode="lin" valueType="num">
                                      <p:cBhvr additive="base">
                                        <p:cTn id="85" dur="500" fill="hold"/>
                                        <p:tgtEl>
                                          <p:spTgt spid="42"/>
                                        </p:tgtEl>
                                        <p:attrNameLst>
                                          <p:attrName>ppt_x</p:attrName>
                                        </p:attrNameLst>
                                      </p:cBhvr>
                                      <p:tavLst>
                                        <p:tav tm="0">
                                          <p:val>
                                            <p:strVal val="#ppt_x"/>
                                          </p:val>
                                        </p:tav>
                                        <p:tav tm="100000">
                                          <p:val>
                                            <p:strVal val="#ppt_x"/>
                                          </p:val>
                                        </p:tav>
                                      </p:tavLst>
                                    </p:anim>
                                    <p:anim calcmode="lin" valueType="num">
                                      <p:cBhvr additive="base">
                                        <p:cTn id="86" dur="500" fill="hold"/>
                                        <p:tgtEl>
                                          <p:spTgt spid="42"/>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500"/>
                                  </p:stCondLst>
                                  <p:childTnLst>
                                    <p:set>
                                      <p:cBhvr>
                                        <p:cTn id="88" dur="1" fill="hold">
                                          <p:stCondLst>
                                            <p:cond delay="0"/>
                                          </p:stCondLst>
                                        </p:cTn>
                                        <p:tgtEl>
                                          <p:spTgt spid="33"/>
                                        </p:tgtEl>
                                        <p:attrNameLst>
                                          <p:attrName>style.visibility</p:attrName>
                                        </p:attrNameLst>
                                      </p:cBhvr>
                                      <p:to>
                                        <p:strVal val="visible"/>
                                      </p:to>
                                    </p:set>
                                    <p:anim calcmode="lin" valueType="num">
                                      <p:cBhvr additive="base">
                                        <p:cTn id="89" dur="500" fill="hold"/>
                                        <p:tgtEl>
                                          <p:spTgt spid="33"/>
                                        </p:tgtEl>
                                        <p:attrNameLst>
                                          <p:attrName>ppt_x</p:attrName>
                                        </p:attrNameLst>
                                      </p:cBhvr>
                                      <p:tavLst>
                                        <p:tav tm="0">
                                          <p:val>
                                            <p:strVal val="#ppt_x"/>
                                          </p:val>
                                        </p:tav>
                                        <p:tav tm="100000">
                                          <p:val>
                                            <p:strVal val="#ppt_x"/>
                                          </p:val>
                                        </p:tav>
                                      </p:tavLst>
                                    </p:anim>
                                    <p:anim calcmode="lin" valueType="num">
                                      <p:cBhvr additive="base">
                                        <p:cTn id="90" dur="500" fill="hold"/>
                                        <p:tgtEl>
                                          <p:spTgt spid="33"/>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34"/>
                                        </p:tgtEl>
                                        <p:attrNameLst>
                                          <p:attrName>style.visibility</p:attrName>
                                        </p:attrNameLst>
                                      </p:cBhvr>
                                      <p:to>
                                        <p:strVal val="visible"/>
                                      </p:to>
                                    </p:set>
                                    <p:anim calcmode="lin" valueType="num">
                                      <p:cBhvr additive="base">
                                        <p:cTn id="93" dur="500" fill="hold"/>
                                        <p:tgtEl>
                                          <p:spTgt spid="34"/>
                                        </p:tgtEl>
                                        <p:attrNameLst>
                                          <p:attrName>ppt_x</p:attrName>
                                        </p:attrNameLst>
                                      </p:cBhvr>
                                      <p:tavLst>
                                        <p:tav tm="0">
                                          <p:val>
                                            <p:strVal val="#ppt_x"/>
                                          </p:val>
                                        </p:tav>
                                        <p:tav tm="100000">
                                          <p:val>
                                            <p:strVal val="#ppt_x"/>
                                          </p:val>
                                        </p:tav>
                                      </p:tavLst>
                                    </p:anim>
                                    <p:anim calcmode="lin" valueType="num">
                                      <p:cBhvr additive="base">
                                        <p:cTn id="94" dur="500" fill="hold"/>
                                        <p:tgtEl>
                                          <p:spTgt spid="34"/>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100"/>
                                  </p:stCondLst>
                                  <p:childTnLst>
                                    <p:set>
                                      <p:cBhvr>
                                        <p:cTn id="96" dur="1" fill="hold">
                                          <p:stCondLst>
                                            <p:cond delay="0"/>
                                          </p:stCondLst>
                                        </p:cTn>
                                        <p:tgtEl>
                                          <p:spTgt spid="35"/>
                                        </p:tgtEl>
                                        <p:attrNameLst>
                                          <p:attrName>style.visibility</p:attrName>
                                        </p:attrNameLst>
                                      </p:cBhvr>
                                      <p:to>
                                        <p:strVal val="visible"/>
                                      </p:to>
                                    </p:set>
                                    <p:anim calcmode="lin" valueType="num">
                                      <p:cBhvr additive="base">
                                        <p:cTn id="97" dur="500" fill="hold"/>
                                        <p:tgtEl>
                                          <p:spTgt spid="35"/>
                                        </p:tgtEl>
                                        <p:attrNameLst>
                                          <p:attrName>ppt_x</p:attrName>
                                        </p:attrNameLst>
                                      </p:cBhvr>
                                      <p:tavLst>
                                        <p:tav tm="0">
                                          <p:val>
                                            <p:strVal val="#ppt_x"/>
                                          </p:val>
                                        </p:tav>
                                        <p:tav tm="100000">
                                          <p:val>
                                            <p:strVal val="#ppt_x"/>
                                          </p:val>
                                        </p:tav>
                                      </p:tavLst>
                                    </p:anim>
                                    <p:anim calcmode="lin" valueType="num">
                                      <p:cBhvr additive="base">
                                        <p:cTn id="98" dur="500" fill="hold"/>
                                        <p:tgtEl>
                                          <p:spTgt spid="35"/>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300"/>
                                  </p:stCondLst>
                                  <p:childTnLst>
                                    <p:set>
                                      <p:cBhvr>
                                        <p:cTn id="100" dur="1" fill="hold">
                                          <p:stCondLst>
                                            <p:cond delay="0"/>
                                          </p:stCondLst>
                                        </p:cTn>
                                        <p:tgtEl>
                                          <p:spTgt spid="36"/>
                                        </p:tgtEl>
                                        <p:attrNameLst>
                                          <p:attrName>style.visibility</p:attrName>
                                        </p:attrNameLst>
                                      </p:cBhvr>
                                      <p:to>
                                        <p:strVal val="visible"/>
                                      </p:to>
                                    </p:set>
                                    <p:anim calcmode="lin" valueType="num">
                                      <p:cBhvr additive="base">
                                        <p:cTn id="101" dur="500" fill="hold"/>
                                        <p:tgtEl>
                                          <p:spTgt spid="36"/>
                                        </p:tgtEl>
                                        <p:attrNameLst>
                                          <p:attrName>ppt_x</p:attrName>
                                        </p:attrNameLst>
                                      </p:cBhvr>
                                      <p:tavLst>
                                        <p:tav tm="0">
                                          <p:val>
                                            <p:strVal val="#ppt_x"/>
                                          </p:val>
                                        </p:tav>
                                        <p:tav tm="100000">
                                          <p:val>
                                            <p:strVal val="#ppt_x"/>
                                          </p:val>
                                        </p:tav>
                                      </p:tavLst>
                                    </p:anim>
                                    <p:anim calcmode="lin" valueType="num">
                                      <p:cBhvr additive="base">
                                        <p:cTn id="102" dur="500" fill="hold"/>
                                        <p:tgtEl>
                                          <p:spTgt spid="36"/>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500"/>
                                  </p:stCondLst>
                                  <p:childTnLst>
                                    <p:set>
                                      <p:cBhvr>
                                        <p:cTn id="104" dur="1" fill="hold">
                                          <p:stCondLst>
                                            <p:cond delay="0"/>
                                          </p:stCondLst>
                                        </p:cTn>
                                        <p:tgtEl>
                                          <p:spTgt spid="37"/>
                                        </p:tgtEl>
                                        <p:attrNameLst>
                                          <p:attrName>style.visibility</p:attrName>
                                        </p:attrNameLst>
                                      </p:cBhvr>
                                      <p:to>
                                        <p:strVal val="visible"/>
                                      </p:to>
                                    </p:set>
                                    <p:anim calcmode="lin" valueType="num">
                                      <p:cBhvr additive="base">
                                        <p:cTn id="105" dur="500" fill="hold"/>
                                        <p:tgtEl>
                                          <p:spTgt spid="37"/>
                                        </p:tgtEl>
                                        <p:attrNameLst>
                                          <p:attrName>ppt_x</p:attrName>
                                        </p:attrNameLst>
                                      </p:cBhvr>
                                      <p:tavLst>
                                        <p:tav tm="0">
                                          <p:val>
                                            <p:strVal val="#ppt_x"/>
                                          </p:val>
                                        </p:tav>
                                        <p:tav tm="100000">
                                          <p:val>
                                            <p:strVal val="#ppt_x"/>
                                          </p:val>
                                        </p:tav>
                                      </p:tavLst>
                                    </p:anim>
                                    <p:anim calcmode="lin" valueType="num">
                                      <p:cBhvr additive="base">
                                        <p:cTn id="106" dur="500" fill="hold"/>
                                        <p:tgtEl>
                                          <p:spTgt spid="37"/>
                                        </p:tgtEl>
                                        <p:attrNameLst>
                                          <p:attrName>ppt_y</p:attrName>
                                        </p:attrNameLst>
                                      </p:cBhvr>
                                      <p:tavLst>
                                        <p:tav tm="0">
                                          <p:val>
                                            <p:strVal val="1+#ppt_h/2"/>
                                          </p:val>
                                        </p:tav>
                                        <p:tav tm="100000">
                                          <p:val>
                                            <p:strVal val="#ppt_y"/>
                                          </p:val>
                                        </p:tav>
                                      </p:tavLst>
                                    </p:anim>
                                  </p:childTnLst>
                                </p:cTn>
                              </p:par>
                            </p:childTnLst>
                          </p:cTn>
                        </p:par>
                        <p:par>
                          <p:cTn id="107" fill="hold">
                            <p:stCondLst>
                              <p:cond delay="3600"/>
                            </p:stCondLst>
                            <p:childTnLst>
                              <p:par>
                                <p:cTn id="108" presetID="2" presetClass="entr" presetSubtype="2" fill="hold" grpId="0" nodeType="afterEffect">
                                  <p:stCondLst>
                                    <p:cond delay="0"/>
                                  </p:stCondLst>
                                  <p:childTnLst>
                                    <p:set>
                                      <p:cBhvr>
                                        <p:cTn id="109" dur="1" fill="hold">
                                          <p:stCondLst>
                                            <p:cond delay="0"/>
                                          </p:stCondLst>
                                        </p:cTn>
                                        <p:tgtEl>
                                          <p:spTgt spid="57">
                                            <p:txEl>
                                              <p:pRg st="1" end="1"/>
                                            </p:txEl>
                                          </p:spTgt>
                                        </p:tgtEl>
                                        <p:attrNameLst>
                                          <p:attrName>style.visibility</p:attrName>
                                        </p:attrNameLst>
                                      </p:cBhvr>
                                      <p:to>
                                        <p:strVal val="visible"/>
                                      </p:to>
                                    </p:set>
                                    <p:anim calcmode="lin" valueType="num">
                                      <p:cBhvr additive="base">
                                        <p:cTn id="110" dur="500" fill="hold"/>
                                        <p:tgtEl>
                                          <p:spTgt spid="57">
                                            <p:txEl>
                                              <p:pRg st="1" end="1"/>
                                            </p:txEl>
                                          </p:spTgt>
                                        </p:tgtEl>
                                        <p:attrNameLst>
                                          <p:attrName>ppt_x</p:attrName>
                                        </p:attrNameLst>
                                      </p:cBhvr>
                                      <p:tavLst>
                                        <p:tav tm="0">
                                          <p:val>
                                            <p:strVal val="1+#ppt_w/2"/>
                                          </p:val>
                                        </p:tav>
                                        <p:tav tm="100000">
                                          <p:val>
                                            <p:strVal val="#ppt_x"/>
                                          </p:val>
                                        </p:tav>
                                      </p:tavLst>
                                    </p:anim>
                                    <p:anim calcmode="lin" valueType="num">
                                      <p:cBhvr additive="base">
                                        <p:cTn id="111" dur="500" fill="hold"/>
                                        <p:tgtEl>
                                          <p:spTgt spid="57">
                                            <p:txEl>
                                              <p:pRg st="1" end="1"/>
                                            </p:txEl>
                                          </p:spTgt>
                                        </p:tgtEl>
                                        <p:attrNameLst>
                                          <p:attrName>ppt_y</p:attrName>
                                        </p:attrNameLst>
                                      </p:cBhvr>
                                      <p:tavLst>
                                        <p:tav tm="0">
                                          <p:val>
                                            <p:strVal val="#ppt_y"/>
                                          </p:val>
                                        </p:tav>
                                        <p:tav tm="100000">
                                          <p:val>
                                            <p:strVal val="#ppt_y"/>
                                          </p:val>
                                        </p:tav>
                                      </p:tavLst>
                                    </p:anim>
                                  </p:childTnLst>
                                </p:cTn>
                              </p:par>
                            </p:childTnLst>
                          </p:cTn>
                        </p:par>
                        <p:par>
                          <p:cTn id="112" fill="hold">
                            <p:stCondLst>
                              <p:cond delay="4100"/>
                            </p:stCondLst>
                            <p:childTnLst>
                              <p:par>
                                <p:cTn id="113" presetID="2" presetClass="entr" presetSubtype="2" fill="hold" grpId="0" nodeType="afterEffect">
                                  <p:stCondLst>
                                    <p:cond delay="0"/>
                                  </p:stCondLst>
                                  <p:childTnLst>
                                    <p:set>
                                      <p:cBhvr>
                                        <p:cTn id="114" dur="1" fill="hold">
                                          <p:stCondLst>
                                            <p:cond delay="0"/>
                                          </p:stCondLst>
                                        </p:cTn>
                                        <p:tgtEl>
                                          <p:spTgt spid="57">
                                            <p:txEl>
                                              <p:pRg st="3" end="3"/>
                                            </p:txEl>
                                          </p:spTgt>
                                        </p:tgtEl>
                                        <p:attrNameLst>
                                          <p:attrName>style.visibility</p:attrName>
                                        </p:attrNameLst>
                                      </p:cBhvr>
                                      <p:to>
                                        <p:strVal val="visible"/>
                                      </p:to>
                                    </p:set>
                                    <p:anim calcmode="lin" valueType="num">
                                      <p:cBhvr additive="base">
                                        <p:cTn id="115" dur="500" fill="hold"/>
                                        <p:tgtEl>
                                          <p:spTgt spid="57">
                                            <p:txEl>
                                              <p:pRg st="3" end="3"/>
                                            </p:txEl>
                                          </p:spTgt>
                                        </p:tgtEl>
                                        <p:attrNameLst>
                                          <p:attrName>ppt_x</p:attrName>
                                        </p:attrNameLst>
                                      </p:cBhvr>
                                      <p:tavLst>
                                        <p:tav tm="0">
                                          <p:val>
                                            <p:strVal val="1+#ppt_w/2"/>
                                          </p:val>
                                        </p:tav>
                                        <p:tav tm="100000">
                                          <p:val>
                                            <p:strVal val="#ppt_x"/>
                                          </p:val>
                                        </p:tav>
                                      </p:tavLst>
                                    </p:anim>
                                    <p:anim calcmode="lin" valueType="num">
                                      <p:cBhvr additive="base">
                                        <p:cTn id="116" dur="500" fill="hold"/>
                                        <p:tgtEl>
                                          <p:spTgt spid="57">
                                            <p:txEl>
                                              <p:pRg st="3" end="3"/>
                                            </p:txEl>
                                          </p:spTgt>
                                        </p:tgtEl>
                                        <p:attrNameLst>
                                          <p:attrName>ppt_y</p:attrName>
                                        </p:attrNameLst>
                                      </p:cBhvr>
                                      <p:tavLst>
                                        <p:tav tm="0">
                                          <p:val>
                                            <p:strVal val="#ppt_y"/>
                                          </p:val>
                                        </p:tav>
                                        <p:tav tm="100000">
                                          <p:val>
                                            <p:strVal val="#ppt_y"/>
                                          </p:val>
                                        </p:tav>
                                      </p:tavLst>
                                    </p:anim>
                                  </p:childTnLst>
                                </p:cTn>
                              </p:par>
                            </p:childTnLst>
                          </p:cTn>
                        </p:par>
                        <p:par>
                          <p:cTn id="117" fill="hold">
                            <p:stCondLst>
                              <p:cond delay="4600"/>
                            </p:stCondLst>
                            <p:childTnLst>
                              <p:par>
                                <p:cTn id="118" presetID="2" presetClass="entr" presetSubtype="2" fill="hold" grpId="0" nodeType="afterEffect">
                                  <p:stCondLst>
                                    <p:cond delay="0"/>
                                  </p:stCondLst>
                                  <p:childTnLst>
                                    <p:set>
                                      <p:cBhvr>
                                        <p:cTn id="119" dur="1" fill="hold">
                                          <p:stCondLst>
                                            <p:cond delay="0"/>
                                          </p:stCondLst>
                                        </p:cTn>
                                        <p:tgtEl>
                                          <p:spTgt spid="57">
                                            <p:txEl>
                                              <p:pRg st="5" end="5"/>
                                            </p:txEl>
                                          </p:spTgt>
                                        </p:tgtEl>
                                        <p:attrNameLst>
                                          <p:attrName>style.visibility</p:attrName>
                                        </p:attrNameLst>
                                      </p:cBhvr>
                                      <p:to>
                                        <p:strVal val="visible"/>
                                      </p:to>
                                    </p:set>
                                    <p:anim calcmode="lin" valueType="num">
                                      <p:cBhvr additive="base">
                                        <p:cTn id="120" dur="500" fill="hold"/>
                                        <p:tgtEl>
                                          <p:spTgt spid="57">
                                            <p:txEl>
                                              <p:pRg st="5" end="5"/>
                                            </p:txEl>
                                          </p:spTgt>
                                        </p:tgtEl>
                                        <p:attrNameLst>
                                          <p:attrName>ppt_x</p:attrName>
                                        </p:attrNameLst>
                                      </p:cBhvr>
                                      <p:tavLst>
                                        <p:tav tm="0">
                                          <p:val>
                                            <p:strVal val="1+#ppt_w/2"/>
                                          </p:val>
                                        </p:tav>
                                        <p:tav tm="100000">
                                          <p:val>
                                            <p:strVal val="#ppt_x"/>
                                          </p:val>
                                        </p:tav>
                                      </p:tavLst>
                                    </p:anim>
                                    <p:anim calcmode="lin" valueType="num">
                                      <p:cBhvr additive="base">
                                        <p:cTn id="121" dur="500" fill="hold"/>
                                        <p:tgtEl>
                                          <p:spTgt spid="57">
                                            <p:txEl>
                                              <p:pRg st="5" end="5"/>
                                            </p:txEl>
                                          </p:spTgt>
                                        </p:tgtEl>
                                        <p:attrNameLst>
                                          <p:attrName>ppt_y</p:attrName>
                                        </p:attrNameLst>
                                      </p:cBhvr>
                                      <p:tavLst>
                                        <p:tav tm="0">
                                          <p:val>
                                            <p:strVal val="#ppt_y"/>
                                          </p:val>
                                        </p:tav>
                                        <p:tav tm="100000">
                                          <p:val>
                                            <p:strVal val="#ppt_y"/>
                                          </p:val>
                                        </p:tav>
                                      </p:tavLst>
                                    </p:anim>
                                  </p:childTnLst>
                                </p:cTn>
                              </p:par>
                            </p:childTnLst>
                          </p:cTn>
                        </p:par>
                        <p:par>
                          <p:cTn id="122" fill="hold">
                            <p:stCondLst>
                              <p:cond delay="5100"/>
                            </p:stCondLst>
                            <p:childTnLst>
                              <p:par>
                                <p:cTn id="123" presetID="2" presetClass="entr" presetSubtype="2" fill="hold" grpId="0" nodeType="afterEffect">
                                  <p:stCondLst>
                                    <p:cond delay="0"/>
                                  </p:stCondLst>
                                  <p:childTnLst>
                                    <p:set>
                                      <p:cBhvr>
                                        <p:cTn id="124" dur="1" fill="hold">
                                          <p:stCondLst>
                                            <p:cond delay="0"/>
                                          </p:stCondLst>
                                        </p:cTn>
                                        <p:tgtEl>
                                          <p:spTgt spid="57">
                                            <p:txEl>
                                              <p:pRg st="7" end="7"/>
                                            </p:txEl>
                                          </p:spTgt>
                                        </p:tgtEl>
                                        <p:attrNameLst>
                                          <p:attrName>style.visibility</p:attrName>
                                        </p:attrNameLst>
                                      </p:cBhvr>
                                      <p:to>
                                        <p:strVal val="visible"/>
                                      </p:to>
                                    </p:set>
                                    <p:anim calcmode="lin" valueType="num">
                                      <p:cBhvr additive="base">
                                        <p:cTn id="125" dur="500" fill="hold"/>
                                        <p:tgtEl>
                                          <p:spTgt spid="57">
                                            <p:txEl>
                                              <p:pRg st="7" end="7"/>
                                            </p:txEl>
                                          </p:spTgt>
                                        </p:tgtEl>
                                        <p:attrNameLst>
                                          <p:attrName>ppt_x</p:attrName>
                                        </p:attrNameLst>
                                      </p:cBhvr>
                                      <p:tavLst>
                                        <p:tav tm="0">
                                          <p:val>
                                            <p:strVal val="1+#ppt_w/2"/>
                                          </p:val>
                                        </p:tav>
                                        <p:tav tm="100000">
                                          <p:val>
                                            <p:strVal val="#ppt_x"/>
                                          </p:val>
                                        </p:tav>
                                      </p:tavLst>
                                    </p:anim>
                                    <p:anim calcmode="lin" valueType="num">
                                      <p:cBhvr additive="base">
                                        <p:cTn id="126" dur="500" fill="hold"/>
                                        <p:tgtEl>
                                          <p:spTgt spid="57">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57" grpId="0" build="p"/>
      <p:bldP spid="58" grpId="0" animBg="1"/>
      <p:bldP spid="59" grpId="0"/>
      <p:bldP spid="60" grpId="0"/>
      <p:bldP spid="61" grpId="0"/>
      <p:bldP spid="62" grpId="0" animBg="1"/>
      <p:bldP spid="6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圆角矩形 157"/>
          <p:cNvSpPr/>
          <p:nvPr/>
        </p:nvSpPr>
        <p:spPr>
          <a:xfrm rot="5400000">
            <a:off x="1443236" y="5311470"/>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59" name="圆角矩形 158"/>
          <p:cNvSpPr/>
          <p:nvPr/>
        </p:nvSpPr>
        <p:spPr>
          <a:xfrm rot="5400000">
            <a:off x="7360950" y="5290419"/>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60" name="圆角矩形 159"/>
          <p:cNvSpPr/>
          <p:nvPr/>
        </p:nvSpPr>
        <p:spPr>
          <a:xfrm rot="5400000">
            <a:off x="7989680" y="5290419"/>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61" name="圆角矩形 160"/>
          <p:cNvSpPr/>
          <p:nvPr/>
        </p:nvSpPr>
        <p:spPr>
          <a:xfrm rot="5400000">
            <a:off x="208266" y="5311237"/>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62" name="圆角矩形 161"/>
          <p:cNvSpPr/>
          <p:nvPr/>
        </p:nvSpPr>
        <p:spPr>
          <a:xfrm rot="5400000">
            <a:off x="505488" y="5311237"/>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63" name="圆角矩形 162"/>
          <p:cNvSpPr/>
          <p:nvPr/>
        </p:nvSpPr>
        <p:spPr>
          <a:xfrm rot="5400000">
            <a:off x="816721" y="5334512"/>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64" name="圆角矩形 163"/>
          <p:cNvSpPr/>
          <p:nvPr/>
        </p:nvSpPr>
        <p:spPr>
          <a:xfrm rot="5400000">
            <a:off x="1130653" y="5334512"/>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65" name="圆角矩形 164"/>
          <p:cNvSpPr/>
          <p:nvPr/>
        </p:nvSpPr>
        <p:spPr>
          <a:xfrm rot="5400000">
            <a:off x="1769763" y="5308643"/>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66" name="圆角矩形 165"/>
          <p:cNvSpPr/>
          <p:nvPr/>
        </p:nvSpPr>
        <p:spPr>
          <a:xfrm rot="5400000">
            <a:off x="2068401" y="5308643"/>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67" name="圆角矩形 166"/>
          <p:cNvSpPr/>
          <p:nvPr/>
        </p:nvSpPr>
        <p:spPr>
          <a:xfrm rot="5400000">
            <a:off x="2355319" y="5308643"/>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68" name="圆角矩形 167"/>
          <p:cNvSpPr/>
          <p:nvPr/>
        </p:nvSpPr>
        <p:spPr>
          <a:xfrm rot="5400000">
            <a:off x="2681437" y="5290419"/>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69" name="圆角矩形 168"/>
          <p:cNvSpPr/>
          <p:nvPr/>
        </p:nvSpPr>
        <p:spPr>
          <a:xfrm rot="5400000">
            <a:off x="3014772" y="5290419"/>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70" name="圆角矩形 169"/>
          <p:cNvSpPr/>
          <p:nvPr/>
        </p:nvSpPr>
        <p:spPr>
          <a:xfrm rot="5400000">
            <a:off x="3320886" y="5290419"/>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71" name="圆角矩形 170"/>
          <p:cNvSpPr/>
          <p:nvPr/>
        </p:nvSpPr>
        <p:spPr>
          <a:xfrm rot="5400000">
            <a:off x="3614872" y="5290419"/>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72" name="圆角矩形 171"/>
          <p:cNvSpPr/>
          <p:nvPr/>
        </p:nvSpPr>
        <p:spPr>
          <a:xfrm rot="5400000">
            <a:off x="3956830" y="5290419"/>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73" name="圆角矩形 172"/>
          <p:cNvSpPr/>
          <p:nvPr/>
        </p:nvSpPr>
        <p:spPr>
          <a:xfrm rot="5400000">
            <a:off x="4232970" y="5290419"/>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74" name="圆角矩形 173"/>
          <p:cNvSpPr/>
          <p:nvPr/>
        </p:nvSpPr>
        <p:spPr>
          <a:xfrm rot="5400000">
            <a:off x="4596880" y="5290419"/>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75" name="圆角矩形 174"/>
          <p:cNvSpPr/>
          <p:nvPr/>
        </p:nvSpPr>
        <p:spPr>
          <a:xfrm rot="5400000">
            <a:off x="4883799" y="5290419"/>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76" name="圆角矩形 175"/>
          <p:cNvSpPr/>
          <p:nvPr/>
        </p:nvSpPr>
        <p:spPr>
          <a:xfrm rot="5400000">
            <a:off x="5186558" y="5290419"/>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77" name="圆角矩形 176"/>
          <p:cNvSpPr/>
          <p:nvPr/>
        </p:nvSpPr>
        <p:spPr>
          <a:xfrm rot="5400000">
            <a:off x="5534628" y="5290419"/>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78" name="圆角矩形 177"/>
          <p:cNvSpPr/>
          <p:nvPr/>
        </p:nvSpPr>
        <p:spPr>
          <a:xfrm rot="5400000">
            <a:off x="5794927" y="5290419"/>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79" name="圆角矩形 178"/>
          <p:cNvSpPr/>
          <p:nvPr/>
        </p:nvSpPr>
        <p:spPr>
          <a:xfrm rot="5400000">
            <a:off x="6105083" y="5290419"/>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80" name="圆角矩形 179"/>
          <p:cNvSpPr/>
          <p:nvPr/>
        </p:nvSpPr>
        <p:spPr>
          <a:xfrm rot="5400000">
            <a:off x="6451024" y="5290419"/>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81" name="圆角矩形 180"/>
          <p:cNvSpPr/>
          <p:nvPr/>
        </p:nvSpPr>
        <p:spPr>
          <a:xfrm rot="5400000">
            <a:off x="6735785" y="5290419"/>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82" name="圆角矩形 181"/>
          <p:cNvSpPr/>
          <p:nvPr/>
        </p:nvSpPr>
        <p:spPr>
          <a:xfrm rot="5400000">
            <a:off x="7053280" y="5290419"/>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83" name="圆角矩形 182"/>
          <p:cNvSpPr/>
          <p:nvPr/>
        </p:nvSpPr>
        <p:spPr>
          <a:xfrm rot="5400000">
            <a:off x="7671378" y="5290419"/>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84" name="圆角矩形 183"/>
          <p:cNvSpPr/>
          <p:nvPr/>
        </p:nvSpPr>
        <p:spPr>
          <a:xfrm rot="5400000">
            <a:off x="-145003" y="5311237"/>
            <a:ext cx="1257269" cy="260299"/>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85" name="圆角矩形 184"/>
          <p:cNvSpPr/>
          <p:nvPr/>
        </p:nvSpPr>
        <p:spPr>
          <a:xfrm rot="5400000">
            <a:off x="7715264" y="3386170"/>
            <a:ext cx="1490377" cy="288355"/>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latin typeface="Calibri"/>
              <a:ea typeface="宋体"/>
              <a:cs typeface="+mn-cs"/>
            </a:endParaRPr>
          </a:p>
        </p:txBody>
      </p:sp>
      <p:sp>
        <p:nvSpPr>
          <p:cNvPr id="186" name="圆角矩形 185"/>
          <p:cNvSpPr/>
          <p:nvPr/>
        </p:nvSpPr>
        <p:spPr>
          <a:xfrm rot="5400000">
            <a:off x="556825" y="3425735"/>
            <a:ext cx="1490377" cy="288355"/>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latin typeface="Calibri"/>
              <a:ea typeface="宋体"/>
              <a:cs typeface="+mn-cs"/>
            </a:endParaRPr>
          </a:p>
        </p:txBody>
      </p:sp>
      <p:sp>
        <p:nvSpPr>
          <p:cNvPr id="187" name="圆角矩形 186"/>
          <p:cNvSpPr/>
          <p:nvPr/>
        </p:nvSpPr>
        <p:spPr>
          <a:xfrm rot="5400000">
            <a:off x="1488621" y="3386170"/>
            <a:ext cx="1490377" cy="288355"/>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latin typeface="Calibri"/>
              <a:ea typeface="宋体"/>
              <a:cs typeface="+mn-cs"/>
            </a:endParaRPr>
          </a:p>
        </p:txBody>
      </p:sp>
      <p:sp>
        <p:nvSpPr>
          <p:cNvPr id="188" name="圆角矩形 187"/>
          <p:cNvSpPr/>
          <p:nvPr/>
        </p:nvSpPr>
        <p:spPr>
          <a:xfrm rot="5400000">
            <a:off x="2409122" y="3381860"/>
            <a:ext cx="1490377" cy="288355"/>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latin typeface="Calibri"/>
              <a:ea typeface="宋体"/>
              <a:cs typeface="+mn-cs"/>
            </a:endParaRPr>
          </a:p>
        </p:txBody>
      </p:sp>
      <p:sp>
        <p:nvSpPr>
          <p:cNvPr id="189" name="圆角矩形 188"/>
          <p:cNvSpPr/>
          <p:nvPr/>
        </p:nvSpPr>
        <p:spPr>
          <a:xfrm rot="5400000">
            <a:off x="3370581" y="3425734"/>
            <a:ext cx="1490377" cy="288355"/>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latin typeface="Calibri"/>
              <a:ea typeface="宋体"/>
              <a:cs typeface="+mn-cs"/>
            </a:endParaRPr>
          </a:p>
        </p:txBody>
      </p:sp>
      <p:sp>
        <p:nvSpPr>
          <p:cNvPr id="190" name="圆角矩形 189"/>
          <p:cNvSpPr/>
          <p:nvPr/>
        </p:nvSpPr>
        <p:spPr>
          <a:xfrm rot="5400000">
            <a:off x="4301348" y="3425735"/>
            <a:ext cx="1490377" cy="288355"/>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latin typeface="Calibri"/>
              <a:ea typeface="宋体"/>
              <a:cs typeface="+mn-cs"/>
            </a:endParaRPr>
          </a:p>
        </p:txBody>
      </p:sp>
      <p:sp>
        <p:nvSpPr>
          <p:cNvPr id="191" name="圆角矩形 190"/>
          <p:cNvSpPr/>
          <p:nvPr/>
        </p:nvSpPr>
        <p:spPr>
          <a:xfrm rot="5400000">
            <a:off x="5085218" y="3403796"/>
            <a:ext cx="1490377" cy="288355"/>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latin typeface="Calibri"/>
              <a:ea typeface="宋体"/>
              <a:cs typeface="+mn-cs"/>
            </a:endParaRPr>
          </a:p>
        </p:txBody>
      </p:sp>
      <p:sp>
        <p:nvSpPr>
          <p:cNvPr id="192" name="圆角矩形 191"/>
          <p:cNvSpPr/>
          <p:nvPr/>
        </p:nvSpPr>
        <p:spPr>
          <a:xfrm rot="5400000">
            <a:off x="5851326" y="3403796"/>
            <a:ext cx="1490377" cy="288355"/>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latin typeface="Calibri"/>
              <a:ea typeface="宋体"/>
              <a:cs typeface="+mn-cs"/>
            </a:endParaRPr>
          </a:p>
        </p:txBody>
      </p:sp>
      <p:sp>
        <p:nvSpPr>
          <p:cNvPr id="193" name="圆角矩形 192"/>
          <p:cNvSpPr/>
          <p:nvPr/>
        </p:nvSpPr>
        <p:spPr>
          <a:xfrm rot="5400000">
            <a:off x="6814943" y="3405851"/>
            <a:ext cx="1490377" cy="288355"/>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latin typeface="Calibri"/>
              <a:ea typeface="宋体"/>
              <a:cs typeface="+mn-cs"/>
            </a:endParaRPr>
          </a:p>
        </p:txBody>
      </p:sp>
      <p:sp>
        <p:nvSpPr>
          <p:cNvPr id="194" name="圆角矩形 193"/>
          <p:cNvSpPr/>
          <p:nvPr/>
        </p:nvSpPr>
        <p:spPr>
          <a:xfrm rot="5400000">
            <a:off x="-115648" y="3425735"/>
            <a:ext cx="1490377" cy="288355"/>
          </a:xfrm>
          <a:prstGeom prst="roundRect">
            <a:avLst>
              <a:gd name="adj" fmla="val 7843"/>
            </a:avLst>
          </a:prstGeom>
          <a:solidFill>
            <a:sysClr val="windowText" lastClr="000000">
              <a:lumMod val="65000"/>
              <a:lumOff val="3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latin typeface="Calibri"/>
              <a:ea typeface="宋体"/>
              <a:cs typeface="+mn-cs"/>
            </a:endParaRPr>
          </a:p>
        </p:txBody>
      </p:sp>
      <p:sp>
        <p:nvSpPr>
          <p:cNvPr id="195" name="圆角矩形 194"/>
          <p:cNvSpPr/>
          <p:nvPr/>
        </p:nvSpPr>
        <p:spPr>
          <a:xfrm>
            <a:off x="6340837" y="2172245"/>
            <a:ext cx="1371315" cy="279802"/>
          </a:xfrm>
          <a:prstGeom prst="roundRect">
            <a:avLst>
              <a:gd name="adj" fmla="val 7843"/>
            </a:avLst>
          </a:prstGeom>
          <a:solidFill>
            <a:srgbClr val="C00000"/>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a:cs typeface="+mn-cs"/>
            </a:endParaRPr>
          </a:p>
        </p:txBody>
      </p:sp>
      <p:sp>
        <p:nvSpPr>
          <p:cNvPr id="196" name="圆角矩形 195"/>
          <p:cNvSpPr/>
          <p:nvPr/>
        </p:nvSpPr>
        <p:spPr>
          <a:xfrm>
            <a:off x="3619188" y="2159940"/>
            <a:ext cx="1371315" cy="279802"/>
          </a:xfrm>
          <a:prstGeom prst="roundRect">
            <a:avLst>
              <a:gd name="adj" fmla="val 7843"/>
            </a:avLst>
          </a:prstGeom>
          <a:solidFill>
            <a:srgbClr val="C00000"/>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a:cs typeface="+mn-cs"/>
            </a:endParaRPr>
          </a:p>
        </p:txBody>
      </p:sp>
      <p:sp>
        <p:nvSpPr>
          <p:cNvPr id="197" name="圆角矩形 196"/>
          <p:cNvSpPr/>
          <p:nvPr/>
        </p:nvSpPr>
        <p:spPr>
          <a:xfrm>
            <a:off x="1081525" y="2158699"/>
            <a:ext cx="1407413" cy="287168"/>
          </a:xfrm>
          <a:prstGeom prst="roundRect">
            <a:avLst>
              <a:gd name="adj" fmla="val 7843"/>
            </a:avLst>
          </a:prstGeom>
          <a:solidFill>
            <a:srgbClr val="C00000"/>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a:cs typeface="+mn-cs"/>
            </a:endParaRPr>
          </a:p>
        </p:txBody>
      </p:sp>
      <p:sp>
        <p:nvSpPr>
          <p:cNvPr id="198" name="圆角矩形 197"/>
          <p:cNvSpPr/>
          <p:nvPr/>
        </p:nvSpPr>
        <p:spPr>
          <a:xfrm>
            <a:off x="3547764" y="1563361"/>
            <a:ext cx="1358909" cy="301988"/>
          </a:xfrm>
          <a:prstGeom prst="roundRect">
            <a:avLst>
              <a:gd name="adj" fmla="val 7843"/>
            </a:avLst>
          </a:prstGeom>
          <a:solidFill>
            <a:srgbClr val="C00000"/>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199" name="圆角矩形 198"/>
          <p:cNvSpPr/>
          <p:nvPr/>
        </p:nvSpPr>
        <p:spPr>
          <a:xfrm>
            <a:off x="3502613" y="990238"/>
            <a:ext cx="1384655" cy="288413"/>
          </a:xfrm>
          <a:prstGeom prst="roundRect">
            <a:avLst>
              <a:gd name="adj" fmla="val 7843"/>
            </a:avLst>
          </a:prstGeom>
          <a:solidFill>
            <a:sysClr val="windowText" lastClr="000000">
              <a:lumMod val="75000"/>
              <a:lumOff val="2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prstClr val="white"/>
              </a:solidFill>
              <a:effectLst/>
              <a:uLnTx/>
              <a:uFillTx/>
              <a:latin typeface="方正兰亭粗黑简体" panose="02000000000000000000" pitchFamily="2" charset="-122"/>
              <a:ea typeface="方正兰亭粗黑简体" panose="02000000000000000000" pitchFamily="2" charset="-122"/>
              <a:cs typeface="+mn-cs"/>
            </a:endParaRPr>
          </a:p>
        </p:txBody>
      </p:sp>
      <p:sp>
        <p:nvSpPr>
          <p:cNvPr id="200" name="Line 359"/>
          <p:cNvSpPr>
            <a:spLocks noChangeShapeType="1"/>
          </p:cNvSpPr>
          <p:nvPr/>
        </p:nvSpPr>
        <p:spPr bwMode="auto">
          <a:xfrm>
            <a:off x="4234080" y="1266121"/>
            <a:ext cx="0" cy="308272"/>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nvGrpSpPr>
          <p:cNvPr id="201" name="组合 200"/>
          <p:cNvGrpSpPr/>
          <p:nvPr/>
        </p:nvGrpSpPr>
        <p:grpSpPr>
          <a:xfrm>
            <a:off x="1793781" y="1856794"/>
            <a:ext cx="5219049" cy="308272"/>
            <a:chOff x="2579688" y="1557338"/>
            <a:chExt cx="3843337" cy="227013"/>
          </a:xfrm>
        </p:grpSpPr>
        <p:sp>
          <p:nvSpPr>
            <p:cNvPr id="202" name="Line 360"/>
            <p:cNvSpPr>
              <a:spLocks noChangeShapeType="1"/>
            </p:cNvSpPr>
            <p:nvPr/>
          </p:nvSpPr>
          <p:spPr bwMode="auto">
            <a:xfrm>
              <a:off x="4376738" y="1557338"/>
              <a:ext cx="0" cy="227013"/>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03" name="Line 361"/>
            <p:cNvSpPr>
              <a:spLocks noChangeShapeType="1"/>
            </p:cNvSpPr>
            <p:nvPr/>
          </p:nvSpPr>
          <p:spPr bwMode="auto">
            <a:xfrm>
              <a:off x="2579688" y="1671638"/>
              <a:ext cx="0" cy="112713"/>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04" name="Line 362"/>
            <p:cNvSpPr>
              <a:spLocks noChangeShapeType="1"/>
            </p:cNvSpPr>
            <p:nvPr/>
          </p:nvSpPr>
          <p:spPr bwMode="auto">
            <a:xfrm>
              <a:off x="6423025" y="1671638"/>
              <a:ext cx="0" cy="112713"/>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05" name="Line 363"/>
            <p:cNvSpPr>
              <a:spLocks noChangeShapeType="1"/>
            </p:cNvSpPr>
            <p:nvPr/>
          </p:nvSpPr>
          <p:spPr bwMode="auto">
            <a:xfrm>
              <a:off x="2579688" y="1671638"/>
              <a:ext cx="3841750"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206" name="组合 205"/>
          <p:cNvGrpSpPr/>
          <p:nvPr/>
        </p:nvGrpSpPr>
        <p:grpSpPr>
          <a:xfrm>
            <a:off x="692196" y="2443157"/>
            <a:ext cx="2472636" cy="381565"/>
            <a:chOff x="1768475" y="1989139"/>
            <a:chExt cx="1820863" cy="280987"/>
          </a:xfrm>
        </p:grpSpPr>
        <p:sp>
          <p:nvSpPr>
            <p:cNvPr id="207" name="Line 364"/>
            <p:cNvSpPr>
              <a:spLocks noChangeShapeType="1"/>
            </p:cNvSpPr>
            <p:nvPr/>
          </p:nvSpPr>
          <p:spPr bwMode="auto">
            <a:xfrm>
              <a:off x="2579688" y="1989139"/>
              <a:ext cx="0" cy="139699"/>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08" name="Line 367"/>
            <p:cNvSpPr>
              <a:spLocks noChangeShapeType="1"/>
            </p:cNvSpPr>
            <p:nvPr/>
          </p:nvSpPr>
          <p:spPr bwMode="auto">
            <a:xfrm>
              <a:off x="1768475" y="2128838"/>
              <a:ext cx="1816100"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09" name="Line 368"/>
            <p:cNvSpPr>
              <a:spLocks noChangeShapeType="1"/>
            </p:cNvSpPr>
            <p:nvPr/>
          </p:nvSpPr>
          <p:spPr bwMode="auto">
            <a:xfrm>
              <a:off x="1768475"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10" name="Line 369"/>
            <p:cNvSpPr>
              <a:spLocks noChangeShapeType="1"/>
            </p:cNvSpPr>
            <p:nvPr/>
          </p:nvSpPr>
          <p:spPr bwMode="auto">
            <a:xfrm>
              <a:off x="2227263"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11" name="Line 370"/>
            <p:cNvSpPr>
              <a:spLocks noChangeShapeType="1"/>
            </p:cNvSpPr>
            <p:nvPr/>
          </p:nvSpPr>
          <p:spPr bwMode="auto">
            <a:xfrm>
              <a:off x="2909888"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12" name="Line 371"/>
            <p:cNvSpPr>
              <a:spLocks noChangeShapeType="1"/>
            </p:cNvSpPr>
            <p:nvPr/>
          </p:nvSpPr>
          <p:spPr bwMode="auto">
            <a:xfrm>
              <a:off x="3589338"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213" name="组合 212"/>
          <p:cNvGrpSpPr/>
          <p:nvPr/>
        </p:nvGrpSpPr>
        <p:grpSpPr>
          <a:xfrm>
            <a:off x="4113358" y="2443156"/>
            <a:ext cx="937748" cy="381567"/>
            <a:chOff x="4287838" y="1989138"/>
            <a:chExt cx="690563" cy="280988"/>
          </a:xfrm>
        </p:grpSpPr>
        <p:sp>
          <p:nvSpPr>
            <p:cNvPr id="214" name="Line 366"/>
            <p:cNvSpPr>
              <a:spLocks noChangeShapeType="1"/>
            </p:cNvSpPr>
            <p:nvPr/>
          </p:nvSpPr>
          <p:spPr bwMode="auto">
            <a:xfrm>
              <a:off x="4376738" y="1989138"/>
              <a:ext cx="0" cy="139699"/>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15" name="Line 372"/>
            <p:cNvSpPr>
              <a:spLocks noChangeShapeType="1"/>
            </p:cNvSpPr>
            <p:nvPr/>
          </p:nvSpPr>
          <p:spPr bwMode="auto">
            <a:xfrm>
              <a:off x="4287838"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16" name="Line 373"/>
            <p:cNvSpPr>
              <a:spLocks noChangeShapeType="1"/>
            </p:cNvSpPr>
            <p:nvPr/>
          </p:nvSpPr>
          <p:spPr bwMode="auto">
            <a:xfrm>
              <a:off x="4978400"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17" name="Line 378"/>
            <p:cNvSpPr>
              <a:spLocks noChangeShapeType="1"/>
            </p:cNvSpPr>
            <p:nvPr/>
          </p:nvSpPr>
          <p:spPr bwMode="auto">
            <a:xfrm>
              <a:off x="4287838" y="2128838"/>
              <a:ext cx="690563"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218" name="组合 217"/>
          <p:cNvGrpSpPr/>
          <p:nvPr/>
        </p:nvGrpSpPr>
        <p:grpSpPr>
          <a:xfrm>
            <a:off x="5835795" y="2443156"/>
            <a:ext cx="2651562" cy="381567"/>
            <a:chOff x="5556250" y="1989138"/>
            <a:chExt cx="1952625" cy="280988"/>
          </a:xfrm>
        </p:grpSpPr>
        <p:sp>
          <p:nvSpPr>
            <p:cNvPr id="219" name="Line 365"/>
            <p:cNvSpPr>
              <a:spLocks noChangeShapeType="1"/>
            </p:cNvSpPr>
            <p:nvPr/>
          </p:nvSpPr>
          <p:spPr bwMode="auto">
            <a:xfrm>
              <a:off x="6423025" y="1989138"/>
              <a:ext cx="0" cy="139699"/>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20" name="Line 374"/>
            <p:cNvSpPr>
              <a:spLocks noChangeShapeType="1"/>
            </p:cNvSpPr>
            <p:nvPr/>
          </p:nvSpPr>
          <p:spPr bwMode="auto">
            <a:xfrm>
              <a:off x="5557838"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21" name="Line 375"/>
            <p:cNvSpPr>
              <a:spLocks noChangeShapeType="1"/>
            </p:cNvSpPr>
            <p:nvPr/>
          </p:nvSpPr>
          <p:spPr bwMode="auto">
            <a:xfrm>
              <a:off x="6121400"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22" name="Line 376"/>
            <p:cNvSpPr>
              <a:spLocks noChangeShapeType="1"/>
            </p:cNvSpPr>
            <p:nvPr/>
          </p:nvSpPr>
          <p:spPr bwMode="auto">
            <a:xfrm>
              <a:off x="6819900"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23" name="Line 377"/>
            <p:cNvSpPr>
              <a:spLocks noChangeShapeType="1"/>
            </p:cNvSpPr>
            <p:nvPr/>
          </p:nvSpPr>
          <p:spPr bwMode="auto">
            <a:xfrm>
              <a:off x="7505700"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24" name="Line 379"/>
            <p:cNvSpPr>
              <a:spLocks noChangeShapeType="1"/>
            </p:cNvSpPr>
            <p:nvPr/>
          </p:nvSpPr>
          <p:spPr bwMode="auto">
            <a:xfrm>
              <a:off x="5556250" y="2128838"/>
              <a:ext cx="1952625"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225" name="组合 224"/>
          <p:cNvGrpSpPr/>
          <p:nvPr/>
        </p:nvGrpSpPr>
        <p:grpSpPr>
          <a:xfrm>
            <a:off x="515425" y="4271226"/>
            <a:ext cx="8137924" cy="493664"/>
            <a:chOff x="1638300" y="3335339"/>
            <a:chExt cx="5992813" cy="363537"/>
          </a:xfrm>
        </p:grpSpPr>
        <p:sp>
          <p:nvSpPr>
            <p:cNvPr id="226" name="Line 380"/>
            <p:cNvSpPr>
              <a:spLocks noChangeShapeType="1"/>
            </p:cNvSpPr>
            <p:nvPr/>
          </p:nvSpPr>
          <p:spPr bwMode="auto">
            <a:xfrm>
              <a:off x="1638300" y="3557588"/>
              <a:ext cx="239713"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27" name="Line 381"/>
            <p:cNvSpPr>
              <a:spLocks noChangeShapeType="1"/>
            </p:cNvSpPr>
            <p:nvPr/>
          </p:nvSpPr>
          <p:spPr bwMode="auto">
            <a:xfrm>
              <a:off x="164147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28" name="Line 382"/>
            <p:cNvSpPr>
              <a:spLocks noChangeShapeType="1"/>
            </p:cNvSpPr>
            <p:nvPr/>
          </p:nvSpPr>
          <p:spPr bwMode="auto">
            <a:xfrm>
              <a:off x="1768475"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29" name="Line 383"/>
            <p:cNvSpPr>
              <a:spLocks noChangeShapeType="1"/>
            </p:cNvSpPr>
            <p:nvPr/>
          </p:nvSpPr>
          <p:spPr bwMode="auto">
            <a:xfrm>
              <a:off x="1873250"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30" name="Line 384"/>
            <p:cNvSpPr>
              <a:spLocks noChangeShapeType="1"/>
            </p:cNvSpPr>
            <p:nvPr/>
          </p:nvSpPr>
          <p:spPr bwMode="auto">
            <a:xfrm>
              <a:off x="2105025" y="3557588"/>
              <a:ext cx="241300"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31" name="Line 385"/>
            <p:cNvSpPr>
              <a:spLocks noChangeShapeType="1"/>
            </p:cNvSpPr>
            <p:nvPr/>
          </p:nvSpPr>
          <p:spPr bwMode="auto">
            <a:xfrm>
              <a:off x="2108200"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32" name="Line 386"/>
            <p:cNvSpPr>
              <a:spLocks noChangeShapeType="1"/>
            </p:cNvSpPr>
            <p:nvPr/>
          </p:nvSpPr>
          <p:spPr bwMode="auto">
            <a:xfrm>
              <a:off x="2235200"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33" name="Line 387"/>
            <p:cNvSpPr>
              <a:spLocks noChangeShapeType="1"/>
            </p:cNvSpPr>
            <p:nvPr/>
          </p:nvSpPr>
          <p:spPr bwMode="auto">
            <a:xfrm>
              <a:off x="233997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34" name="Line 388"/>
            <p:cNvSpPr>
              <a:spLocks noChangeShapeType="1"/>
            </p:cNvSpPr>
            <p:nvPr/>
          </p:nvSpPr>
          <p:spPr bwMode="auto">
            <a:xfrm>
              <a:off x="2560638" y="3557588"/>
              <a:ext cx="695325"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35" name="Line 389"/>
            <p:cNvSpPr>
              <a:spLocks noChangeShapeType="1"/>
            </p:cNvSpPr>
            <p:nvPr/>
          </p:nvSpPr>
          <p:spPr bwMode="auto">
            <a:xfrm>
              <a:off x="2792413"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36" name="Line 390"/>
            <p:cNvSpPr>
              <a:spLocks noChangeShapeType="1"/>
            </p:cNvSpPr>
            <p:nvPr/>
          </p:nvSpPr>
          <p:spPr bwMode="auto">
            <a:xfrm>
              <a:off x="2917825"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37" name="Line 391"/>
            <p:cNvSpPr>
              <a:spLocks noChangeShapeType="1"/>
            </p:cNvSpPr>
            <p:nvPr/>
          </p:nvSpPr>
          <p:spPr bwMode="auto">
            <a:xfrm>
              <a:off x="3022600"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38" name="Line 392"/>
            <p:cNvSpPr>
              <a:spLocks noChangeShapeType="1"/>
            </p:cNvSpPr>
            <p:nvPr/>
          </p:nvSpPr>
          <p:spPr bwMode="auto">
            <a:xfrm>
              <a:off x="256222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39" name="Line 393"/>
            <p:cNvSpPr>
              <a:spLocks noChangeShapeType="1"/>
            </p:cNvSpPr>
            <p:nvPr/>
          </p:nvSpPr>
          <p:spPr bwMode="auto">
            <a:xfrm>
              <a:off x="3252788"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40" name="Line 394"/>
            <p:cNvSpPr>
              <a:spLocks noChangeShapeType="1"/>
            </p:cNvSpPr>
            <p:nvPr/>
          </p:nvSpPr>
          <p:spPr bwMode="auto">
            <a:xfrm>
              <a:off x="3479800" y="3557588"/>
              <a:ext cx="241300"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41" name="Line 395"/>
            <p:cNvSpPr>
              <a:spLocks noChangeShapeType="1"/>
            </p:cNvSpPr>
            <p:nvPr/>
          </p:nvSpPr>
          <p:spPr bwMode="auto">
            <a:xfrm>
              <a:off x="348297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42" name="Line 396"/>
            <p:cNvSpPr>
              <a:spLocks noChangeShapeType="1"/>
            </p:cNvSpPr>
            <p:nvPr/>
          </p:nvSpPr>
          <p:spPr bwMode="auto">
            <a:xfrm>
              <a:off x="3609975"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43" name="Line 397"/>
            <p:cNvSpPr>
              <a:spLocks noChangeShapeType="1"/>
            </p:cNvSpPr>
            <p:nvPr/>
          </p:nvSpPr>
          <p:spPr bwMode="auto">
            <a:xfrm>
              <a:off x="3714750"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44" name="Line 398"/>
            <p:cNvSpPr>
              <a:spLocks noChangeShapeType="1"/>
            </p:cNvSpPr>
            <p:nvPr/>
          </p:nvSpPr>
          <p:spPr bwMode="auto">
            <a:xfrm>
              <a:off x="3940175" y="3557588"/>
              <a:ext cx="695325"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45" name="Line 399"/>
            <p:cNvSpPr>
              <a:spLocks noChangeShapeType="1"/>
            </p:cNvSpPr>
            <p:nvPr/>
          </p:nvSpPr>
          <p:spPr bwMode="auto">
            <a:xfrm>
              <a:off x="4170363"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46" name="Line 400"/>
            <p:cNvSpPr>
              <a:spLocks noChangeShapeType="1"/>
            </p:cNvSpPr>
            <p:nvPr/>
          </p:nvSpPr>
          <p:spPr bwMode="auto">
            <a:xfrm>
              <a:off x="4297363"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47" name="Line 401"/>
            <p:cNvSpPr>
              <a:spLocks noChangeShapeType="1"/>
            </p:cNvSpPr>
            <p:nvPr/>
          </p:nvSpPr>
          <p:spPr bwMode="auto">
            <a:xfrm>
              <a:off x="4402138"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48" name="Line 402"/>
            <p:cNvSpPr>
              <a:spLocks noChangeShapeType="1"/>
            </p:cNvSpPr>
            <p:nvPr/>
          </p:nvSpPr>
          <p:spPr bwMode="auto">
            <a:xfrm>
              <a:off x="3941763"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49" name="Line 403"/>
            <p:cNvSpPr>
              <a:spLocks noChangeShapeType="1"/>
            </p:cNvSpPr>
            <p:nvPr/>
          </p:nvSpPr>
          <p:spPr bwMode="auto">
            <a:xfrm>
              <a:off x="463232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50" name="Line 404"/>
            <p:cNvSpPr>
              <a:spLocks noChangeShapeType="1"/>
            </p:cNvSpPr>
            <p:nvPr/>
          </p:nvSpPr>
          <p:spPr bwMode="auto">
            <a:xfrm>
              <a:off x="6472238" y="3557588"/>
              <a:ext cx="695325"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51" name="Line 405"/>
            <p:cNvSpPr>
              <a:spLocks noChangeShapeType="1"/>
            </p:cNvSpPr>
            <p:nvPr/>
          </p:nvSpPr>
          <p:spPr bwMode="auto">
            <a:xfrm>
              <a:off x="670242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52" name="Line 406"/>
            <p:cNvSpPr>
              <a:spLocks noChangeShapeType="1"/>
            </p:cNvSpPr>
            <p:nvPr/>
          </p:nvSpPr>
          <p:spPr bwMode="auto">
            <a:xfrm>
              <a:off x="6829425"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53" name="Line 407"/>
            <p:cNvSpPr>
              <a:spLocks noChangeShapeType="1"/>
            </p:cNvSpPr>
            <p:nvPr/>
          </p:nvSpPr>
          <p:spPr bwMode="auto">
            <a:xfrm>
              <a:off x="6934200"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54" name="Line 408"/>
            <p:cNvSpPr>
              <a:spLocks noChangeShapeType="1"/>
            </p:cNvSpPr>
            <p:nvPr/>
          </p:nvSpPr>
          <p:spPr bwMode="auto">
            <a:xfrm>
              <a:off x="647382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55" name="Line 409"/>
            <p:cNvSpPr>
              <a:spLocks noChangeShapeType="1"/>
            </p:cNvSpPr>
            <p:nvPr/>
          </p:nvSpPr>
          <p:spPr bwMode="auto">
            <a:xfrm>
              <a:off x="7164388"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56" name="Line 410"/>
            <p:cNvSpPr>
              <a:spLocks noChangeShapeType="1"/>
            </p:cNvSpPr>
            <p:nvPr/>
          </p:nvSpPr>
          <p:spPr bwMode="auto">
            <a:xfrm>
              <a:off x="4868863" y="3557588"/>
              <a:ext cx="236537"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57" name="Line 411"/>
            <p:cNvSpPr>
              <a:spLocks noChangeShapeType="1"/>
            </p:cNvSpPr>
            <p:nvPr/>
          </p:nvSpPr>
          <p:spPr bwMode="auto">
            <a:xfrm>
              <a:off x="4872038"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58" name="Line 412"/>
            <p:cNvSpPr>
              <a:spLocks noChangeShapeType="1"/>
            </p:cNvSpPr>
            <p:nvPr/>
          </p:nvSpPr>
          <p:spPr bwMode="auto">
            <a:xfrm>
              <a:off x="4999038"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59" name="Line 413"/>
            <p:cNvSpPr>
              <a:spLocks noChangeShapeType="1"/>
            </p:cNvSpPr>
            <p:nvPr/>
          </p:nvSpPr>
          <p:spPr bwMode="auto">
            <a:xfrm>
              <a:off x="5103813"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60" name="Line 414"/>
            <p:cNvSpPr>
              <a:spLocks noChangeShapeType="1"/>
            </p:cNvSpPr>
            <p:nvPr/>
          </p:nvSpPr>
          <p:spPr bwMode="auto">
            <a:xfrm>
              <a:off x="6010275" y="3557588"/>
              <a:ext cx="241300"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61" name="Line 415"/>
            <p:cNvSpPr>
              <a:spLocks noChangeShapeType="1"/>
            </p:cNvSpPr>
            <p:nvPr/>
          </p:nvSpPr>
          <p:spPr bwMode="auto">
            <a:xfrm>
              <a:off x="6013450"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62" name="Line 416"/>
            <p:cNvSpPr>
              <a:spLocks noChangeShapeType="1"/>
            </p:cNvSpPr>
            <p:nvPr/>
          </p:nvSpPr>
          <p:spPr bwMode="auto">
            <a:xfrm>
              <a:off x="6114257" y="3335339"/>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63" name="Line 417"/>
            <p:cNvSpPr>
              <a:spLocks noChangeShapeType="1"/>
            </p:cNvSpPr>
            <p:nvPr/>
          </p:nvSpPr>
          <p:spPr bwMode="auto">
            <a:xfrm>
              <a:off x="624522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64" name="Line 418"/>
            <p:cNvSpPr>
              <a:spLocks noChangeShapeType="1"/>
            </p:cNvSpPr>
            <p:nvPr/>
          </p:nvSpPr>
          <p:spPr bwMode="auto">
            <a:xfrm>
              <a:off x="7391400" y="3557588"/>
              <a:ext cx="239713"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65" name="Line 419"/>
            <p:cNvSpPr>
              <a:spLocks noChangeShapeType="1"/>
            </p:cNvSpPr>
            <p:nvPr/>
          </p:nvSpPr>
          <p:spPr bwMode="auto">
            <a:xfrm>
              <a:off x="739457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66" name="Line 420"/>
            <p:cNvSpPr>
              <a:spLocks noChangeShapeType="1"/>
            </p:cNvSpPr>
            <p:nvPr/>
          </p:nvSpPr>
          <p:spPr bwMode="auto">
            <a:xfrm>
              <a:off x="7521575"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67" name="Line 421"/>
            <p:cNvSpPr>
              <a:spLocks noChangeShapeType="1"/>
            </p:cNvSpPr>
            <p:nvPr/>
          </p:nvSpPr>
          <p:spPr bwMode="auto">
            <a:xfrm>
              <a:off x="7626350"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68" name="Line 422"/>
            <p:cNvSpPr>
              <a:spLocks noChangeShapeType="1"/>
            </p:cNvSpPr>
            <p:nvPr/>
          </p:nvSpPr>
          <p:spPr bwMode="auto">
            <a:xfrm>
              <a:off x="5321300" y="3557588"/>
              <a:ext cx="469900"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69" name="Line 423"/>
            <p:cNvSpPr>
              <a:spLocks noChangeShapeType="1"/>
            </p:cNvSpPr>
            <p:nvPr/>
          </p:nvSpPr>
          <p:spPr bwMode="auto">
            <a:xfrm>
              <a:off x="5326063"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70" name="Line 424"/>
            <p:cNvSpPr>
              <a:spLocks noChangeShapeType="1"/>
            </p:cNvSpPr>
            <p:nvPr/>
          </p:nvSpPr>
          <p:spPr bwMode="auto">
            <a:xfrm>
              <a:off x="5559425" y="3338513"/>
              <a:ext cx="0" cy="3571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71" name="Line 425"/>
            <p:cNvSpPr>
              <a:spLocks noChangeShapeType="1"/>
            </p:cNvSpPr>
            <p:nvPr/>
          </p:nvSpPr>
          <p:spPr bwMode="auto">
            <a:xfrm>
              <a:off x="5786438"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sp>
        <p:nvSpPr>
          <p:cNvPr id="272" name="Rectangle 429"/>
          <p:cNvSpPr>
            <a:spLocks noChangeArrowheads="1"/>
          </p:cNvSpPr>
          <p:nvPr/>
        </p:nvSpPr>
        <p:spPr bwMode="auto">
          <a:xfrm>
            <a:off x="3934431" y="1598505"/>
            <a:ext cx="651034" cy="215444"/>
          </a:xfrm>
          <a:prstGeom prst="rect">
            <a:avLst/>
          </a:prstGeom>
          <a:noFill/>
          <a:ln>
            <a:noFill/>
          </a:ln>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总经理</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73" name="Rectangle 430"/>
          <p:cNvSpPr>
            <a:spLocks noChangeArrowheads="1"/>
          </p:cNvSpPr>
          <p:nvPr/>
        </p:nvSpPr>
        <p:spPr bwMode="auto">
          <a:xfrm>
            <a:off x="3839577" y="2189178"/>
            <a:ext cx="929125" cy="215444"/>
          </a:xfrm>
          <a:prstGeom prst="rect">
            <a:avLst/>
          </a:prstGeom>
          <a:noFill/>
          <a:ln>
            <a:noFill/>
          </a:ln>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行政副总</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74" name="Rectangle 431"/>
          <p:cNvSpPr>
            <a:spLocks noChangeArrowheads="1"/>
          </p:cNvSpPr>
          <p:nvPr/>
        </p:nvSpPr>
        <p:spPr bwMode="auto">
          <a:xfrm>
            <a:off x="6618330" y="2189178"/>
            <a:ext cx="87624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经营副总</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75" name="Rectangle 432"/>
          <p:cNvSpPr>
            <a:spLocks noChangeArrowheads="1"/>
          </p:cNvSpPr>
          <p:nvPr/>
        </p:nvSpPr>
        <p:spPr bwMode="auto">
          <a:xfrm>
            <a:off x="1401436" y="2189178"/>
            <a:ext cx="837506" cy="215444"/>
          </a:xfrm>
          <a:prstGeom prst="rect">
            <a:avLst/>
          </a:prstGeom>
          <a:noFill/>
          <a:ln>
            <a:noFill/>
          </a:ln>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生产副总</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76" name="Rectangle 433"/>
          <p:cNvSpPr>
            <a:spLocks noChangeArrowheads="1"/>
          </p:cNvSpPr>
          <p:nvPr/>
        </p:nvSpPr>
        <p:spPr bwMode="auto">
          <a:xfrm>
            <a:off x="558274" y="3260637"/>
            <a:ext cx="215444" cy="538609"/>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研发部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77" name="Rectangle 434"/>
          <p:cNvSpPr>
            <a:spLocks noChangeArrowheads="1"/>
          </p:cNvSpPr>
          <p:nvPr/>
        </p:nvSpPr>
        <p:spPr bwMode="auto">
          <a:xfrm>
            <a:off x="1196373" y="3260637"/>
            <a:ext cx="215444" cy="538609"/>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资料部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78" name="Rectangle 435"/>
          <p:cNvSpPr>
            <a:spLocks noChangeArrowheads="1"/>
          </p:cNvSpPr>
          <p:nvPr/>
        </p:nvSpPr>
        <p:spPr bwMode="auto">
          <a:xfrm>
            <a:off x="2138433" y="3260637"/>
            <a:ext cx="215444" cy="538609"/>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生产部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79" name="Rectangle 436"/>
          <p:cNvSpPr>
            <a:spLocks noChangeArrowheads="1"/>
          </p:cNvSpPr>
          <p:nvPr/>
        </p:nvSpPr>
        <p:spPr bwMode="auto">
          <a:xfrm>
            <a:off x="3057856" y="3260637"/>
            <a:ext cx="215444" cy="538609"/>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质管部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80" name="Rectangle 437"/>
          <p:cNvSpPr>
            <a:spLocks noChangeArrowheads="1"/>
          </p:cNvSpPr>
          <p:nvPr/>
        </p:nvSpPr>
        <p:spPr bwMode="auto">
          <a:xfrm>
            <a:off x="4005305" y="3028776"/>
            <a:ext cx="215444" cy="897682"/>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行政人事部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81" name="Rectangle 438"/>
          <p:cNvSpPr>
            <a:spLocks noChangeArrowheads="1"/>
          </p:cNvSpPr>
          <p:nvPr/>
        </p:nvSpPr>
        <p:spPr bwMode="auto">
          <a:xfrm>
            <a:off x="4940897" y="3028776"/>
            <a:ext cx="215444" cy="897682"/>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信息管理部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82" name="Rectangle 439"/>
          <p:cNvSpPr>
            <a:spLocks noChangeArrowheads="1"/>
          </p:cNvSpPr>
          <p:nvPr/>
        </p:nvSpPr>
        <p:spPr bwMode="auto">
          <a:xfrm>
            <a:off x="5729898" y="3260637"/>
            <a:ext cx="215444" cy="538609"/>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财务部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83" name="Rectangle 440"/>
          <p:cNvSpPr>
            <a:spLocks noChangeArrowheads="1"/>
          </p:cNvSpPr>
          <p:nvPr/>
        </p:nvSpPr>
        <p:spPr bwMode="auto">
          <a:xfrm>
            <a:off x="6493030" y="3260637"/>
            <a:ext cx="215444" cy="538609"/>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股份部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84" name="Rectangle 441"/>
          <p:cNvSpPr>
            <a:spLocks noChangeArrowheads="1"/>
          </p:cNvSpPr>
          <p:nvPr/>
        </p:nvSpPr>
        <p:spPr bwMode="auto">
          <a:xfrm>
            <a:off x="7454491" y="3260637"/>
            <a:ext cx="215444" cy="538609"/>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营销部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85" name="Rectangle 442"/>
          <p:cNvSpPr>
            <a:spLocks noChangeArrowheads="1"/>
          </p:cNvSpPr>
          <p:nvPr/>
        </p:nvSpPr>
        <p:spPr bwMode="auto">
          <a:xfrm>
            <a:off x="8372837" y="3260637"/>
            <a:ext cx="215444" cy="538609"/>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国际部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86" name="Rectangle 443"/>
          <p:cNvSpPr>
            <a:spLocks noChangeArrowheads="1"/>
          </p:cNvSpPr>
          <p:nvPr/>
        </p:nvSpPr>
        <p:spPr bwMode="auto">
          <a:xfrm>
            <a:off x="8574618" y="4876245"/>
            <a:ext cx="169278"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加工部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87" name="Rectangle 444"/>
          <p:cNvSpPr>
            <a:spLocks noChangeArrowheads="1"/>
          </p:cNvSpPr>
          <p:nvPr/>
        </p:nvSpPr>
        <p:spPr bwMode="auto">
          <a:xfrm>
            <a:off x="8263044" y="4876245"/>
            <a:ext cx="169278"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外贸部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88" name="Rectangle 445"/>
          <p:cNvSpPr>
            <a:spLocks noChangeArrowheads="1"/>
          </p:cNvSpPr>
          <p:nvPr/>
        </p:nvSpPr>
        <p:spPr bwMode="auto">
          <a:xfrm>
            <a:off x="7950462" y="4876245"/>
            <a:ext cx="169278" cy="705320"/>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售后服务部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89" name="Rectangle 446"/>
          <p:cNvSpPr>
            <a:spLocks noChangeArrowheads="1"/>
          </p:cNvSpPr>
          <p:nvPr/>
        </p:nvSpPr>
        <p:spPr bwMode="auto">
          <a:xfrm>
            <a:off x="7636870" y="4876245"/>
            <a:ext cx="169278"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销售部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90" name="Rectangle 447"/>
          <p:cNvSpPr>
            <a:spLocks noChangeArrowheads="1"/>
          </p:cNvSpPr>
          <p:nvPr/>
        </p:nvSpPr>
        <p:spPr bwMode="auto">
          <a:xfrm>
            <a:off x="7325297" y="4876245"/>
            <a:ext cx="169278"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市场部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91" name="Rectangle 448"/>
          <p:cNvSpPr>
            <a:spLocks noChangeArrowheads="1"/>
          </p:cNvSpPr>
          <p:nvPr/>
        </p:nvSpPr>
        <p:spPr bwMode="auto">
          <a:xfrm>
            <a:off x="7012715" y="4876245"/>
            <a:ext cx="169278" cy="564257"/>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商务中心</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92" name="Rectangle 449"/>
          <p:cNvSpPr>
            <a:spLocks noChangeArrowheads="1"/>
          </p:cNvSpPr>
          <p:nvPr/>
        </p:nvSpPr>
        <p:spPr bwMode="auto">
          <a:xfrm>
            <a:off x="6698045" y="4876245"/>
            <a:ext cx="169278" cy="705320"/>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对外投资部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93" name="Rectangle 450"/>
          <p:cNvSpPr>
            <a:spLocks noChangeArrowheads="1"/>
          </p:cNvSpPr>
          <p:nvPr/>
        </p:nvSpPr>
        <p:spPr bwMode="auto">
          <a:xfrm>
            <a:off x="6385391" y="4876245"/>
            <a:ext cx="169278" cy="846385"/>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股份制办公室</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94" name="Rectangle 451"/>
          <p:cNvSpPr>
            <a:spLocks noChangeArrowheads="1"/>
          </p:cNvSpPr>
          <p:nvPr/>
        </p:nvSpPr>
        <p:spPr bwMode="auto">
          <a:xfrm>
            <a:off x="6072812" y="4876245"/>
            <a:ext cx="169278"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证券部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95" name="Rectangle 452"/>
          <p:cNvSpPr>
            <a:spLocks noChangeArrowheads="1"/>
          </p:cNvSpPr>
          <p:nvPr/>
        </p:nvSpPr>
        <p:spPr bwMode="auto">
          <a:xfrm>
            <a:off x="5760229" y="4865467"/>
            <a:ext cx="169278" cy="282128"/>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出纳</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96" name="Rectangle 453"/>
          <p:cNvSpPr>
            <a:spLocks noChangeArrowheads="1"/>
          </p:cNvSpPr>
          <p:nvPr/>
        </p:nvSpPr>
        <p:spPr bwMode="auto">
          <a:xfrm>
            <a:off x="5447646" y="4876245"/>
            <a:ext cx="169278" cy="282128"/>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会计</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97" name="Rectangle 454"/>
          <p:cNvSpPr>
            <a:spLocks noChangeArrowheads="1"/>
          </p:cNvSpPr>
          <p:nvPr/>
        </p:nvSpPr>
        <p:spPr bwMode="auto">
          <a:xfrm>
            <a:off x="5135064" y="4876245"/>
            <a:ext cx="169278" cy="564257"/>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文管中心</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98" name="Rectangle 455"/>
          <p:cNvSpPr>
            <a:spLocks noChangeArrowheads="1"/>
          </p:cNvSpPr>
          <p:nvPr/>
        </p:nvSpPr>
        <p:spPr bwMode="auto">
          <a:xfrm>
            <a:off x="4822481" y="4876245"/>
            <a:ext cx="169278"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电脑室</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299" name="Rectangle 456"/>
          <p:cNvSpPr>
            <a:spLocks noChangeArrowheads="1"/>
          </p:cNvSpPr>
          <p:nvPr/>
        </p:nvSpPr>
        <p:spPr bwMode="auto">
          <a:xfrm>
            <a:off x="4509899" y="4876245"/>
            <a:ext cx="169278"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总务室</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300" name="Rectangle 457"/>
          <p:cNvSpPr>
            <a:spLocks noChangeArrowheads="1"/>
          </p:cNvSpPr>
          <p:nvPr/>
        </p:nvSpPr>
        <p:spPr bwMode="auto">
          <a:xfrm>
            <a:off x="4197316" y="4876245"/>
            <a:ext cx="169278"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法务部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301" name="Rectangle 458"/>
          <p:cNvSpPr>
            <a:spLocks noChangeArrowheads="1"/>
          </p:cNvSpPr>
          <p:nvPr/>
        </p:nvSpPr>
        <p:spPr bwMode="auto">
          <a:xfrm>
            <a:off x="3884734" y="4876245"/>
            <a:ext cx="169278" cy="705320"/>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人力资源部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302" name="Rectangle 459"/>
          <p:cNvSpPr>
            <a:spLocks noChangeArrowheads="1"/>
          </p:cNvSpPr>
          <p:nvPr/>
        </p:nvSpPr>
        <p:spPr bwMode="auto">
          <a:xfrm>
            <a:off x="3571074" y="4876245"/>
            <a:ext cx="169278"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行政部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303" name="Rectangle 460"/>
          <p:cNvSpPr>
            <a:spLocks noChangeArrowheads="1"/>
          </p:cNvSpPr>
          <p:nvPr/>
        </p:nvSpPr>
        <p:spPr bwMode="auto">
          <a:xfrm>
            <a:off x="3257414" y="4876245"/>
            <a:ext cx="169278"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质检部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304" name="Rectangle 461"/>
          <p:cNvSpPr>
            <a:spLocks noChangeArrowheads="1"/>
          </p:cNvSpPr>
          <p:nvPr/>
        </p:nvSpPr>
        <p:spPr bwMode="auto">
          <a:xfrm>
            <a:off x="2944830" y="4876245"/>
            <a:ext cx="169278"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质管部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305" name="Rectangle 462"/>
          <p:cNvSpPr>
            <a:spLocks noChangeArrowheads="1"/>
          </p:cNvSpPr>
          <p:nvPr/>
        </p:nvSpPr>
        <p:spPr bwMode="auto">
          <a:xfrm>
            <a:off x="2632249" y="4876245"/>
            <a:ext cx="169278"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生技部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306" name="Rectangle 463"/>
          <p:cNvSpPr>
            <a:spLocks noChangeArrowheads="1"/>
          </p:cNvSpPr>
          <p:nvPr/>
        </p:nvSpPr>
        <p:spPr bwMode="auto">
          <a:xfrm>
            <a:off x="2319663" y="4876245"/>
            <a:ext cx="169278"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化工厂</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307" name="Rectangle 464"/>
          <p:cNvSpPr>
            <a:spLocks noChangeArrowheads="1"/>
          </p:cNvSpPr>
          <p:nvPr/>
        </p:nvSpPr>
        <p:spPr bwMode="auto">
          <a:xfrm>
            <a:off x="2007084" y="4876245"/>
            <a:ext cx="169278"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电子厂</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308" name="Rectangle 465"/>
          <p:cNvSpPr>
            <a:spLocks noChangeArrowheads="1"/>
          </p:cNvSpPr>
          <p:nvPr/>
        </p:nvSpPr>
        <p:spPr bwMode="auto">
          <a:xfrm>
            <a:off x="1694498" y="4876245"/>
            <a:ext cx="169278"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生管部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309" name="Rectangle 466"/>
          <p:cNvSpPr>
            <a:spLocks noChangeArrowheads="1"/>
          </p:cNvSpPr>
          <p:nvPr/>
        </p:nvSpPr>
        <p:spPr bwMode="auto">
          <a:xfrm>
            <a:off x="1381918" y="4876245"/>
            <a:ext cx="169278" cy="282128"/>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仓库</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310" name="Rectangle 467"/>
          <p:cNvSpPr>
            <a:spLocks noChangeArrowheads="1"/>
          </p:cNvSpPr>
          <p:nvPr/>
        </p:nvSpPr>
        <p:spPr bwMode="auto">
          <a:xfrm>
            <a:off x="1069336" y="4876245"/>
            <a:ext cx="169278"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采购部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311" name="Rectangle 468"/>
          <p:cNvSpPr>
            <a:spLocks noChangeArrowheads="1"/>
          </p:cNvSpPr>
          <p:nvPr/>
        </p:nvSpPr>
        <p:spPr bwMode="auto">
          <a:xfrm>
            <a:off x="756753" y="4876245"/>
            <a:ext cx="169278" cy="705320"/>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化工开发部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312" name="Rectangle 469"/>
          <p:cNvSpPr>
            <a:spLocks noChangeArrowheads="1"/>
          </p:cNvSpPr>
          <p:nvPr/>
        </p:nvSpPr>
        <p:spPr bwMode="auto">
          <a:xfrm>
            <a:off x="443093" y="4876245"/>
            <a:ext cx="169278" cy="705320"/>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宋体" pitchFamily="2" charset="-122"/>
              </a:rPr>
              <a:t>电子开发部</a:t>
            </a:r>
            <a:endParaRPr kumimoji="0" lang="zh-CN" altLang="en-US" sz="2400" b="0" i="0" u="none" strike="noStrike" kern="0" cap="none" spc="0" normalizeH="0" baseline="0" noProof="0" dirty="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313" name="Rectangle 429"/>
          <p:cNvSpPr>
            <a:spLocks noChangeArrowheads="1"/>
          </p:cNvSpPr>
          <p:nvPr/>
        </p:nvSpPr>
        <p:spPr bwMode="auto">
          <a:xfrm>
            <a:off x="3934431" y="1011062"/>
            <a:ext cx="75882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zh-CN" altLang="en-US" sz="1400" dirty="0">
                <a:solidFill>
                  <a:srgbClr val="FFFFFF"/>
                </a:solidFill>
                <a:latin typeface="微软雅黑" pitchFamily="34" charset="-122"/>
                <a:ea typeface="微软雅黑" pitchFamily="34" charset="-122"/>
                <a:cs typeface="宋体" pitchFamily="2" charset="-122"/>
              </a:rPr>
              <a:t>董事会</a:t>
            </a:r>
            <a:endParaRPr lang="zh-CN" sz="1400" dirty="0">
              <a:solidFill>
                <a:srgbClr val="FFFFFF"/>
              </a:solidFill>
              <a:latin typeface="微软雅黑" pitchFamily="34" charset="-122"/>
              <a:ea typeface="微软雅黑" pitchFamily="34" charset="-122"/>
              <a:cs typeface="宋体" pitchFamily="2" charset="-122"/>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25"/>
          <p:cNvSpPr/>
          <p:nvPr/>
        </p:nvSpPr>
        <p:spPr>
          <a:xfrm>
            <a:off x="5364088" y="1402847"/>
            <a:ext cx="3168352" cy="466846"/>
          </a:xfrm>
          <a:prstGeom prst="roundRect">
            <a:avLst>
              <a:gd name="adj" fmla="val 7843"/>
            </a:avLst>
          </a:prstGeom>
          <a:solidFill>
            <a:sysClr val="window" lastClr="FFFFFF">
              <a:lumMod val="6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27" name="圆角矩形 26"/>
          <p:cNvSpPr/>
          <p:nvPr/>
        </p:nvSpPr>
        <p:spPr>
          <a:xfrm>
            <a:off x="5364088" y="1961555"/>
            <a:ext cx="3168352" cy="466846"/>
          </a:xfrm>
          <a:prstGeom prst="roundRect">
            <a:avLst>
              <a:gd name="adj" fmla="val 7843"/>
            </a:avLst>
          </a:prstGeom>
          <a:solidFill>
            <a:sysClr val="window" lastClr="FFFFFF">
              <a:lumMod val="6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28" name="圆角矩形 27"/>
          <p:cNvSpPr/>
          <p:nvPr/>
        </p:nvSpPr>
        <p:spPr>
          <a:xfrm>
            <a:off x="5364088" y="2501921"/>
            <a:ext cx="3168352" cy="466846"/>
          </a:xfrm>
          <a:prstGeom prst="roundRect">
            <a:avLst>
              <a:gd name="adj" fmla="val 7843"/>
            </a:avLst>
          </a:prstGeom>
          <a:solidFill>
            <a:sysClr val="window" lastClr="FFFFFF">
              <a:lumMod val="6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29" name="圆角矩形 28"/>
          <p:cNvSpPr/>
          <p:nvPr/>
        </p:nvSpPr>
        <p:spPr>
          <a:xfrm>
            <a:off x="5364088" y="3053151"/>
            <a:ext cx="3168352" cy="466846"/>
          </a:xfrm>
          <a:prstGeom prst="roundRect">
            <a:avLst>
              <a:gd name="adj" fmla="val 7843"/>
            </a:avLst>
          </a:prstGeom>
          <a:solidFill>
            <a:sysClr val="window" lastClr="FFFFFF">
              <a:lumMod val="6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30" name="圆角矩形 29"/>
          <p:cNvSpPr/>
          <p:nvPr/>
        </p:nvSpPr>
        <p:spPr>
          <a:xfrm>
            <a:off x="5364088" y="3656685"/>
            <a:ext cx="3168352" cy="466846"/>
          </a:xfrm>
          <a:prstGeom prst="roundRect">
            <a:avLst>
              <a:gd name="adj" fmla="val 7843"/>
            </a:avLst>
          </a:prstGeom>
          <a:solidFill>
            <a:sysClr val="window" lastClr="FFFFFF">
              <a:lumMod val="6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31" name="圆角矩形 30"/>
          <p:cNvSpPr/>
          <p:nvPr/>
        </p:nvSpPr>
        <p:spPr>
          <a:xfrm>
            <a:off x="5364088" y="4187303"/>
            <a:ext cx="3168352" cy="466846"/>
          </a:xfrm>
          <a:prstGeom prst="roundRect">
            <a:avLst>
              <a:gd name="adj" fmla="val 7843"/>
            </a:avLst>
          </a:prstGeom>
          <a:solidFill>
            <a:sysClr val="window" lastClr="FFFFFF">
              <a:lumMod val="6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32" name="圆角矩形 31"/>
          <p:cNvSpPr/>
          <p:nvPr/>
        </p:nvSpPr>
        <p:spPr>
          <a:xfrm>
            <a:off x="5364088" y="4751980"/>
            <a:ext cx="3168352" cy="466846"/>
          </a:xfrm>
          <a:prstGeom prst="roundRect">
            <a:avLst>
              <a:gd name="adj" fmla="val 7843"/>
            </a:avLst>
          </a:prstGeom>
          <a:solidFill>
            <a:sysClr val="window" lastClr="FFFFFF">
              <a:lumMod val="65000"/>
            </a:sysClr>
          </a:soli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482600" dist="139700" dir="2700000" algn="tl" rotWithShape="0">
              <a:prstClr val="black">
                <a:alpha val="4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33" name="椭圆 32"/>
          <p:cNvSpPr/>
          <p:nvPr/>
        </p:nvSpPr>
        <p:spPr>
          <a:xfrm>
            <a:off x="1316526" y="1124745"/>
            <a:ext cx="1839936" cy="1594380"/>
          </a:xfrm>
          <a:prstGeom prst="ellipse">
            <a:avLst/>
          </a:prstGeom>
          <a:gradFill>
            <a:gsLst>
              <a:gs pos="100000">
                <a:sysClr val="window" lastClr="FFFFFF">
                  <a:lumMod val="95000"/>
                </a:sysClr>
              </a:gs>
              <a:gs pos="0">
                <a:sysClr val="window" lastClr="FFFFFF">
                  <a:lumMod val="75000"/>
                </a:sysClr>
              </a:gs>
            </a:gsLst>
            <a:lin ang="2700000" scaled="1"/>
          </a:gradFill>
          <a:ln w="15875" cap="flat" cmpd="sng" algn="ctr">
            <a:gradFill flip="none" rotWithShape="1">
              <a:gsLst>
                <a:gs pos="0">
                  <a:sysClr val="window" lastClr="FFFFFF"/>
                </a:gs>
                <a:gs pos="100000">
                  <a:sysClr val="window" lastClr="FFFFFF">
                    <a:lumMod val="75000"/>
                  </a:sysClr>
                </a:gs>
              </a:gsLst>
              <a:lin ang="2700000" scaled="1"/>
              <a:tileRect/>
            </a:gradFill>
            <a:prstDash val="solid"/>
          </a:ln>
          <a:effectLst>
            <a:outerShdw blurRad="254000" dist="762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34" name="TextBox 33"/>
          <p:cNvSpPr txBox="1"/>
          <p:nvPr/>
        </p:nvSpPr>
        <p:spPr>
          <a:xfrm>
            <a:off x="1642132" y="1412776"/>
            <a:ext cx="1257356" cy="1107996"/>
          </a:xfrm>
          <a:prstGeom prst="rect">
            <a:avLst/>
          </a:prstGeom>
          <a:noFill/>
        </p:spPr>
        <p:txBody>
          <a:bodyPr wrap="square" lIns="0" tIns="0" rIns="0" bIns="0" rtlCol="0">
            <a:spAutoFit/>
          </a:bodyPr>
          <a:lstStyle/>
          <a:p>
            <a:pPr algn="ctr"/>
            <a:r>
              <a:rPr lang="zh-CN" altLang="en-US" sz="3600" dirty="0" smtClean="0">
                <a:solidFill>
                  <a:srgbClr val="C00000"/>
                </a:solidFill>
                <a:latin typeface="微软雅黑" pitchFamily="34" charset="-122"/>
                <a:ea typeface="微软雅黑" pitchFamily="34" charset="-122"/>
              </a:rPr>
              <a:t>现实需求</a:t>
            </a:r>
            <a:endParaRPr lang="zh-CN" altLang="en-US" sz="3600" dirty="0">
              <a:solidFill>
                <a:srgbClr val="C00000"/>
              </a:solidFill>
              <a:latin typeface="微软雅黑" pitchFamily="34" charset="-122"/>
              <a:ea typeface="微软雅黑" pitchFamily="34" charset="-122"/>
            </a:endParaRPr>
          </a:p>
        </p:txBody>
      </p:sp>
      <p:cxnSp>
        <p:nvCxnSpPr>
          <p:cNvPr id="35" name="直接连接符 34"/>
          <p:cNvCxnSpPr/>
          <p:nvPr/>
        </p:nvCxnSpPr>
        <p:spPr>
          <a:xfrm>
            <a:off x="938484" y="2955146"/>
            <a:ext cx="2808312" cy="0"/>
          </a:xfrm>
          <a:prstGeom prst="line">
            <a:avLst/>
          </a:prstGeom>
          <a:noFill/>
          <a:ln w="6350" cap="flat" cmpd="sng" algn="ctr">
            <a:solidFill>
              <a:sysClr val="windowText" lastClr="000000">
                <a:lumMod val="65000"/>
                <a:lumOff val="35000"/>
              </a:sysClr>
            </a:solidFill>
            <a:prstDash val="solid"/>
          </a:ln>
          <a:effectLst/>
        </p:spPr>
      </p:cxnSp>
      <p:cxnSp>
        <p:nvCxnSpPr>
          <p:cNvPr id="36" name="直接连接符 35"/>
          <p:cNvCxnSpPr/>
          <p:nvPr/>
        </p:nvCxnSpPr>
        <p:spPr>
          <a:xfrm>
            <a:off x="938484" y="4755346"/>
            <a:ext cx="2808312" cy="0"/>
          </a:xfrm>
          <a:prstGeom prst="line">
            <a:avLst/>
          </a:prstGeom>
          <a:noFill/>
          <a:ln w="6350" cap="flat" cmpd="sng" algn="ctr">
            <a:solidFill>
              <a:sysClr val="windowText" lastClr="000000">
                <a:lumMod val="65000"/>
                <a:lumOff val="35000"/>
              </a:sysClr>
            </a:solidFill>
            <a:prstDash val="solid"/>
          </a:ln>
          <a:effectLst/>
        </p:spPr>
      </p:cxnSp>
      <p:sp>
        <p:nvSpPr>
          <p:cNvPr id="37" name="TextBox 36"/>
          <p:cNvSpPr txBox="1"/>
          <p:nvPr/>
        </p:nvSpPr>
        <p:spPr>
          <a:xfrm>
            <a:off x="1082500" y="3053151"/>
            <a:ext cx="2520280" cy="738664"/>
          </a:xfrm>
          <a:prstGeom prst="rect">
            <a:avLst/>
          </a:prstGeom>
          <a:noFill/>
        </p:spPr>
        <p:txBody>
          <a:bodyPr wrap="square" lIns="0" tIns="0" rIns="0" bIns="0" rtlCol="0">
            <a:spAutoFit/>
          </a:bodyPr>
          <a:lstStyle/>
          <a:p>
            <a:pPr algn="dist"/>
            <a:r>
              <a:rPr lang="zh-CN" altLang="en-US" sz="2400" dirty="0" smtClean="0">
                <a:latin typeface="微软雅黑" pitchFamily="34" charset="-122"/>
                <a:ea typeface="微软雅黑" pitchFamily="34" charset="-122"/>
              </a:rPr>
              <a:t>项目所在传统行业的存在的危机状况</a:t>
            </a:r>
            <a:endParaRPr lang="zh-CN" altLang="en-US" sz="2400" dirty="0">
              <a:latin typeface="微软雅黑" pitchFamily="34" charset="-122"/>
              <a:ea typeface="微软雅黑" pitchFamily="34" charset="-122"/>
            </a:endParaRPr>
          </a:p>
        </p:txBody>
      </p:sp>
      <p:sp>
        <p:nvSpPr>
          <p:cNvPr id="38" name="TextBox 37"/>
          <p:cNvSpPr txBox="1"/>
          <p:nvPr/>
        </p:nvSpPr>
        <p:spPr>
          <a:xfrm>
            <a:off x="1550552" y="3908087"/>
            <a:ext cx="1584176" cy="215444"/>
          </a:xfrm>
          <a:prstGeom prst="rect">
            <a:avLst/>
          </a:prstGeom>
          <a:noFill/>
        </p:spPr>
        <p:txBody>
          <a:bodyPr wrap="square" lIns="0" tIns="0" rIns="0" bIns="0" rtlCol="0">
            <a:spAutoFit/>
          </a:bodyPr>
          <a:lstStyle/>
          <a:p>
            <a:pPr algn="ctr"/>
            <a:r>
              <a:rPr lang="zh-CN" altLang="en-US" sz="1400" dirty="0" smtClean="0">
                <a:latin typeface="微软雅黑" pitchFamily="34" charset="-122"/>
                <a:ea typeface="微软雅黑" pitchFamily="34" charset="-122"/>
              </a:rPr>
              <a:t>关键字设问？</a:t>
            </a:r>
            <a:endParaRPr lang="zh-CN" altLang="en-US" sz="1400" dirty="0">
              <a:latin typeface="微软雅黑" pitchFamily="34" charset="-122"/>
              <a:ea typeface="微软雅黑" pitchFamily="34" charset="-122"/>
            </a:endParaRPr>
          </a:p>
        </p:txBody>
      </p:sp>
      <p:sp>
        <p:nvSpPr>
          <p:cNvPr id="39" name="TextBox 38"/>
          <p:cNvSpPr txBox="1"/>
          <p:nvPr/>
        </p:nvSpPr>
        <p:spPr>
          <a:xfrm>
            <a:off x="1550552" y="4179282"/>
            <a:ext cx="1584176" cy="215444"/>
          </a:xfrm>
          <a:prstGeom prst="rect">
            <a:avLst/>
          </a:prstGeom>
          <a:noFill/>
        </p:spPr>
        <p:txBody>
          <a:bodyPr wrap="square" lIns="0" tIns="0" rIns="0" bIns="0" rtlCol="0">
            <a:spAutoFit/>
          </a:bodyPr>
          <a:lstStyle/>
          <a:p>
            <a:pPr algn="ctr"/>
            <a:r>
              <a:rPr lang="zh-CN" altLang="en-US" sz="1400" dirty="0" smtClean="0">
                <a:latin typeface="微软雅黑" pitchFamily="34" charset="-122"/>
                <a:ea typeface="微软雅黑" pitchFamily="34" charset="-122"/>
              </a:rPr>
              <a:t>关键字设问？</a:t>
            </a:r>
            <a:endParaRPr lang="zh-CN" altLang="en-US" sz="1400" dirty="0">
              <a:latin typeface="微软雅黑" pitchFamily="34" charset="-122"/>
              <a:ea typeface="微软雅黑" pitchFamily="34" charset="-122"/>
            </a:endParaRPr>
          </a:p>
        </p:txBody>
      </p:sp>
      <p:sp>
        <p:nvSpPr>
          <p:cNvPr id="40" name="TextBox 39"/>
          <p:cNvSpPr txBox="1"/>
          <p:nvPr/>
        </p:nvSpPr>
        <p:spPr>
          <a:xfrm>
            <a:off x="1550552" y="4467314"/>
            <a:ext cx="1584176" cy="215444"/>
          </a:xfrm>
          <a:prstGeom prst="rect">
            <a:avLst/>
          </a:prstGeom>
          <a:noFill/>
        </p:spPr>
        <p:txBody>
          <a:bodyPr wrap="square" lIns="0" tIns="0" rIns="0" bIns="0" rtlCol="0">
            <a:spAutoFit/>
          </a:bodyPr>
          <a:lstStyle/>
          <a:p>
            <a:pPr algn="ctr"/>
            <a:r>
              <a:rPr lang="zh-CN" altLang="en-US" sz="1400" dirty="0" smtClean="0">
                <a:latin typeface="微软雅黑" pitchFamily="34" charset="-122"/>
                <a:ea typeface="微软雅黑" pitchFamily="34" charset="-122"/>
              </a:rPr>
              <a:t>关键字设问？</a:t>
            </a:r>
            <a:endParaRPr lang="zh-CN" altLang="en-US" sz="1400" dirty="0">
              <a:latin typeface="微软雅黑" pitchFamily="34" charset="-122"/>
              <a:ea typeface="微软雅黑" pitchFamily="34" charset="-122"/>
            </a:endParaRPr>
          </a:p>
        </p:txBody>
      </p:sp>
      <p:sp>
        <p:nvSpPr>
          <p:cNvPr id="41" name="TextBox 40"/>
          <p:cNvSpPr txBox="1"/>
          <p:nvPr/>
        </p:nvSpPr>
        <p:spPr>
          <a:xfrm>
            <a:off x="938484" y="4862048"/>
            <a:ext cx="2808312" cy="38472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p>
        </p:txBody>
      </p:sp>
      <p:sp>
        <p:nvSpPr>
          <p:cNvPr id="42" name="Freeform 5"/>
          <p:cNvSpPr>
            <a:spLocks/>
          </p:cNvSpPr>
          <p:nvPr/>
        </p:nvSpPr>
        <p:spPr bwMode="auto">
          <a:xfrm>
            <a:off x="4246442" y="1399735"/>
            <a:ext cx="931331" cy="3822203"/>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ysClr val="windowText" lastClr="0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endParaRPr>
          </a:p>
        </p:txBody>
      </p:sp>
      <p:sp>
        <p:nvSpPr>
          <p:cNvPr id="43" name="TextBox 42"/>
          <p:cNvSpPr txBox="1"/>
          <p:nvPr/>
        </p:nvSpPr>
        <p:spPr>
          <a:xfrm>
            <a:off x="5714950" y="1557770"/>
            <a:ext cx="2313434" cy="215444"/>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a:t>
            </a:r>
            <a:r>
              <a:rPr kumimoji="0" lang="en-US" altLang="zh-CN"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4" name="TextBox 43"/>
          <p:cNvSpPr txBox="1"/>
          <p:nvPr/>
        </p:nvSpPr>
        <p:spPr>
          <a:xfrm>
            <a:off x="5714950" y="2116478"/>
            <a:ext cx="2313434" cy="215444"/>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a:t>
            </a:r>
            <a:r>
              <a:rPr kumimoji="0" lang="en-US" altLang="zh-CN"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5" name="TextBox 44"/>
          <p:cNvSpPr txBox="1"/>
          <p:nvPr/>
        </p:nvSpPr>
        <p:spPr>
          <a:xfrm>
            <a:off x="5714950" y="2675186"/>
            <a:ext cx="2313434" cy="215444"/>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a:t>
            </a:r>
            <a:r>
              <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endParaRPr kumimoji="0" lang="en-US" altLang="zh-CN"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46" name="TextBox 45"/>
          <p:cNvSpPr txBox="1"/>
          <p:nvPr/>
        </p:nvSpPr>
        <p:spPr>
          <a:xfrm>
            <a:off x="5714950" y="3233894"/>
            <a:ext cx="2313434" cy="215444"/>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a:t>
            </a:r>
            <a:r>
              <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endParaRPr kumimoji="0" lang="en-US" altLang="zh-CN"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47" name="TextBox 46"/>
          <p:cNvSpPr txBox="1"/>
          <p:nvPr/>
        </p:nvSpPr>
        <p:spPr>
          <a:xfrm>
            <a:off x="5714950" y="3792602"/>
            <a:ext cx="2313434" cy="215444"/>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a:t>
            </a:r>
            <a:r>
              <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endParaRPr kumimoji="0" lang="en-US" altLang="zh-CN"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48" name="TextBox 47"/>
          <p:cNvSpPr txBox="1"/>
          <p:nvPr/>
        </p:nvSpPr>
        <p:spPr>
          <a:xfrm>
            <a:off x="5714950" y="4351310"/>
            <a:ext cx="2313434" cy="215444"/>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a:t>
            </a:r>
            <a:r>
              <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endParaRPr kumimoji="0" lang="en-US" altLang="zh-CN"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49" name="TextBox 48"/>
          <p:cNvSpPr txBox="1"/>
          <p:nvPr/>
        </p:nvSpPr>
        <p:spPr>
          <a:xfrm>
            <a:off x="5714950" y="4910015"/>
            <a:ext cx="2313434" cy="215444"/>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a:t>
            </a:r>
            <a:r>
              <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endParaRPr kumimoji="0" lang="en-US" altLang="zh-CN"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53" presetClass="entr" presetSubtype="528"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 calcmode="lin" valueType="num">
                                      <p:cBhvr>
                                        <p:cTn id="10" dur="500" fill="hold"/>
                                        <p:tgtEl>
                                          <p:spTgt spid="34"/>
                                        </p:tgtEl>
                                        <p:attrNameLst>
                                          <p:attrName>ppt_w</p:attrName>
                                        </p:attrNameLst>
                                      </p:cBhvr>
                                      <p:tavLst>
                                        <p:tav tm="0">
                                          <p:val>
                                            <p:fltVal val="0"/>
                                          </p:val>
                                        </p:tav>
                                        <p:tav tm="100000">
                                          <p:val>
                                            <p:strVal val="#ppt_w"/>
                                          </p:val>
                                        </p:tav>
                                      </p:tavLst>
                                    </p:anim>
                                    <p:anim calcmode="lin" valueType="num">
                                      <p:cBhvr>
                                        <p:cTn id="11" dur="500" fill="hold"/>
                                        <p:tgtEl>
                                          <p:spTgt spid="34"/>
                                        </p:tgtEl>
                                        <p:attrNameLst>
                                          <p:attrName>ppt_h</p:attrName>
                                        </p:attrNameLst>
                                      </p:cBhvr>
                                      <p:tavLst>
                                        <p:tav tm="0">
                                          <p:val>
                                            <p:fltVal val="0"/>
                                          </p:val>
                                        </p:tav>
                                        <p:tav tm="100000">
                                          <p:val>
                                            <p:strVal val="#ppt_h"/>
                                          </p:val>
                                        </p:tav>
                                      </p:tavLst>
                                    </p:anim>
                                    <p:animEffect transition="in" filter="fade">
                                      <p:cBhvr>
                                        <p:cTn id="12" dur="500"/>
                                        <p:tgtEl>
                                          <p:spTgt spid="34"/>
                                        </p:tgtEl>
                                      </p:cBhvr>
                                    </p:animEffect>
                                    <p:anim calcmode="lin" valueType="num">
                                      <p:cBhvr>
                                        <p:cTn id="13" dur="500" fill="hold"/>
                                        <p:tgtEl>
                                          <p:spTgt spid="34"/>
                                        </p:tgtEl>
                                        <p:attrNameLst>
                                          <p:attrName>ppt_x</p:attrName>
                                        </p:attrNameLst>
                                      </p:cBhvr>
                                      <p:tavLst>
                                        <p:tav tm="0">
                                          <p:val>
                                            <p:fltVal val="0.5"/>
                                          </p:val>
                                        </p:tav>
                                        <p:tav tm="100000">
                                          <p:val>
                                            <p:strVal val="#ppt_x"/>
                                          </p:val>
                                        </p:tav>
                                      </p:tavLst>
                                    </p:anim>
                                    <p:anim calcmode="lin" valueType="num">
                                      <p:cBhvr>
                                        <p:cTn id="14" dur="500" fill="hold"/>
                                        <p:tgtEl>
                                          <p:spTgt spid="34"/>
                                        </p:tgtEl>
                                        <p:attrNameLst>
                                          <p:attrName>ppt_y</p:attrName>
                                        </p:attrNameLst>
                                      </p:cBhvr>
                                      <p:tavLst>
                                        <p:tav tm="0">
                                          <p:val>
                                            <p:fltVal val="0.5"/>
                                          </p:val>
                                        </p:tav>
                                        <p:tav tm="100000">
                                          <p:val>
                                            <p:strVal val="#ppt_y"/>
                                          </p:val>
                                        </p:tav>
                                      </p:tavLst>
                                    </p:anim>
                                  </p:childTnLst>
                                </p:cTn>
                              </p:par>
                            </p:childTnLst>
                          </p:cTn>
                        </p:par>
                        <p:par>
                          <p:cTn id="15" fill="hold">
                            <p:stCondLst>
                              <p:cond delay="500"/>
                            </p:stCondLst>
                            <p:childTnLst>
                              <p:par>
                                <p:cTn id="16" presetID="16" presetClass="entr" presetSubtype="21" fill="hold"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barn(inVertical)">
                                      <p:cBhvr>
                                        <p:cTn id="18" dur="500"/>
                                        <p:tgtEl>
                                          <p:spTgt spid="35"/>
                                        </p:tgtEl>
                                      </p:cBhvr>
                                    </p:animEffect>
                                  </p:childTnLst>
                                </p:cTn>
                              </p:par>
                              <p:par>
                                <p:cTn id="19" presetID="16" presetClass="entr" presetSubtype="21"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barn(inVertical)">
                                      <p:cBhvr>
                                        <p:cTn id="21" dur="500"/>
                                        <p:tgtEl>
                                          <p:spTgt spid="36"/>
                                        </p:tgtEl>
                                      </p:cBhvr>
                                    </p:animEffect>
                                  </p:childTnLst>
                                </p:cTn>
                              </p:par>
                            </p:childTnLst>
                          </p:cTn>
                        </p:par>
                        <p:par>
                          <p:cTn id="22" fill="hold">
                            <p:stCondLst>
                              <p:cond delay="1000"/>
                            </p:stCondLst>
                            <p:childTnLst>
                              <p:par>
                                <p:cTn id="23" presetID="5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anim calcmode="lin" valueType="num">
                                      <p:cBhvr>
                                        <p:cTn id="32" dur="500" fill="hold"/>
                                        <p:tgtEl>
                                          <p:spTgt spid="38"/>
                                        </p:tgtEl>
                                        <p:attrNameLst>
                                          <p:attrName>ppt_x</p:attrName>
                                        </p:attrNameLst>
                                      </p:cBhvr>
                                      <p:tavLst>
                                        <p:tav tm="0">
                                          <p:val>
                                            <p:strVal val="#ppt_x"/>
                                          </p:val>
                                        </p:tav>
                                        <p:tav tm="100000">
                                          <p:val>
                                            <p:strVal val="#ppt_x"/>
                                          </p:val>
                                        </p:tav>
                                      </p:tavLst>
                                    </p:anim>
                                    <p:anim calcmode="lin" valueType="num">
                                      <p:cBhvr>
                                        <p:cTn id="33" dur="500" fill="hold"/>
                                        <p:tgtEl>
                                          <p:spTgt spid="38"/>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0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anim calcmode="lin" valueType="num">
                                      <p:cBhvr>
                                        <p:cTn id="37" dur="500" fill="hold"/>
                                        <p:tgtEl>
                                          <p:spTgt spid="39"/>
                                        </p:tgtEl>
                                        <p:attrNameLst>
                                          <p:attrName>ppt_x</p:attrName>
                                        </p:attrNameLst>
                                      </p:cBhvr>
                                      <p:tavLst>
                                        <p:tav tm="0">
                                          <p:val>
                                            <p:strVal val="#ppt_x"/>
                                          </p:val>
                                        </p:tav>
                                        <p:tav tm="100000">
                                          <p:val>
                                            <p:strVal val="#ppt_x"/>
                                          </p:val>
                                        </p:tav>
                                      </p:tavLst>
                                    </p:anim>
                                    <p:anim calcmode="lin" valueType="num">
                                      <p:cBhvr>
                                        <p:cTn id="38" dur="500" fill="hold"/>
                                        <p:tgtEl>
                                          <p:spTgt spid="39"/>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400"/>
                                  </p:stCondLst>
                                  <p:childTnLst>
                                    <p:set>
                                      <p:cBhvr>
                                        <p:cTn id="40" dur="1" fill="hold">
                                          <p:stCondLst>
                                            <p:cond delay="0"/>
                                          </p:stCondLst>
                                        </p:cTn>
                                        <p:tgtEl>
                                          <p:spTgt spid="40"/>
                                        </p:tgtEl>
                                        <p:attrNameLst>
                                          <p:attrName>style.visibility</p:attrName>
                                        </p:attrNameLst>
                                      </p:cBhvr>
                                      <p:to>
                                        <p:strVal val="visible"/>
                                      </p:to>
                                    </p:set>
                                    <p:animEffect transition="in" filter="fade">
                                      <p:cBhvr>
                                        <p:cTn id="41" dur="500"/>
                                        <p:tgtEl>
                                          <p:spTgt spid="40"/>
                                        </p:tgtEl>
                                      </p:cBhvr>
                                    </p:animEffect>
                                    <p:anim calcmode="lin" valueType="num">
                                      <p:cBhvr>
                                        <p:cTn id="42" dur="500" fill="hold"/>
                                        <p:tgtEl>
                                          <p:spTgt spid="40"/>
                                        </p:tgtEl>
                                        <p:attrNameLst>
                                          <p:attrName>ppt_x</p:attrName>
                                        </p:attrNameLst>
                                      </p:cBhvr>
                                      <p:tavLst>
                                        <p:tav tm="0">
                                          <p:val>
                                            <p:strVal val="#ppt_x"/>
                                          </p:val>
                                        </p:tav>
                                        <p:tav tm="100000">
                                          <p:val>
                                            <p:strVal val="#ppt_x"/>
                                          </p:val>
                                        </p:tav>
                                      </p:tavLst>
                                    </p:anim>
                                    <p:anim calcmode="lin" valueType="num">
                                      <p:cBhvr>
                                        <p:cTn id="43" dur="500" fill="hold"/>
                                        <p:tgtEl>
                                          <p:spTgt spid="40"/>
                                        </p:tgtEl>
                                        <p:attrNameLst>
                                          <p:attrName>ppt_y</p:attrName>
                                        </p:attrNameLst>
                                      </p:cBhvr>
                                      <p:tavLst>
                                        <p:tav tm="0">
                                          <p:val>
                                            <p:strVal val="#ppt_y+.1"/>
                                          </p:val>
                                        </p:tav>
                                        <p:tav tm="100000">
                                          <p:val>
                                            <p:strVal val="#ppt_y"/>
                                          </p:val>
                                        </p:tav>
                                      </p:tavLst>
                                    </p:anim>
                                  </p:childTnLst>
                                </p:cTn>
                              </p:par>
                            </p:childTnLst>
                          </p:cTn>
                        </p:par>
                        <p:par>
                          <p:cTn id="44" fill="hold">
                            <p:stCondLst>
                              <p:cond delay="2400"/>
                            </p:stCondLst>
                            <p:childTnLst>
                              <p:par>
                                <p:cTn id="45" presetID="22" presetClass="entr" presetSubtype="8"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left)">
                                      <p:cBhvr>
                                        <p:cTn id="47" dur="300"/>
                                        <p:tgtEl>
                                          <p:spTgt spid="41"/>
                                        </p:tgtEl>
                                      </p:cBhvr>
                                    </p:animEffect>
                                  </p:childTnLst>
                                </p:cTn>
                              </p:par>
                            </p:childTnLst>
                          </p:cTn>
                        </p:par>
                        <p:par>
                          <p:cTn id="48" fill="hold">
                            <p:stCondLst>
                              <p:cond delay="2700"/>
                            </p:stCondLst>
                            <p:childTnLst>
                              <p:par>
                                <p:cTn id="49" presetID="16" presetClass="entr" presetSubtype="26" fill="hold" grpId="0"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barn(inHorizontal)">
                                      <p:cBhvr>
                                        <p:cTn id="51" dur="500"/>
                                        <p:tgtEl>
                                          <p:spTgt spid="42"/>
                                        </p:tgtEl>
                                      </p:cBhvr>
                                    </p:animEffect>
                                  </p:childTnLst>
                                </p:cTn>
                              </p:par>
                            </p:childTnLst>
                          </p:cTn>
                        </p:par>
                        <p:par>
                          <p:cTn id="52" fill="hold">
                            <p:stCondLst>
                              <p:cond delay="320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wipe(left)">
                                      <p:cBhvr>
                                        <p:cTn id="61" dur="500"/>
                                        <p:tgtEl>
                                          <p:spTgt spid="28"/>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wipe(left)">
                                      <p:cBhvr>
                                        <p:cTn id="64" dur="500"/>
                                        <p:tgtEl>
                                          <p:spTgt spid="2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wipe(left)">
                                      <p:cBhvr>
                                        <p:cTn id="67" dur="500"/>
                                        <p:tgtEl>
                                          <p:spTgt spid="30"/>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left)">
                                      <p:cBhvr>
                                        <p:cTn id="70" dur="500"/>
                                        <p:tgtEl>
                                          <p:spTgt spid="31"/>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left)">
                                      <p:cBhvr>
                                        <p:cTn id="73" dur="500"/>
                                        <p:tgtEl>
                                          <p:spTgt spid="32"/>
                                        </p:tgtEl>
                                      </p:cBhvr>
                                    </p:animEffect>
                                  </p:childTnLst>
                                </p:cTn>
                              </p:par>
                            </p:childTnLst>
                          </p:cTn>
                        </p:par>
                        <p:par>
                          <p:cTn id="74" fill="hold">
                            <p:stCondLst>
                              <p:cond delay="3700"/>
                            </p:stCondLst>
                            <p:childTnLst>
                              <p:par>
                                <p:cTn id="75" presetID="22" presetClass="entr" presetSubtype="8" fill="hold" grpId="0" nodeType="after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ipe(left)">
                                      <p:cBhvr>
                                        <p:cTn id="77" dur="300"/>
                                        <p:tgtEl>
                                          <p:spTgt spid="43"/>
                                        </p:tgtEl>
                                      </p:cBhvr>
                                    </p:animEffect>
                                  </p:childTnLst>
                                </p:cTn>
                              </p:par>
                            </p:childTnLst>
                          </p:cTn>
                        </p:par>
                        <p:par>
                          <p:cTn id="78" fill="hold">
                            <p:stCondLst>
                              <p:cond delay="4000"/>
                            </p:stCondLst>
                            <p:childTnLst>
                              <p:par>
                                <p:cTn id="79" presetID="22" presetClass="entr" presetSubtype="8" fill="hold" grpId="0" nodeType="afterEffect">
                                  <p:stCondLst>
                                    <p:cond delay="0"/>
                                  </p:stCondLst>
                                  <p:childTnLst>
                                    <p:set>
                                      <p:cBhvr>
                                        <p:cTn id="80" dur="1" fill="hold">
                                          <p:stCondLst>
                                            <p:cond delay="0"/>
                                          </p:stCondLst>
                                        </p:cTn>
                                        <p:tgtEl>
                                          <p:spTgt spid="44"/>
                                        </p:tgtEl>
                                        <p:attrNameLst>
                                          <p:attrName>style.visibility</p:attrName>
                                        </p:attrNameLst>
                                      </p:cBhvr>
                                      <p:to>
                                        <p:strVal val="visible"/>
                                      </p:to>
                                    </p:set>
                                    <p:animEffect transition="in" filter="wipe(left)">
                                      <p:cBhvr>
                                        <p:cTn id="81" dur="300"/>
                                        <p:tgtEl>
                                          <p:spTgt spid="44"/>
                                        </p:tgtEl>
                                      </p:cBhvr>
                                    </p:animEffect>
                                  </p:childTnLst>
                                </p:cTn>
                              </p:par>
                            </p:childTnLst>
                          </p:cTn>
                        </p:par>
                        <p:par>
                          <p:cTn id="82" fill="hold">
                            <p:stCondLst>
                              <p:cond delay="4300"/>
                            </p:stCondLst>
                            <p:childTnLst>
                              <p:par>
                                <p:cTn id="83" presetID="22" presetClass="entr" presetSubtype="8" fill="hold" grpId="0" nodeType="afterEffect">
                                  <p:stCondLst>
                                    <p:cond delay="0"/>
                                  </p:stCondLst>
                                  <p:childTnLst>
                                    <p:set>
                                      <p:cBhvr>
                                        <p:cTn id="84" dur="1" fill="hold">
                                          <p:stCondLst>
                                            <p:cond delay="0"/>
                                          </p:stCondLst>
                                        </p:cTn>
                                        <p:tgtEl>
                                          <p:spTgt spid="45"/>
                                        </p:tgtEl>
                                        <p:attrNameLst>
                                          <p:attrName>style.visibility</p:attrName>
                                        </p:attrNameLst>
                                      </p:cBhvr>
                                      <p:to>
                                        <p:strVal val="visible"/>
                                      </p:to>
                                    </p:set>
                                    <p:animEffect transition="in" filter="wipe(left)">
                                      <p:cBhvr>
                                        <p:cTn id="85" dur="300"/>
                                        <p:tgtEl>
                                          <p:spTgt spid="45"/>
                                        </p:tgtEl>
                                      </p:cBhvr>
                                    </p:animEffect>
                                  </p:childTnLst>
                                </p:cTn>
                              </p:par>
                            </p:childTnLst>
                          </p:cTn>
                        </p:par>
                        <p:par>
                          <p:cTn id="86" fill="hold">
                            <p:stCondLst>
                              <p:cond delay="4600"/>
                            </p:stCondLst>
                            <p:childTnLst>
                              <p:par>
                                <p:cTn id="87" presetID="22" presetClass="entr" presetSubtype="8" fill="hold" grpId="0" nodeType="afterEffect">
                                  <p:stCondLst>
                                    <p:cond delay="0"/>
                                  </p:stCondLst>
                                  <p:childTnLst>
                                    <p:set>
                                      <p:cBhvr>
                                        <p:cTn id="88" dur="1" fill="hold">
                                          <p:stCondLst>
                                            <p:cond delay="0"/>
                                          </p:stCondLst>
                                        </p:cTn>
                                        <p:tgtEl>
                                          <p:spTgt spid="46"/>
                                        </p:tgtEl>
                                        <p:attrNameLst>
                                          <p:attrName>style.visibility</p:attrName>
                                        </p:attrNameLst>
                                      </p:cBhvr>
                                      <p:to>
                                        <p:strVal val="visible"/>
                                      </p:to>
                                    </p:set>
                                    <p:animEffect transition="in" filter="wipe(left)">
                                      <p:cBhvr>
                                        <p:cTn id="89" dur="300"/>
                                        <p:tgtEl>
                                          <p:spTgt spid="46"/>
                                        </p:tgtEl>
                                      </p:cBhvr>
                                    </p:animEffect>
                                  </p:childTnLst>
                                </p:cTn>
                              </p:par>
                            </p:childTnLst>
                          </p:cTn>
                        </p:par>
                        <p:par>
                          <p:cTn id="90" fill="hold">
                            <p:stCondLst>
                              <p:cond delay="4900"/>
                            </p:stCondLst>
                            <p:childTnLst>
                              <p:par>
                                <p:cTn id="91" presetID="22" presetClass="entr" presetSubtype="8" fill="hold" grpId="0" nodeType="afterEffect">
                                  <p:stCondLst>
                                    <p:cond delay="0"/>
                                  </p:stCondLst>
                                  <p:childTnLst>
                                    <p:set>
                                      <p:cBhvr>
                                        <p:cTn id="92" dur="1" fill="hold">
                                          <p:stCondLst>
                                            <p:cond delay="0"/>
                                          </p:stCondLst>
                                        </p:cTn>
                                        <p:tgtEl>
                                          <p:spTgt spid="47"/>
                                        </p:tgtEl>
                                        <p:attrNameLst>
                                          <p:attrName>style.visibility</p:attrName>
                                        </p:attrNameLst>
                                      </p:cBhvr>
                                      <p:to>
                                        <p:strVal val="visible"/>
                                      </p:to>
                                    </p:set>
                                    <p:animEffect transition="in" filter="wipe(left)">
                                      <p:cBhvr>
                                        <p:cTn id="93" dur="300"/>
                                        <p:tgtEl>
                                          <p:spTgt spid="47"/>
                                        </p:tgtEl>
                                      </p:cBhvr>
                                    </p:animEffect>
                                  </p:childTnLst>
                                </p:cTn>
                              </p:par>
                            </p:childTnLst>
                          </p:cTn>
                        </p:par>
                        <p:par>
                          <p:cTn id="94" fill="hold">
                            <p:stCondLst>
                              <p:cond delay="5200"/>
                            </p:stCondLst>
                            <p:childTnLst>
                              <p:par>
                                <p:cTn id="95" presetID="22" presetClass="entr" presetSubtype="8" fill="hold" grpId="0" nodeType="afterEffect">
                                  <p:stCondLst>
                                    <p:cond delay="0"/>
                                  </p:stCondLst>
                                  <p:childTnLst>
                                    <p:set>
                                      <p:cBhvr>
                                        <p:cTn id="96" dur="1" fill="hold">
                                          <p:stCondLst>
                                            <p:cond delay="0"/>
                                          </p:stCondLst>
                                        </p:cTn>
                                        <p:tgtEl>
                                          <p:spTgt spid="48"/>
                                        </p:tgtEl>
                                        <p:attrNameLst>
                                          <p:attrName>style.visibility</p:attrName>
                                        </p:attrNameLst>
                                      </p:cBhvr>
                                      <p:to>
                                        <p:strVal val="visible"/>
                                      </p:to>
                                    </p:set>
                                    <p:animEffect transition="in" filter="wipe(left)">
                                      <p:cBhvr>
                                        <p:cTn id="97" dur="300"/>
                                        <p:tgtEl>
                                          <p:spTgt spid="48"/>
                                        </p:tgtEl>
                                      </p:cBhvr>
                                    </p:animEffect>
                                  </p:childTnLst>
                                </p:cTn>
                              </p:par>
                            </p:childTnLst>
                          </p:cTn>
                        </p:par>
                        <p:par>
                          <p:cTn id="98" fill="hold">
                            <p:stCondLst>
                              <p:cond delay="5500"/>
                            </p:stCondLst>
                            <p:childTnLst>
                              <p:par>
                                <p:cTn id="99" presetID="22" presetClass="entr" presetSubtype="8" fill="hold" grpId="0" nodeType="afterEffect">
                                  <p:stCondLst>
                                    <p:cond delay="0"/>
                                  </p:stCondLst>
                                  <p:childTnLst>
                                    <p:set>
                                      <p:cBhvr>
                                        <p:cTn id="100" dur="1" fill="hold">
                                          <p:stCondLst>
                                            <p:cond delay="0"/>
                                          </p:stCondLst>
                                        </p:cTn>
                                        <p:tgtEl>
                                          <p:spTgt spid="49"/>
                                        </p:tgtEl>
                                        <p:attrNameLst>
                                          <p:attrName>style.visibility</p:attrName>
                                        </p:attrNameLst>
                                      </p:cBhvr>
                                      <p:to>
                                        <p:strVal val="visible"/>
                                      </p:to>
                                    </p:set>
                                    <p:animEffect transition="in" filter="wipe(left)">
                                      <p:cBhvr>
                                        <p:cTn id="101" dur="3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p:bldP spid="37" grpId="0"/>
      <p:bldP spid="38" grpId="0"/>
      <p:bldP spid="39" grpId="0"/>
      <p:bldP spid="40" grpId="0"/>
      <p:bldP spid="41" grpId="0"/>
      <p:bldP spid="42" grpId="0" animBg="1"/>
      <p:bldP spid="43" grpId="0"/>
      <p:bldP spid="44" grpId="0"/>
      <p:bldP spid="45" grpId="0"/>
      <p:bldP spid="46" grpId="0"/>
      <p:bldP spid="47" grpId="0"/>
      <p:bldP spid="48" grpId="0"/>
      <p:bldP spid="4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467544" y="2518491"/>
            <a:ext cx="1382075" cy="1382075"/>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8" name="椭圆 27"/>
            <p:cNvSpPr/>
            <p:nvPr/>
          </p:nvSpPr>
          <p:spPr>
            <a:xfrm>
              <a:off x="392112" y="760412"/>
              <a:ext cx="3825877" cy="3825877"/>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cxnSp>
        <p:nvCxnSpPr>
          <p:cNvPr id="29" name="直接连接符 28"/>
          <p:cNvCxnSpPr/>
          <p:nvPr/>
        </p:nvCxnSpPr>
        <p:spPr>
          <a:xfrm>
            <a:off x="1900422" y="3247678"/>
            <a:ext cx="511928" cy="0"/>
          </a:xfrm>
          <a:prstGeom prst="line">
            <a:avLst/>
          </a:prstGeom>
          <a:noFill/>
          <a:ln w="12700" cap="flat" cmpd="sng" algn="ctr">
            <a:solidFill>
              <a:sysClr val="window" lastClr="FFFFFF">
                <a:lumMod val="50000"/>
              </a:sysClr>
            </a:solidFill>
            <a:prstDash val="solid"/>
            <a:headEnd type="oval" w="med" len="med"/>
            <a:tailEnd type="oval" w="med" len="med"/>
          </a:ln>
          <a:effectLst/>
        </p:spPr>
      </p:cxnSp>
      <p:grpSp>
        <p:nvGrpSpPr>
          <p:cNvPr id="30" name="组合 29"/>
          <p:cNvGrpSpPr/>
          <p:nvPr/>
        </p:nvGrpSpPr>
        <p:grpSpPr>
          <a:xfrm>
            <a:off x="2347978" y="1700808"/>
            <a:ext cx="3028266" cy="3024336"/>
            <a:chOff x="2097688" y="3956966"/>
            <a:chExt cx="2446337" cy="2443163"/>
          </a:xfrm>
          <a:effectLst>
            <a:outerShdw blurRad="50800" dist="38100" dir="5400000" algn="t" rotWithShape="0">
              <a:prstClr val="black">
                <a:alpha val="40000"/>
              </a:prstClr>
            </a:outerShdw>
          </a:effectLst>
        </p:grpSpPr>
        <p:sp>
          <p:nvSpPr>
            <p:cNvPr id="31"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2" name="Oval 62"/>
            <p:cNvSpPr>
              <a:spLocks noChangeArrowheads="1"/>
            </p:cNvSpPr>
            <p:nvPr/>
          </p:nvSpPr>
          <p:spPr bwMode="auto">
            <a:xfrm>
              <a:off x="2184213" y="4033557"/>
              <a:ext cx="2284413" cy="2284413"/>
            </a:xfrm>
            <a:prstGeom prst="ellipse">
              <a:avLst/>
            </a:prstGeom>
            <a:solidFill>
              <a:sysClr val="windowText" lastClr="000000"/>
            </a:solidFill>
            <a:ln w="31750">
              <a:gradFill flip="none" rotWithShape="1">
                <a:gsLst>
                  <a:gs pos="0">
                    <a:sysClr val="window" lastClr="FFFFFF">
                      <a:lumMod val="75000"/>
                    </a:sysClr>
                  </a:gs>
                  <a:gs pos="100000">
                    <a:sysClr val="window" lastClr="FFFFFF"/>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3" name="组合 32"/>
          <p:cNvGrpSpPr/>
          <p:nvPr/>
        </p:nvGrpSpPr>
        <p:grpSpPr>
          <a:xfrm rot="14081883" flipH="1">
            <a:off x="4754223" y="3951719"/>
            <a:ext cx="577912" cy="578653"/>
            <a:chOff x="661303" y="454074"/>
            <a:chExt cx="2476499" cy="2479675"/>
          </a:xfrm>
        </p:grpSpPr>
        <p:sp>
          <p:nvSpPr>
            <p:cNvPr id="34"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5" name="Freeform 72"/>
            <p:cNvSpPr>
              <a:spLocks/>
            </p:cNvSpPr>
            <p:nvPr/>
          </p:nvSpPr>
          <p:spPr bwMode="auto">
            <a:xfrm>
              <a:off x="742770" y="53662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ysClr val="window" lastClr="FFFFFF">
                <a:lumMod val="50000"/>
              </a:sysClr>
            </a:solidFill>
            <a:ln w="25400">
              <a:gradFill flip="none" rotWithShape="1">
                <a:gsLst>
                  <a:gs pos="0">
                    <a:sysClr val="window" lastClr="FFFFFF">
                      <a:lumMod val="65000"/>
                    </a:sysClr>
                  </a:gs>
                  <a:gs pos="100000">
                    <a:sysClr val="window" lastClr="FFFFFF"/>
                  </a:gs>
                </a:gsLst>
                <a:lin ang="8100000" scaled="0"/>
                <a:tileRect/>
              </a:gradFill>
              <a:round/>
              <a:headEnd/>
              <a:tailEnd/>
            </a:ln>
            <a:effectLst>
              <a:innerShdw blurRad="101600" dist="50800" dir="189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6" name="组合 35"/>
          <p:cNvGrpSpPr/>
          <p:nvPr/>
        </p:nvGrpSpPr>
        <p:grpSpPr>
          <a:xfrm rot="18900000">
            <a:off x="5086211" y="2957272"/>
            <a:ext cx="580066" cy="580810"/>
            <a:chOff x="661303" y="454074"/>
            <a:chExt cx="2476499" cy="2479675"/>
          </a:xfrm>
        </p:grpSpPr>
        <p:sp>
          <p:nvSpPr>
            <p:cNvPr id="37"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8" name="Freeform 72"/>
            <p:cNvSpPr>
              <a:spLocks/>
            </p:cNvSpPr>
            <p:nvPr/>
          </p:nvSpPr>
          <p:spPr bwMode="auto">
            <a:xfrm>
              <a:off x="742770" y="53662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C00000"/>
            </a:solidFill>
            <a:ln w="25400">
              <a:gradFill flip="none" rotWithShape="1">
                <a:gsLst>
                  <a:gs pos="0">
                    <a:sysClr val="window" lastClr="FFFFFF">
                      <a:lumMod val="65000"/>
                    </a:sysClr>
                  </a:gs>
                  <a:gs pos="100000">
                    <a:sysClr val="window" lastClr="FFFFFF"/>
                  </a:gs>
                </a:gsLst>
                <a:lin ang="2700000" scaled="1"/>
                <a:tileRect/>
              </a:gradFill>
              <a:round/>
              <a:headEnd/>
              <a:tailEnd/>
            </a:ln>
            <a:effectLst>
              <a:innerShdw blurRad="1143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9" name="组合 38"/>
          <p:cNvGrpSpPr/>
          <p:nvPr/>
        </p:nvGrpSpPr>
        <p:grpSpPr>
          <a:xfrm rot="14081883" flipH="1">
            <a:off x="4729827" y="1970692"/>
            <a:ext cx="577912" cy="578653"/>
            <a:chOff x="661303" y="454074"/>
            <a:chExt cx="2476499" cy="2479675"/>
          </a:xfrm>
        </p:grpSpPr>
        <p:sp>
          <p:nvSpPr>
            <p:cNvPr id="40"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1" name="Freeform 72"/>
            <p:cNvSpPr>
              <a:spLocks/>
            </p:cNvSpPr>
            <p:nvPr/>
          </p:nvSpPr>
          <p:spPr bwMode="auto">
            <a:xfrm>
              <a:off x="742770" y="53662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ysClr val="window" lastClr="FFFFFF">
                <a:lumMod val="50000"/>
              </a:sysClr>
            </a:solidFill>
            <a:ln w="25400">
              <a:gradFill flip="none" rotWithShape="1">
                <a:gsLst>
                  <a:gs pos="0">
                    <a:sysClr val="window" lastClr="FFFFFF">
                      <a:lumMod val="65000"/>
                    </a:sysClr>
                  </a:gs>
                  <a:gs pos="100000">
                    <a:sysClr val="window" lastClr="FFFFFF"/>
                  </a:gs>
                </a:gsLst>
                <a:lin ang="8100000" scaled="0"/>
                <a:tileRect/>
              </a:gradFill>
              <a:round/>
              <a:headEnd/>
              <a:tailEnd/>
            </a:ln>
            <a:effectLst>
              <a:innerShdw blurRad="101600" dist="50800" dir="189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42" name="TextBox 41"/>
          <p:cNvSpPr txBox="1"/>
          <p:nvPr/>
        </p:nvSpPr>
        <p:spPr>
          <a:xfrm>
            <a:off x="4837685" y="2105019"/>
            <a:ext cx="437940"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01</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3" name="TextBox 42"/>
          <p:cNvSpPr txBox="1"/>
          <p:nvPr/>
        </p:nvSpPr>
        <p:spPr>
          <a:xfrm>
            <a:off x="5187150" y="3100848"/>
            <a:ext cx="437940"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02</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4" name="TextBox 43"/>
          <p:cNvSpPr txBox="1"/>
          <p:nvPr/>
        </p:nvSpPr>
        <p:spPr>
          <a:xfrm>
            <a:off x="4837685" y="4080362"/>
            <a:ext cx="437940"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03</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5" name="TextBox 44"/>
          <p:cNvSpPr txBox="1"/>
          <p:nvPr/>
        </p:nvSpPr>
        <p:spPr>
          <a:xfrm>
            <a:off x="5796136" y="1844824"/>
            <a:ext cx="2828801" cy="969496"/>
          </a:xfrm>
          <a:prstGeom prst="rect">
            <a:avLst/>
          </a:prstGeom>
          <a:noFill/>
        </p:spPr>
        <p:txBody>
          <a:bodyPr wrap="square" lIns="0" tIns="0" rIns="0" bIns="0" rtlCol="0">
            <a:spAutoFit/>
          </a:bodyPr>
          <a:lstStyle/>
          <a:p>
            <a:pPr algn="just">
              <a:lnSpc>
                <a:spcPct val="150000"/>
              </a:lnSpc>
            </a:pPr>
            <a:r>
              <a:rPr lang="zh-CN" altLang="en-US" sz="14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400" dirty="0" smtClean="0">
                <a:latin typeface="微软雅黑" pitchFamily="34" charset="-122"/>
                <a:ea typeface="微软雅黑" pitchFamily="34" charset="-122"/>
              </a:rPr>
              <a:t>……</a:t>
            </a:r>
            <a:r>
              <a:rPr lang="zh-CN" altLang="en-US" sz="1400" dirty="0" smtClean="0">
                <a:latin typeface="微软雅黑" pitchFamily="34" charset="-122"/>
                <a:ea typeface="微软雅黑" pitchFamily="34" charset="-122"/>
              </a:rPr>
              <a:t>。</a:t>
            </a:r>
            <a:endParaRPr lang="en-US" altLang="zh-CN" sz="1400" dirty="0" smtClean="0">
              <a:latin typeface="微软雅黑" pitchFamily="34" charset="-122"/>
              <a:ea typeface="微软雅黑" pitchFamily="34" charset="-122"/>
            </a:endParaRPr>
          </a:p>
        </p:txBody>
      </p:sp>
      <p:sp>
        <p:nvSpPr>
          <p:cNvPr id="46" name="TextBox 45"/>
          <p:cNvSpPr txBox="1"/>
          <p:nvPr/>
        </p:nvSpPr>
        <p:spPr>
          <a:xfrm>
            <a:off x="6115828" y="2981585"/>
            <a:ext cx="2828801" cy="969496"/>
          </a:xfrm>
          <a:prstGeom prst="rect">
            <a:avLst/>
          </a:prstGeom>
          <a:noFill/>
        </p:spPr>
        <p:txBody>
          <a:bodyPr wrap="square" lIns="0" tIns="0" rIns="0" bIns="0" rtlCol="0">
            <a:spAutoFit/>
          </a:bodyPr>
          <a:lstStyle/>
          <a:p>
            <a:pPr algn="just">
              <a:lnSpc>
                <a:spcPct val="150000"/>
              </a:lnSpc>
            </a:pPr>
            <a:r>
              <a:rPr lang="zh-CN" altLang="en-US" sz="14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400" dirty="0" smtClean="0">
                <a:latin typeface="微软雅黑" pitchFamily="34" charset="-122"/>
                <a:ea typeface="微软雅黑" pitchFamily="34" charset="-122"/>
              </a:rPr>
              <a:t>……</a:t>
            </a:r>
            <a:r>
              <a:rPr lang="zh-CN" altLang="en-US" sz="1400" dirty="0" smtClean="0">
                <a:latin typeface="微软雅黑" pitchFamily="34" charset="-122"/>
                <a:ea typeface="微软雅黑" pitchFamily="34" charset="-122"/>
              </a:rPr>
              <a:t>。</a:t>
            </a:r>
            <a:endParaRPr lang="en-US" altLang="zh-CN" sz="1400" dirty="0" smtClean="0">
              <a:latin typeface="微软雅黑" pitchFamily="34" charset="-122"/>
              <a:ea typeface="微软雅黑" pitchFamily="34" charset="-122"/>
            </a:endParaRPr>
          </a:p>
        </p:txBody>
      </p:sp>
      <p:sp>
        <p:nvSpPr>
          <p:cNvPr id="47" name="TextBox 46"/>
          <p:cNvSpPr txBox="1"/>
          <p:nvPr/>
        </p:nvSpPr>
        <p:spPr>
          <a:xfrm>
            <a:off x="5724128" y="4115688"/>
            <a:ext cx="2828801" cy="969496"/>
          </a:xfrm>
          <a:prstGeom prst="rect">
            <a:avLst/>
          </a:prstGeom>
          <a:noFill/>
        </p:spPr>
        <p:txBody>
          <a:bodyPr wrap="square" lIns="0" tIns="0" rIns="0" bIns="0" rtlCol="0">
            <a:spAutoFit/>
          </a:bodyPr>
          <a:lstStyle/>
          <a:p>
            <a:pPr algn="just">
              <a:lnSpc>
                <a:spcPct val="150000"/>
              </a:lnSpc>
            </a:pPr>
            <a:r>
              <a:rPr lang="zh-CN" altLang="en-US" sz="14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400" dirty="0" smtClean="0">
                <a:latin typeface="微软雅黑" pitchFamily="34" charset="-122"/>
                <a:ea typeface="微软雅黑" pitchFamily="34" charset="-122"/>
              </a:rPr>
              <a:t>……</a:t>
            </a:r>
            <a:r>
              <a:rPr lang="zh-CN" altLang="en-US" sz="1400" dirty="0" smtClean="0">
                <a:latin typeface="微软雅黑" pitchFamily="34" charset="-122"/>
                <a:ea typeface="微软雅黑" pitchFamily="34" charset="-122"/>
              </a:rPr>
              <a:t>。</a:t>
            </a:r>
            <a:endParaRPr lang="en-US" altLang="zh-CN" sz="1400" dirty="0" smtClean="0">
              <a:latin typeface="微软雅黑" pitchFamily="34" charset="-122"/>
              <a:ea typeface="微软雅黑" pitchFamily="34" charset="-122"/>
            </a:endParaRPr>
          </a:p>
        </p:txBody>
      </p:sp>
      <p:sp>
        <p:nvSpPr>
          <p:cNvPr id="48" name="TextBox 47"/>
          <p:cNvSpPr txBox="1"/>
          <p:nvPr/>
        </p:nvSpPr>
        <p:spPr>
          <a:xfrm>
            <a:off x="599381" y="2881131"/>
            <a:ext cx="1179395" cy="830997"/>
          </a:xfrm>
          <a:prstGeom prst="rect">
            <a:avLst/>
          </a:prstGeom>
          <a:noFill/>
        </p:spPr>
        <p:txBody>
          <a:bodyPr wrap="square" rtlCol="0">
            <a:spAutoFit/>
          </a:bodyPr>
          <a:lstStyle/>
          <a:p>
            <a:pPr algn="ctr"/>
            <a:r>
              <a:rPr lang="zh-CN" altLang="en-US" sz="2400" b="1" dirty="0" smtClean="0">
                <a:solidFill>
                  <a:srgbClr val="C00000"/>
                </a:solidFill>
                <a:latin typeface="微软雅黑" pitchFamily="34" charset="-122"/>
                <a:ea typeface="微软雅黑" pitchFamily="34" charset="-122"/>
              </a:rPr>
              <a:t>来源及背景</a:t>
            </a:r>
            <a:endParaRPr lang="zh-CN" altLang="en-US" sz="2400" b="1" dirty="0">
              <a:solidFill>
                <a:srgbClr val="C00000"/>
              </a:solidFill>
              <a:latin typeface="微软雅黑" pitchFamily="34" charset="-122"/>
              <a:ea typeface="微软雅黑" pitchFamily="34" charset="-122"/>
            </a:endParaRPr>
          </a:p>
        </p:txBody>
      </p:sp>
      <p:sp>
        <p:nvSpPr>
          <p:cNvPr id="49" name="TextBox 48"/>
          <p:cNvSpPr txBox="1"/>
          <p:nvPr/>
        </p:nvSpPr>
        <p:spPr>
          <a:xfrm>
            <a:off x="2926007" y="2439764"/>
            <a:ext cx="1872208" cy="1615827"/>
          </a:xfrm>
          <a:prstGeom prst="rect">
            <a:avLst/>
          </a:prstGeom>
          <a:noFill/>
        </p:spPr>
        <p:txBody>
          <a:bodyPr wrap="square" lIns="0" tIns="0" rIns="0" bIns="0"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项目的背景介绍</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在这段文字中录入，根据你所录入的文字内容多少对字号的大小进行更改</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，切忌</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长篇大论。</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528" fill="hold" grpId="0" nodeType="after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animEffect transition="in" filter="fade">
                                      <p:cBhvr>
                                        <p:cTn id="15" dur="500"/>
                                        <p:tgtEl>
                                          <p:spTgt spid="48"/>
                                        </p:tgtEl>
                                      </p:cBhvr>
                                    </p:animEffect>
                                    <p:anim calcmode="lin" valueType="num">
                                      <p:cBhvr>
                                        <p:cTn id="16" dur="500" fill="hold"/>
                                        <p:tgtEl>
                                          <p:spTgt spid="48"/>
                                        </p:tgtEl>
                                        <p:attrNameLst>
                                          <p:attrName>ppt_x</p:attrName>
                                        </p:attrNameLst>
                                      </p:cBhvr>
                                      <p:tavLst>
                                        <p:tav tm="0">
                                          <p:val>
                                            <p:fltVal val="0.5"/>
                                          </p:val>
                                        </p:tav>
                                        <p:tav tm="100000">
                                          <p:val>
                                            <p:strVal val="#ppt_x"/>
                                          </p:val>
                                        </p:tav>
                                      </p:tavLst>
                                    </p:anim>
                                    <p:anim calcmode="lin" valueType="num">
                                      <p:cBhvr>
                                        <p:cTn id="17" dur="500" fill="hold"/>
                                        <p:tgtEl>
                                          <p:spTgt spid="48"/>
                                        </p:tgtEl>
                                        <p:attrNameLst>
                                          <p:attrName>ppt_y</p:attrName>
                                        </p:attrNameLst>
                                      </p:cBhvr>
                                      <p:tavLst>
                                        <p:tav tm="0">
                                          <p:val>
                                            <p:fltVal val="0.5"/>
                                          </p:val>
                                        </p:tav>
                                        <p:tav tm="100000">
                                          <p:val>
                                            <p:strVal val="#ppt_y"/>
                                          </p:val>
                                        </p:tav>
                                      </p:tavLst>
                                    </p:anim>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left)">
                                      <p:cBhvr>
                                        <p:cTn id="21" dur="500"/>
                                        <p:tgtEl>
                                          <p:spTgt spid="29"/>
                                        </p:tgtEl>
                                      </p:cBhvr>
                                    </p:animEffect>
                                  </p:childTnLst>
                                </p:cTn>
                              </p:par>
                            </p:childTnLst>
                          </p:cTn>
                        </p:par>
                        <p:par>
                          <p:cTn id="22" fill="hold">
                            <p:stCondLst>
                              <p:cond delay="1500"/>
                            </p:stCondLst>
                            <p:childTnLst>
                              <p:par>
                                <p:cTn id="23" presetID="21" presetClass="entr" presetSubtype="1"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heel(1)">
                                      <p:cBhvr>
                                        <p:cTn id="25" dur="1000"/>
                                        <p:tgtEl>
                                          <p:spTgt spid="30"/>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500"/>
                                        <p:tgtEl>
                                          <p:spTgt spid="39"/>
                                        </p:tgtEl>
                                      </p:cBhvr>
                                    </p:animEffect>
                                  </p:childTnLst>
                                </p:cTn>
                              </p:par>
                              <p:par>
                                <p:cTn id="30" presetID="10" presetClass="entr" presetSubtype="0" fill="hold" nodeType="with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500"/>
                                        <p:tgtEl>
                                          <p:spTgt spid="3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500"/>
                                        <p:tgtEl>
                                          <p:spTgt spid="44"/>
                                        </p:tgtEl>
                                      </p:cBhvr>
                                    </p:animEffect>
                                  </p:childTnLst>
                                </p:cTn>
                              </p:par>
                              <p:par>
                                <p:cTn id="36" presetID="10" presetClass="entr" presetSubtype="0" fill="hold"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500"/>
                                        <p:tgtEl>
                                          <p:spTgt spid="3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fade">
                                      <p:cBhvr>
                                        <p:cTn id="41" dur="500"/>
                                        <p:tgtEl>
                                          <p:spTgt spid="4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500"/>
                                        <p:tgtEl>
                                          <p:spTgt spid="42"/>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wipe(left)">
                                      <p:cBhvr>
                                        <p:cTn id="48" dur="300"/>
                                        <p:tgtEl>
                                          <p:spTgt spid="49"/>
                                        </p:tgtEl>
                                      </p:cBhvr>
                                    </p:animEffect>
                                  </p:childTnLst>
                                </p:cTn>
                              </p:par>
                            </p:childTnLst>
                          </p:cTn>
                        </p:par>
                        <p:par>
                          <p:cTn id="49" fill="hold">
                            <p:stCondLst>
                              <p:cond delay="3300"/>
                            </p:stCondLst>
                            <p:childTnLst>
                              <p:par>
                                <p:cTn id="50" presetID="22" presetClass="entr" presetSubtype="8"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wipe(left)">
                                      <p:cBhvr>
                                        <p:cTn id="52" dur="300"/>
                                        <p:tgtEl>
                                          <p:spTgt spid="45"/>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300"/>
                                        <p:tgtEl>
                                          <p:spTgt spid="46"/>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wipe(left)">
                                      <p:cBhvr>
                                        <p:cTn id="58" dur="3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47" grpId="0"/>
      <p:bldP spid="48" grpId="0"/>
      <p:bldP spid="4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5770384" y="1628800"/>
            <a:ext cx="3787578" cy="923330"/>
          </a:xfrm>
          <a:prstGeom prst="rect">
            <a:avLst/>
          </a:prstGeom>
          <a:noFill/>
        </p:spPr>
        <p:txBody>
          <a:bodyPr wrap="square" rtlCol="0">
            <a:spAutoFit/>
          </a:bodyPr>
          <a:lstStyle/>
          <a:p>
            <a:r>
              <a:rPr lang="en-US" altLang="zh-CN" dirty="0" smtClean="0">
                <a:latin typeface="微软雅黑" pitchFamily="34" charset="-122"/>
                <a:ea typeface="微软雅黑" pitchFamily="34" charset="-122"/>
                <a:cs typeface="方正兰亭细黑_GBK_M" pitchFamily="2" charset="2"/>
              </a:rPr>
              <a:t>01.</a:t>
            </a:r>
            <a:r>
              <a:rPr lang="zh-CN" altLang="en-US" dirty="0">
                <a:latin typeface="微软雅黑" pitchFamily="34" charset="-122"/>
                <a:ea typeface="微软雅黑" pitchFamily="34" charset="-122"/>
                <a:cs typeface="方正兰亭细黑_GBK_M" pitchFamily="2" charset="2"/>
              </a:rPr>
              <a:t>制度的效用取决于制度</a:t>
            </a:r>
            <a:r>
              <a:rPr lang="zh-CN" altLang="en-US" dirty="0" smtClean="0">
                <a:latin typeface="微软雅黑" pitchFamily="34" charset="-122"/>
                <a:ea typeface="微软雅黑" pitchFamily="34" charset="-122"/>
                <a:cs typeface="方正兰亭细黑_GBK_M" pitchFamily="2" charset="2"/>
              </a:rPr>
              <a:t>执</a:t>
            </a:r>
            <a:endParaRPr lang="en-US" altLang="zh-CN" dirty="0" smtClean="0">
              <a:latin typeface="微软雅黑" pitchFamily="34" charset="-122"/>
              <a:ea typeface="微软雅黑" pitchFamily="34" charset="-122"/>
              <a:cs typeface="方正兰亭细黑_GBK_M" pitchFamily="2" charset="2"/>
            </a:endParaRPr>
          </a:p>
          <a:p>
            <a:r>
              <a:rPr lang="zh-CN" altLang="en-US" dirty="0" smtClean="0">
                <a:latin typeface="微软雅黑" pitchFamily="34" charset="-122"/>
                <a:ea typeface="微软雅黑" pitchFamily="34" charset="-122"/>
                <a:cs typeface="方正兰亭细黑_GBK_M" pitchFamily="2" charset="2"/>
              </a:rPr>
              <a:t>行</a:t>
            </a:r>
            <a:r>
              <a:rPr lang="zh-CN" altLang="en-US" dirty="0">
                <a:latin typeface="微软雅黑" pitchFamily="34" charset="-122"/>
                <a:ea typeface="微软雅黑" pitchFamily="34" charset="-122"/>
                <a:cs typeface="方正兰亭细黑_GBK_M" pitchFamily="2" charset="2"/>
              </a:rPr>
              <a:t>力，党的意志和主张能否</a:t>
            </a:r>
            <a:r>
              <a:rPr lang="zh-CN" altLang="en-US" dirty="0" smtClean="0">
                <a:latin typeface="微软雅黑" pitchFamily="34" charset="-122"/>
                <a:ea typeface="微软雅黑" pitchFamily="34" charset="-122"/>
                <a:cs typeface="方正兰亭细黑_GBK_M" pitchFamily="2" charset="2"/>
              </a:rPr>
              <a:t>实</a:t>
            </a:r>
            <a:endParaRPr lang="en-US" altLang="zh-CN" dirty="0" smtClean="0">
              <a:latin typeface="微软雅黑" pitchFamily="34" charset="-122"/>
              <a:ea typeface="微软雅黑" pitchFamily="34" charset="-122"/>
              <a:cs typeface="方正兰亭细黑_GBK_M" pitchFamily="2" charset="2"/>
            </a:endParaRPr>
          </a:p>
          <a:p>
            <a:r>
              <a:rPr lang="zh-CN" altLang="en-US" dirty="0" smtClean="0">
                <a:latin typeface="微软雅黑" pitchFamily="34" charset="-122"/>
                <a:ea typeface="微软雅黑" pitchFamily="34" charset="-122"/>
                <a:cs typeface="方正兰亭细黑_GBK_M" pitchFamily="2" charset="2"/>
              </a:rPr>
              <a:t>现</a:t>
            </a:r>
            <a:r>
              <a:rPr lang="zh-CN" altLang="en-US" dirty="0">
                <a:latin typeface="微软雅黑" pitchFamily="34" charset="-122"/>
                <a:ea typeface="微软雅黑" pitchFamily="34" charset="-122"/>
                <a:cs typeface="方正兰亭细黑_GBK_M" pitchFamily="2" charset="2"/>
              </a:rPr>
              <a:t>，关键也在执行力。</a:t>
            </a:r>
          </a:p>
        </p:txBody>
      </p:sp>
      <p:sp>
        <p:nvSpPr>
          <p:cNvPr id="24" name="TextBox 23"/>
          <p:cNvSpPr txBox="1"/>
          <p:nvPr/>
        </p:nvSpPr>
        <p:spPr>
          <a:xfrm>
            <a:off x="5796136" y="2710093"/>
            <a:ext cx="3625571" cy="923330"/>
          </a:xfrm>
          <a:prstGeom prst="rect">
            <a:avLst/>
          </a:prstGeom>
          <a:noFill/>
        </p:spPr>
        <p:txBody>
          <a:bodyPr wrap="square" rtlCol="0">
            <a:spAutoFit/>
          </a:bodyPr>
          <a:lstStyle/>
          <a:p>
            <a:r>
              <a:rPr lang="en-US" altLang="zh-CN" dirty="0" smtClean="0">
                <a:latin typeface="微软雅黑" pitchFamily="34" charset="-122"/>
                <a:ea typeface="微软雅黑" pitchFamily="34" charset="-122"/>
                <a:cs typeface="方正兰亭细黑_GBK_M" pitchFamily="2" charset="2"/>
              </a:rPr>
              <a:t>02.</a:t>
            </a:r>
            <a:r>
              <a:rPr lang="zh-CN" altLang="en-US" dirty="0">
                <a:latin typeface="微软雅黑" pitchFamily="34" charset="-122"/>
                <a:ea typeface="微软雅黑" pitchFamily="34" charset="-122"/>
                <a:cs typeface="方正兰亭细黑_GBK_M" pitchFamily="2" charset="2"/>
              </a:rPr>
              <a:t>克服一切困难，确保</a:t>
            </a:r>
            <a:r>
              <a:rPr lang="zh-CN" altLang="en-US" dirty="0" smtClean="0">
                <a:latin typeface="微软雅黑" pitchFamily="34" charset="-122"/>
                <a:ea typeface="微软雅黑" pitchFamily="34" charset="-122"/>
                <a:cs typeface="方正兰亭细黑_GBK_M" pitchFamily="2" charset="2"/>
              </a:rPr>
              <a:t>完成</a:t>
            </a:r>
            <a:endParaRPr lang="en-US" altLang="zh-CN" dirty="0" smtClean="0">
              <a:latin typeface="微软雅黑" pitchFamily="34" charset="-122"/>
              <a:ea typeface="微软雅黑" pitchFamily="34" charset="-122"/>
              <a:cs typeface="方正兰亭细黑_GBK_M" pitchFamily="2" charset="2"/>
            </a:endParaRPr>
          </a:p>
          <a:p>
            <a:r>
              <a:rPr lang="zh-CN" altLang="en-US" dirty="0" smtClean="0">
                <a:latin typeface="微软雅黑" pitchFamily="34" charset="-122"/>
                <a:ea typeface="微软雅黑" pitchFamily="34" charset="-122"/>
                <a:cs typeface="方正兰亭细黑_GBK_M" pitchFamily="2" charset="2"/>
              </a:rPr>
              <a:t>上级</a:t>
            </a:r>
            <a:r>
              <a:rPr lang="zh-CN" altLang="en-US" dirty="0">
                <a:latin typeface="微软雅黑" pitchFamily="34" charset="-122"/>
                <a:ea typeface="微软雅黑" pitchFamily="34" charset="-122"/>
                <a:cs typeface="方正兰亭细黑_GBK_M" pitchFamily="2" charset="2"/>
              </a:rPr>
              <a:t>交办的急、难、险、</a:t>
            </a:r>
            <a:r>
              <a:rPr lang="zh-CN" altLang="en-US" dirty="0" smtClean="0">
                <a:latin typeface="微软雅黑" pitchFamily="34" charset="-122"/>
                <a:ea typeface="微软雅黑" pitchFamily="34" charset="-122"/>
                <a:cs typeface="方正兰亭细黑_GBK_M" pitchFamily="2" charset="2"/>
              </a:rPr>
              <a:t>阻</a:t>
            </a:r>
            <a:endParaRPr lang="en-US" altLang="zh-CN" dirty="0" smtClean="0">
              <a:latin typeface="微软雅黑" pitchFamily="34" charset="-122"/>
              <a:ea typeface="微软雅黑" pitchFamily="34" charset="-122"/>
              <a:cs typeface="方正兰亭细黑_GBK_M" pitchFamily="2" charset="2"/>
            </a:endParaRPr>
          </a:p>
          <a:p>
            <a:r>
              <a:rPr lang="zh-CN" altLang="en-US" dirty="0" smtClean="0">
                <a:latin typeface="微软雅黑" pitchFamily="34" charset="-122"/>
                <a:ea typeface="微软雅黑" pitchFamily="34" charset="-122"/>
                <a:cs typeface="方正兰亭细黑_GBK_M" pitchFamily="2" charset="2"/>
              </a:rPr>
              <a:t>任务</a:t>
            </a:r>
            <a:r>
              <a:rPr lang="zh-CN" altLang="en-US" dirty="0">
                <a:latin typeface="微软雅黑" pitchFamily="34" charset="-122"/>
                <a:ea typeface="微软雅黑" pitchFamily="34" charset="-122"/>
                <a:cs typeface="方正兰亭细黑_GBK_M" pitchFamily="2" charset="2"/>
              </a:rPr>
              <a:t>。</a:t>
            </a:r>
          </a:p>
        </p:txBody>
      </p:sp>
      <p:sp>
        <p:nvSpPr>
          <p:cNvPr id="25" name="TextBox 24"/>
          <p:cNvSpPr txBox="1"/>
          <p:nvPr/>
        </p:nvSpPr>
        <p:spPr>
          <a:xfrm>
            <a:off x="5770384" y="3801814"/>
            <a:ext cx="3787578" cy="923330"/>
          </a:xfrm>
          <a:prstGeom prst="rect">
            <a:avLst/>
          </a:prstGeom>
          <a:noFill/>
        </p:spPr>
        <p:txBody>
          <a:bodyPr wrap="square" rtlCol="0">
            <a:spAutoFit/>
          </a:bodyPr>
          <a:lstStyle/>
          <a:p>
            <a:r>
              <a:rPr lang="en-US" altLang="zh-CN" dirty="0" smtClean="0">
                <a:latin typeface="微软雅黑" pitchFamily="34" charset="-122"/>
                <a:ea typeface="微软雅黑" pitchFamily="34" charset="-122"/>
                <a:cs typeface="方正兰亭细黑_GBK_M" pitchFamily="2" charset="2"/>
              </a:rPr>
              <a:t>03.</a:t>
            </a:r>
            <a:r>
              <a:rPr lang="zh-CN" altLang="en-US" dirty="0">
                <a:latin typeface="微软雅黑" pitchFamily="34" charset="-122"/>
                <a:ea typeface="微软雅黑" pitchFamily="34" charset="-122"/>
                <a:cs typeface="方正兰亭细黑_GBK_M" pitchFamily="2" charset="2"/>
              </a:rPr>
              <a:t>通过一套有效的系统、</a:t>
            </a:r>
            <a:r>
              <a:rPr lang="zh-CN" altLang="en-US" dirty="0" smtClean="0">
                <a:latin typeface="微软雅黑" pitchFamily="34" charset="-122"/>
                <a:ea typeface="微软雅黑" pitchFamily="34" charset="-122"/>
                <a:cs typeface="方正兰亭细黑_GBK_M" pitchFamily="2" charset="2"/>
              </a:rPr>
              <a:t>组</a:t>
            </a:r>
            <a:endParaRPr lang="en-US" altLang="zh-CN" dirty="0" smtClean="0">
              <a:latin typeface="微软雅黑" pitchFamily="34" charset="-122"/>
              <a:ea typeface="微软雅黑" pitchFamily="34" charset="-122"/>
              <a:cs typeface="方正兰亭细黑_GBK_M" pitchFamily="2" charset="2"/>
            </a:endParaRPr>
          </a:p>
          <a:p>
            <a:r>
              <a:rPr lang="zh-CN" altLang="en-US" dirty="0" smtClean="0">
                <a:latin typeface="微软雅黑" pitchFamily="34" charset="-122"/>
                <a:ea typeface="微软雅黑" pitchFamily="34" charset="-122"/>
                <a:cs typeface="方正兰亭细黑_GBK_M" pitchFamily="2" charset="2"/>
              </a:rPr>
              <a:t>织</a:t>
            </a:r>
            <a:r>
              <a:rPr lang="zh-CN" altLang="en-US" dirty="0">
                <a:latin typeface="微软雅黑" pitchFamily="34" charset="-122"/>
                <a:ea typeface="微软雅黑" pitchFamily="34" charset="-122"/>
                <a:cs typeface="方正兰亭细黑_GBK_M" pitchFamily="2" charset="2"/>
              </a:rPr>
              <a:t>、文化和行动计划管理</a:t>
            </a:r>
            <a:r>
              <a:rPr lang="zh-CN" altLang="en-US" dirty="0" smtClean="0">
                <a:latin typeface="微软雅黑" pitchFamily="34" charset="-122"/>
                <a:ea typeface="微软雅黑" pitchFamily="34" charset="-122"/>
                <a:cs typeface="方正兰亭细黑_GBK_M" pitchFamily="2" charset="2"/>
              </a:rPr>
              <a:t>方</a:t>
            </a:r>
            <a:endParaRPr lang="en-US" altLang="zh-CN" dirty="0" smtClean="0">
              <a:latin typeface="微软雅黑" pitchFamily="34" charset="-122"/>
              <a:ea typeface="微软雅黑" pitchFamily="34" charset="-122"/>
              <a:cs typeface="方正兰亭细黑_GBK_M" pitchFamily="2" charset="2"/>
            </a:endParaRPr>
          </a:p>
          <a:p>
            <a:r>
              <a:rPr lang="zh-CN" altLang="en-US" dirty="0" smtClean="0">
                <a:latin typeface="微软雅黑" pitchFamily="34" charset="-122"/>
                <a:ea typeface="微软雅黑" pitchFamily="34" charset="-122"/>
                <a:cs typeface="方正兰亭细黑_GBK_M" pitchFamily="2" charset="2"/>
              </a:rPr>
              <a:t>法</a:t>
            </a:r>
            <a:r>
              <a:rPr lang="zh-CN" altLang="en-US" dirty="0">
                <a:latin typeface="微软雅黑" pitchFamily="34" charset="-122"/>
                <a:ea typeface="微软雅黑" pitchFamily="34" charset="-122"/>
                <a:cs typeface="方正兰亭细黑_GBK_M" pitchFamily="2" charset="2"/>
              </a:rPr>
              <a:t>等把战略决策转化为</a:t>
            </a:r>
            <a:r>
              <a:rPr lang="zh-CN" altLang="en-US" dirty="0" smtClean="0">
                <a:latin typeface="微软雅黑" pitchFamily="34" charset="-122"/>
                <a:ea typeface="微软雅黑" pitchFamily="34" charset="-122"/>
                <a:cs typeface="方正兰亭细黑_GBK_M" pitchFamily="2" charset="2"/>
              </a:rPr>
              <a:t>结果。</a:t>
            </a:r>
            <a:endParaRPr lang="zh-CN" altLang="en-US" dirty="0">
              <a:latin typeface="微软雅黑" pitchFamily="34" charset="-122"/>
              <a:ea typeface="微软雅黑" pitchFamily="34" charset="-122"/>
              <a:cs typeface="方正兰亭细黑_GBK_M" pitchFamily="2" charset="2"/>
            </a:endParaRPr>
          </a:p>
        </p:txBody>
      </p:sp>
      <p:sp>
        <p:nvSpPr>
          <p:cNvPr id="26" name="TextBox 25"/>
          <p:cNvSpPr txBox="1"/>
          <p:nvPr/>
        </p:nvSpPr>
        <p:spPr>
          <a:xfrm>
            <a:off x="4406232" y="1653790"/>
            <a:ext cx="854721" cy="400110"/>
          </a:xfrm>
          <a:prstGeom prst="rect">
            <a:avLst/>
          </a:prstGeom>
          <a:noFill/>
          <a:ln>
            <a:noFill/>
          </a:ln>
        </p:spPr>
        <p:txBody>
          <a:bodyPr wrap="none" rtlCol="0">
            <a:spAutoFit/>
          </a:bodyPr>
          <a:lstStyle/>
          <a:p>
            <a:r>
              <a:rPr lang="zh-CN" altLang="en-US" sz="2000" dirty="0" smtClean="0">
                <a:solidFill>
                  <a:srgbClr val="C00000"/>
                </a:solidFill>
                <a:latin typeface="微软雅黑" pitchFamily="34" charset="-122"/>
                <a:ea typeface="微软雅黑" pitchFamily="34" charset="-122"/>
                <a:cs typeface="方正兰亭细黑_GBK_M" pitchFamily="2" charset="2"/>
              </a:rPr>
              <a:t>问题</a:t>
            </a:r>
            <a:r>
              <a:rPr lang="en-US" altLang="zh-CN" sz="2000" dirty="0" smtClean="0">
                <a:solidFill>
                  <a:srgbClr val="C00000"/>
                </a:solidFill>
                <a:latin typeface="微软雅黑" pitchFamily="34" charset="-122"/>
                <a:ea typeface="微软雅黑" pitchFamily="34" charset="-122"/>
                <a:cs typeface="方正兰亭细黑_GBK_M" pitchFamily="2" charset="2"/>
              </a:rPr>
              <a:t>1</a:t>
            </a:r>
            <a:endParaRPr lang="zh-CN" altLang="en-US" sz="2000" dirty="0">
              <a:solidFill>
                <a:srgbClr val="C00000"/>
              </a:solidFill>
              <a:latin typeface="微软雅黑" pitchFamily="34" charset="-122"/>
              <a:ea typeface="微软雅黑" pitchFamily="34" charset="-122"/>
              <a:cs typeface="方正兰亭细黑_GBK_M" pitchFamily="2" charset="2"/>
            </a:endParaRPr>
          </a:p>
        </p:txBody>
      </p:sp>
      <p:sp>
        <p:nvSpPr>
          <p:cNvPr id="27" name="TextBox 26"/>
          <p:cNvSpPr txBox="1"/>
          <p:nvPr/>
        </p:nvSpPr>
        <p:spPr>
          <a:xfrm>
            <a:off x="4782112" y="2936028"/>
            <a:ext cx="849913" cy="400110"/>
          </a:xfrm>
          <a:prstGeom prst="rect">
            <a:avLst/>
          </a:prstGeom>
          <a:noFill/>
          <a:ln>
            <a:noFill/>
          </a:ln>
        </p:spPr>
        <p:txBody>
          <a:bodyPr wrap="none" rtlCol="0">
            <a:spAutoFit/>
          </a:bodyPr>
          <a:lstStyle/>
          <a:p>
            <a:r>
              <a:rPr lang="zh-CN" altLang="en-US" sz="2000" dirty="0" smtClean="0">
                <a:solidFill>
                  <a:srgbClr val="C00000"/>
                </a:solidFill>
                <a:latin typeface="微软雅黑" pitchFamily="34" charset="-122"/>
                <a:ea typeface="微软雅黑" pitchFamily="34" charset="-122"/>
                <a:cs typeface="方正兰亭细黑_GBK_M" pitchFamily="2" charset="2"/>
              </a:rPr>
              <a:t>问题</a:t>
            </a:r>
            <a:r>
              <a:rPr lang="en-US" altLang="zh-CN" sz="2000" dirty="0" smtClean="0">
                <a:solidFill>
                  <a:srgbClr val="C00000"/>
                </a:solidFill>
                <a:latin typeface="微软雅黑" pitchFamily="34" charset="-122"/>
                <a:ea typeface="微软雅黑" pitchFamily="34" charset="-122"/>
                <a:cs typeface="方正兰亭细黑_GBK_M" pitchFamily="2" charset="2"/>
              </a:rPr>
              <a:t>2</a:t>
            </a:r>
            <a:endParaRPr lang="zh-CN" altLang="en-US" sz="2000" dirty="0">
              <a:solidFill>
                <a:srgbClr val="C00000"/>
              </a:solidFill>
              <a:latin typeface="微软雅黑" pitchFamily="34" charset="-122"/>
              <a:ea typeface="微软雅黑" pitchFamily="34" charset="-122"/>
              <a:cs typeface="方正兰亭细黑_GBK_M" pitchFamily="2" charset="2"/>
            </a:endParaRPr>
          </a:p>
        </p:txBody>
      </p:sp>
      <p:sp>
        <p:nvSpPr>
          <p:cNvPr id="28" name="TextBox 27"/>
          <p:cNvSpPr txBox="1"/>
          <p:nvPr/>
        </p:nvSpPr>
        <p:spPr>
          <a:xfrm>
            <a:off x="4671584" y="4121633"/>
            <a:ext cx="851515" cy="400110"/>
          </a:xfrm>
          <a:prstGeom prst="rect">
            <a:avLst/>
          </a:prstGeom>
          <a:noFill/>
          <a:ln>
            <a:noFill/>
          </a:ln>
        </p:spPr>
        <p:txBody>
          <a:bodyPr wrap="none" rtlCol="0">
            <a:spAutoFit/>
          </a:bodyPr>
          <a:lstStyle/>
          <a:p>
            <a:r>
              <a:rPr lang="zh-CN" altLang="en-US" sz="2000" dirty="0" smtClean="0">
                <a:solidFill>
                  <a:srgbClr val="C00000"/>
                </a:solidFill>
                <a:latin typeface="微软雅黑" pitchFamily="34" charset="-122"/>
                <a:ea typeface="微软雅黑" pitchFamily="34" charset="-122"/>
                <a:cs typeface="方正兰亭细黑_GBK_M" pitchFamily="2" charset="2"/>
              </a:rPr>
              <a:t>问题</a:t>
            </a:r>
            <a:r>
              <a:rPr lang="en-US" altLang="zh-CN" sz="2000" dirty="0" smtClean="0">
                <a:solidFill>
                  <a:srgbClr val="C00000"/>
                </a:solidFill>
                <a:latin typeface="微软雅黑" pitchFamily="34" charset="-122"/>
                <a:ea typeface="微软雅黑" pitchFamily="34" charset="-122"/>
                <a:cs typeface="方正兰亭细黑_GBK_M" pitchFamily="2" charset="2"/>
              </a:rPr>
              <a:t>3</a:t>
            </a:r>
            <a:endParaRPr lang="zh-CN" altLang="en-US" sz="2000" dirty="0">
              <a:solidFill>
                <a:srgbClr val="C00000"/>
              </a:solidFill>
              <a:latin typeface="微软雅黑" pitchFamily="34" charset="-122"/>
              <a:ea typeface="微软雅黑" pitchFamily="34" charset="-122"/>
              <a:cs typeface="方正兰亭细黑_GBK_M" pitchFamily="2" charset="2"/>
            </a:endParaRPr>
          </a:p>
        </p:txBody>
      </p:sp>
      <p:grpSp>
        <p:nvGrpSpPr>
          <p:cNvPr id="29" name="组合 28"/>
          <p:cNvGrpSpPr/>
          <p:nvPr/>
        </p:nvGrpSpPr>
        <p:grpSpPr>
          <a:xfrm>
            <a:off x="487756" y="1864594"/>
            <a:ext cx="2860550" cy="2860550"/>
            <a:chOff x="1278794" y="3334906"/>
            <a:chExt cx="914014" cy="914014"/>
          </a:xfrm>
        </p:grpSpPr>
        <p:grpSp>
          <p:nvGrpSpPr>
            <p:cNvPr id="30" name="组合 29"/>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3" name="椭圆 3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31" name="TextBox 30"/>
            <p:cNvSpPr txBox="1"/>
            <p:nvPr/>
          </p:nvSpPr>
          <p:spPr>
            <a:xfrm>
              <a:off x="1443719" y="3591858"/>
              <a:ext cx="59026" cy="12784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grpSp>
        <p:nvGrpSpPr>
          <p:cNvPr id="34" name="组合 33"/>
          <p:cNvGrpSpPr/>
          <p:nvPr/>
        </p:nvGrpSpPr>
        <p:grpSpPr>
          <a:xfrm>
            <a:off x="3609219" y="3924900"/>
            <a:ext cx="768319" cy="768319"/>
            <a:chOff x="2683251" y="1980687"/>
            <a:chExt cx="1301106" cy="1301106"/>
          </a:xfrm>
          <a:effectLst>
            <a:outerShdw blurRad="254000" dist="254000" dir="8100000" algn="tr" rotWithShape="0">
              <a:prstClr val="black">
                <a:alpha val="50000"/>
              </a:prstClr>
            </a:outerShdw>
          </a:effectLst>
        </p:grpSpPr>
        <p:sp>
          <p:nvSpPr>
            <p:cNvPr id="35" name="椭圆 34"/>
            <p:cNvSpPr/>
            <p:nvPr/>
          </p:nvSpPr>
          <p:spPr>
            <a:xfrm>
              <a:off x="2683251" y="1980687"/>
              <a:ext cx="1301106" cy="1301106"/>
            </a:xfrm>
            <a:prstGeom prst="ellipse">
              <a:avLst/>
            </a:prstGeom>
            <a:solidFill>
              <a:sysClr val="windowText" lastClr="000000">
                <a:lumMod val="95000"/>
                <a:lumOff val="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6" name="TextBox 35"/>
            <p:cNvSpPr txBox="1"/>
            <p:nvPr/>
          </p:nvSpPr>
          <p:spPr>
            <a:xfrm>
              <a:off x="2918416" y="2114635"/>
              <a:ext cx="771490" cy="109452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3</a:t>
              </a:r>
              <a:endParaRPr kumimoji="0" lang="zh-CN" altLang="en-US" sz="3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37" name="组合 36"/>
          <p:cNvGrpSpPr/>
          <p:nvPr/>
        </p:nvGrpSpPr>
        <p:grpSpPr>
          <a:xfrm>
            <a:off x="3923362" y="2782211"/>
            <a:ext cx="768319" cy="768319"/>
            <a:chOff x="2683251" y="1980687"/>
            <a:chExt cx="1301106" cy="1301106"/>
          </a:xfrm>
          <a:effectLst>
            <a:outerShdw blurRad="254000" dist="254000" dir="8100000" algn="tr" rotWithShape="0">
              <a:prstClr val="black">
                <a:alpha val="50000"/>
              </a:prstClr>
            </a:outerShdw>
          </a:effectLst>
        </p:grpSpPr>
        <p:sp>
          <p:nvSpPr>
            <p:cNvPr id="38" name="椭圆 37"/>
            <p:cNvSpPr/>
            <p:nvPr/>
          </p:nvSpPr>
          <p:spPr>
            <a:xfrm>
              <a:off x="2683251" y="1980687"/>
              <a:ext cx="1301106" cy="1301106"/>
            </a:xfrm>
            <a:prstGeom prst="ellipse">
              <a:avLst/>
            </a:prstGeom>
            <a:solidFill>
              <a:sysClr val="windowText" lastClr="000000">
                <a:lumMod val="95000"/>
                <a:lumOff val="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9" name="TextBox 38"/>
            <p:cNvSpPr txBox="1"/>
            <p:nvPr/>
          </p:nvSpPr>
          <p:spPr>
            <a:xfrm>
              <a:off x="2918416" y="2114635"/>
              <a:ext cx="771490" cy="109452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a:t>
              </a:r>
              <a:endParaRPr kumimoji="0" lang="zh-CN" altLang="en-US" sz="3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40" name="组合 39"/>
          <p:cNvGrpSpPr/>
          <p:nvPr/>
        </p:nvGrpSpPr>
        <p:grpSpPr>
          <a:xfrm>
            <a:off x="3592542" y="1619066"/>
            <a:ext cx="768319" cy="768319"/>
            <a:chOff x="2683251" y="1980687"/>
            <a:chExt cx="1301106" cy="1301106"/>
          </a:xfrm>
          <a:effectLst>
            <a:outerShdw blurRad="254000" dist="254000" dir="8100000" algn="tr" rotWithShape="0">
              <a:prstClr val="black">
                <a:alpha val="50000"/>
              </a:prstClr>
            </a:outerShdw>
          </a:effectLst>
        </p:grpSpPr>
        <p:sp>
          <p:nvSpPr>
            <p:cNvPr id="41" name="椭圆 40"/>
            <p:cNvSpPr/>
            <p:nvPr/>
          </p:nvSpPr>
          <p:spPr>
            <a:xfrm>
              <a:off x="2683251" y="1980687"/>
              <a:ext cx="1301106" cy="1301106"/>
            </a:xfrm>
            <a:prstGeom prst="ellipse">
              <a:avLst/>
            </a:prstGeom>
            <a:solidFill>
              <a:sysClr val="windowText" lastClr="000000">
                <a:lumMod val="95000"/>
                <a:lumOff val="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2" name="TextBox 41"/>
            <p:cNvSpPr txBox="1"/>
            <p:nvPr/>
          </p:nvSpPr>
          <p:spPr>
            <a:xfrm>
              <a:off x="2918416" y="2114635"/>
              <a:ext cx="771490" cy="1094526"/>
            </a:xfrm>
            <a:prstGeom prst="rect">
              <a:avLst/>
            </a:prstGeom>
            <a:solidFill>
              <a:sysClr val="windowText" lastClr="000000">
                <a:lumMod val="95000"/>
                <a:lumOff val="5000"/>
              </a:sysClr>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1</a:t>
              </a:r>
              <a:endParaRPr kumimoji="0" lang="zh-CN" altLang="en-US" sz="3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43" name="TextBox 42"/>
          <p:cNvSpPr txBox="1"/>
          <p:nvPr/>
        </p:nvSpPr>
        <p:spPr>
          <a:xfrm>
            <a:off x="722832" y="2594045"/>
            <a:ext cx="2390398" cy="1323439"/>
          </a:xfrm>
          <a:prstGeom prst="rect">
            <a:avLst/>
          </a:prstGeom>
          <a:noFill/>
        </p:spPr>
        <p:txBody>
          <a:bodyPr wrap="none" rtlCol="0">
            <a:spAutoFit/>
          </a:bodyPr>
          <a:lstStyle/>
          <a:p>
            <a:r>
              <a:rPr lang="zh-CN" altLang="en-US" sz="4000" spc="300" dirty="0" smtClean="0">
                <a:solidFill>
                  <a:srgbClr val="C00000"/>
                </a:solidFill>
                <a:latin typeface="微软雅黑" pitchFamily="34" charset="-122"/>
                <a:ea typeface="微软雅黑" pitchFamily="34" charset="-122"/>
              </a:rPr>
              <a:t> 项目解</a:t>
            </a:r>
            <a:endParaRPr lang="en-US" altLang="zh-CN" sz="4000" spc="300" dirty="0" smtClean="0">
              <a:solidFill>
                <a:srgbClr val="C00000"/>
              </a:solidFill>
              <a:latin typeface="微软雅黑" pitchFamily="34" charset="-122"/>
              <a:ea typeface="微软雅黑" pitchFamily="34" charset="-122"/>
            </a:endParaRPr>
          </a:p>
          <a:p>
            <a:r>
              <a:rPr lang="zh-CN" altLang="en-US" sz="4000" spc="300" dirty="0" smtClean="0">
                <a:solidFill>
                  <a:srgbClr val="C00000"/>
                </a:solidFill>
                <a:latin typeface="微软雅黑" pitchFamily="34" charset="-122"/>
                <a:ea typeface="微软雅黑" pitchFamily="34" charset="-122"/>
              </a:rPr>
              <a:t>决的问题</a:t>
            </a:r>
            <a:endParaRPr lang="zh-CN" altLang="en-US" sz="4000" spc="300"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82142511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14:bounceEnd="44000">
                                          <p:cBhvr additive="base">
                                            <p:cTn id="7" dur="500" fill="hold"/>
                                            <p:tgtEl>
                                              <p:spTgt spid="29"/>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500"/>
                                            <p:tgtEl>
                                              <p:spTgt spid="43"/>
                                            </p:tgtEl>
                                            <p:attrNameLst>
                                              <p:attrName>ppt_x</p:attrName>
                                            </p:attrNameLst>
                                          </p:cBhvr>
                                          <p:tavLst>
                                            <p:tav tm="0">
                                              <p:val>
                                                <p:strVal val="#ppt_x-#ppt_w*1.125000"/>
                                              </p:val>
                                            </p:tav>
                                            <p:tav tm="100000">
                                              <p:val>
                                                <p:strVal val="#ppt_x"/>
                                              </p:val>
                                            </p:tav>
                                          </p:tavLst>
                                        </p:anim>
                                        <p:animEffect transition="in" filter="wipe(right)">
                                          <p:cBhvr>
                                            <p:cTn id="13" dur="500"/>
                                            <p:tgtEl>
                                              <p:spTgt spid="43"/>
                                            </p:tgtEl>
                                          </p:cBhvr>
                                        </p:animEffect>
                                      </p:childTnLst>
                                    </p:cTn>
                                  </p:par>
                                  <p:par>
                                    <p:cTn id="14" presetID="12" presetClass="entr" presetSubtype="2" fill="hold" nodeType="withEffect">
                                      <p:stCondLst>
                                        <p:cond delay="20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500"/>
                                            <p:tgtEl>
                                              <p:spTgt spid="40"/>
                                            </p:tgtEl>
                                            <p:attrNameLst>
                                              <p:attrName>ppt_x</p:attrName>
                                            </p:attrNameLst>
                                          </p:cBhvr>
                                          <p:tavLst>
                                            <p:tav tm="0">
                                              <p:val>
                                                <p:strVal val="#ppt_x+#ppt_w*1.125000"/>
                                              </p:val>
                                            </p:tav>
                                            <p:tav tm="100000">
                                              <p:val>
                                                <p:strVal val="#ppt_x"/>
                                              </p:val>
                                            </p:tav>
                                          </p:tavLst>
                                        </p:anim>
                                        <p:animEffect transition="in" filter="wipe(left)">
                                          <p:cBhvr>
                                            <p:cTn id="17" dur="500"/>
                                            <p:tgtEl>
                                              <p:spTgt spid="40"/>
                                            </p:tgtEl>
                                          </p:cBhvr>
                                        </p:animEffect>
                                      </p:childTnLst>
                                    </p:cTn>
                                  </p:par>
                                  <p:par>
                                    <p:cTn id="18" presetID="12" presetClass="entr" presetSubtype="2" fill="hold" nodeType="withEffect">
                                      <p:stCondLst>
                                        <p:cond delay="400"/>
                                      </p:stCondLst>
                                      <p:childTnLst>
                                        <p:set>
                                          <p:cBhvr>
                                            <p:cTn id="19" dur="1" fill="hold">
                                              <p:stCondLst>
                                                <p:cond delay="0"/>
                                              </p:stCondLst>
                                            </p:cTn>
                                            <p:tgtEl>
                                              <p:spTgt spid="37"/>
                                            </p:tgtEl>
                                            <p:attrNameLst>
                                              <p:attrName>style.visibility</p:attrName>
                                            </p:attrNameLst>
                                          </p:cBhvr>
                                          <p:to>
                                            <p:strVal val="visible"/>
                                          </p:to>
                                        </p:set>
                                        <p:anim calcmode="lin" valueType="num">
                                          <p:cBhvr additive="base">
                                            <p:cTn id="20" dur="500"/>
                                            <p:tgtEl>
                                              <p:spTgt spid="37"/>
                                            </p:tgtEl>
                                            <p:attrNameLst>
                                              <p:attrName>ppt_x</p:attrName>
                                            </p:attrNameLst>
                                          </p:cBhvr>
                                          <p:tavLst>
                                            <p:tav tm="0">
                                              <p:val>
                                                <p:strVal val="#ppt_x+#ppt_w*1.125000"/>
                                              </p:val>
                                            </p:tav>
                                            <p:tav tm="100000">
                                              <p:val>
                                                <p:strVal val="#ppt_x"/>
                                              </p:val>
                                            </p:tav>
                                          </p:tavLst>
                                        </p:anim>
                                        <p:animEffect transition="in" filter="wipe(left)">
                                          <p:cBhvr>
                                            <p:cTn id="21" dur="500"/>
                                            <p:tgtEl>
                                              <p:spTgt spid="37"/>
                                            </p:tgtEl>
                                          </p:cBhvr>
                                        </p:animEffect>
                                      </p:childTnLst>
                                    </p:cTn>
                                  </p:par>
                                  <p:par>
                                    <p:cTn id="22" presetID="12" presetClass="entr" presetSubtype="2" fill="hold" nodeType="withEffect">
                                      <p:stCondLst>
                                        <p:cond delay="60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500"/>
                                            <p:tgtEl>
                                              <p:spTgt spid="34"/>
                                            </p:tgtEl>
                                            <p:attrNameLst>
                                              <p:attrName>ppt_x</p:attrName>
                                            </p:attrNameLst>
                                          </p:cBhvr>
                                          <p:tavLst>
                                            <p:tav tm="0">
                                              <p:val>
                                                <p:strVal val="#ppt_x+#ppt_w*1.125000"/>
                                              </p:val>
                                            </p:tav>
                                            <p:tav tm="100000">
                                              <p:val>
                                                <p:strVal val="#ppt_x"/>
                                              </p:val>
                                            </p:tav>
                                          </p:tavLst>
                                        </p:anim>
                                        <p:animEffect transition="in" filter="wipe(left)">
                                          <p:cBhvr>
                                            <p:cTn id="25" dur="500"/>
                                            <p:tgtEl>
                                              <p:spTgt spid="34"/>
                                            </p:tgtEl>
                                          </p:cBhvr>
                                        </p:animEffect>
                                      </p:childTnLst>
                                    </p:cTn>
                                  </p:par>
                                </p:childTnLst>
                              </p:cTn>
                            </p:par>
                            <p:par>
                              <p:cTn id="26" fill="hold">
                                <p:stCondLst>
                                  <p:cond delay="1600"/>
                                </p:stCondLst>
                                <p:childTnLst>
                                  <p:par>
                                    <p:cTn id="27" presetID="12" presetClass="entr" presetSubtype="8" fill="hold" grpId="0" nodeType="after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500"/>
                                            <p:tgtEl>
                                              <p:spTgt spid="26"/>
                                            </p:tgtEl>
                                            <p:attrNameLst>
                                              <p:attrName>ppt_x</p:attrName>
                                            </p:attrNameLst>
                                          </p:cBhvr>
                                          <p:tavLst>
                                            <p:tav tm="0">
                                              <p:val>
                                                <p:strVal val="#ppt_x-#ppt_w*1.125000"/>
                                              </p:val>
                                            </p:tav>
                                            <p:tav tm="100000">
                                              <p:val>
                                                <p:strVal val="#ppt_x"/>
                                              </p:val>
                                            </p:tav>
                                          </p:tavLst>
                                        </p:anim>
                                        <p:animEffect transition="in" filter="wipe(right)">
                                          <p:cBhvr>
                                            <p:cTn id="30" dur="500"/>
                                            <p:tgtEl>
                                              <p:spTgt spid="26"/>
                                            </p:tgtEl>
                                          </p:cBhvr>
                                        </p:animEffect>
                                      </p:childTnLst>
                                    </p:cTn>
                                  </p:par>
                                  <p:par>
                                    <p:cTn id="31" presetID="12" presetClass="entr" presetSubtype="8" fill="hold" grpId="0" nodeType="withEffect">
                                      <p:stCondLst>
                                        <p:cond delay="20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500"/>
                                            <p:tgtEl>
                                              <p:spTgt spid="27"/>
                                            </p:tgtEl>
                                            <p:attrNameLst>
                                              <p:attrName>ppt_x</p:attrName>
                                            </p:attrNameLst>
                                          </p:cBhvr>
                                          <p:tavLst>
                                            <p:tav tm="0">
                                              <p:val>
                                                <p:strVal val="#ppt_x-#ppt_w*1.125000"/>
                                              </p:val>
                                            </p:tav>
                                            <p:tav tm="100000">
                                              <p:val>
                                                <p:strVal val="#ppt_x"/>
                                              </p:val>
                                            </p:tav>
                                          </p:tavLst>
                                        </p:anim>
                                        <p:animEffect transition="in" filter="wipe(right)">
                                          <p:cBhvr>
                                            <p:cTn id="34" dur="500"/>
                                            <p:tgtEl>
                                              <p:spTgt spid="27"/>
                                            </p:tgtEl>
                                          </p:cBhvr>
                                        </p:animEffect>
                                      </p:childTnLst>
                                    </p:cTn>
                                  </p:par>
                                  <p:par>
                                    <p:cTn id="35" presetID="12" presetClass="entr" presetSubtype="8" fill="hold" grpId="0" nodeType="withEffect">
                                      <p:stCondLst>
                                        <p:cond delay="50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p:tgtEl>
                                              <p:spTgt spid="28"/>
                                            </p:tgtEl>
                                            <p:attrNameLst>
                                              <p:attrName>ppt_x</p:attrName>
                                            </p:attrNameLst>
                                          </p:cBhvr>
                                          <p:tavLst>
                                            <p:tav tm="0">
                                              <p:val>
                                                <p:strVal val="#ppt_x-#ppt_w*1.125000"/>
                                              </p:val>
                                            </p:tav>
                                            <p:tav tm="100000">
                                              <p:val>
                                                <p:strVal val="#ppt_x"/>
                                              </p:val>
                                            </p:tav>
                                          </p:tavLst>
                                        </p:anim>
                                        <p:animEffect transition="in" filter="wipe(right)">
                                          <p:cBhvr>
                                            <p:cTn id="38" dur="500"/>
                                            <p:tgtEl>
                                              <p:spTgt spid="28"/>
                                            </p:tgtEl>
                                          </p:cBhvr>
                                        </p:animEffect>
                                      </p:childTnLst>
                                    </p:cTn>
                                  </p:par>
                                </p:childTnLst>
                              </p:cTn>
                            </p:par>
                            <p:par>
                              <p:cTn id="39" fill="hold">
                                <p:stCondLst>
                                  <p:cond delay="2600"/>
                                </p:stCondLst>
                                <p:childTnLst>
                                  <p:par>
                                    <p:cTn id="40" presetID="18" presetClass="entr" presetSubtype="3"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strips(upRight)">
                                          <p:cBhvr>
                                            <p:cTn id="42" dur="500"/>
                                            <p:tgtEl>
                                              <p:spTgt spid="23"/>
                                            </p:tgtEl>
                                          </p:cBhvr>
                                        </p:animEffect>
                                      </p:childTnLst>
                                    </p:cTn>
                                  </p:par>
                                  <p:par>
                                    <p:cTn id="43" presetID="18" presetClass="entr" presetSubtype="3"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strips(upRight)">
                                          <p:cBhvr>
                                            <p:cTn id="45" dur="500"/>
                                            <p:tgtEl>
                                              <p:spTgt spid="24"/>
                                            </p:tgtEl>
                                          </p:cBhvr>
                                        </p:animEffect>
                                      </p:childTnLst>
                                    </p:cTn>
                                  </p:par>
                                  <p:par>
                                    <p:cTn id="46" presetID="18" presetClass="entr" presetSubtype="3" fill="hold" grpId="0" nodeType="with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strips(upRight)">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P spid="4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500"/>
                                            <p:tgtEl>
                                              <p:spTgt spid="43"/>
                                            </p:tgtEl>
                                            <p:attrNameLst>
                                              <p:attrName>ppt_x</p:attrName>
                                            </p:attrNameLst>
                                          </p:cBhvr>
                                          <p:tavLst>
                                            <p:tav tm="0">
                                              <p:val>
                                                <p:strVal val="#ppt_x-#ppt_w*1.125000"/>
                                              </p:val>
                                            </p:tav>
                                            <p:tav tm="100000">
                                              <p:val>
                                                <p:strVal val="#ppt_x"/>
                                              </p:val>
                                            </p:tav>
                                          </p:tavLst>
                                        </p:anim>
                                        <p:animEffect transition="in" filter="wipe(right)">
                                          <p:cBhvr>
                                            <p:cTn id="13" dur="500"/>
                                            <p:tgtEl>
                                              <p:spTgt spid="43"/>
                                            </p:tgtEl>
                                          </p:cBhvr>
                                        </p:animEffect>
                                      </p:childTnLst>
                                    </p:cTn>
                                  </p:par>
                                  <p:par>
                                    <p:cTn id="14" presetID="12" presetClass="entr" presetSubtype="2" fill="hold" nodeType="withEffect">
                                      <p:stCondLst>
                                        <p:cond delay="20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500"/>
                                            <p:tgtEl>
                                              <p:spTgt spid="40"/>
                                            </p:tgtEl>
                                            <p:attrNameLst>
                                              <p:attrName>ppt_x</p:attrName>
                                            </p:attrNameLst>
                                          </p:cBhvr>
                                          <p:tavLst>
                                            <p:tav tm="0">
                                              <p:val>
                                                <p:strVal val="#ppt_x+#ppt_w*1.125000"/>
                                              </p:val>
                                            </p:tav>
                                            <p:tav tm="100000">
                                              <p:val>
                                                <p:strVal val="#ppt_x"/>
                                              </p:val>
                                            </p:tav>
                                          </p:tavLst>
                                        </p:anim>
                                        <p:animEffect transition="in" filter="wipe(left)">
                                          <p:cBhvr>
                                            <p:cTn id="17" dur="500"/>
                                            <p:tgtEl>
                                              <p:spTgt spid="40"/>
                                            </p:tgtEl>
                                          </p:cBhvr>
                                        </p:animEffect>
                                      </p:childTnLst>
                                    </p:cTn>
                                  </p:par>
                                  <p:par>
                                    <p:cTn id="18" presetID="12" presetClass="entr" presetSubtype="2" fill="hold" nodeType="withEffect">
                                      <p:stCondLst>
                                        <p:cond delay="400"/>
                                      </p:stCondLst>
                                      <p:childTnLst>
                                        <p:set>
                                          <p:cBhvr>
                                            <p:cTn id="19" dur="1" fill="hold">
                                              <p:stCondLst>
                                                <p:cond delay="0"/>
                                              </p:stCondLst>
                                            </p:cTn>
                                            <p:tgtEl>
                                              <p:spTgt spid="37"/>
                                            </p:tgtEl>
                                            <p:attrNameLst>
                                              <p:attrName>style.visibility</p:attrName>
                                            </p:attrNameLst>
                                          </p:cBhvr>
                                          <p:to>
                                            <p:strVal val="visible"/>
                                          </p:to>
                                        </p:set>
                                        <p:anim calcmode="lin" valueType="num">
                                          <p:cBhvr additive="base">
                                            <p:cTn id="20" dur="500"/>
                                            <p:tgtEl>
                                              <p:spTgt spid="37"/>
                                            </p:tgtEl>
                                            <p:attrNameLst>
                                              <p:attrName>ppt_x</p:attrName>
                                            </p:attrNameLst>
                                          </p:cBhvr>
                                          <p:tavLst>
                                            <p:tav tm="0">
                                              <p:val>
                                                <p:strVal val="#ppt_x+#ppt_w*1.125000"/>
                                              </p:val>
                                            </p:tav>
                                            <p:tav tm="100000">
                                              <p:val>
                                                <p:strVal val="#ppt_x"/>
                                              </p:val>
                                            </p:tav>
                                          </p:tavLst>
                                        </p:anim>
                                        <p:animEffect transition="in" filter="wipe(left)">
                                          <p:cBhvr>
                                            <p:cTn id="21" dur="500"/>
                                            <p:tgtEl>
                                              <p:spTgt spid="37"/>
                                            </p:tgtEl>
                                          </p:cBhvr>
                                        </p:animEffect>
                                      </p:childTnLst>
                                    </p:cTn>
                                  </p:par>
                                  <p:par>
                                    <p:cTn id="22" presetID="12" presetClass="entr" presetSubtype="2" fill="hold" nodeType="withEffect">
                                      <p:stCondLst>
                                        <p:cond delay="60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500"/>
                                            <p:tgtEl>
                                              <p:spTgt spid="34"/>
                                            </p:tgtEl>
                                            <p:attrNameLst>
                                              <p:attrName>ppt_x</p:attrName>
                                            </p:attrNameLst>
                                          </p:cBhvr>
                                          <p:tavLst>
                                            <p:tav tm="0">
                                              <p:val>
                                                <p:strVal val="#ppt_x+#ppt_w*1.125000"/>
                                              </p:val>
                                            </p:tav>
                                            <p:tav tm="100000">
                                              <p:val>
                                                <p:strVal val="#ppt_x"/>
                                              </p:val>
                                            </p:tav>
                                          </p:tavLst>
                                        </p:anim>
                                        <p:animEffect transition="in" filter="wipe(left)">
                                          <p:cBhvr>
                                            <p:cTn id="25" dur="500"/>
                                            <p:tgtEl>
                                              <p:spTgt spid="34"/>
                                            </p:tgtEl>
                                          </p:cBhvr>
                                        </p:animEffect>
                                      </p:childTnLst>
                                    </p:cTn>
                                  </p:par>
                                </p:childTnLst>
                              </p:cTn>
                            </p:par>
                            <p:par>
                              <p:cTn id="26" fill="hold">
                                <p:stCondLst>
                                  <p:cond delay="1600"/>
                                </p:stCondLst>
                                <p:childTnLst>
                                  <p:par>
                                    <p:cTn id="27" presetID="12" presetClass="entr" presetSubtype="8" fill="hold" grpId="0" nodeType="after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500"/>
                                            <p:tgtEl>
                                              <p:spTgt spid="26"/>
                                            </p:tgtEl>
                                            <p:attrNameLst>
                                              <p:attrName>ppt_x</p:attrName>
                                            </p:attrNameLst>
                                          </p:cBhvr>
                                          <p:tavLst>
                                            <p:tav tm="0">
                                              <p:val>
                                                <p:strVal val="#ppt_x-#ppt_w*1.125000"/>
                                              </p:val>
                                            </p:tav>
                                            <p:tav tm="100000">
                                              <p:val>
                                                <p:strVal val="#ppt_x"/>
                                              </p:val>
                                            </p:tav>
                                          </p:tavLst>
                                        </p:anim>
                                        <p:animEffect transition="in" filter="wipe(right)">
                                          <p:cBhvr>
                                            <p:cTn id="30" dur="500"/>
                                            <p:tgtEl>
                                              <p:spTgt spid="26"/>
                                            </p:tgtEl>
                                          </p:cBhvr>
                                        </p:animEffect>
                                      </p:childTnLst>
                                    </p:cTn>
                                  </p:par>
                                  <p:par>
                                    <p:cTn id="31" presetID="12" presetClass="entr" presetSubtype="8" fill="hold" grpId="0" nodeType="withEffect">
                                      <p:stCondLst>
                                        <p:cond delay="20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500"/>
                                            <p:tgtEl>
                                              <p:spTgt spid="27"/>
                                            </p:tgtEl>
                                            <p:attrNameLst>
                                              <p:attrName>ppt_x</p:attrName>
                                            </p:attrNameLst>
                                          </p:cBhvr>
                                          <p:tavLst>
                                            <p:tav tm="0">
                                              <p:val>
                                                <p:strVal val="#ppt_x-#ppt_w*1.125000"/>
                                              </p:val>
                                            </p:tav>
                                            <p:tav tm="100000">
                                              <p:val>
                                                <p:strVal val="#ppt_x"/>
                                              </p:val>
                                            </p:tav>
                                          </p:tavLst>
                                        </p:anim>
                                        <p:animEffect transition="in" filter="wipe(right)">
                                          <p:cBhvr>
                                            <p:cTn id="34" dur="500"/>
                                            <p:tgtEl>
                                              <p:spTgt spid="27"/>
                                            </p:tgtEl>
                                          </p:cBhvr>
                                        </p:animEffect>
                                      </p:childTnLst>
                                    </p:cTn>
                                  </p:par>
                                  <p:par>
                                    <p:cTn id="35" presetID="12" presetClass="entr" presetSubtype="8" fill="hold" grpId="0" nodeType="withEffect">
                                      <p:stCondLst>
                                        <p:cond delay="50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p:tgtEl>
                                              <p:spTgt spid="28"/>
                                            </p:tgtEl>
                                            <p:attrNameLst>
                                              <p:attrName>ppt_x</p:attrName>
                                            </p:attrNameLst>
                                          </p:cBhvr>
                                          <p:tavLst>
                                            <p:tav tm="0">
                                              <p:val>
                                                <p:strVal val="#ppt_x-#ppt_w*1.125000"/>
                                              </p:val>
                                            </p:tav>
                                            <p:tav tm="100000">
                                              <p:val>
                                                <p:strVal val="#ppt_x"/>
                                              </p:val>
                                            </p:tav>
                                          </p:tavLst>
                                        </p:anim>
                                        <p:animEffect transition="in" filter="wipe(right)">
                                          <p:cBhvr>
                                            <p:cTn id="38" dur="500"/>
                                            <p:tgtEl>
                                              <p:spTgt spid="28"/>
                                            </p:tgtEl>
                                          </p:cBhvr>
                                        </p:animEffect>
                                      </p:childTnLst>
                                    </p:cTn>
                                  </p:par>
                                </p:childTnLst>
                              </p:cTn>
                            </p:par>
                            <p:par>
                              <p:cTn id="39" fill="hold">
                                <p:stCondLst>
                                  <p:cond delay="2600"/>
                                </p:stCondLst>
                                <p:childTnLst>
                                  <p:par>
                                    <p:cTn id="40" presetID="18" presetClass="entr" presetSubtype="3"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strips(upRight)">
                                          <p:cBhvr>
                                            <p:cTn id="42" dur="500"/>
                                            <p:tgtEl>
                                              <p:spTgt spid="23"/>
                                            </p:tgtEl>
                                          </p:cBhvr>
                                        </p:animEffect>
                                      </p:childTnLst>
                                    </p:cTn>
                                  </p:par>
                                  <p:par>
                                    <p:cTn id="43" presetID="18" presetClass="entr" presetSubtype="3"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strips(upRight)">
                                          <p:cBhvr>
                                            <p:cTn id="45" dur="500"/>
                                            <p:tgtEl>
                                              <p:spTgt spid="24"/>
                                            </p:tgtEl>
                                          </p:cBhvr>
                                        </p:animEffect>
                                      </p:childTnLst>
                                    </p:cTn>
                                  </p:par>
                                  <p:par>
                                    <p:cTn id="46" presetID="18" presetClass="entr" presetSubtype="3" fill="hold" grpId="0" nodeType="with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strips(upRight)">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P spid="43"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4311750" y="1556607"/>
            <a:ext cx="0" cy="4608697"/>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5416769" y="1370311"/>
            <a:ext cx="1585690" cy="461665"/>
          </a:xfrm>
          <a:prstGeom prst="rect">
            <a:avLst/>
          </a:prstGeom>
          <a:noFill/>
        </p:spPr>
        <p:txBody>
          <a:bodyPr wrap="none" rtlCol="0">
            <a:spAutoFit/>
          </a:bodyPr>
          <a:lstStyle/>
          <a:p>
            <a:r>
              <a:rPr lang="zh-CN" altLang="en-US" sz="2400" dirty="0">
                <a:solidFill>
                  <a:srgbClr val="C00000"/>
                </a:solidFill>
                <a:latin typeface="微软雅黑" pitchFamily="34" charset="-122"/>
                <a:ea typeface="微软雅黑" pitchFamily="34" charset="-122"/>
              </a:rPr>
              <a:t>发展前景</a:t>
            </a:r>
            <a:r>
              <a:rPr lang="en-US" altLang="zh-CN" sz="2400" dirty="0" smtClean="0">
                <a:solidFill>
                  <a:srgbClr val="C00000"/>
                </a:solidFill>
                <a:latin typeface="微软雅黑" pitchFamily="34" charset="-122"/>
                <a:ea typeface="微软雅黑" pitchFamily="34" charset="-122"/>
              </a:rPr>
              <a:t>2</a:t>
            </a:r>
            <a:endParaRPr lang="zh-CN" altLang="en-US" sz="2400" dirty="0">
              <a:solidFill>
                <a:srgbClr val="C00000"/>
              </a:solidFill>
              <a:latin typeface="微软雅黑" pitchFamily="34" charset="-122"/>
              <a:ea typeface="微软雅黑" pitchFamily="34" charset="-122"/>
            </a:endParaRPr>
          </a:p>
        </p:txBody>
      </p:sp>
      <p:sp>
        <p:nvSpPr>
          <p:cNvPr id="4" name="TextBox 3"/>
          <p:cNvSpPr txBox="1"/>
          <p:nvPr/>
        </p:nvSpPr>
        <p:spPr>
          <a:xfrm>
            <a:off x="1514283" y="2234458"/>
            <a:ext cx="1585690" cy="461665"/>
          </a:xfrm>
          <a:prstGeom prst="rect">
            <a:avLst/>
          </a:prstGeom>
          <a:noFill/>
        </p:spPr>
        <p:txBody>
          <a:bodyPr wrap="none" rtlCol="0">
            <a:spAutoFit/>
          </a:bodyPr>
          <a:lstStyle/>
          <a:p>
            <a:r>
              <a:rPr lang="zh-CN" altLang="en-US" sz="2400" dirty="0" smtClean="0">
                <a:solidFill>
                  <a:srgbClr val="C00000"/>
                </a:solidFill>
                <a:latin typeface="微软雅黑" pitchFamily="34" charset="-122"/>
                <a:ea typeface="微软雅黑" pitchFamily="34" charset="-122"/>
              </a:rPr>
              <a:t>发展前景</a:t>
            </a:r>
            <a:r>
              <a:rPr lang="en-US" altLang="zh-CN" sz="2400" dirty="0" smtClean="0">
                <a:solidFill>
                  <a:srgbClr val="C00000"/>
                </a:solidFill>
                <a:latin typeface="微软雅黑" pitchFamily="34" charset="-122"/>
                <a:ea typeface="微软雅黑" pitchFamily="34" charset="-122"/>
              </a:rPr>
              <a:t>1</a:t>
            </a:r>
            <a:endParaRPr lang="zh-CN" altLang="en-US" sz="2400" dirty="0">
              <a:solidFill>
                <a:srgbClr val="C00000"/>
              </a:solidFill>
              <a:latin typeface="微软雅黑" pitchFamily="34" charset="-122"/>
              <a:ea typeface="微软雅黑" pitchFamily="34" charset="-122"/>
            </a:endParaRPr>
          </a:p>
        </p:txBody>
      </p:sp>
      <p:sp>
        <p:nvSpPr>
          <p:cNvPr id="5" name="TextBox 4"/>
          <p:cNvSpPr txBox="1"/>
          <p:nvPr/>
        </p:nvSpPr>
        <p:spPr>
          <a:xfrm>
            <a:off x="1565547" y="4011627"/>
            <a:ext cx="1585690" cy="461665"/>
          </a:xfrm>
          <a:prstGeom prst="rect">
            <a:avLst/>
          </a:prstGeom>
          <a:noFill/>
        </p:spPr>
        <p:txBody>
          <a:bodyPr wrap="none" rtlCol="0">
            <a:spAutoFit/>
          </a:bodyPr>
          <a:lstStyle/>
          <a:p>
            <a:r>
              <a:rPr lang="zh-CN" altLang="en-US" sz="2400" dirty="0">
                <a:solidFill>
                  <a:srgbClr val="C00000"/>
                </a:solidFill>
                <a:latin typeface="微软雅黑" pitchFamily="34" charset="-122"/>
                <a:ea typeface="微软雅黑" pitchFamily="34" charset="-122"/>
              </a:rPr>
              <a:t>发展前景</a:t>
            </a:r>
            <a:r>
              <a:rPr lang="en-US" altLang="zh-CN" sz="2400" dirty="0" smtClean="0">
                <a:solidFill>
                  <a:srgbClr val="C00000"/>
                </a:solidFill>
                <a:latin typeface="微软雅黑" pitchFamily="34" charset="-122"/>
                <a:ea typeface="微软雅黑" pitchFamily="34" charset="-122"/>
              </a:rPr>
              <a:t>4</a:t>
            </a:r>
            <a:endParaRPr lang="zh-CN" altLang="en-US" sz="2400" dirty="0">
              <a:solidFill>
                <a:srgbClr val="C00000"/>
              </a:solidFill>
              <a:latin typeface="微软雅黑" pitchFamily="34" charset="-122"/>
              <a:ea typeface="微软雅黑" pitchFamily="34" charset="-122"/>
            </a:endParaRPr>
          </a:p>
        </p:txBody>
      </p:sp>
      <p:sp>
        <p:nvSpPr>
          <p:cNvPr id="6" name="TextBox 5"/>
          <p:cNvSpPr txBox="1"/>
          <p:nvPr/>
        </p:nvSpPr>
        <p:spPr>
          <a:xfrm>
            <a:off x="5298686" y="3340892"/>
            <a:ext cx="1585690" cy="461665"/>
          </a:xfrm>
          <a:prstGeom prst="rect">
            <a:avLst/>
          </a:prstGeom>
          <a:noFill/>
        </p:spPr>
        <p:txBody>
          <a:bodyPr wrap="none" rtlCol="0">
            <a:spAutoFit/>
          </a:bodyPr>
          <a:lstStyle/>
          <a:p>
            <a:r>
              <a:rPr lang="zh-CN" altLang="en-US" sz="2400" dirty="0">
                <a:solidFill>
                  <a:srgbClr val="C00000"/>
                </a:solidFill>
                <a:latin typeface="微软雅黑" pitchFamily="34" charset="-122"/>
                <a:ea typeface="微软雅黑" pitchFamily="34" charset="-122"/>
              </a:rPr>
              <a:t>发展前景</a:t>
            </a:r>
            <a:r>
              <a:rPr lang="en-US" altLang="zh-CN" sz="2400" dirty="0" smtClean="0">
                <a:solidFill>
                  <a:srgbClr val="C00000"/>
                </a:solidFill>
                <a:latin typeface="微软雅黑" pitchFamily="34" charset="-122"/>
                <a:ea typeface="微软雅黑" pitchFamily="34" charset="-122"/>
              </a:rPr>
              <a:t>3</a:t>
            </a:r>
            <a:endParaRPr lang="zh-CN" altLang="en-US" sz="2400" dirty="0">
              <a:solidFill>
                <a:srgbClr val="C00000"/>
              </a:solidFill>
              <a:latin typeface="微软雅黑" pitchFamily="34" charset="-122"/>
              <a:ea typeface="微软雅黑" pitchFamily="34" charset="-122"/>
            </a:endParaRPr>
          </a:p>
        </p:txBody>
      </p:sp>
      <p:grpSp>
        <p:nvGrpSpPr>
          <p:cNvPr id="7" name="组合 6"/>
          <p:cNvGrpSpPr/>
          <p:nvPr/>
        </p:nvGrpSpPr>
        <p:grpSpPr>
          <a:xfrm rot="16200000">
            <a:off x="3946470" y="4414030"/>
            <a:ext cx="593477" cy="771065"/>
            <a:chOff x="4020870" y="2194485"/>
            <a:chExt cx="1102258" cy="1432090"/>
          </a:xfrm>
          <a:effectLst>
            <a:outerShdw blurRad="444500" dist="254000" dir="8100000" algn="tr" rotWithShape="0">
              <a:prstClr val="black">
                <a:alpha val="50000"/>
              </a:prstClr>
            </a:outerShdw>
          </a:effectLst>
        </p:grpSpPr>
        <p:sp>
          <p:nvSpPr>
            <p:cNvPr id="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10" name="椭圆 34"/>
          <p:cNvSpPr/>
          <p:nvPr/>
        </p:nvSpPr>
        <p:spPr>
          <a:xfrm rot="5400000" flipH="1">
            <a:off x="4157539" y="3362558"/>
            <a:ext cx="514862" cy="662142"/>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nvGrpSpPr>
          <p:cNvPr id="11" name="组合 10"/>
          <p:cNvGrpSpPr/>
          <p:nvPr/>
        </p:nvGrpSpPr>
        <p:grpSpPr>
          <a:xfrm rot="16200000">
            <a:off x="3951843" y="2376496"/>
            <a:ext cx="593477" cy="771065"/>
            <a:chOff x="4020870" y="2194485"/>
            <a:chExt cx="1102258" cy="1432090"/>
          </a:xfrm>
          <a:effectLst>
            <a:outerShdw blurRad="444500" dist="254000" dir="8100000" algn="tr" rotWithShape="0">
              <a:prstClr val="black">
                <a:alpha val="50000"/>
              </a:prstClr>
            </a:outerShdw>
          </a:effectLst>
        </p:grpSpPr>
        <p:sp>
          <p:nvSpPr>
            <p:cNvPr id="1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3"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14" name="椭圆 34"/>
          <p:cNvSpPr/>
          <p:nvPr/>
        </p:nvSpPr>
        <p:spPr>
          <a:xfrm rot="5400000" flipH="1">
            <a:off x="4157539" y="1462805"/>
            <a:ext cx="514862" cy="662142"/>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 name="TextBox 14"/>
          <p:cNvSpPr txBox="1"/>
          <p:nvPr/>
        </p:nvSpPr>
        <p:spPr>
          <a:xfrm>
            <a:off x="1618258" y="2686979"/>
            <a:ext cx="2178810" cy="1292662"/>
          </a:xfrm>
          <a:prstGeom prst="rect">
            <a:avLst/>
          </a:prstGeom>
          <a:noFill/>
        </p:spPr>
        <p:txBody>
          <a:bodyPr wrap="square" lIns="0" tIns="0" rIns="0" bIns="0" rtlCol="0">
            <a:spAutoFit/>
          </a:bodyPr>
          <a:lstStyle/>
          <a:p>
            <a:pPr algn="just">
              <a:lnSpc>
                <a:spcPct val="150000"/>
              </a:lnSpc>
            </a:pPr>
            <a:r>
              <a:rPr lang="zh-CN" altLang="en-US" sz="1400" dirty="0" smtClean="0">
                <a:latin typeface="微软雅黑" pitchFamily="34" charset="-122"/>
                <a:ea typeface="微软雅黑" pitchFamily="34" charset="-122"/>
              </a:rPr>
              <a:t>点击输入简要文字</a:t>
            </a:r>
            <a:r>
              <a:rPr lang="zh-CN" altLang="en-US" sz="1400" dirty="0">
                <a:latin typeface="微软雅黑" pitchFamily="34" charset="-122"/>
                <a:ea typeface="微软雅黑" pitchFamily="34" charset="-122"/>
              </a:rPr>
              <a:t>介绍</a:t>
            </a:r>
            <a:r>
              <a:rPr lang="zh-CN" altLang="en-US" sz="1400" dirty="0" smtClean="0">
                <a:latin typeface="微软雅黑" pitchFamily="34" charset="-122"/>
                <a:ea typeface="微软雅黑" pitchFamily="34" charset="-122"/>
              </a:rPr>
              <a:t>，文字内容需概括精炼，不用多余的文字修饰，言简意赅的说明分项内容</a:t>
            </a:r>
            <a:r>
              <a:rPr lang="en-US" altLang="zh-CN" sz="1400" dirty="0" smtClean="0">
                <a:latin typeface="微软雅黑" pitchFamily="34" charset="-122"/>
                <a:ea typeface="微软雅黑" pitchFamily="34" charset="-122"/>
              </a:rPr>
              <a:t>……</a:t>
            </a:r>
            <a:r>
              <a:rPr lang="zh-CN" altLang="en-US" sz="1400" dirty="0" smtClean="0">
                <a:latin typeface="微软雅黑" pitchFamily="34" charset="-122"/>
                <a:ea typeface="微软雅黑" pitchFamily="34" charset="-122"/>
              </a:rPr>
              <a:t>。</a:t>
            </a:r>
            <a:endParaRPr lang="en-US" altLang="zh-CN" sz="1400" dirty="0" smtClean="0">
              <a:latin typeface="微软雅黑" pitchFamily="34" charset="-122"/>
              <a:ea typeface="微软雅黑" pitchFamily="34" charset="-122"/>
            </a:endParaRPr>
          </a:p>
        </p:txBody>
      </p:sp>
      <p:sp>
        <p:nvSpPr>
          <p:cNvPr id="16" name="TextBox 15"/>
          <p:cNvSpPr txBox="1"/>
          <p:nvPr/>
        </p:nvSpPr>
        <p:spPr>
          <a:xfrm>
            <a:off x="5489534" y="1938614"/>
            <a:ext cx="2178810" cy="1292662"/>
          </a:xfrm>
          <a:prstGeom prst="rect">
            <a:avLst/>
          </a:prstGeom>
          <a:noFill/>
        </p:spPr>
        <p:txBody>
          <a:bodyPr wrap="square" lIns="0" tIns="0" rIns="0" bIns="0" rtlCol="0">
            <a:spAutoFit/>
          </a:bodyPr>
          <a:lstStyle/>
          <a:p>
            <a:pPr algn="just">
              <a:lnSpc>
                <a:spcPct val="150000"/>
              </a:lnSpc>
            </a:pPr>
            <a:r>
              <a:rPr lang="zh-CN" altLang="en-US" sz="1400" dirty="0" smtClean="0">
                <a:latin typeface="微软雅黑" pitchFamily="34" charset="-122"/>
                <a:ea typeface="微软雅黑" pitchFamily="34" charset="-122"/>
              </a:rPr>
              <a:t>点击输入简要文字</a:t>
            </a:r>
            <a:r>
              <a:rPr lang="zh-CN" altLang="en-US" sz="1400" dirty="0">
                <a:latin typeface="微软雅黑" pitchFamily="34" charset="-122"/>
                <a:ea typeface="微软雅黑" pitchFamily="34" charset="-122"/>
              </a:rPr>
              <a:t>介绍</a:t>
            </a:r>
            <a:r>
              <a:rPr lang="zh-CN" altLang="en-US" sz="1400" dirty="0" smtClean="0">
                <a:latin typeface="微软雅黑" pitchFamily="34" charset="-122"/>
                <a:ea typeface="微软雅黑" pitchFamily="34" charset="-122"/>
              </a:rPr>
              <a:t>，文字内容需概括精炼，不用多余的文字修饰，言简意赅的说明分项内容</a:t>
            </a:r>
            <a:r>
              <a:rPr lang="en-US" altLang="zh-CN" sz="1400" dirty="0" smtClean="0">
                <a:latin typeface="微软雅黑" pitchFamily="34" charset="-122"/>
                <a:ea typeface="微软雅黑" pitchFamily="34" charset="-122"/>
              </a:rPr>
              <a:t>……</a:t>
            </a:r>
            <a:r>
              <a:rPr lang="zh-CN" altLang="en-US" sz="1400" dirty="0" smtClean="0">
                <a:latin typeface="微软雅黑" pitchFamily="34" charset="-122"/>
                <a:ea typeface="微软雅黑" pitchFamily="34" charset="-122"/>
              </a:rPr>
              <a:t>。</a:t>
            </a:r>
            <a:endParaRPr lang="en-US" altLang="zh-CN" sz="1400" dirty="0" smtClean="0">
              <a:latin typeface="微软雅黑" pitchFamily="34" charset="-122"/>
              <a:ea typeface="微软雅黑" pitchFamily="34" charset="-122"/>
            </a:endParaRPr>
          </a:p>
        </p:txBody>
      </p:sp>
      <p:sp>
        <p:nvSpPr>
          <p:cNvPr id="17" name="TextBox 16"/>
          <p:cNvSpPr txBox="1"/>
          <p:nvPr/>
        </p:nvSpPr>
        <p:spPr>
          <a:xfrm>
            <a:off x="5416769" y="3900224"/>
            <a:ext cx="2178810" cy="1292662"/>
          </a:xfrm>
          <a:prstGeom prst="rect">
            <a:avLst/>
          </a:prstGeom>
          <a:noFill/>
        </p:spPr>
        <p:txBody>
          <a:bodyPr wrap="square" lIns="0" tIns="0" rIns="0" bIns="0" rtlCol="0">
            <a:spAutoFit/>
          </a:bodyPr>
          <a:lstStyle/>
          <a:p>
            <a:pPr algn="just">
              <a:lnSpc>
                <a:spcPct val="150000"/>
              </a:lnSpc>
            </a:pPr>
            <a:r>
              <a:rPr lang="zh-CN" altLang="en-US" sz="1400" dirty="0" smtClean="0">
                <a:latin typeface="微软雅黑" pitchFamily="34" charset="-122"/>
                <a:ea typeface="微软雅黑" pitchFamily="34" charset="-122"/>
              </a:rPr>
              <a:t>点击输入简要文字</a:t>
            </a:r>
            <a:r>
              <a:rPr lang="zh-CN" altLang="en-US" sz="1400" dirty="0">
                <a:latin typeface="微软雅黑" pitchFamily="34" charset="-122"/>
                <a:ea typeface="微软雅黑" pitchFamily="34" charset="-122"/>
              </a:rPr>
              <a:t>介绍</a:t>
            </a:r>
            <a:r>
              <a:rPr lang="zh-CN" altLang="en-US" sz="1400" dirty="0" smtClean="0">
                <a:latin typeface="微软雅黑" pitchFamily="34" charset="-122"/>
                <a:ea typeface="微软雅黑" pitchFamily="34" charset="-122"/>
              </a:rPr>
              <a:t>，文字内容需概括精炼，不用多余的文字修饰，言简意赅的说明分项内容</a:t>
            </a:r>
            <a:r>
              <a:rPr lang="en-US" altLang="zh-CN" sz="1400" dirty="0" smtClean="0">
                <a:latin typeface="微软雅黑" pitchFamily="34" charset="-122"/>
                <a:ea typeface="微软雅黑" pitchFamily="34" charset="-122"/>
              </a:rPr>
              <a:t>……</a:t>
            </a:r>
            <a:r>
              <a:rPr lang="zh-CN" altLang="en-US" sz="1400" dirty="0" smtClean="0">
                <a:latin typeface="微软雅黑" pitchFamily="34" charset="-122"/>
                <a:ea typeface="微软雅黑" pitchFamily="34" charset="-122"/>
              </a:rPr>
              <a:t>。</a:t>
            </a:r>
            <a:endParaRPr lang="en-US" altLang="zh-CN" sz="1400" dirty="0" smtClean="0">
              <a:latin typeface="微软雅黑" pitchFamily="34" charset="-122"/>
              <a:ea typeface="微软雅黑" pitchFamily="34" charset="-122"/>
            </a:endParaRPr>
          </a:p>
        </p:txBody>
      </p:sp>
      <p:sp>
        <p:nvSpPr>
          <p:cNvPr id="18" name="TextBox 17"/>
          <p:cNvSpPr txBox="1"/>
          <p:nvPr/>
        </p:nvSpPr>
        <p:spPr>
          <a:xfrm>
            <a:off x="1721022" y="4530930"/>
            <a:ext cx="2178810" cy="1292662"/>
          </a:xfrm>
          <a:prstGeom prst="rect">
            <a:avLst/>
          </a:prstGeom>
          <a:noFill/>
        </p:spPr>
        <p:txBody>
          <a:bodyPr wrap="square" lIns="0" tIns="0" rIns="0" bIns="0" rtlCol="0">
            <a:spAutoFit/>
          </a:bodyPr>
          <a:lstStyle/>
          <a:p>
            <a:pPr algn="just">
              <a:lnSpc>
                <a:spcPct val="150000"/>
              </a:lnSpc>
            </a:pPr>
            <a:r>
              <a:rPr lang="zh-CN" altLang="en-US" sz="1400" dirty="0" smtClean="0">
                <a:latin typeface="微软雅黑" pitchFamily="34" charset="-122"/>
                <a:ea typeface="微软雅黑" pitchFamily="34" charset="-122"/>
              </a:rPr>
              <a:t>点击输入简要文字</a:t>
            </a:r>
            <a:r>
              <a:rPr lang="zh-CN" altLang="en-US" sz="1400" dirty="0">
                <a:latin typeface="微软雅黑" pitchFamily="34" charset="-122"/>
                <a:ea typeface="微软雅黑" pitchFamily="34" charset="-122"/>
              </a:rPr>
              <a:t>介绍</a:t>
            </a:r>
            <a:r>
              <a:rPr lang="zh-CN" altLang="en-US" sz="1400" dirty="0" smtClean="0">
                <a:latin typeface="微软雅黑" pitchFamily="34" charset="-122"/>
                <a:ea typeface="微软雅黑" pitchFamily="34" charset="-122"/>
              </a:rPr>
              <a:t>，文字内容需概括精炼，不用多余的文字修饰，言简意赅的说明分项内容</a:t>
            </a:r>
            <a:r>
              <a:rPr lang="en-US" altLang="zh-CN" sz="1400" dirty="0" smtClean="0">
                <a:latin typeface="微软雅黑" pitchFamily="34" charset="-122"/>
                <a:ea typeface="微软雅黑" pitchFamily="34" charset="-122"/>
              </a:rPr>
              <a:t>……</a:t>
            </a:r>
            <a:r>
              <a:rPr lang="zh-CN" altLang="en-US" sz="1400" dirty="0" smtClean="0">
                <a:latin typeface="微软雅黑" pitchFamily="34" charset="-122"/>
                <a:ea typeface="微软雅黑" pitchFamily="34" charset="-122"/>
              </a:rPr>
              <a:t>。</a:t>
            </a:r>
            <a:endParaRPr lang="en-US" altLang="zh-CN" sz="14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1501534128"/>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000"/>
                                            <p:tgtEl>
                                              <p:spTgt spid="2"/>
                                            </p:tgtEl>
                                          </p:cBhvr>
                                        </p:animEffect>
                                      </p:childTnLst>
                                    </p:cTn>
                                  </p:par>
                                </p:childTnLst>
                              </p:cTn>
                            </p:par>
                            <p:par>
                              <p:cTn id="8" fill="hold">
                                <p:stCondLst>
                                  <p:cond delay="1000"/>
                                </p:stCondLst>
                                <p:childTnLst>
                                  <p:par>
                                    <p:cTn id="9" presetID="2" presetClass="entr" presetSubtype="8" fill="hold" nodeType="afterEffect" p14:presetBounceEnd="44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44000">
                                          <p:cBhvr additive="base">
                                            <p:cTn id="11" dur="500" fill="hold"/>
                                            <p:tgtEl>
                                              <p:spTgt spid="7"/>
                                            </p:tgtEl>
                                            <p:attrNameLst>
                                              <p:attrName>ppt_x</p:attrName>
                                            </p:attrNameLst>
                                          </p:cBhvr>
                                          <p:tavLst>
                                            <p:tav tm="0">
                                              <p:val>
                                                <p:strVal val="0-#ppt_w/2"/>
                                              </p:val>
                                            </p:tav>
                                            <p:tav tm="100000">
                                              <p:val>
                                                <p:strVal val="#ppt_x"/>
                                              </p:val>
                                            </p:tav>
                                          </p:tavLst>
                                        </p:anim>
                                        <p:anim calcmode="lin" valueType="num" p14:bounceEnd="44000">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8" fill="hold" grpId="0" nodeType="afterEffect" p14:presetBounceEnd="44000">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14:bounceEnd="44000">
                                          <p:cBhvr additive="base">
                                            <p:cTn id="16" dur="500" fill="hold"/>
                                            <p:tgtEl>
                                              <p:spTgt spid="10"/>
                                            </p:tgtEl>
                                            <p:attrNameLst>
                                              <p:attrName>ppt_x</p:attrName>
                                            </p:attrNameLst>
                                          </p:cBhvr>
                                          <p:tavLst>
                                            <p:tav tm="0">
                                              <p:val>
                                                <p:strVal val="0-#ppt_w/2"/>
                                              </p:val>
                                            </p:tav>
                                            <p:tav tm="100000">
                                              <p:val>
                                                <p:strVal val="#ppt_x"/>
                                              </p:val>
                                            </p:tav>
                                          </p:tavLst>
                                        </p:anim>
                                        <p:anim calcmode="lin" valueType="num" p14:bounceEnd="44000">
                                          <p:cBhvr additive="base">
                                            <p:cTn id="17" dur="500" fill="hold"/>
                                            <p:tgtEl>
                                              <p:spTgt spid="10"/>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8" fill="hold" nodeType="afterEffect" p14:presetBounceEnd="44000">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14:bounceEnd="44000">
                                          <p:cBhvr additive="base">
                                            <p:cTn id="21" dur="500" fill="hold"/>
                                            <p:tgtEl>
                                              <p:spTgt spid="11"/>
                                            </p:tgtEl>
                                            <p:attrNameLst>
                                              <p:attrName>ppt_x</p:attrName>
                                            </p:attrNameLst>
                                          </p:cBhvr>
                                          <p:tavLst>
                                            <p:tav tm="0">
                                              <p:val>
                                                <p:strVal val="0-#ppt_w/2"/>
                                              </p:val>
                                            </p:tav>
                                            <p:tav tm="100000">
                                              <p:val>
                                                <p:strVal val="#ppt_x"/>
                                              </p:val>
                                            </p:tav>
                                          </p:tavLst>
                                        </p:anim>
                                        <p:anim calcmode="lin" valueType="num" p14:bounceEnd="44000">
                                          <p:cBhvr additive="base">
                                            <p:cTn id="22" dur="500" fill="hold"/>
                                            <p:tgtEl>
                                              <p:spTgt spid="11"/>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 presetClass="entr" presetSubtype="8" fill="hold" grpId="0" nodeType="afterEffect" p14:presetBounceEnd="44000">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14:bounceEnd="44000">
                                          <p:cBhvr additive="base">
                                            <p:cTn id="26" dur="500" fill="hold"/>
                                            <p:tgtEl>
                                              <p:spTgt spid="14"/>
                                            </p:tgtEl>
                                            <p:attrNameLst>
                                              <p:attrName>ppt_x</p:attrName>
                                            </p:attrNameLst>
                                          </p:cBhvr>
                                          <p:tavLst>
                                            <p:tav tm="0">
                                              <p:val>
                                                <p:strVal val="0-#ppt_w/2"/>
                                              </p:val>
                                            </p:tav>
                                            <p:tav tm="100000">
                                              <p:val>
                                                <p:strVal val="#ppt_x"/>
                                              </p:val>
                                            </p:tav>
                                          </p:tavLst>
                                        </p:anim>
                                        <p:anim calcmode="lin" valueType="num" p14:bounceEnd="44000">
                                          <p:cBhvr additive="base">
                                            <p:cTn id="27" dur="500" fill="hold"/>
                                            <p:tgtEl>
                                              <p:spTgt spid="14"/>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12" presetClass="entr" presetSubtype="8" fill="hold" grpId="0" nodeType="afterEffect">
                                      <p:stCondLst>
                                        <p:cond delay="30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p:tgtEl>
                                              <p:spTgt spid="3"/>
                                            </p:tgtEl>
                                            <p:attrNameLst>
                                              <p:attrName>ppt_x</p:attrName>
                                            </p:attrNameLst>
                                          </p:cBhvr>
                                          <p:tavLst>
                                            <p:tav tm="0">
                                              <p:val>
                                                <p:strVal val="#ppt_x-#ppt_w*1.125000"/>
                                              </p:val>
                                            </p:tav>
                                            <p:tav tm="100000">
                                              <p:val>
                                                <p:strVal val="#ppt_x"/>
                                              </p:val>
                                            </p:tav>
                                          </p:tavLst>
                                        </p:anim>
                                        <p:animEffect transition="in" filter="wipe(right)">
                                          <p:cBhvr>
                                            <p:cTn id="32" dur="500"/>
                                            <p:tgtEl>
                                              <p:spTgt spid="3"/>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p:tgtEl>
                                              <p:spTgt spid="4"/>
                                            </p:tgtEl>
                                            <p:attrNameLst>
                                              <p:attrName>ppt_x</p:attrName>
                                            </p:attrNameLst>
                                          </p:cBhvr>
                                          <p:tavLst>
                                            <p:tav tm="0">
                                              <p:val>
                                                <p:strVal val="#ppt_x-#ppt_w*1.125000"/>
                                              </p:val>
                                            </p:tav>
                                            <p:tav tm="100000">
                                              <p:val>
                                                <p:strVal val="#ppt_x"/>
                                              </p:val>
                                            </p:tav>
                                          </p:tavLst>
                                        </p:anim>
                                        <p:animEffect transition="in" filter="wipe(right)">
                                          <p:cBhvr>
                                            <p:cTn id="36" dur="500"/>
                                            <p:tgtEl>
                                              <p:spTgt spid="4"/>
                                            </p:tgtEl>
                                          </p:cBhvr>
                                        </p:animEffect>
                                      </p:childTnLst>
                                    </p:cTn>
                                  </p:par>
                                  <p:par>
                                    <p:cTn id="37" presetID="12" presetClass="entr" presetSubtype="4" fill="hold" grpId="0" nodeType="withEffect">
                                      <p:stCondLst>
                                        <p:cond delay="90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p:tgtEl>
                                              <p:spTgt spid="5"/>
                                            </p:tgtEl>
                                            <p:attrNameLst>
                                              <p:attrName>ppt_y</p:attrName>
                                            </p:attrNameLst>
                                          </p:cBhvr>
                                          <p:tavLst>
                                            <p:tav tm="0">
                                              <p:val>
                                                <p:strVal val="#ppt_y+#ppt_h*1.125000"/>
                                              </p:val>
                                            </p:tav>
                                            <p:tav tm="100000">
                                              <p:val>
                                                <p:strVal val="#ppt_y"/>
                                              </p:val>
                                            </p:tav>
                                          </p:tavLst>
                                        </p:anim>
                                        <p:animEffect transition="in" filter="wipe(up)">
                                          <p:cBhvr>
                                            <p:cTn id="40" dur="500"/>
                                            <p:tgtEl>
                                              <p:spTgt spid="5"/>
                                            </p:tgtEl>
                                          </p:cBhvr>
                                        </p:animEffect>
                                      </p:childTnLst>
                                    </p:cTn>
                                  </p:par>
                                  <p:par>
                                    <p:cTn id="41" presetID="12" presetClass="entr" presetSubtype="8" fill="hold" grpId="0" nodeType="withEffect">
                                      <p:stCondLst>
                                        <p:cond delay="60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p:tgtEl>
                                              <p:spTgt spid="6"/>
                                            </p:tgtEl>
                                            <p:attrNameLst>
                                              <p:attrName>ppt_x</p:attrName>
                                            </p:attrNameLst>
                                          </p:cBhvr>
                                          <p:tavLst>
                                            <p:tav tm="0">
                                              <p:val>
                                                <p:strVal val="#ppt_x-#ppt_w*1.125000"/>
                                              </p:val>
                                            </p:tav>
                                            <p:tav tm="100000">
                                              <p:val>
                                                <p:strVal val="#ppt_x"/>
                                              </p:val>
                                            </p:tav>
                                          </p:tavLst>
                                        </p:anim>
                                        <p:animEffect transition="in" filter="wipe(right)">
                                          <p:cBhvr>
                                            <p:cTn id="44" dur="500"/>
                                            <p:tgtEl>
                                              <p:spTgt spid="6"/>
                                            </p:tgtEl>
                                          </p:cBhvr>
                                        </p:animEffect>
                                      </p:childTnLst>
                                    </p:cTn>
                                  </p:par>
                                </p:childTnLst>
                              </p:cTn>
                            </p:par>
                            <p:par>
                              <p:cTn id="45" fill="hold">
                                <p:stCondLst>
                                  <p:cond delay="4400"/>
                                </p:stCondLst>
                                <p:childTnLst>
                                  <p:par>
                                    <p:cTn id="46" presetID="2" presetClass="entr" presetSubtype="4"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fill="hold"/>
                                            <p:tgtEl>
                                              <p:spTgt spid="15"/>
                                            </p:tgtEl>
                                            <p:attrNameLst>
                                              <p:attrName>ppt_x</p:attrName>
                                            </p:attrNameLst>
                                          </p:cBhvr>
                                          <p:tavLst>
                                            <p:tav tm="0">
                                              <p:val>
                                                <p:strVal val="#ppt_x"/>
                                              </p:val>
                                            </p:tav>
                                            <p:tav tm="100000">
                                              <p:val>
                                                <p:strVal val="#ppt_x"/>
                                              </p:val>
                                            </p:tav>
                                          </p:tavLst>
                                        </p:anim>
                                        <p:anim calcmode="lin" valueType="num">
                                          <p:cBhvr additive="base">
                                            <p:cTn id="49" dur="500" fill="hold"/>
                                            <p:tgtEl>
                                              <p:spTgt spid="15"/>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500" fill="hold"/>
                                            <p:tgtEl>
                                              <p:spTgt spid="16"/>
                                            </p:tgtEl>
                                            <p:attrNameLst>
                                              <p:attrName>ppt_x</p:attrName>
                                            </p:attrNameLst>
                                          </p:cBhvr>
                                          <p:tavLst>
                                            <p:tav tm="0">
                                              <p:val>
                                                <p:strVal val="#ppt_x"/>
                                              </p:val>
                                            </p:tav>
                                            <p:tav tm="100000">
                                              <p:val>
                                                <p:strVal val="#ppt_x"/>
                                              </p:val>
                                            </p:tav>
                                          </p:tavLst>
                                        </p:anim>
                                        <p:anim calcmode="lin" valueType="num">
                                          <p:cBhvr additive="base">
                                            <p:cTn id="53" dur="500" fill="hold"/>
                                            <p:tgtEl>
                                              <p:spTgt spid="16"/>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additive="base">
                                            <p:cTn id="56" dur="500" fill="hold"/>
                                            <p:tgtEl>
                                              <p:spTgt spid="17"/>
                                            </p:tgtEl>
                                            <p:attrNameLst>
                                              <p:attrName>ppt_x</p:attrName>
                                            </p:attrNameLst>
                                          </p:cBhvr>
                                          <p:tavLst>
                                            <p:tav tm="0">
                                              <p:val>
                                                <p:strVal val="#ppt_x"/>
                                              </p:val>
                                            </p:tav>
                                            <p:tav tm="100000">
                                              <p:val>
                                                <p:strVal val="#ppt_x"/>
                                              </p:val>
                                            </p:tav>
                                          </p:tavLst>
                                        </p:anim>
                                        <p:anim calcmode="lin" valueType="num">
                                          <p:cBhvr additive="base">
                                            <p:cTn id="57" dur="500" fill="hold"/>
                                            <p:tgtEl>
                                              <p:spTgt spid="17"/>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additive="base">
                                            <p:cTn id="60" dur="500" fill="hold"/>
                                            <p:tgtEl>
                                              <p:spTgt spid="18"/>
                                            </p:tgtEl>
                                            <p:attrNameLst>
                                              <p:attrName>ppt_x</p:attrName>
                                            </p:attrNameLst>
                                          </p:cBhvr>
                                          <p:tavLst>
                                            <p:tav tm="0">
                                              <p:val>
                                                <p:strVal val="#ppt_x"/>
                                              </p:val>
                                            </p:tav>
                                            <p:tav tm="100000">
                                              <p:val>
                                                <p:strVal val="#ppt_x"/>
                                              </p:val>
                                            </p:tav>
                                          </p:tavLst>
                                        </p:anim>
                                        <p:anim calcmode="lin" valueType="num">
                                          <p:cBhvr additive="base">
                                            <p:cTn id="61"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10" grpId="0" animBg="1"/>
          <p:bldP spid="14" grpId="0" animBg="1"/>
          <p:bldP spid="15" grpId="0"/>
          <p:bldP spid="16" grpId="0"/>
          <p:bldP spid="17" grpId="0"/>
          <p:bldP spid="1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000"/>
                                            <p:tgtEl>
                                              <p:spTgt spid="2"/>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8"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0-#ppt_w/2"/>
                                              </p:val>
                                            </p:tav>
                                            <p:tav tm="100000">
                                              <p:val>
                                                <p:strVal val="#ppt_x"/>
                                              </p:val>
                                            </p:tav>
                                          </p:tavLst>
                                        </p:anim>
                                        <p:anim calcmode="lin" valueType="num">
                                          <p:cBhvr additive="base">
                                            <p:cTn id="17" dur="500" fill="hold"/>
                                            <p:tgtEl>
                                              <p:spTgt spid="10"/>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8"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0-#ppt_w/2"/>
                                              </p:val>
                                            </p:tav>
                                            <p:tav tm="100000">
                                              <p:val>
                                                <p:strVal val="#ppt_x"/>
                                              </p:val>
                                            </p:tav>
                                          </p:tavLst>
                                        </p:anim>
                                        <p:anim calcmode="lin" valueType="num">
                                          <p:cBhvr additive="base">
                                            <p:cTn id="22" dur="500" fill="hold"/>
                                            <p:tgtEl>
                                              <p:spTgt spid="11"/>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 presetClass="entr" presetSubtype="8"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0-#ppt_w/2"/>
                                              </p:val>
                                            </p:tav>
                                            <p:tav tm="100000">
                                              <p:val>
                                                <p:strVal val="#ppt_x"/>
                                              </p:val>
                                            </p:tav>
                                          </p:tavLst>
                                        </p:anim>
                                        <p:anim calcmode="lin" valueType="num">
                                          <p:cBhvr additive="base">
                                            <p:cTn id="27" dur="500" fill="hold"/>
                                            <p:tgtEl>
                                              <p:spTgt spid="14"/>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12" presetClass="entr" presetSubtype="8" fill="hold" grpId="0" nodeType="afterEffect">
                                      <p:stCondLst>
                                        <p:cond delay="30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p:tgtEl>
                                              <p:spTgt spid="3"/>
                                            </p:tgtEl>
                                            <p:attrNameLst>
                                              <p:attrName>ppt_x</p:attrName>
                                            </p:attrNameLst>
                                          </p:cBhvr>
                                          <p:tavLst>
                                            <p:tav tm="0">
                                              <p:val>
                                                <p:strVal val="#ppt_x-#ppt_w*1.125000"/>
                                              </p:val>
                                            </p:tav>
                                            <p:tav tm="100000">
                                              <p:val>
                                                <p:strVal val="#ppt_x"/>
                                              </p:val>
                                            </p:tav>
                                          </p:tavLst>
                                        </p:anim>
                                        <p:animEffect transition="in" filter="wipe(right)">
                                          <p:cBhvr>
                                            <p:cTn id="32" dur="500"/>
                                            <p:tgtEl>
                                              <p:spTgt spid="3"/>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p:tgtEl>
                                              <p:spTgt spid="4"/>
                                            </p:tgtEl>
                                            <p:attrNameLst>
                                              <p:attrName>ppt_x</p:attrName>
                                            </p:attrNameLst>
                                          </p:cBhvr>
                                          <p:tavLst>
                                            <p:tav tm="0">
                                              <p:val>
                                                <p:strVal val="#ppt_x-#ppt_w*1.125000"/>
                                              </p:val>
                                            </p:tav>
                                            <p:tav tm="100000">
                                              <p:val>
                                                <p:strVal val="#ppt_x"/>
                                              </p:val>
                                            </p:tav>
                                          </p:tavLst>
                                        </p:anim>
                                        <p:animEffect transition="in" filter="wipe(right)">
                                          <p:cBhvr>
                                            <p:cTn id="36" dur="500"/>
                                            <p:tgtEl>
                                              <p:spTgt spid="4"/>
                                            </p:tgtEl>
                                          </p:cBhvr>
                                        </p:animEffect>
                                      </p:childTnLst>
                                    </p:cTn>
                                  </p:par>
                                  <p:par>
                                    <p:cTn id="37" presetID="12" presetClass="entr" presetSubtype="4" fill="hold" grpId="0" nodeType="withEffect">
                                      <p:stCondLst>
                                        <p:cond delay="90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p:tgtEl>
                                              <p:spTgt spid="5"/>
                                            </p:tgtEl>
                                            <p:attrNameLst>
                                              <p:attrName>ppt_y</p:attrName>
                                            </p:attrNameLst>
                                          </p:cBhvr>
                                          <p:tavLst>
                                            <p:tav tm="0">
                                              <p:val>
                                                <p:strVal val="#ppt_y+#ppt_h*1.125000"/>
                                              </p:val>
                                            </p:tav>
                                            <p:tav tm="100000">
                                              <p:val>
                                                <p:strVal val="#ppt_y"/>
                                              </p:val>
                                            </p:tav>
                                          </p:tavLst>
                                        </p:anim>
                                        <p:animEffect transition="in" filter="wipe(up)">
                                          <p:cBhvr>
                                            <p:cTn id="40" dur="500"/>
                                            <p:tgtEl>
                                              <p:spTgt spid="5"/>
                                            </p:tgtEl>
                                          </p:cBhvr>
                                        </p:animEffect>
                                      </p:childTnLst>
                                    </p:cTn>
                                  </p:par>
                                  <p:par>
                                    <p:cTn id="41" presetID="12" presetClass="entr" presetSubtype="8" fill="hold" grpId="0" nodeType="withEffect">
                                      <p:stCondLst>
                                        <p:cond delay="60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p:tgtEl>
                                              <p:spTgt spid="6"/>
                                            </p:tgtEl>
                                            <p:attrNameLst>
                                              <p:attrName>ppt_x</p:attrName>
                                            </p:attrNameLst>
                                          </p:cBhvr>
                                          <p:tavLst>
                                            <p:tav tm="0">
                                              <p:val>
                                                <p:strVal val="#ppt_x-#ppt_w*1.125000"/>
                                              </p:val>
                                            </p:tav>
                                            <p:tav tm="100000">
                                              <p:val>
                                                <p:strVal val="#ppt_x"/>
                                              </p:val>
                                            </p:tav>
                                          </p:tavLst>
                                        </p:anim>
                                        <p:animEffect transition="in" filter="wipe(right)">
                                          <p:cBhvr>
                                            <p:cTn id="44" dur="500"/>
                                            <p:tgtEl>
                                              <p:spTgt spid="6"/>
                                            </p:tgtEl>
                                          </p:cBhvr>
                                        </p:animEffect>
                                      </p:childTnLst>
                                    </p:cTn>
                                  </p:par>
                                </p:childTnLst>
                              </p:cTn>
                            </p:par>
                            <p:par>
                              <p:cTn id="45" fill="hold">
                                <p:stCondLst>
                                  <p:cond delay="4400"/>
                                </p:stCondLst>
                                <p:childTnLst>
                                  <p:par>
                                    <p:cTn id="46" presetID="2" presetClass="entr" presetSubtype="4"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fill="hold"/>
                                            <p:tgtEl>
                                              <p:spTgt spid="15"/>
                                            </p:tgtEl>
                                            <p:attrNameLst>
                                              <p:attrName>ppt_x</p:attrName>
                                            </p:attrNameLst>
                                          </p:cBhvr>
                                          <p:tavLst>
                                            <p:tav tm="0">
                                              <p:val>
                                                <p:strVal val="#ppt_x"/>
                                              </p:val>
                                            </p:tav>
                                            <p:tav tm="100000">
                                              <p:val>
                                                <p:strVal val="#ppt_x"/>
                                              </p:val>
                                            </p:tav>
                                          </p:tavLst>
                                        </p:anim>
                                        <p:anim calcmode="lin" valueType="num">
                                          <p:cBhvr additive="base">
                                            <p:cTn id="49" dur="500" fill="hold"/>
                                            <p:tgtEl>
                                              <p:spTgt spid="15"/>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500" fill="hold"/>
                                            <p:tgtEl>
                                              <p:spTgt spid="16"/>
                                            </p:tgtEl>
                                            <p:attrNameLst>
                                              <p:attrName>ppt_x</p:attrName>
                                            </p:attrNameLst>
                                          </p:cBhvr>
                                          <p:tavLst>
                                            <p:tav tm="0">
                                              <p:val>
                                                <p:strVal val="#ppt_x"/>
                                              </p:val>
                                            </p:tav>
                                            <p:tav tm="100000">
                                              <p:val>
                                                <p:strVal val="#ppt_x"/>
                                              </p:val>
                                            </p:tav>
                                          </p:tavLst>
                                        </p:anim>
                                        <p:anim calcmode="lin" valueType="num">
                                          <p:cBhvr additive="base">
                                            <p:cTn id="53" dur="500" fill="hold"/>
                                            <p:tgtEl>
                                              <p:spTgt spid="16"/>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additive="base">
                                            <p:cTn id="56" dur="500" fill="hold"/>
                                            <p:tgtEl>
                                              <p:spTgt spid="17"/>
                                            </p:tgtEl>
                                            <p:attrNameLst>
                                              <p:attrName>ppt_x</p:attrName>
                                            </p:attrNameLst>
                                          </p:cBhvr>
                                          <p:tavLst>
                                            <p:tav tm="0">
                                              <p:val>
                                                <p:strVal val="#ppt_x"/>
                                              </p:val>
                                            </p:tav>
                                            <p:tav tm="100000">
                                              <p:val>
                                                <p:strVal val="#ppt_x"/>
                                              </p:val>
                                            </p:tav>
                                          </p:tavLst>
                                        </p:anim>
                                        <p:anim calcmode="lin" valueType="num">
                                          <p:cBhvr additive="base">
                                            <p:cTn id="57" dur="500" fill="hold"/>
                                            <p:tgtEl>
                                              <p:spTgt spid="17"/>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additive="base">
                                            <p:cTn id="60" dur="500" fill="hold"/>
                                            <p:tgtEl>
                                              <p:spTgt spid="18"/>
                                            </p:tgtEl>
                                            <p:attrNameLst>
                                              <p:attrName>ppt_x</p:attrName>
                                            </p:attrNameLst>
                                          </p:cBhvr>
                                          <p:tavLst>
                                            <p:tav tm="0">
                                              <p:val>
                                                <p:strVal val="#ppt_x"/>
                                              </p:val>
                                            </p:tav>
                                            <p:tav tm="100000">
                                              <p:val>
                                                <p:strVal val="#ppt_x"/>
                                              </p:val>
                                            </p:tav>
                                          </p:tavLst>
                                        </p:anim>
                                        <p:anim calcmode="lin" valueType="num">
                                          <p:cBhvr additive="base">
                                            <p:cTn id="61"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10" grpId="0" animBg="1"/>
          <p:bldP spid="14" grpId="0" animBg="1"/>
          <p:bldP spid="15" grpId="0"/>
          <p:bldP spid="16" grpId="0"/>
          <p:bldP spid="17" grpId="0"/>
          <p:bldP spid="18"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 name="组合 75"/>
          <p:cNvGrpSpPr/>
          <p:nvPr/>
        </p:nvGrpSpPr>
        <p:grpSpPr>
          <a:xfrm>
            <a:off x="1554756" y="1060939"/>
            <a:ext cx="6864043" cy="5104365"/>
            <a:chOff x="2027885" y="1412776"/>
            <a:chExt cx="5466245" cy="4064909"/>
          </a:xfrm>
        </p:grpSpPr>
        <p:sp>
          <p:nvSpPr>
            <p:cNvPr id="39" name="任意多边形 38"/>
            <p:cNvSpPr/>
            <p:nvPr/>
          </p:nvSpPr>
          <p:spPr>
            <a:xfrm flipH="1">
              <a:off x="2487218" y="3955712"/>
              <a:ext cx="4596786" cy="958331"/>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ysClr val="windowText" lastClr="000000"/>
            </a:solidFill>
            <a:ln w="25400" cap="flat" cmpd="sng" algn="ctr">
              <a:noFill/>
              <a:prstDash val="solid"/>
            </a:ln>
            <a:effectLst>
              <a:innerShdw blurRad="50800" dist="38100" dir="13500000">
                <a:prstClr val="black">
                  <a:alpha val="50000"/>
                </a:prstClr>
              </a:inn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Calibri"/>
                <a:ea typeface="宋体"/>
                <a:cs typeface="+mn-cs"/>
              </a:endParaRPr>
            </a:p>
          </p:txBody>
        </p:sp>
        <p:sp>
          <p:nvSpPr>
            <p:cNvPr id="40" name="任意多边形 39"/>
            <p:cNvSpPr/>
            <p:nvPr/>
          </p:nvSpPr>
          <p:spPr>
            <a:xfrm flipH="1">
              <a:off x="2487218" y="2264991"/>
              <a:ext cx="4596786" cy="958331"/>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ysClr val="windowText" lastClr="000000"/>
            </a:solidFill>
            <a:ln w="25400" cap="flat" cmpd="sng" algn="ctr">
              <a:noFill/>
              <a:prstDash val="solid"/>
            </a:ln>
            <a:effectLst>
              <a:innerShdw blurRad="50800" dist="38100" dir="13500000">
                <a:prstClr val="black">
                  <a:alpha val="50000"/>
                </a:prstClr>
              </a:inn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Calibri"/>
                <a:ea typeface="宋体"/>
                <a:cs typeface="+mn-cs"/>
              </a:endParaRPr>
            </a:p>
          </p:txBody>
        </p:sp>
        <p:sp>
          <p:nvSpPr>
            <p:cNvPr id="41" name="任意多边形 40"/>
            <p:cNvSpPr/>
            <p:nvPr/>
          </p:nvSpPr>
          <p:spPr>
            <a:xfrm>
              <a:off x="2030114" y="3111938"/>
              <a:ext cx="4596786" cy="958331"/>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ysClr val="windowText" lastClr="000000"/>
            </a:solidFill>
            <a:ln w="25400" cap="flat" cmpd="sng" algn="ctr">
              <a:noFill/>
              <a:prstDash val="solid"/>
            </a:ln>
            <a:effectLst>
              <a:innerShdw blurRad="50800" dist="38100" dir="13500000">
                <a:prstClr val="black">
                  <a:alpha val="50000"/>
                </a:prstClr>
              </a:inn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Calibri"/>
                <a:ea typeface="宋体"/>
                <a:cs typeface="+mn-cs"/>
              </a:endParaRPr>
            </a:p>
          </p:txBody>
        </p:sp>
        <p:sp>
          <p:nvSpPr>
            <p:cNvPr id="42" name="任意多边形 41"/>
            <p:cNvSpPr/>
            <p:nvPr/>
          </p:nvSpPr>
          <p:spPr>
            <a:xfrm>
              <a:off x="2051531" y="1412776"/>
              <a:ext cx="4596786" cy="958331"/>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ysClr val="windowText" lastClr="000000"/>
            </a:solidFill>
            <a:ln w="25400" cap="flat" cmpd="sng" algn="ctr">
              <a:noFill/>
              <a:prstDash val="solid"/>
            </a:ln>
            <a:effectLst>
              <a:innerShdw blurRad="50800" dist="38100" dir="13500000">
                <a:prstClr val="black">
                  <a:alpha val="50000"/>
                </a:prstClr>
              </a:inn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Calibri"/>
                <a:ea typeface="宋体"/>
                <a:cs typeface="+mn-cs"/>
              </a:endParaRPr>
            </a:p>
          </p:txBody>
        </p:sp>
        <p:grpSp>
          <p:nvGrpSpPr>
            <p:cNvPr id="43" name="组合 42"/>
            <p:cNvGrpSpPr/>
            <p:nvPr/>
          </p:nvGrpSpPr>
          <p:grpSpPr>
            <a:xfrm>
              <a:off x="6104978" y="1896431"/>
              <a:ext cx="1389152" cy="2392526"/>
              <a:chOff x="6104978" y="1471591"/>
              <a:chExt cx="1389152" cy="2392526"/>
            </a:xfrm>
          </p:grpSpPr>
          <p:grpSp>
            <p:nvGrpSpPr>
              <p:cNvPr id="44" name="组合 43"/>
              <p:cNvGrpSpPr/>
              <p:nvPr/>
            </p:nvGrpSpPr>
            <p:grpSpPr>
              <a:xfrm>
                <a:off x="6104978" y="1471591"/>
                <a:ext cx="1389152" cy="2392526"/>
                <a:chOff x="2689225" y="814470"/>
                <a:chExt cx="2591962" cy="4464122"/>
              </a:xfrm>
            </p:grpSpPr>
            <p:sp>
              <p:nvSpPr>
                <p:cNvPr id="49" name="任意多边形 48"/>
                <p:cNvSpPr/>
                <p:nvPr/>
              </p:nvSpPr>
              <p:spPr>
                <a:xfrm rot="2700000">
                  <a:off x="2013032" y="2010436"/>
                  <a:ext cx="4464122"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ysClr val="window" lastClr="FFFFFF">
                        <a:lumMod val="65000"/>
                        <a:alpha val="29000"/>
                      </a:sysClr>
                    </a:gs>
                    <a:gs pos="0">
                      <a:sysClr val="windowText" lastClr="000000"/>
                    </a:gs>
                    <a:gs pos="100000">
                      <a:sysClr val="window" lastClr="FFFFFF">
                        <a:lumMod val="95000"/>
                        <a:alpha val="0"/>
                      </a:sysClr>
                    </a:gs>
                  </a:gsLst>
                  <a:lin ang="0" scaled="0"/>
                </a:gradFill>
                <a:ln w="25400" cap="flat" cmpd="sng" algn="ctr">
                  <a:noFill/>
                  <a:prstDash val="solid"/>
                </a:ln>
                <a:effectLst>
                  <a:softEdge rad="1016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Calibri"/>
                    <a:ea typeface="宋体"/>
                    <a:cs typeface="+mn-cs"/>
                  </a:endParaRPr>
                </a:p>
              </p:txBody>
            </p:sp>
            <p:sp>
              <p:nvSpPr>
                <p:cNvPr id="50" name="椭圆 49"/>
                <p:cNvSpPr/>
                <p:nvPr/>
              </p:nvSpPr>
              <p:spPr>
                <a:xfrm>
                  <a:off x="2689225" y="1488621"/>
                  <a:ext cx="1791609" cy="1791608"/>
                </a:xfrm>
                <a:prstGeom prst="ellipse">
                  <a:avLst/>
                </a:prstGeom>
                <a:gradFill>
                  <a:gsLst>
                    <a:gs pos="0">
                      <a:sysClr val="window" lastClr="FFFFFF">
                        <a:lumMod val="65000"/>
                      </a:sysClr>
                    </a:gs>
                    <a:gs pos="100000">
                      <a:sysClr val="window" lastClr="FFFFFF">
                        <a:lumMod val="95000"/>
                      </a:sysClr>
                    </a:gs>
                  </a:gsLst>
                  <a:lin ang="2700000" scaled="1"/>
                </a:gradFill>
                <a:ln w="25400" cap="flat" cmpd="sng" algn="ctr">
                  <a:gradFill flip="none" rotWithShape="1">
                    <a:gsLst>
                      <a:gs pos="0">
                        <a:sysClr val="window" lastClr="FFFFFF"/>
                      </a:gs>
                      <a:gs pos="100000">
                        <a:sysClr val="window" lastClr="FFFFFF">
                          <a:lumMod val="65000"/>
                        </a:sysClr>
                      </a:gs>
                    </a:gsLst>
                    <a:lin ang="2700000" scaled="1"/>
                    <a:tileRect/>
                  </a:gradFill>
                  <a:prstDash val="solid"/>
                </a:ln>
                <a:effectLst>
                  <a:outerShdw blurRad="622300" dist="215900" dir="2700000" algn="tl" rotWithShape="0">
                    <a:prstClr val="black">
                      <a:alpha val="2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45" name="Group 11"/>
              <p:cNvGrpSpPr>
                <a:grpSpLocks noChangeAspect="1"/>
              </p:cNvGrpSpPr>
              <p:nvPr/>
            </p:nvGrpSpPr>
            <p:grpSpPr bwMode="auto">
              <a:xfrm>
                <a:off x="6321572" y="2076462"/>
                <a:ext cx="543718" cy="472610"/>
                <a:chOff x="4838" y="1902"/>
                <a:chExt cx="497" cy="432"/>
              </a:xfrm>
              <a:solidFill>
                <a:srgbClr val="C00000"/>
              </a:solidFill>
            </p:grpSpPr>
            <p:sp>
              <p:nvSpPr>
                <p:cNvPr id="46"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black"/>
                    </a:solidFill>
                    <a:effectLst/>
                    <a:uLnTx/>
                    <a:uFillTx/>
                  </a:endParaRPr>
                </a:p>
              </p:txBody>
            </p:sp>
            <p:sp>
              <p:nvSpPr>
                <p:cNvPr id="47"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black"/>
                    </a:solidFill>
                    <a:effectLst/>
                    <a:uLnTx/>
                    <a:uFillTx/>
                  </a:endParaRPr>
                </a:p>
              </p:txBody>
            </p:sp>
            <p:sp>
              <p:nvSpPr>
                <p:cNvPr id="48"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black"/>
                    </a:solidFill>
                    <a:effectLst/>
                    <a:uLnTx/>
                    <a:uFillTx/>
                  </a:endParaRPr>
                </a:p>
              </p:txBody>
            </p:sp>
          </p:grpSp>
        </p:grpSp>
        <p:grpSp>
          <p:nvGrpSpPr>
            <p:cNvPr id="51" name="组合 50"/>
            <p:cNvGrpSpPr/>
            <p:nvPr/>
          </p:nvGrpSpPr>
          <p:grpSpPr>
            <a:xfrm>
              <a:off x="2027885" y="2746482"/>
              <a:ext cx="1389152" cy="2392526"/>
              <a:chOff x="2027885" y="2321642"/>
              <a:chExt cx="1389152" cy="2392526"/>
            </a:xfrm>
          </p:grpSpPr>
          <p:grpSp>
            <p:nvGrpSpPr>
              <p:cNvPr id="52" name="组合 51"/>
              <p:cNvGrpSpPr/>
              <p:nvPr/>
            </p:nvGrpSpPr>
            <p:grpSpPr>
              <a:xfrm>
                <a:off x="2027885" y="2321642"/>
                <a:ext cx="1389152" cy="2392526"/>
                <a:chOff x="2689225" y="814470"/>
                <a:chExt cx="2591962" cy="4464122"/>
              </a:xfrm>
            </p:grpSpPr>
            <p:sp>
              <p:nvSpPr>
                <p:cNvPr id="58" name="任意多边形 57"/>
                <p:cNvSpPr/>
                <p:nvPr/>
              </p:nvSpPr>
              <p:spPr>
                <a:xfrm rot="2700000">
                  <a:off x="2013032" y="2010436"/>
                  <a:ext cx="4464122"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ysClr val="window" lastClr="FFFFFF">
                        <a:lumMod val="65000"/>
                        <a:alpha val="29000"/>
                      </a:sysClr>
                    </a:gs>
                    <a:gs pos="0">
                      <a:sysClr val="windowText" lastClr="000000"/>
                    </a:gs>
                    <a:gs pos="100000">
                      <a:sysClr val="window" lastClr="FFFFFF">
                        <a:lumMod val="95000"/>
                        <a:alpha val="0"/>
                      </a:sysClr>
                    </a:gs>
                  </a:gsLst>
                  <a:lin ang="0" scaled="0"/>
                </a:gradFill>
                <a:ln w="25400" cap="flat" cmpd="sng" algn="ctr">
                  <a:noFill/>
                  <a:prstDash val="solid"/>
                </a:ln>
                <a:effectLst>
                  <a:softEdge rad="1016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Calibri"/>
                    <a:ea typeface="宋体"/>
                    <a:cs typeface="+mn-cs"/>
                  </a:endParaRPr>
                </a:p>
              </p:txBody>
            </p:sp>
            <p:sp>
              <p:nvSpPr>
                <p:cNvPr id="59" name="椭圆 58"/>
                <p:cNvSpPr/>
                <p:nvPr/>
              </p:nvSpPr>
              <p:spPr>
                <a:xfrm>
                  <a:off x="2689225" y="1488621"/>
                  <a:ext cx="1791609" cy="1791608"/>
                </a:xfrm>
                <a:prstGeom prst="ellipse">
                  <a:avLst/>
                </a:prstGeom>
                <a:gradFill>
                  <a:gsLst>
                    <a:gs pos="0">
                      <a:sysClr val="window" lastClr="FFFFFF">
                        <a:lumMod val="65000"/>
                      </a:sysClr>
                    </a:gs>
                    <a:gs pos="100000">
                      <a:sysClr val="window" lastClr="FFFFFF">
                        <a:lumMod val="95000"/>
                      </a:sysClr>
                    </a:gs>
                  </a:gsLst>
                  <a:lin ang="2700000" scaled="1"/>
                </a:gradFill>
                <a:ln w="25400" cap="flat" cmpd="sng" algn="ctr">
                  <a:gradFill flip="none" rotWithShape="1">
                    <a:gsLst>
                      <a:gs pos="0">
                        <a:sysClr val="window" lastClr="FFFFFF"/>
                      </a:gs>
                      <a:gs pos="100000">
                        <a:sysClr val="window" lastClr="FFFFFF">
                          <a:lumMod val="65000"/>
                        </a:sysClr>
                      </a:gs>
                    </a:gsLst>
                    <a:lin ang="2700000" scaled="1"/>
                    <a:tileRect/>
                  </a:gradFill>
                  <a:prstDash val="solid"/>
                </a:ln>
                <a:effectLst>
                  <a:outerShdw blurRad="622300" dist="215900" dir="2700000" algn="tl" rotWithShape="0">
                    <a:prstClr val="black">
                      <a:alpha val="2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53" name="Group 4"/>
              <p:cNvGrpSpPr>
                <a:grpSpLocks noChangeAspect="1"/>
              </p:cNvGrpSpPr>
              <p:nvPr/>
            </p:nvGrpSpPr>
            <p:grpSpPr bwMode="auto">
              <a:xfrm>
                <a:off x="2319075" y="2907854"/>
                <a:ext cx="409123" cy="600753"/>
                <a:chOff x="3540" y="531"/>
                <a:chExt cx="348" cy="511"/>
              </a:xfrm>
              <a:solidFill>
                <a:srgbClr val="C00000"/>
              </a:solidFill>
            </p:grpSpPr>
            <p:sp>
              <p:nvSpPr>
                <p:cNvPr id="54" name="Freeform 5"/>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black"/>
                    </a:solidFill>
                    <a:effectLst/>
                    <a:uLnTx/>
                    <a:uFillTx/>
                  </a:endParaRPr>
                </a:p>
              </p:txBody>
            </p:sp>
            <p:sp>
              <p:nvSpPr>
                <p:cNvPr id="55" name="Freeform 6"/>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black"/>
                    </a:solidFill>
                    <a:effectLst/>
                    <a:uLnTx/>
                    <a:uFillTx/>
                  </a:endParaRPr>
                </a:p>
              </p:txBody>
            </p:sp>
            <p:sp>
              <p:nvSpPr>
                <p:cNvPr id="56" name="Freeform 7"/>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black"/>
                    </a:solidFill>
                    <a:effectLst/>
                    <a:uLnTx/>
                    <a:uFillTx/>
                  </a:endParaRPr>
                </a:p>
              </p:txBody>
            </p:sp>
            <p:sp>
              <p:nvSpPr>
                <p:cNvPr id="57"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black"/>
                    </a:solidFill>
                    <a:effectLst/>
                    <a:uLnTx/>
                    <a:uFillTx/>
                  </a:endParaRPr>
                </a:p>
              </p:txBody>
            </p:sp>
          </p:grpSp>
        </p:grpSp>
        <p:grpSp>
          <p:nvGrpSpPr>
            <p:cNvPr id="60" name="组合 59"/>
            <p:cNvGrpSpPr/>
            <p:nvPr/>
          </p:nvGrpSpPr>
          <p:grpSpPr>
            <a:xfrm>
              <a:off x="3239369" y="1556792"/>
              <a:ext cx="2643578" cy="811712"/>
              <a:chOff x="4018788" y="883417"/>
              <a:chExt cx="3524771" cy="1082284"/>
            </a:xfrm>
          </p:grpSpPr>
          <p:sp>
            <p:nvSpPr>
              <p:cNvPr id="61" name="文本框 112"/>
              <p:cNvSpPr txBox="1"/>
              <p:nvPr/>
            </p:nvSpPr>
            <p:spPr>
              <a:xfrm>
                <a:off x="4683709" y="883417"/>
                <a:ext cx="1768274" cy="410370"/>
              </a:xfrm>
              <a:prstGeom prst="rect">
                <a:avLst/>
              </a:prstGeom>
              <a:noFill/>
            </p:spPr>
            <p:txBody>
              <a:bodyPr wrap="square" rtlCol="0">
                <a:spAutoFit/>
              </a:bodyPr>
              <a:lstStyle/>
              <a:p>
                <a:r>
                  <a:rPr lang="zh-CN" altLang="en-US" sz="1400" dirty="0">
                    <a:latin typeface="时尚中黑简体" panose="01010104010101010101" pitchFamily="2" charset="-122"/>
                    <a:ea typeface="时尚中黑简体" panose="01010104010101010101" pitchFamily="2" charset="-122"/>
                  </a:rPr>
                  <a:t>在此添加标题</a:t>
                </a:r>
              </a:p>
            </p:txBody>
          </p:sp>
          <p:sp>
            <p:nvSpPr>
              <p:cNvPr id="62" name="文本框 113"/>
              <p:cNvSpPr txBox="1"/>
              <p:nvPr/>
            </p:nvSpPr>
            <p:spPr>
              <a:xfrm>
                <a:off x="4675901" y="1227036"/>
                <a:ext cx="2867658" cy="738665"/>
              </a:xfrm>
              <a:prstGeom prst="rect">
                <a:avLst/>
              </a:prstGeom>
              <a:noFill/>
            </p:spPr>
            <p:txBody>
              <a:bodyPr wrap="square" rtlCol="0">
                <a:spAutoFit/>
              </a:bodyPr>
              <a:lstStyle/>
              <a:p>
                <a:pPr algn="just"/>
                <a:r>
                  <a:rPr lang="zh-CN" altLang="en-US" sz="10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a:t>
                </a:r>
              </a:p>
              <a:p>
                <a:pPr algn="just"/>
                <a:endParaRPr lang="zh-CN" altLang="en-US" sz="10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63" name="文本框 114"/>
              <p:cNvSpPr txBox="1"/>
              <p:nvPr/>
            </p:nvSpPr>
            <p:spPr>
              <a:xfrm>
                <a:off x="4018788" y="947505"/>
                <a:ext cx="878897" cy="943849"/>
              </a:xfrm>
              <a:prstGeom prst="rect">
                <a:avLst/>
              </a:prstGeom>
              <a:noFill/>
            </p:spPr>
            <p:txBody>
              <a:bodyPr wrap="square" rtlCol="0">
                <a:spAutoFit/>
              </a:bodyPr>
              <a:lstStyle/>
              <a:p>
                <a:pPr algn="ctr"/>
                <a:r>
                  <a:rPr lang="en-US" altLang="zh-CN" sz="4000" dirty="0">
                    <a:solidFill>
                      <a:srgbClr val="C00000"/>
                    </a:solidFill>
                    <a:latin typeface="Impact" panose="020B0806030902050204" pitchFamily="34" charset="0"/>
                    <a:ea typeface="Kozuka Gothic Pro H" panose="020B0800000000000000" pitchFamily="34" charset="-128"/>
                  </a:rPr>
                  <a:t>01</a:t>
                </a:r>
                <a:endParaRPr lang="zh-CN" altLang="en-US" sz="4000" dirty="0">
                  <a:solidFill>
                    <a:srgbClr val="C00000"/>
                  </a:solidFill>
                  <a:latin typeface="Impact" panose="020B0806030902050204" pitchFamily="34" charset="0"/>
                  <a:ea typeface="Kozuka Gothic Pro H" panose="020B0800000000000000" pitchFamily="34" charset="-128"/>
                </a:endParaRPr>
              </a:p>
            </p:txBody>
          </p:sp>
        </p:grpSp>
        <p:grpSp>
          <p:nvGrpSpPr>
            <p:cNvPr id="64" name="组合 63"/>
            <p:cNvGrpSpPr/>
            <p:nvPr/>
          </p:nvGrpSpPr>
          <p:grpSpPr>
            <a:xfrm>
              <a:off x="3253757" y="2420888"/>
              <a:ext cx="2658785" cy="1379127"/>
              <a:chOff x="4384651" y="1735411"/>
              <a:chExt cx="3545046" cy="1838839"/>
            </a:xfrm>
          </p:grpSpPr>
          <p:sp>
            <p:nvSpPr>
              <p:cNvPr id="65" name="文本框 116"/>
              <p:cNvSpPr txBox="1"/>
              <p:nvPr/>
            </p:nvSpPr>
            <p:spPr>
              <a:xfrm>
                <a:off x="5471109" y="1735411"/>
                <a:ext cx="1768273" cy="410370"/>
              </a:xfrm>
              <a:prstGeom prst="rect">
                <a:avLst/>
              </a:prstGeom>
              <a:noFill/>
            </p:spPr>
            <p:txBody>
              <a:bodyPr wrap="square" rtlCol="0">
                <a:spAutoFit/>
              </a:bodyPr>
              <a:lstStyle/>
              <a:p>
                <a:pPr algn="r"/>
                <a:r>
                  <a:rPr lang="zh-CN" altLang="en-US" sz="1400" dirty="0">
                    <a:latin typeface="时尚中黑简体" panose="01010104010101010101" pitchFamily="2" charset="-122"/>
                    <a:ea typeface="时尚中黑简体" panose="01010104010101010101" pitchFamily="2" charset="-122"/>
                  </a:rPr>
                  <a:t>在此添加标题</a:t>
                </a:r>
              </a:p>
            </p:txBody>
          </p:sp>
          <p:sp>
            <p:nvSpPr>
              <p:cNvPr id="66" name="文本框 117"/>
              <p:cNvSpPr txBox="1"/>
              <p:nvPr/>
            </p:nvSpPr>
            <p:spPr>
              <a:xfrm>
                <a:off x="4384651" y="2090317"/>
                <a:ext cx="2865679" cy="738665"/>
              </a:xfrm>
              <a:prstGeom prst="rect">
                <a:avLst/>
              </a:prstGeom>
              <a:noFill/>
            </p:spPr>
            <p:txBody>
              <a:bodyPr wrap="square" rtlCol="0">
                <a:spAutoFit/>
              </a:bodyPr>
              <a:lstStyle/>
              <a:p>
                <a:pPr algn="just"/>
                <a:r>
                  <a:rPr lang="zh-CN" altLang="en-US" sz="10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a:t>
                </a:r>
              </a:p>
              <a:p>
                <a:pPr algn="just"/>
                <a:endParaRPr lang="zh-CN" altLang="en-US" sz="10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67" name="文本框 118"/>
              <p:cNvSpPr txBox="1"/>
              <p:nvPr/>
            </p:nvSpPr>
            <p:spPr>
              <a:xfrm>
                <a:off x="7050800" y="1809662"/>
                <a:ext cx="878897" cy="1764588"/>
              </a:xfrm>
              <a:prstGeom prst="rect">
                <a:avLst/>
              </a:prstGeom>
              <a:noFill/>
            </p:spPr>
            <p:txBody>
              <a:bodyPr wrap="square" rtlCol="0">
                <a:spAutoFit/>
              </a:bodyPr>
              <a:lstStyle/>
              <a:p>
                <a:pPr algn="ctr"/>
                <a:r>
                  <a:rPr lang="en-US" altLang="zh-CN" sz="4000" dirty="0">
                    <a:solidFill>
                      <a:srgbClr val="C00000"/>
                    </a:solidFill>
                    <a:latin typeface="Impact" panose="020B0806030902050204" pitchFamily="34" charset="0"/>
                    <a:ea typeface="Kozuka Gothic Pro H" panose="020B0800000000000000" pitchFamily="34" charset="-128"/>
                  </a:rPr>
                  <a:t>02</a:t>
                </a:r>
                <a:endParaRPr lang="zh-CN" altLang="en-US" sz="4000" dirty="0">
                  <a:solidFill>
                    <a:srgbClr val="C00000"/>
                  </a:solidFill>
                  <a:latin typeface="Impact" panose="020B0806030902050204" pitchFamily="34" charset="0"/>
                  <a:ea typeface="Kozuka Gothic Pro H" panose="020B0800000000000000" pitchFamily="34" charset="-128"/>
                </a:endParaRPr>
              </a:p>
            </p:txBody>
          </p:sp>
        </p:grpSp>
        <p:grpSp>
          <p:nvGrpSpPr>
            <p:cNvPr id="68" name="组合 67"/>
            <p:cNvGrpSpPr/>
            <p:nvPr/>
          </p:nvGrpSpPr>
          <p:grpSpPr>
            <a:xfrm>
              <a:off x="3307973" y="3265239"/>
              <a:ext cx="2672153" cy="1345667"/>
              <a:chOff x="4018788" y="917867"/>
              <a:chExt cx="3562871" cy="1794226"/>
            </a:xfrm>
          </p:grpSpPr>
          <p:sp>
            <p:nvSpPr>
              <p:cNvPr id="69" name="文本框 120"/>
              <p:cNvSpPr txBox="1"/>
              <p:nvPr/>
            </p:nvSpPr>
            <p:spPr>
              <a:xfrm>
                <a:off x="4721809" y="917867"/>
                <a:ext cx="1768273" cy="410370"/>
              </a:xfrm>
              <a:prstGeom prst="rect">
                <a:avLst/>
              </a:prstGeom>
              <a:noFill/>
            </p:spPr>
            <p:txBody>
              <a:bodyPr wrap="square" rtlCol="0">
                <a:spAutoFit/>
              </a:bodyPr>
              <a:lstStyle/>
              <a:p>
                <a:r>
                  <a:rPr lang="zh-CN" altLang="en-US" sz="1400" dirty="0">
                    <a:latin typeface="时尚中黑简体" panose="01010104010101010101" pitchFamily="2" charset="-122"/>
                    <a:ea typeface="时尚中黑简体" panose="01010104010101010101" pitchFamily="2" charset="-122"/>
                  </a:rPr>
                  <a:t>在此添加标题</a:t>
                </a:r>
              </a:p>
            </p:txBody>
          </p:sp>
          <p:sp>
            <p:nvSpPr>
              <p:cNvPr id="70" name="文本框 121"/>
              <p:cNvSpPr txBox="1"/>
              <p:nvPr/>
            </p:nvSpPr>
            <p:spPr>
              <a:xfrm>
                <a:off x="4714001" y="1234656"/>
                <a:ext cx="2867658" cy="738665"/>
              </a:xfrm>
              <a:prstGeom prst="rect">
                <a:avLst/>
              </a:prstGeom>
              <a:noFill/>
            </p:spPr>
            <p:txBody>
              <a:bodyPr wrap="square" rtlCol="0">
                <a:spAutoFit/>
              </a:bodyPr>
              <a:lstStyle/>
              <a:p>
                <a:pPr algn="just"/>
                <a:r>
                  <a:rPr lang="zh-CN" altLang="en-US" sz="10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a:t>
                </a:r>
              </a:p>
              <a:p>
                <a:pPr algn="just"/>
                <a:endParaRPr lang="zh-CN" altLang="en-US" sz="10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71" name="文本框 122"/>
              <p:cNvSpPr txBox="1"/>
              <p:nvPr/>
            </p:nvSpPr>
            <p:spPr>
              <a:xfrm>
                <a:off x="4018788" y="947505"/>
                <a:ext cx="878897" cy="1764588"/>
              </a:xfrm>
              <a:prstGeom prst="rect">
                <a:avLst/>
              </a:prstGeom>
              <a:noFill/>
            </p:spPr>
            <p:txBody>
              <a:bodyPr wrap="square" rtlCol="0">
                <a:spAutoFit/>
              </a:bodyPr>
              <a:lstStyle/>
              <a:p>
                <a:pPr algn="ctr"/>
                <a:r>
                  <a:rPr lang="en-US" altLang="zh-CN" sz="4000" dirty="0">
                    <a:solidFill>
                      <a:srgbClr val="C00000"/>
                    </a:solidFill>
                    <a:latin typeface="Impact" panose="020B0806030902050204" pitchFamily="34" charset="0"/>
                    <a:ea typeface="Kozuka Gothic Pro H" panose="020B0800000000000000" pitchFamily="34" charset="-128"/>
                  </a:rPr>
                  <a:t>03</a:t>
                </a:r>
                <a:endParaRPr lang="zh-CN" altLang="en-US" sz="4000" dirty="0">
                  <a:solidFill>
                    <a:srgbClr val="C00000"/>
                  </a:solidFill>
                  <a:latin typeface="Impact" panose="020B0806030902050204" pitchFamily="34" charset="0"/>
                  <a:ea typeface="Kozuka Gothic Pro H" panose="020B0800000000000000" pitchFamily="34" charset="-128"/>
                </a:endParaRPr>
              </a:p>
            </p:txBody>
          </p:sp>
        </p:grpSp>
        <p:grpSp>
          <p:nvGrpSpPr>
            <p:cNvPr id="72" name="组合 71"/>
            <p:cNvGrpSpPr/>
            <p:nvPr/>
          </p:nvGrpSpPr>
          <p:grpSpPr>
            <a:xfrm>
              <a:off x="3253757" y="4149080"/>
              <a:ext cx="2658785" cy="1328605"/>
              <a:chOff x="4384651" y="1802774"/>
              <a:chExt cx="3545046" cy="1771475"/>
            </a:xfrm>
          </p:grpSpPr>
          <p:sp>
            <p:nvSpPr>
              <p:cNvPr id="73" name="文本框 124"/>
              <p:cNvSpPr txBox="1"/>
              <p:nvPr/>
            </p:nvSpPr>
            <p:spPr>
              <a:xfrm>
                <a:off x="5471109" y="1802774"/>
                <a:ext cx="1768273" cy="410370"/>
              </a:xfrm>
              <a:prstGeom prst="rect">
                <a:avLst/>
              </a:prstGeom>
              <a:noFill/>
            </p:spPr>
            <p:txBody>
              <a:bodyPr wrap="square" rtlCol="0">
                <a:spAutoFit/>
              </a:bodyPr>
              <a:lstStyle/>
              <a:p>
                <a:pPr algn="r"/>
                <a:r>
                  <a:rPr lang="zh-CN" altLang="en-US" sz="1400" dirty="0">
                    <a:latin typeface="时尚中黑简体" panose="01010104010101010101" pitchFamily="2" charset="-122"/>
                    <a:ea typeface="时尚中黑简体" panose="01010104010101010101" pitchFamily="2" charset="-122"/>
                  </a:rPr>
                  <a:t>在此添加标题</a:t>
                </a:r>
              </a:p>
            </p:txBody>
          </p:sp>
          <p:sp>
            <p:nvSpPr>
              <p:cNvPr id="74" name="文本框 125"/>
              <p:cNvSpPr txBox="1"/>
              <p:nvPr/>
            </p:nvSpPr>
            <p:spPr>
              <a:xfrm>
                <a:off x="4384651" y="2090317"/>
                <a:ext cx="2865679" cy="943849"/>
              </a:xfrm>
              <a:prstGeom prst="rect">
                <a:avLst/>
              </a:prstGeom>
              <a:noFill/>
            </p:spPr>
            <p:txBody>
              <a:bodyPr wrap="square" rtlCol="0">
                <a:spAutoFit/>
              </a:bodyPr>
              <a:lstStyle/>
              <a:p>
                <a:pPr algn="just"/>
                <a:r>
                  <a:rPr lang="zh-CN" altLang="en-US" sz="10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a:t>
                </a:r>
              </a:p>
              <a:p>
                <a:pPr algn="just"/>
                <a:r>
                  <a:rPr lang="zh-CN" altLang="en-US" sz="10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endParaRPr lang="zh-CN" altLang="en-US" sz="10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75" name="文本框 126"/>
              <p:cNvSpPr txBox="1"/>
              <p:nvPr/>
            </p:nvSpPr>
            <p:spPr>
              <a:xfrm>
                <a:off x="7050800" y="1809662"/>
                <a:ext cx="878897" cy="1764587"/>
              </a:xfrm>
              <a:prstGeom prst="rect">
                <a:avLst/>
              </a:prstGeom>
              <a:noFill/>
            </p:spPr>
            <p:txBody>
              <a:bodyPr wrap="square" rtlCol="0">
                <a:spAutoFit/>
              </a:bodyPr>
              <a:lstStyle/>
              <a:p>
                <a:pPr algn="ctr"/>
                <a:r>
                  <a:rPr lang="en-US" altLang="zh-CN" sz="4000" dirty="0">
                    <a:solidFill>
                      <a:srgbClr val="C00000"/>
                    </a:solidFill>
                    <a:latin typeface="Impact" panose="020B0806030902050204" pitchFamily="34" charset="0"/>
                    <a:ea typeface="Kozuka Gothic Pro H" panose="020B0800000000000000" pitchFamily="34" charset="-128"/>
                  </a:rPr>
                  <a:t>04</a:t>
                </a:r>
                <a:endParaRPr lang="zh-CN" altLang="en-US" sz="4000" dirty="0">
                  <a:solidFill>
                    <a:srgbClr val="C00000"/>
                  </a:solidFill>
                  <a:latin typeface="Impact" panose="020B0806030902050204" pitchFamily="34" charset="0"/>
                  <a:ea typeface="Kozuka Gothic Pro H" panose="020B0800000000000000" pitchFamily="34" charset="-128"/>
                </a:endParaRPr>
              </a:p>
            </p:txBody>
          </p:sp>
        </p:grpSp>
      </p:grpSp>
    </p:spTree>
    <p:extLst>
      <p:ext uri="{BB962C8B-B14F-4D97-AF65-F5344CB8AC3E}">
        <p14:creationId xmlns:p14="http://schemas.microsoft.com/office/powerpoint/2010/main" val="2671877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23101</TotalTime>
  <Words>2132</Words>
  <Application>Microsoft Office PowerPoint</Application>
  <PresentationFormat>全屏显示(4:3)</PresentationFormat>
  <Paragraphs>270</Paragraphs>
  <Slides>21</Slides>
  <Notes>0</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1384</cp:revision>
  <dcterms:created xsi:type="dcterms:W3CDTF">2009-02-11T05:37:22Z</dcterms:created>
  <dcterms:modified xsi:type="dcterms:W3CDTF">2017-05-19T09:19:09Z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