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1566" y="-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" name="Csoportba foglalás 6"/>
          <p:cNvGrpSpPr/>
          <p:nvPr/>
        </p:nvGrpSpPr>
        <p:grpSpPr>
          <a:xfrm>
            <a:off x="355601" y="1313196"/>
            <a:ext cx="583844" cy="586785"/>
            <a:chOff x="1643063" y="6515101"/>
            <a:chExt cx="630238" cy="633413"/>
          </a:xfrm>
          <a:solidFill>
            <a:srgbClr val="3F3F3F"/>
          </a:solidFill>
        </p:grpSpPr>
        <p:sp>
          <p:nvSpPr>
            <p:cNvPr id="225" name="Freeform 179"/>
            <p:cNvSpPr>
              <a:spLocks noEditPoints="1"/>
            </p:cNvSpPr>
            <p:nvPr/>
          </p:nvSpPr>
          <p:spPr bwMode="auto">
            <a:xfrm>
              <a:off x="1643063" y="6515101"/>
              <a:ext cx="630238" cy="633413"/>
            </a:xfrm>
            <a:custGeom>
              <a:avLst/>
              <a:gdLst>
                <a:gd name="T0" fmla="*/ 397 w 397"/>
                <a:gd name="T1" fmla="*/ 0 h 399"/>
                <a:gd name="T2" fmla="*/ 0 w 397"/>
                <a:gd name="T3" fmla="*/ 0 h 399"/>
                <a:gd name="T4" fmla="*/ 0 w 397"/>
                <a:gd name="T5" fmla="*/ 399 h 399"/>
                <a:gd name="T6" fmla="*/ 397 w 397"/>
                <a:gd name="T7" fmla="*/ 399 h 399"/>
                <a:gd name="T8" fmla="*/ 397 w 397"/>
                <a:gd name="T9" fmla="*/ 0 h 399"/>
                <a:gd name="T10" fmla="*/ 378 w 397"/>
                <a:gd name="T11" fmla="*/ 380 h 399"/>
                <a:gd name="T12" fmla="*/ 19 w 397"/>
                <a:gd name="T13" fmla="*/ 380 h 399"/>
                <a:gd name="T14" fmla="*/ 19 w 397"/>
                <a:gd name="T15" fmla="*/ 19 h 399"/>
                <a:gd name="T16" fmla="*/ 378 w 397"/>
                <a:gd name="T17" fmla="*/ 19 h 399"/>
                <a:gd name="T18" fmla="*/ 378 w 397"/>
                <a:gd name="T19" fmla="*/ 38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397" y="0"/>
                  </a:moveTo>
                  <a:lnTo>
                    <a:pt x="0" y="0"/>
                  </a:lnTo>
                  <a:lnTo>
                    <a:pt x="0" y="399"/>
                  </a:lnTo>
                  <a:lnTo>
                    <a:pt x="397" y="399"/>
                  </a:lnTo>
                  <a:lnTo>
                    <a:pt x="397" y="0"/>
                  </a:lnTo>
                  <a:close/>
                  <a:moveTo>
                    <a:pt x="378" y="380"/>
                  </a:moveTo>
                  <a:lnTo>
                    <a:pt x="19" y="380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Freeform 180"/>
            <p:cNvSpPr>
              <a:spLocks/>
            </p:cNvSpPr>
            <p:nvPr/>
          </p:nvSpPr>
          <p:spPr bwMode="auto">
            <a:xfrm>
              <a:off x="2011363" y="6707188"/>
              <a:ext cx="179388" cy="342900"/>
            </a:xfrm>
            <a:custGeom>
              <a:avLst/>
              <a:gdLst>
                <a:gd name="T0" fmla="*/ 3 w 48"/>
                <a:gd name="T1" fmla="*/ 43 h 91"/>
                <a:gd name="T2" fmla="*/ 13 w 48"/>
                <a:gd name="T3" fmla="*/ 86 h 91"/>
                <a:gd name="T4" fmla="*/ 0 w 48"/>
                <a:gd name="T5" fmla="*/ 10 h 91"/>
                <a:gd name="T6" fmla="*/ 17 w 48"/>
                <a:gd name="T7" fmla="*/ 25 h 91"/>
                <a:gd name="T8" fmla="*/ 3 w 48"/>
                <a:gd name="T9" fmla="*/ 4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1">
                  <a:moveTo>
                    <a:pt x="3" y="43"/>
                  </a:moveTo>
                  <a:cubicBezTo>
                    <a:pt x="19" y="44"/>
                    <a:pt x="5" y="91"/>
                    <a:pt x="13" y="86"/>
                  </a:cubicBezTo>
                  <a:cubicBezTo>
                    <a:pt x="34" y="73"/>
                    <a:pt x="48" y="0"/>
                    <a:pt x="0" y="10"/>
                  </a:cubicBezTo>
                  <a:cubicBezTo>
                    <a:pt x="17" y="25"/>
                    <a:pt x="17" y="25"/>
                    <a:pt x="17" y="25"/>
                  </a:cubicBezTo>
                  <a:lnTo>
                    <a:pt x="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Freeform 181"/>
            <p:cNvSpPr>
              <a:spLocks/>
            </p:cNvSpPr>
            <p:nvPr/>
          </p:nvSpPr>
          <p:spPr bwMode="auto">
            <a:xfrm>
              <a:off x="1758951" y="6673851"/>
              <a:ext cx="304800" cy="307975"/>
            </a:xfrm>
            <a:custGeom>
              <a:avLst/>
              <a:gdLst>
                <a:gd name="T0" fmla="*/ 81 w 81"/>
                <a:gd name="T1" fmla="*/ 34 h 82"/>
                <a:gd name="T2" fmla="*/ 50 w 81"/>
                <a:gd name="T3" fmla="*/ 9 h 82"/>
                <a:gd name="T4" fmla="*/ 49 w 81"/>
                <a:gd name="T5" fmla="*/ 30 h 82"/>
                <a:gd name="T6" fmla="*/ 51 w 81"/>
                <a:gd name="T7" fmla="*/ 34 h 82"/>
                <a:gd name="T8" fmla="*/ 46 w 81"/>
                <a:gd name="T9" fmla="*/ 39 h 82"/>
                <a:gd name="T10" fmla="*/ 41 w 81"/>
                <a:gd name="T11" fmla="*/ 35 h 82"/>
                <a:gd name="T12" fmla="*/ 44 w 81"/>
                <a:gd name="T13" fmla="*/ 30 h 82"/>
                <a:gd name="T14" fmla="*/ 45 w 81"/>
                <a:gd name="T15" fmla="*/ 5 h 82"/>
                <a:gd name="T16" fmla="*/ 39 w 81"/>
                <a:gd name="T17" fmla="*/ 0 h 82"/>
                <a:gd name="T18" fmla="*/ 0 w 81"/>
                <a:gd name="T19" fmla="*/ 48 h 82"/>
                <a:gd name="T20" fmla="*/ 43 w 81"/>
                <a:gd name="T21" fmla="*/ 82 h 82"/>
                <a:gd name="T22" fmla="*/ 81 w 81"/>
                <a:gd name="T23" fmla="*/ 3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82">
                  <a:moveTo>
                    <a:pt x="81" y="34"/>
                  </a:moveTo>
                  <a:cubicBezTo>
                    <a:pt x="50" y="9"/>
                    <a:pt x="50" y="9"/>
                    <a:pt x="50" y="9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0" y="31"/>
                    <a:pt x="51" y="32"/>
                    <a:pt x="51" y="34"/>
                  </a:cubicBezTo>
                  <a:cubicBezTo>
                    <a:pt x="51" y="36"/>
                    <a:pt x="49" y="39"/>
                    <a:pt x="46" y="39"/>
                  </a:cubicBezTo>
                  <a:cubicBezTo>
                    <a:pt x="44" y="39"/>
                    <a:pt x="41" y="37"/>
                    <a:pt x="41" y="35"/>
                  </a:cubicBezTo>
                  <a:cubicBezTo>
                    <a:pt x="41" y="32"/>
                    <a:pt x="42" y="30"/>
                    <a:pt x="44" y="30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43" y="82"/>
                    <a:pt x="43" y="82"/>
                    <a:pt x="43" y="82"/>
                  </a:cubicBezTo>
                  <a:lnTo>
                    <a:pt x="8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8" name="Csoportba foglalás 10"/>
          <p:cNvGrpSpPr/>
          <p:nvPr/>
        </p:nvGrpSpPr>
        <p:grpSpPr>
          <a:xfrm>
            <a:off x="1232102" y="1318344"/>
            <a:ext cx="583844" cy="586785"/>
            <a:chOff x="2589213" y="6515101"/>
            <a:chExt cx="630238" cy="633413"/>
          </a:xfrm>
          <a:solidFill>
            <a:srgbClr val="3F3F3F"/>
          </a:solidFill>
        </p:grpSpPr>
        <p:sp>
          <p:nvSpPr>
            <p:cNvPr id="229" name="Freeform 182"/>
            <p:cNvSpPr>
              <a:spLocks noEditPoints="1"/>
            </p:cNvSpPr>
            <p:nvPr/>
          </p:nvSpPr>
          <p:spPr bwMode="auto">
            <a:xfrm>
              <a:off x="2589213" y="6515101"/>
              <a:ext cx="630238" cy="633413"/>
            </a:xfrm>
            <a:custGeom>
              <a:avLst/>
              <a:gdLst>
                <a:gd name="T0" fmla="*/ 397 w 397"/>
                <a:gd name="T1" fmla="*/ 0 h 399"/>
                <a:gd name="T2" fmla="*/ 0 w 397"/>
                <a:gd name="T3" fmla="*/ 0 h 399"/>
                <a:gd name="T4" fmla="*/ 0 w 397"/>
                <a:gd name="T5" fmla="*/ 399 h 399"/>
                <a:gd name="T6" fmla="*/ 397 w 397"/>
                <a:gd name="T7" fmla="*/ 399 h 399"/>
                <a:gd name="T8" fmla="*/ 397 w 397"/>
                <a:gd name="T9" fmla="*/ 0 h 399"/>
                <a:gd name="T10" fmla="*/ 378 w 397"/>
                <a:gd name="T11" fmla="*/ 380 h 399"/>
                <a:gd name="T12" fmla="*/ 19 w 397"/>
                <a:gd name="T13" fmla="*/ 380 h 399"/>
                <a:gd name="T14" fmla="*/ 19 w 397"/>
                <a:gd name="T15" fmla="*/ 19 h 399"/>
                <a:gd name="T16" fmla="*/ 378 w 397"/>
                <a:gd name="T17" fmla="*/ 19 h 399"/>
                <a:gd name="T18" fmla="*/ 378 w 397"/>
                <a:gd name="T19" fmla="*/ 38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397" y="0"/>
                  </a:moveTo>
                  <a:lnTo>
                    <a:pt x="0" y="0"/>
                  </a:lnTo>
                  <a:lnTo>
                    <a:pt x="0" y="399"/>
                  </a:lnTo>
                  <a:lnTo>
                    <a:pt x="397" y="399"/>
                  </a:lnTo>
                  <a:lnTo>
                    <a:pt x="397" y="0"/>
                  </a:lnTo>
                  <a:close/>
                  <a:moveTo>
                    <a:pt x="378" y="380"/>
                  </a:moveTo>
                  <a:lnTo>
                    <a:pt x="19" y="380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Freeform 183"/>
            <p:cNvSpPr>
              <a:spLocks/>
            </p:cNvSpPr>
            <p:nvPr/>
          </p:nvSpPr>
          <p:spPr bwMode="auto">
            <a:xfrm>
              <a:off x="2751138" y="6827838"/>
              <a:ext cx="165100" cy="169863"/>
            </a:xfrm>
            <a:custGeom>
              <a:avLst/>
              <a:gdLst>
                <a:gd name="T0" fmla="*/ 1 w 44"/>
                <a:gd name="T1" fmla="*/ 43 h 45"/>
                <a:gd name="T2" fmla="*/ 19 w 44"/>
                <a:gd name="T3" fmla="*/ 25 h 45"/>
                <a:gd name="T4" fmla="*/ 19 w 44"/>
                <a:gd name="T5" fmla="*/ 22 h 45"/>
                <a:gd name="T6" fmla="*/ 23 w 44"/>
                <a:gd name="T7" fmla="*/ 22 h 45"/>
                <a:gd name="T8" fmla="*/ 23 w 44"/>
                <a:gd name="T9" fmla="*/ 25 h 45"/>
                <a:gd name="T10" fmla="*/ 20 w 44"/>
                <a:gd name="T11" fmla="*/ 26 h 45"/>
                <a:gd name="T12" fmla="*/ 1 w 44"/>
                <a:gd name="T13" fmla="*/ 44 h 45"/>
                <a:gd name="T14" fmla="*/ 2 w 44"/>
                <a:gd name="T15" fmla="*/ 45 h 45"/>
                <a:gd name="T16" fmla="*/ 30 w 44"/>
                <a:gd name="T17" fmla="*/ 33 h 45"/>
                <a:gd name="T18" fmla="*/ 44 w 44"/>
                <a:gd name="T19" fmla="*/ 14 h 45"/>
                <a:gd name="T20" fmla="*/ 31 w 44"/>
                <a:gd name="T21" fmla="*/ 0 h 45"/>
                <a:gd name="T22" fmla="*/ 12 w 44"/>
                <a:gd name="T23" fmla="*/ 14 h 45"/>
                <a:gd name="T24" fmla="*/ 0 w 44"/>
                <a:gd name="T25" fmla="*/ 43 h 45"/>
                <a:gd name="T26" fmla="*/ 1 w 44"/>
                <a:gd name="T27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5">
                  <a:moveTo>
                    <a:pt x="1" y="43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8" y="24"/>
                    <a:pt x="19" y="23"/>
                    <a:pt x="19" y="22"/>
                  </a:cubicBezTo>
                  <a:cubicBezTo>
                    <a:pt x="20" y="21"/>
                    <a:pt x="22" y="21"/>
                    <a:pt x="23" y="22"/>
                  </a:cubicBezTo>
                  <a:cubicBezTo>
                    <a:pt x="24" y="23"/>
                    <a:pt x="24" y="24"/>
                    <a:pt x="23" y="25"/>
                  </a:cubicBezTo>
                  <a:cubicBezTo>
                    <a:pt x="22" y="26"/>
                    <a:pt x="21" y="26"/>
                    <a:pt x="20" y="26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6" y="33"/>
                    <a:pt x="26" y="29"/>
                    <a:pt x="30" y="33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6" y="19"/>
                    <a:pt x="11" y="29"/>
                    <a:pt x="0" y="43"/>
                  </a:cubicBezTo>
                  <a:lnTo>
                    <a:pt x="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Freeform 184"/>
            <p:cNvSpPr>
              <a:spLocks/>
            </p:cNvSpPr>
            <p:nvPr/>
          </p:nvSpPr>
          <p:spPr bwMode="auto">
            <a:xfrm>
              <a:off x="2870201" y="6662738"/>
              <a:ext cx="214313" cy="214313"/>
            </a:xfrm>
            <a:custGeom>
              <a:avLst/>
              <a:gdLst>
                <a:gd name="T0" fmla="*/ 13 w 57"/>
                <a:gd name="T1" fmla="*/ 55 h 57"/>
                <a:gd name="T2" fmla="*/ 20 w 57"/>
                <a:gd name="T3" fmla="*/ 55 h 57"/>
                <a:gd name="T4" fmla="*/ 55 w 57"/>
                <a:gd name="T5" fmla="*/ 25 h 57"/>
                <a:gd name="T6" fmla="*/ 53 w 57"/>
                <a:gd name="T7" fmla="*/ 16 h 57"/>
                <a:gd name="T8" fmla="*/ 41 w 57"/>
                <a:gd name="T9" fmla="*/ 4 h 57"/>
                <a:gd name="T10" fmla="*/ 32 w 57"/>
                <a:gd name="T11" fmla="*/ 2 h 57"/>
                <a:gd name="T12" fmla="*/ 2 w 57"/>
                <a:gd name="T13" fmla="*/ 37 h 57"/>
                <a:gd name="T14" fmla="*/ 1 w 57"/>
                <a:gd name="T15" fmla="*/ 43 h 57"/>
                <a:gd name="T16" fmla="*/ 13 w 57"/>
                <a:gd name="T17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13" y="55"/>
                  </a:moveTo>
                  <a:cubicBezTo>
                    <a:pt x="15" y="57"/>
                    <a:pt x="18" y="57"/>
                    <a:pt x="20" y="5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7" y="23"/>
                    <a:pt x="54" y="17"/>
                    <a:pt x="53" y="16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39" y="2"/>
                    <a:pt x="34" y="0"/>
                    <a:pt x="32" y="2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39"/>
                    <a:pt x="0" y="42"/>
                    <a:pt x="1" y="43"/>
                  </a:cubicBezTo>
                  <a:lnTo>
                    <a:pt x="1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2" name="Csoportba foglalás 14"/>
          <p:cNvGrpSpPr/>
          <p:nvPr/>
        </p:nvGrpSpPr>
        <p:grpSpPr>
          <a:xfrm>
            <a:off x="2105660" y="1330844"/>
            <a:ext cx="583844" cy="586785"/>
            <a:chOff x="3532188" y="6515101"/>
            <a:chExt cx="630238" cy="633413"/>
          </a:xfrm>
          <a:solidFill>
            <a:srgbClr val="3F3F3F"/>
          </a:solidFill>
        </p:grpSpPr>
        <p:sp>
          <p:nvSpPr>
            <p:cNvPr id="233" name="Freeform 185"/>
            <p:cNvSpPr>
              <a:spLocks noEditPoints="1"/>
            </p:cNvSpPr>
            <p:nvPr/>
          </p:nvSpPr>
          <p:spPr bwMode="auto">
            <a:xfrm>
              <a:off x="3532188" y="6515101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8 w 397"/>
                <a:gd name="T11" fmla="*/ 19 h 399"/>
                <a:gd name="T12" fmla="*/ 378 w 397"/>
                <a:gd name="T13" fmla="*/ 19 h 399"/>
                <a:gd name="T14" fmla="*/ 378 w 397"/>
                <a:gd name="T15" fmla="*/ 380 h 399"/>
                <a:gd name="T16" fmla="*/ 18 w 397"/>
                <a:gd name="T17" fmla="*/ 380 h 399"/>
                <a:gd name="T18" fmla="*/ 18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8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8" y="380"/>
                  </a:lnTo>
                  <a:lnTo>
                    <a:pt x="1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34" name="Csoportba foglalás 16"/>
            <p:cNvGrpSpPr/>
            <p:nvPr/>
          </p:nvGrpSpPr>
          <p:grpSpPr>
            <a:xfrm>
              <a:off x="3686176" y="6767513"/>
              <a:ext cx="306388" cy="153988"/>
              <a:chOff x="3686176" y="6767513"/>
              <a:chExt cx="306388" cy="153988"/>
            </a:xfrm>
            <a:grpFill/>
          </p:grpSpPr>
          <p:sp>
            <p:nvSpPr>
              <p:cNvPr id="235" name="Freeform 186"/>
              <p:cNvSpPr>
                <a:spLocks noEditPoints="1"/>
              </p:cNvSpPr>
              <p:nvPr/>
            </p:nvSpPr>
            <p:spPr bwMode="auto">
              <a:xfrm>
                <a:off x="3700463" y="6767513"/>
                <a:ext cx="280988" cy="60325"/>
              </a:xfrm>
              <a:custGeom>
                <a:avLst/>
                <a:gdLst>
                  <a:gd name="T0" fmla="*/ 54 w 177"/>
                  <a:gd name="T1" fmla="*/ 0 h 38"/>
                  <a:gd name="T2" fmla="*/ 0 w 177"/>
                  <a:gd name="T3" fmla="*/ 0 h 38"/>
                  <a:gd name="T4" fmla="*/ 123 w 177"/>
                  <a:gd name="T5" fmla="*/ 38 h 38"/>
                  <a:gd name="T6" fmla="*/ 177 w 177"/>
                  <a:gd name="T7" fmla="*/ 38 h 38"/>
                  <a:gd name="T8" fmla="*/ 54 w 177"/>
                  <a:gd name="T9" fmla="*/ 0 h 38"/>
                  <a:gd name="T10" fmla="*/ 64 w 177"/>
                  <a:gd name="T11" fmla="*/ 14 h 38"/>
                  <a:gd name="T12" fmla="*/ 43 w 177"/>
                  <a:gd name="T13" fmla="*/ 7 h 38"/>
                  <a:gd name="T14" fmla="*/ 52 w 177"/>
                  <a:gd name="T15" fmla="*/ 7 h 38"/>
                  <a:gd name="T16" fmla="*/ 73 w 177"/>
                  <a:gd name="T17" fmla="*/ 14 h 38"/>
                  <a:gd name="T18" fmla="*/ 64 w 177"/>
                  <a:gd name="T19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7" h="38">
                    <a:moveTo>
                      <a:pt x="54" y="0"/>
                    </a:moveTo>
                    <a:lnTo>
                      <a:pt x="0" y="0"/>
                    </a:lnTo>
                    <a:lnTo>
                      <a:pt x="123" y="38"/>
                    </a:lnTo>
                    <a:lnTo>
                      <a:pt x="177" y="38"/>
                    </a:lnTo>
                    <a:lnTo>
                      <a:pt x="54" y="0"/>
                    </a:lnTo>
                    <a:close/>
                    <a:moveTo>
                      <a:pt x="64" y="14"/>
                    </a:moveTo>
                    <a:lnTo>
                      <a:pt x="43" y="7"/>
                    </a:lnTo>
                    <a:lnTo>
                      <a:pt x="52" y="7"/>
                    </a:lnTo>
                    <a:lnTo>
                      <a:pt x="73" y="14"/>
                    </a:lnTo>
                    <a:lnTo>
                      <a:pt x="6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6" name="Freeform 187"/>
              <p:cNvSpPr>
                <a:spLocks noEditPoints="1"/>
              </p:cNvSpPr>
              <p:nvPr/>
            </p:nvSpPr>
            <p:spPr bwMode="auto">
              <a:xfrm>
                <a:off x="3686176" y="6770688"/>
                <a:ext cx="206375" cy="147638"/>
              </a:xfrm>
              <a:custGeom>
                <a:avLst/>
                <a:gdLst>
                  <a:gd name="T0" fmla="*/ 0 w 130"/>
                  <a:gd name="T1" fmla="*/ 53 h 93"/>
                  <a:gd name="T2" fmla="*/ 130 w 130"/>
                  <a:gd name="T3" fmla="*/ 93 h 93"/>
                  <a:gd name="T4" fmla="*/ 130 w 130"/>
                  <a:gd name="T5" fmla="*/ 41 h 93"/>
                  <a:gd name="T6" fmla="*/ 0 w 130"/>
                  <a:gd name="T7" fmla="*/ 0 h 93"/>
                  <a:gd name="T8" fmla="*/ 0 w 130"/>
                  <a:gd name="T9" fmla="*/ 53 h 93"/>
                  <a:gd name="T10" fmla="*/ 4 w 130"/>
                  <a:gd name="T11" fmla="*/ 8 h 93"/>
                  <a:gd name="T12" fmla="*/ 59 w 130"/>
                  <a:gd name="T13" fmla="*/ 24 h 93"/>
                  <a:gd name="T14" fmla="*/ 59 w 130"/>
                  <a:gd name="T15" fmla="*/ 64 h 93"/>
                  <a:gd name="T16" fmla="*/ 4 w 130"/>
                  <a:gd name="T17" fmla="*/ 48 h 93"/>
                  <a:gd name="T18" fmla="*/ 4 w 130"/>
                  <a:gd name="T19" fmla="*/ 8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93">
                    <a:moveTo>
                      <a:pt x="0" y="53"/>
                    </a:moveTo>
                    <a:lnTo>
                      <a:pt x="130" y="93"/>
                    </a:lnTo>
                    <a:lnTo>
                      <a:pt x="130" y="41"/>
                    </a:lnTo>
                    <a:lnTo>
                      <a:pt x="0" y="0"/>
                    </a:lnTo>
                    <a:lnTo>
                      <a:pt x="0" y="53"/>
                    </a:lnTo>
                    <a:close/>
                    <a:moveTo>
                      <a:pt x="4" y="8"/>
                    </a:moveTo>
                    <a:lnTo>
                      <a:pt x="59" y="24"/>
                    </a:lnTo>
                    <a:lnTo>
                      <a:pt x="59" y="64"/>
                    </a:lnTo>
                    <a:lnTo>
                      <a:pt x="4" y="48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7" name="Rectangle 188"/>
              <p:cNvSpPr>
                <a:spLocks noChangeArrowheads="1"/>
              </p:cNvSpPr>
              <p:nvPr/>
            </p:nvSpPr>
            <p:spPr bwMode="auto">
              <a:xfrm>
                <a:off x="3898901" y="6835776"/>
                <a:ext cx="93663" cy="857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38" name="Csoportba foglalás 20"/>
          <p:cNvGrpSpPr/>
          <p:nvPr/>
        </p:nvGrpSpPr>
        <p:grpSpPr>
          <a:xfrm>
            <a:off x="3019005" y="1334520"/>
            <a:ext cx="583844" cy="586785"/>
            <a:chOff x="4478338" y="6515101"/>
            <a:chExt cx="630238" cy="633413"/>
          </a:xfrm>
          <a:solidFill>
            <a:srgbClr val="3F3F3F"/>
          </a:solidFill>
        </p:grpSpPr>
        <p:sp>
          <p:nvSpPr>
            <p:cNvPr id="239" name="Freeform 189"/>
            <p:cNvSpPr>
              <a:spLocks noEditPoints="1"/>
            </p:cNvSpPr>
            <p:nvPr/>
          </p:nvSpPr>
          <p:spPr bwMode="auto">
            <a:xfrm>
              <a:off x="4478338" y="6515101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8 w 397"/>
                <a:gd name="T11" fmla="*/ 19 h 399"/>
                <a:gd name="T12" fmla="*/ 378 w 397"/>
                <a:gd name="T13" fmla="*/ 19 h 399"/>
                <a:gd name="T14" fmla="*/ 378 w 397"/>
                <a:gd name="T15" fmla="*/ 380 h 399"/>
                <a:gd name="T16" fmla="*/ 18 w 397"/>
                <a:gd name="T17" fmla="*/ 380 h 399"/>
                <a:gd name="T18" fmla="*/ 18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8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8" y="380"/>
                  </a:lnTo>
                  <a:lnTo>
                    <a:pt x="1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Freeform 190"/>
            <p:cNvSpPr>
              <a:spLocks/>
            </p:cNvSpPr>
            <p:nvPr/>
          </p:nvSpPr>
          <p:spPr bwMode="auto">
            <a:xfrm>
              <a:off x="4635501" y="6673851"/>
              <a:ext cx="311150" cy="312738"/>
            </a:xfrm>
            <a:custGeom>
              <a:avLst/>
              <a:gdLst>
                <a:gd name="T0" fmla="*/ 55 w 83"/>
                <a:gd name="T1" fmla="*/ 11 h 83"/>
                <a:gd name="T2" fmla="*/ 55 w 83"/>
                <a:gd name="T3" fmla="*/ 13 h 83"/>
                <a:gd name="T4" fmla="*/ 37 w 83"/>
                <a:gd name="T5" fmla="*/ 30 h 83"/>
                <a:gd name="T6" fmla="*/ 33 w 83"/>
                <a:gd name="T7" fmla="*/ 29 h 83"/>
                <a:gd name="T8" fmla="*/ 19 w 83"/>
                <a:gd name="T9" fmla="*/ 34 h 83"/>
                <a:gd name="T10" fmla="*/ 32 w 83"/>
                <a:gd name="T11" fmla="*/ 47 h 83"/>
                <a:gd name="T12" fmla="*/ 0 w 83"/>
                <a:gd name="T13" fmla="*/ 83 h 83"/>
                <a:gd name="T14" fmla="*/ 36 w 83"/>
                <a:gd name="T15" fmla="*/ 51 h 83"/>
                <a:gd name="T16" fmla="*/ 49 w 83"/>
                <a:gd name="T17" fmla="*/ 64 h 83"/>
                <a:gd name="T18" fmla="*/ 54 w 83"/>
                <a:gd name="T19" fmla="*/ 51 h 83"/>
                <a:gd name="T20" fmla="*/ 54 w 83"/>
                <a:gd name="T21" fmla="*/ 47 h 83"/>
                <a:gd name="T22" fmla="*/ 70 w 83"/>
                <a:gd name="T23" fmla="*/ 28 h 83"/>
                <a:gd name="T24" fmla="*/ 73 w 83"/>
                <a:gd name="T25" fmla="*/ 28 h 83"/>
                <a:gd name="T26" fmla="*/ 83 w 83"/>
                <a:gd name="T27" fmla="*/ 24 h 83"/>
                <a:gd name="T28" fmla="*/ 59 w 83"/>
                <a:gd name="T29" fmla="*/ 0 h 83"/>
                <a:gd name="T30" fmla="*/ 55 w 83"/>
                <a:gd name="T31" fmla="*/ 1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83">
                  <a:moveTo>
                    <a:pt x="55" y="11"/>
                  </a:moveTo>
                  <a:cubicBezTo>
                    <a:pt x="55" y="12"/>
                    <a:pt x="55" y="12"/>
                    <a:pt x="55" y="13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4" y="29"/>
                    <a:pt x="33" y="29"/>
                  </a:cubicBezTo>
                  <a:cubicBezTo>
                    <a:pt x="28" y="29"/>
                    <a:pt x="23" y="31"/>
                    <a:pt x="19" y="34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52" y="61"/>
                    <a:pt x="54" y="56"/>
                    <a:pt x="54" y="51"/>
                  </a:cubicBezTo>
                  <a:cubicBezTo>
                    <a:pt x="54" y="49"/>
                    <a:pt x="54" y="48"/>
                    <a:pt x="54" y="47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1" y="28"/>
                    <a:pt x="72" y="28"/>
                    <a:pt x="73" y="28"/>
                  </a:cubicBezTo>
                  <a:cubicBezTo>
                    <a:pt x="77" y="28"/>
                    <a:pt x="80" y="27"/>
                    <a:pt x="83" y="24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3"/>
                    <a:pt x="55" y="7"/>
                    <a:pt x="5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41" name="Csoportba foglalás 23"/>
          <p:cNvGrpSpPr/>
          <p:nvPr/>
        </p:nvGrpSpPr>
        <p:grpSpPr>
          <a:xfrm>
            <a:off x="3881417" y="1333049"/>
            <a:ext cx="583844" cy="586785"/>
            <a:chOff x="5419726" y="6515101"/>
            <a:chExt cx="630238" cy="633413"/>
          </a:xfrm>
          <a:solidFill>
            <a:srgbClr val="3F3F3F"/>
          </a:solidFill>
        </p:grpSpPr>
        <p:sp>
          <p:nvSpPr>
            <p:cNvPr id="242" name="Freeform 191"/>
            <p:cNvSpPr>
              <a:spLocks noEditPoints="1"/>
            </p:cNvSpPr>
            <p:nvPr/>
          </p:nvSpPr>
          <p:spPr bwMode="auto">
            <a:xfrm>
              <a:off x="5419726" y="6515101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9 w 397"/>
                <a:gd name="T11" fmla="*/ 19 h 399"/>
                <a:gd name="T12" fmla="*/ 379 w 397"/>
                <a:gd name="T13" fmla="*/ 19 h 399"/>
                <a:gd name="T14" fmla="*/ 379 w 397"/>
                <a:gd name="T15" fmla="*/ 380 h 399"/>
                <a:gd name="T16" fmla="*/ 19 w 397"/>
                <a:gd name="T17" fmla="*/ 380 h 399"/>
                <a:gd name="T18" fmla="*/ 19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9" y="19"/>
                  </a:moveTo>
                  <a:lnTo>
                    <a:pt x="379" y="19"/>
                  </a:lnTo>
                  <a:lnTo>
                    <a:pt x="379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3" name="Freeform 192"/>
            <p:cNvSpPr>
              <a:spLocks noEditPoints="1"/>
            </p:cNvSpPr>
            <p:nvPr/>
          </p:nvSpPr>
          <p:spPr bwMode="auto">
            <a:xfrm>
              <a:off x="5618163" y="6684963"/>
              <a:ext cx="236538" cy="288925"/>
            </a:xfrm>
            <a:custGeom>
              <a:avLst/>
              <a:gdLst>
                <a:gd name="T0" fmla="*/ 112 w 149"/>
                <a:gd name="T1" fmla="*/ 0 h 182"/>
                <a:gd name="T2" fmla="*/ 38 w 149"/>
                <a:gd name="T3" fmla="*/ 0 h 182"/>
                <a:gd name="T4" fmla="*/ 38 w 149"/>
                <a:gd name="T5" fmla="*/ 26 h 182"/>
                <a:gd name="T6" fmla="*/ 0 w 149"/>
                <a:gd name="T7" fmla="*/ 26 h 182"/>
                <a:gd name="T8" fmla="*/ 0 w 149"/>
                <a:gd name="T9" fmla="*/ 59 h 182"/>
                <a:gd name="T10" fmla="*/ 15 w 149"/>
                <a:gd name="T11" fmla="*/ 59 h 182"/>
                <a:gd name="T12" fmla="*/ 36 w 149"/>
                <a:gd name="T13" fmla="*/ 182 h 182"/>
                <a:gd name="T14" fmla="*/ 114 w 149"/>
                <a:gd name="T15" fmla="*/ 182 h 182"/>
                <a:gd name="T16" fmla="*/ 135 w 149"/>
                <a:gd name="T17" fmla="*/ 59 h 182"/>
                <a:gd name="T18" fmla="*/ 149 w 149"/>
                <a:gd name="T19" fmla="*/ 59 h 182"/>
                <a:gd name="T20" fmla="*/ 149 w 149"/>
                <a:gd name="T21" fmla="*/ 26 h 182"/>
                <a:gd name="T22" fmla="*/ 112 w 149"/>
                <a:gd name="T23" fmla="*/ 26 h 182"/>
                <a:gd name="T24" fmla="*/ 112 w 149"/>
                <a:gd name="T25" fmla="*/ 0 h 182"/>
                <a:gd name="T26" fmla="*/ 102 w 149"/>
                <a:gd name="T27" fmla="*/ 26 h 182"/>
                <a:gd name="T28" fmla="*/ 48 w 149"/>
                <a:gd name="T29" fmla="*/ 26 h 182"/>
                <a:gd name="T30" fmla="*/ 48 w 149"/>
                <a:gd name="T31" fmla="*/ 9 h 182"/>
                <a:gd name="T32" fmla="*/ 102 w 149"/>
                <a:gd name="T33" fmla="*/ 9 h 182"/>
                <a:gd name="T34" fmla="*/ 102 w 149"/>
                <a:gd name="T35" fmla="*/ 2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182">
                  <a:moveTo>
                    <a:pt x="112" y="0"/>
                  </a:moveTo>
                  <a:lnTo>
                    <a:pt x="38" y="0"/>
                  </a:lnTo>
                  <a:lnTo>
                    <a:pt x="38" y="26"/>
                  </a:lnTo>
                  <a:lnTo>
                    <a:pt x="0" y="26"/>
                  </a:lnTo>
                  <a:lnTo>
                    <a:pt x="0" y="59"/>
                  </a:lnTo>
                  <a:lnTo>
                    <a:pt x="15" y="59"/>
                  </a:lnTo>
                  <a:lnTo>
                    <a:pt x="36" y="182"/>
                  </a:lnTo>
                  <a:lnTo>
                    <a:pt x="114" y="182"/>
                  </a:lnTo>
                  <a:lnTo>
                    <a:pt x="135" y="59"/>
                  </a:lnTo>
                  <a:lnTo>
                    <a:pt x="149" y="59"/>
                  </a:lnTo>
                  <a:lnTo>
                    <a:pt x="149" y="26"/>
                  </a:lnTo>
                  <a:lnTo>
                    <a:pt x="112" y="26"/>
                  </a:lnTo>
                  <a:lnTo>
                    <a:pt x="112" y="0"/>
                  </a:lnTo>
                  <a:close/>
                  <a:moveTo>
                    <a:pt x="102" y="26"/>
                  </a:moveTo>
                  <a:lnTo>
                    <a:pt x="48" y="26"/>
                  </a:lnTo>
                  <a:lnTo>
                    <a:pt x="48" y="9"/>
                  </a:lnTo>
                  <a:lnTo>
                    <a:pt x="102" y="9"/>
                  </a:lnTo>
                  <a:lnTo>
                    <a:pt x="102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44" name="Csoportba foglalás 26"/>
          <p:cNvGrpSpPr/>
          <p:nvPr/>
        </p:nvGrpSpPr>
        <p:grpSpPr>
          <a:xfrm>
            <a:off x="4743987" y="1345550"/>
            <a:ext cx="583844" cy="586785"/>
            <a:chOff x="6365876" y="6515101"/>
            <a:chExt cx="630238" cy="633413"/>
          </a:xfrm>
          <a:solidFill>
            <a:srgbClr val="3F3F3F"/>
          </a:solidFill>
        </p:grpSpPr>
        <p:sp>
          <p:nvSpPr>
            <p:cNvPr id="245" name="Freeform 193"/>
            <p:cNvSpPr>
              <a:spLocks noEditPoints="1"/>
            </p:cNvSpPr>
            <p:nvPr/>
          </p:nvSpPr>
          <p:spPr bwMode="auto">
            <a:xfrm>
              <a:off x="6365876" y="6515101"/>
              <a:ext cx="630238" cy="633413"/>
            </a:xfrm>
            <a:custGeom>
              <a:avLst/>
              <a:gdLst>
                <a:gd name="T0" fmla="*/ 397 w 397"/>
                <a:gd name="T1" fmla="*/ 0 h 399"/>
                <a:gd name="T2" fmla="*/ 0 w 397"/>
                <a:gd name="T3" fmla="*/ 0 h 399"/>
                <a:gd name="T4" fmla="*/ 0 w 397"/>
                <a:gd name="T5" fmla="*/ 399 h 399"/>
                <a:gd name="T6" fmla="*/ 397 w 397"/>
                <a:gd name="T7" fmla="*/ 399 h 399"/>
                <a:gd name="T8" fmla="*/ 397 w 397"/>
                <a:gd name="T9" fmla="*/ 0 h 399"/>
                <a:gd name="T10" fmla="*/ 379 w 397"/>
                <a:gd name="T11" fmla="*/ 380 h 399"/>
                <a:gd name="T12" fmla="*/ 19 w 397"/>
                <a:gd name="T13" fmla="*/ 380 h 399"/>
                <a:gd name="T14" fmla="*/ 19 w 397"/>
                <a:gd name="T15" fmla="*/ 19 h 399"/>
                <a:gd name="T16" fmla="*/ 379 w 397"/>
                <a:gd name="T17" fmla="*/ 19 h 399"/>
                <a:gd name="T18" fmla="*/ 379 w 397"/>
                <a:gd name="T19" fmla="*/ 38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397" y="0"/>
                  </a:moveTo>
                  <a:lnTo>
                    <a:pt x="0" y="0"/>
                  </a:lnTo>
                  <a:lnTo>
                    <a:pt x="0" y="399"/>
                  </a:lnTo>
                  <a:lnTo>
                    <a:pt x="397" y="399"/>
                  </a:lnTo>
                  <a:lnTo>
                    <a:pt x="397" y="0"/>
                  </a:lnTo>
                  <a:close/>
                  <a:moveTo>
                    <a:pt x="379" y="380"/>
                  </a:moveTo>
                  <a:lnTo>
                    <a:pt x="19" y="380"/>
                  </a:lnTo>
                  <a:lnTo>
                    <a:pt x="19" y="19"/>
                  </a:lnTo>
                  <a:lnTo>
                    <a:pt x="379" y="19"/>
                  </a:lnTo>
                  <a:lnTo>
                    <a:pt x="379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6" name="Freeform 194"/>
            <p:cNvSpPr>
              <a:spLocks noEditPoints="1"/>
            </p:cNvSpPr>
            <p:nvPr/>
          </p:nvSpPr>
          <p:spPr bwMode="auto">
            <a:xfrm>
              <a:off x="6550026" y="6627813"/>
              <a:ext cx="263525" cy="365125"/>
            </a:xfrm>
            <a:custGeom>
              <a:avLst/>
              <a:gdLst>
                <a:gd name="T0" fmla="*/ 21 w 166"/>
                <a:gd name="T1" fmla="*/ 230 h 230"/>
                <a:gd name="T2" fmla="*/ 102 w 166"/>
                <a:gd name="T3" fmla="*/ 230 h 230"/>
                <a:gd name="T4" fmla="*/ 123 w 166"/>
                <a:gd name="T5" fmla="*/ 112 h 230"/>
                <a:gd name="T6" fmla="*/ 132 w 166"/>
                <a:gd name="T7" fmla="*/ 121 h 230"/>
                <a:gd name="T8" fmla="*/ 132 w 166"/>
                <a:gd name="T9" fmla="*/ 121 h 230"/>
                <a:gd name="T10" fmla="*/ 142 w 166"/>
                <a:gd name="T11" fmla="*/ 131 h 230"/>
                <a:gd name="T12" fmla="*/ 166 w 166"/>
                <a:gd name="T13" fmla="*/ 107 h 230"/>
                <a:gd name="T14" fmla="*/ 140 w 166"/>
                <a:gd name="T15" fmla="*/ 81 h 230"/>
                <a:gd name="T16" fmla="*/ 156 w 166"/>
                <a:gd name="T17" fmla="*/ 62 h 230"/>
                <a:gd name="T18" fmla="*/ 104 w 166"/>
                <a:gd name="T19" fmla="*/ 10 h 230"/>
                <a:gd name="T20" fmla="*/ 88 w 166"/>
                <a:gd name="T21" fmla="*/ 29 h 230"/>
                <a:gd name="T22" fmla="*/ 59 w 166"/>
                <a:gd name="T23" fmla="*/ 0 h 230"/>
                <a:gd name="T24" fmla="*/ 35 w 166"/>
                <a:gd name="T25" fmla="*/ 24 h 230"/>
                <a:gd name="T26" fmla="*/ 45 w 166"/>
                <a:gd name="T27" fmla="*/ 36 h 230"/>
                <a:gd name="T28" fmla="*/ 45 w 166"/>
                <a:gd name="T29" fmla="*/ 36 h 230"/>
                <a:gd name="T30" fmla="*/ 118 w 166"/>
                <a:gd name="T31" fmla="*/ 107 h 230"/>
                <a:gd name="T32" fmla="*/ 0 w 166"/>
                <a:gd name="T33" fmla="*/ 107 h 230"/>
                <a:gd name="T34" fmla="*/ 21 w 166"/>
                <a:gd name="T35" fmla="*/ 230 h 230"/>
                <a:gd name="T36" fmla="*/ 92 w 166"/>
                <a:gd name="T37" fmla="*/ 33 h 230"/>
                <a:gd name="T38" fmla="*/ 104 w 166"/>
                <a:gd name="T39" fmla="*/ 24 h 230"/>
                <a:gd name="T40" fmla="*/ 144 w 166"/>
                <a:gd name="T41" fmla="*/ 62 h 230"/>
                <a:gd name="T42" fmla="*/ 132 w 166"/>
                <a:gd name="T43" fmla="*/ 74 h 230"/>
                <a:gd name="T44" fmla="*/ 92 w 166"/>
                <a:gd name="T45" fmla="*/ 3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" h="230">
                  <a:moveTo>
                    <a:pt x="21" y="230"/>
                  </a:moveTo>
                  <a:lnTo>
                    <a:pt x="102" y="230"/>
                  </a:lnTo>
                  <a:lnTo>
                    <a:pt x="123" y="112"/>
                  </a:lnTo>
                  <a:lnTo>
                    <a:pt x="132" y="121"/>
                  </a:lnTo>
                  <a:lnTo>
                    <a:pt x="132" y="121"/>
                  </a:lnTo>
                  <a:lnTo>
                    <a:pt x="142" y="131"/>
                  </a:lnTo>
                  <a:lnTo>
                    <a:pt x="166" y="107"/>
                  </a:lnTo>
                  <a:lnTo>
                    <a:pt x="140" y="81"/>
                  </a:lnTo>
                  <a:lnTo>
                    <a:pt x="156" y="62"/>
                  </a:lnTo>
                  <a:lnTo>
                    <a:pt x="104" y="10"/>
                  </a:lnTo>
                  <a:lnTo>
                    <a:pt x="88" y="29"/>
                  </a:lnTo>
                  <a:lnTo>
                    <a:pt x="59" y="0"/>
                  </a:lnTo>
                  <a:lnTo>
                    <a:pt x="35" y="24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118" y="107"/>
                  </a:lnTo>
                  <a:lnTo>
                    <a:pt x="0" y="107"/>
                  </a:lnTo>
                  <a:lnTo>
                    <a:pt x="21" y="230"/>
                  </a:lnTo>
                  <a:close/>
                  <a:moveTo>
                    <a:pt x="92" y="33"/>
                  </a:moveTo>
                  <a:lnTo>
                    <a:pt x="104" y="24"/>
                  </a:lnTo>
                  <a:lnTo>
                    <a:pt x="144" y="62"/>
                  </a:lnTo>
                  <a:lnTo>
                    <a:pt x="132" y="74"/>
                  </a:lnTo>
                  <a:lnTo>
                    <a:pt x="92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47" name="Csoportba foglalás 29"/>
          <p:cNvGrpSpPr/>
          <p:nvPr/>
        </p:nvGrpSpPr>
        <p:grpSpPr>
          <a:xfrm>
            <a:off x="5630007" y="1334520"/>
            <a:ext cx="583844" cy="586785"/>
            <a:chOff x="7312026" y="6515101"/>
            <a:chExt cx="630238" cy="633413"/>
          </a:xfrm>
          <a:solidFill>
            <a:srgbClr val="3F3F3F"/>
          </a:solidFill>
        </p:grpSpPr>
        <p:sp>
          <p:nvSpPr>
            <p:cNvPr id="248" name="Freeform 195"/>
            <p:cNvSpPr>
              <a:spLocks noEditPoints="1"/>
            </p:cNvSpPr>
            <p:nvPr/>
          </p:nvSpPr>
          <p:spPr bwMode="auto">
            <a:xfrm>
              <a:off x="7312026" y="6515101"/>
              <a:ext cx="630238" cy="633413"/>
            </a:xfrm>
            <a:custGeom>
              <a:avLst/>
              <a:gdLst>
                <a:gd name="T0" fmla="*/ 397 w 397"/>
                <a:gd name="T1" fmla="*/ 0 h 399"/>
                <a:gd name="T2" fmla="*/ 0 w 397"/>
                <a:gd name="T3" fmla="*/ 0 h 399"/>
                <a:gd name="T4" fmla="*/ 0 w 397"/>
                <a:gd name="T5" fmla="*/ 399 h 399"/>
                <a:gd name="T6" fmla="*/ 397 w 397"/>
                <a:gd name="T7" fmla="*/ 399 h 399"/>
                <a:gd name="T8" fmla="*/ 397 w 397"/>
                <a:gd name="T9" fmla="*/ 0 h 399"/>
                <a:gd name="T10" fmla="*/ 378 w 397"/>
                <a:gd name="T11" fmla="*/ 380 h 399"/>
                <a:gd name="T12" fmla="*/ 19 w 397"/>
                <a:gd name="T13" fmla="*/ 380 h 399"/>
                <a:gd name="T14" fmla="*/ 19 w 397"/>
                <a:gd name="T15" fmla="*/ 19 h 399"/>
                <a:gd name="T16" fmla="*/ 378 w 397"/>
                <a:gd name="T17" fmla="*/ 19 h 399"/>
                <a:gd name="T18" fmla="*/ 378 w 397"/>
                <a:gd name="T19" fmla="*/ 38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397" y="0"/>
                  </a:moveTo>
                  <a:lnTo>
                    <a:pt x="0" y="0"/>
                  </a:lnTo>
                  <a:lnTo>
                    <a:pt x="0" y="399"/>
                  </a:lnTo>
                  <a:lnTo>
                    <a:pt x="397" y="399"/>
                  </a:lnTo>
                  <a:lnTo>
                    <a:pt x="397" y="0"/>
                  </a:lnTo>
                  <a:close/>
                  <a:moveTo>
                    <a:pt x="378" y="380"/>
                  </a:moveTo>
                  <a:lnTo>
                    <a:pt x="19" y="380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Freeform 197"/>
            <p:cNvSpPr>
              <a:spLocks noEditPoints="1"/>
            </p:cNvSpPr>
            <p:nvPr/>
          </p:nvSpPr>
          <p:spPr bwMode="auto">
            <a:xfrm>
              <a:off x="7529513" y="6684963"/>
              <a:ext cx="247650" cy="247650"/>
            </a:xfrm>
            <a:custGeom>
              <a:avLst/>
              <a:gdLst>
                <a:gd name="T0" fmla="*/ 156 w 156"/>
                <a:gd name="T1" fmla="*/ 31 h 156"/>
                <a:gd name="T2" fmla="*/ 126 w 156"/>
                <a:gd name="T3" fmla="*/ 0 h 156"/>
                <a:gd name="T4" fmla="*/ 0 w 156"/>
                <a:gd name="T5" fmla="*/ 126 h 156"/>
                <a:gd name="T6" fmla="*/ 31 w 156"/>
                <a:gd name="T7" fmla="*/ 156 h 156"/>
                <a:gd name="T8" fmla="*/ 156 w 156"/>
                <a:gd name="T9" fmla="*/ 31 h 156"/>
                <a:gd name="T10" fmla="*/ 7 w 156"/>
                <a:gd name="T11" fmla="*/ 123 h 156"/>
                <a:gd name="T12" fmla="*/ 126 w 156"/>
                <a:gd name="T13" fmla="*/ 7 h 156"/>
                <a:gd name="T14" fmla="*/ 130 w 156"/>
                <a:gd name="T15" fmla="*/ 12 h 156"/>
                <a:gd name="T16" fmla="*/ 14 w 156"/>
                <a:gd name="T17" fmla="*/ 128 h 156"/>
                <a:gd name="T18" fmla="*/ 7 w 156"/>
                <a:gd name="T19" fmla="*/ 12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56" y="31"/>
                  </a:moveTo>
                  <a:lnTo>
                    <a:pt x="126" y="0"/>
                  </a:lnTo>
                  <a:lnTo>
                    <a:pt x="0" y="126"/>
                  </a:lnTo>
                  <a:lnTo>
                    <a:pt x="31" y="156"/>
                  </a:lnTo>
                  <a:lnTo>
                    <a:pt x="156" y="31"/>
                  </a:lnTo>
                  <a:close/>
                  <a:moveTo>
                    <a:pt x="7" y="123"/>
                  </a:moveTo>
                  <a:lnTo>
                    <a:pt x="126" y="7"/>
                  </a:lnTo>
                  <a:lnTo>
                    <a:pt x="130" y="12"/>
                  </a:lnTo>
                  <a:lnTo>
                    <a:pt x="14" y="128"/>
                  </a:lnTo>
                  <a:lnTo>
                    <a:pt x="7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0" name="Csoportba foglalás 32"/>
          <p:cNvGrpSpPr/>
          <p:nvPr/>
        </p:nvGrpSpPr>
        <p:grpSpPr>
          <a:xfrm>
            <a:off x="6499155" y="1342609"/>
            <a:ext cx="583844" cy="586785"/>
            <a:chOff x="8255001" y="6515101"/>
            <a:chExt cx="630238" cy="633413"/>
          </a:xfrm>
          <a:solidFill>
            <a:srgbClr val="3F3F3F"/>
          </a:solidFill>
        </p:grpSpPr>
        <p:sp>
          <p:nvSpPr>
            <p:cNvPr id="251" name="Freeform 198"/>
            <p:cNvSpPr>
              <a:spLocks noEditPoints="1"/>
            </p:cNvSpPr>
            <p:nvPr/>
          </p:nvSpPr>
          <p:spPr bwMode="auto">
            <a:xfrm>
              <a:off x="8255001" y="6515101"/>
              <a:ext cx="630238" cy="633413"/>
            </a:xfrm>
            <a:custGeom>
              <a:avLst/>
              <a:gdLst>
                <a:gd name="T0" fmla="*/ 397 w 397"/>
                <a:gd name="T1" fmla="*/ 0 h 399"/>
                <a:gd name="T2" fmla="*/ 0 w 397"/>
                <a:gd name="T3" fmla="*/ 0 h 399"/>
                <a:gd name="T4" fmla="*/ 0 w 397"/>
                <a:gd name="T5" fmla="*/ 399 h 399"/>
                <a:gd name="T6" fmla="*/ 397 w 397"/>
                <a:gd name="T7" fmla="*/ 399 h 399"/>
                <a:gd name="T8" fmla="*/ 397 w 397"/>
                <a:gd name="T9" fmla="*/ 0 h 399"/>
                <a:gd name="T10" fmla="*/ 378 w 397"/>
                <a:gd name="T11" fmla="*/ 380 h 399"/>
                <a:gd name="T12" fmla="*/ 19 w 397"/>
                <a:gd name="T13" fmla="*/ 380 h 399"/>
                <a:gd name="T14" fmla="*/ 19 w 397"/>
                <a:gd name="T15" fmla="*/ 19 h 399"/>
                <a:gd name="T16" fmla="*/ 378 w 397"/>
                <a:gd name="T17" fmla="*/ 19 h 399"/>
                <a:gd name="T18" fmla="*/ 378 w 397"/>
                <a:gd name="T19" fmla="*/ 38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397" y="0"/>
                  </a:moveTo>
                  <a:lnTo>
                    <a:pt x="0" y="0"/>
                  </a:lnTo>
                  <a:lnTo>
                    <a:pt x="0" y="399"/>
                  </a:lnTo>
                  <a:lnTo>
                    <a:pt x="397" y="399"/>
                  </a:lnTo>
                  <a:lnTo>
                    <a:pt x="397" y="0"/>
                  </a:lnTo>
                  <a:close/>
                  <a:moveTo>
                    <a:pt x="378" y="380"/>
                  </a:moveTo>
                  <a:lnTo>
                    <a:pt x="19" y="380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Freeform 200"/>
            <p:cNvSpPr>
              <a:spLocks noEditPoints="1"/>
            </p:cNvSpPr>
            <p:nvPr/>
          </p:nvSpPr>
          <p:spPr bwMode="auto">
            <a:xfrm>
              <a:off x="8461376" y="6677026"/>
              <a:ext cx="247650" cy="252413"/>
            </a:xfrm>
            <a:custGeom>
              <a:avLst/>
              <a:gdLst>
                <a:gd name="T0" fmla="*/ 156 w 156"/>
                <a:gd name="T1" fmla="*/ 33 h 159"/>
                <a:gd name="T2" fmla="*/ 123 w 156"/>
                <a:gd name="T3" fmla="*/ 0 h 159"/>
                <a:gd name="T4" fmla="*/ 0 w 156"/>
                <a:gd name="T5" fmla="*/ 126 h 159"/>
                <a:gd name="T6" fmla="*/ 31 w 156"/>
                <a:gd name="T7" fmla="*/ 159 h 159"/>
                <a:gd name="T8" fmla="*/ 156 w 156"/>
                <a:gd name="T9" fmla="*/ 33 h 159"/>
                <a:gd name="T10" fmla="*/ 7 w 156"/>
                <a:gd name="T11" fmla="*/ 126 h 159"/>
                <a:gd name="T12" fmla="*/ 123 w 156"/>
                <a:gd name="T13" fmla="*/ 7 h 159"/>
                <a:gd name="T14" fmla="*/ 130 w 156"/>
                <a:gd name="T15" fmla="*/ 12 h 159"/>
                <a:gd name="T16" fmla="*/ 12 w 156"/>
                <a:gd name="T17" fmla="*/ 131 h 159"/>
                <a:gd name="T18" fmla="*/ 7 w 156"/>
                <a:gd name="T19" fmla="*/ 126 h 159"/>
                <a:gd name="T20" fmla="*/ 16 w 156"/>
                <a:gd name="T21" fmla="*/ 135 h 159"/>
                <a:gd name="T22" fmla="*/ 135 w 156"/>
                <a:gd name="T23" fmla="*/ 19 h 159"/>
                <a:gd name="T24" fmla="*/ 139 w 156"/>
                <a:gd name="T25" fmla="*/ 24 h 159"/>
                <a:gd name="T26" fmla="*/ 23 w 156"/>
                <a:gd name="T27" fmla="*/ 140 h 159"/>
                <a:gd name="T28" fmla="*/ 16 w 156"/>
                <a:gd name="T29" fmla="*/ 135 h 159"/>
                <a:gd name="T30" fmla="*/ 144 w 156"/>
                <a:gd name="T31" fmla="*/ 29 h 159"/>
                <a:gd name="T32" fmla="*/ 149 w 156"/>
                <a:gd name="T33" fmla="*/ 33 h 159"/>
                <a:gd name="T34" fmla="*/ 33 w 156"/>
                <a:gd name="T35" fmla="*/ 150 h 159"/>
                <a:gd name="T36" fmla="*/ 28 w 156"/>
                <a:gd name="T37" fmla="*/ 145 h 159"/>
                <a:gd name="T38" fmla="*/ 144 w 156"/>
                <a:gd name="T39" fmla="*/ 2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" h="159">
                  <a:moveTo>
                    <a:pt x="156" y="33"/>
                  </a:moveTo>
                  <a:lnTo>
                    <a:pt x="123" y="0"/>
                  </a:lnTo>
                  <a:lnTo>
                    <a:pt x="0" y="126"/>
                  </a:lnTo>
                  <a:lnTo>
                    <a:pt x="31" y="159"/>
                  </a:lnTo>
                  <a:lnTo>
                    <a:pt x="156" y="33"/>
                  </a:lnTo>
                  <a:close/>
                  <a:moveTo>
                    <a:pt x="7" y="126"/>
                  </a:moveTo>
                  <a:lnTo>
                    <a:pt x="123" y="7"/>
                  </a:lnTo>
                  <a:lnTo>
                    <a:pt x="130" y="12"/>
                  </a:lnTo>
                  <a:lnTo>
                    <a:pt x="12" y="131"/>
                  </a:lnTo>
                  <a:lnTo>
                    <a:pt x="7" y="126"/>
                  </a:lnTo>
                  <a:close/>
                  <a:moveTo>
                    <a:pt x="16" y="135"/>
                  </a:moveTo>
                  <a:lnTo>
                    <a:pt x="135" y="19"/>
                  </a:lnTo>
                  <a:lnTo>
                    <a:pt x="139" y="24"/>
                  </a:lnTo>
                  <a:lnTo>
                    <a:pt x="23" y="140"/>
                  </a:lnTo>
                  <a:lnTo>
                    <a:pt x="16" y="135"/>
                  </a:lnTo>
                  <a:close/>
                  <a:moveTo>
                    <a:pt x="144" y="29"/>
                  </a:moveTo>
                  <a:lnTo>
                    <a:pt x="149" y="33"/>
                  </a:lnTo>
                  <a:lnTo>
                    <a:pt x="33" y="150"/>
                  </a:lnTo>
                  <a:lnTo>
                    <a:pt x="28" y="145"/>
                  </a:lnTo>
                  <a:lnTo>
                    <a:pt x="144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3" name="Csoportba foglalás 35"/>
          <p:cNvGrpSpPr/>
          <p:nvPr/>
        </p:nvGrpSpPr>
        <p:grpSpPr>
          <a:xfrm>
            <a:off x="7368302" y="1330844"/>
            <a:ext cx="583844" cy="586785"/>
            <a:chOff x="9201151" y="6515101"/>
            <a:chExt cx="630238" cy="633413"/>
          </a:xfrm>
          <a:solidFill>
            <a:srgbClr val="3F3F3F"/>
          </a:solidFill>
        </p:grpSpPr>
        <p:sp>
          <p:nvSpPr>
            <p:cNvPr id="254" name="Freeform 201"/>
            <p:cNvSpPr>
              <a:spLocks noEditPoints="1"/>
            </p:cNvSpPr>
            <p:nvPr/>
          </p:nvSpPr>
          <p:spPr bwMode="auto">
            <a:xfrm>
              <a:off x="9201151" y="6515101"/>
              <a:ext cx="630238" cy="633413"/>
            </a:xfrm>
            <a:custGeom>
              <a:avLst/>
              <a:gdLst>
                <a:gd name="T0" fmla="*/ 397 w 397"/>
                <a:gd name="T1" fmla="*/ 0 h 399"/>
                <a:gd name="T2" fmla="*/ 0 w 397"/>
                <a:gd name="T3" fmla="*/ 0 h 399"/>
                <a:gd name="T4" fmla="*/ 0 w 397"/>
                <a:gd name="T5" fmla="*/ 399 h 399"/>
                <a:gd name="T6" fmla="*/ 397 w 397"/>
                <a:gd name="T7" fmla="*/ 399 h 399"/>
                <a:gd name="T8" fmla="*/ 397 w 397"/>
                <a:gd name="T9" fmla="*/ 0 h 399"/>
                <a:gd name="T10" fmla="*/ 378 w 397"/>
                <a:gd name="T11" fmla="*/ 380 h 399"/>
                <a:gd name="T12" fmla="*/ 19 w 397"/>
                <a:gd name="T13" fmla="*/ 380 h 399"/>
                <a:gd name="T14" fmla="*/ 19 w 397"/>
                <a:gd name="T15" fmla="*/ 19 h 399"/>
                <a:gd name="T16" fmla="*/ 378 w 397"/>
                <a:gd name="T17" fmla="*/ 19 h 399"/>
                <a:gd name="T18" fmla="*/ 378 w 397"/>
                <a:gd name="T19" fmla="*/ 38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397" y="0"/>
                  </a:moveTo>
                  <a:lnTo>
                    <a:pt x="0" y="0"/>
                  </a:lnTo>
                  <a:lnTo>
                    <a:pt x="0" y="399"/>
                  </a:lnTo>
                  <a:lnTo>
                    <a:pt x="397" y="399"/>
                  </a:lnTo>
                  <a:lnTo>
                    <a:pt x="397" y="0"/>
                  </a:lnTo>
                  <a:close/>
                  <a:moveTo>
                    <a:pt x="378" y="380"/>
                  </a:moveTo>
                  <a:lnTo>
                    <a:pt x="19" y="380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5" name="Freeform 202"/>
            <p:cNvSpPr>
              <a:spLocks noEditPoints="1"/>
            </p:cNvSpPr>
            <p:nvPr/>
          </p:nvSpPr>
          <p:spPr bwMode="auto">
            <a:xfrm>
              <a:off x="9366251" y="6635751"/>
              <a:ext cx="360363" cy="354013"/>
            </a:xfrm>
            <a:custGeom>
              <a:avLst/>
              <a:gdLst>
                <a:gd name="T0" fmla="*/ 39 w 96"/>
                <a:gd name="T1" fmla="*/ 66 h 94"/>
                <a:gd name="T2" fmla="*/ 37 w 96"/>
                <a:gd name="T3" fmla="*/ 63 h 94"/>
                <a:gd name="T4" fmla="*/ 44 w 96"/>
                <a:gd name="T5" fmla="*/ 57 h 94"/>
                <a:gd name="T6" fmla="*/ 62 w 96"/>
                <a:gd name="T7" fmla="*/ 63 h 94"/>
                <a:gd name="T8" fmla="*/ 84 w 96"/>
                <a:gd name="T9" fmla="*/ 54 h 94"/>
                <a:gd name="T10" fmla="*/ 84 w 96"/>
                <a:gd name="T11" fmla="*/ 9 h 94"/>
                <a:gd name="T12" fmla="*/ 62 w 96"/>
                <a:gd name="T13" fmla="*/ 0 h 94"/>
                <a:gd name="T14" fmla="*/ 40 w 96"/>
                <a:gd name="T15" fmla="*/ 9 h 94"/>
                <a:gd name="T16" fmla="*/ 37 w 96"/>
                <a:gd name="T17" fmla="*/ 50 h 94"/>
                <a:gd name="T18" fmla="*/ 30 w 96"/>
                <a:gd name="T19" fmla="*/ 57 h 94"/>
                <a:gd name="T20" fmla="*/ 28 w 96"/>
                <a:gd name="T21" fmla="*/ 54 h 94"/>
                <a:gd name="T22" fmla="*/ 0 w 96"/>
                <a:gd name="T23" fmla="*/ 82 h 94"/>
                <a:gd name="T24" fmla="*/ 11 w 96"/>
                <a:gd name="T25" fmla="*/ 94 h 94"/>
                <a:gd name="T26" fmla="*/ 39 w 96"/>
                <a:gd name="T27" fmla="*/ 66 h 94"/>
                <a:gd name="T28" fmla="*/ 46 w 96"/>
                <a:gd name="T29" fmla="*/ 15 h 94"/>
                <a:gd name="T30" fmla="*/ 62 w 96"/>
                <a:gd name="T31" fmla="*/ 8 h 94"/>
                <a:gd name="T32" fmla="*/ 79 w 96"/>
                <a:gd name="T33" fmla="*/ 15 h 94"/>
                <a:gd name="T34" fmla="*/ 79 w 96"/>
                <a:gd name="T35" fmla="*/ 48 h 94"/>
                <a:gd name="T36" fmla="*/ 62 w 96"/>
                <a:gd name="T37" fmla="*/ 55 h 94"/>
                <a:gd name="T38" fmla="*/ 46 w 96"/>
                <a:gd name="T39" fmla="*/ 48 h 94"/>
                <a:gd name="T40" fmla="*/ 46 w 96"/>
                <a:gd name="T41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94">
                  <a:moveTo>
                    <a:pt x="39" y="66"/>
                  </a:moveTo>
                  <a:cubicBezTo>
                    <a:pt x="37" y="63"/>
                    <a:pt x="37" y="63"/>
                    <a:pt x="37" y="63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9" y="61"/>
                    <a:pt x="55" y="63"/>
                    <a:pt x="62" y="63"/>
                  </a:cubicBezTo>
                  <a:cubicBezTo>
                    <a:pt x="70" y="63"/>
                    <a:pt x="78" y="60"/>
                    <a:pt x="84" y="54"/>
                  </a:cubicBezTo>
                  <a:cubicBezTo>
                    <a:pt x="96" y="42"/>
                    <a:pt x="96" y="22"/>
                    <a:pt x="84" y="9"/>
                  </a:cubicBezTo>
                  <a:cubicBezTo>
                    <a:pt x="78" y="4"/>
                    <a:pt x="70" y="0"/>
                    <a:pt x="62" y="0"/>
                  </a:cubicBezTo>
                  <a:cubicBezTo>
                    <a:pt x="54" y="0"/>
                    <a:pt x="46" y="4"/>
                    <a:pt x="40" y="9"/>
                  </a:cubicBezTo>
                  <a:cubicBezTo>
                    <a:pt x="29" y="21"/>
                    <a:pt x="28" y="38"/>
                    <a:pt x="37" y="50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1" y="94"/>
                    <a:pt x="11" y="94"/>
                    <a:pt x="11" y="94"/>
                  </a:cubicBezTo>
                  <a:lnTo>
                    <a:pt x="39" y="66"/>
                  </a:lnTo>
                  <a:close/>
                  <a:moveTo>
                    <a:pt x="46" y="15"/>
                  </a:moveTo>
                  <a:cubicBezTo>
                    <a:pt x="50" y="11"/>
                    <a:pt x="56" y="8"/>
                    <a:pt x="62" y="8"/>
                  </a:cubicBezTo>
                  <a:cubicBezTo>
                    <a:pt x="68" y="8"/>
                    <a:pt x="74" y="11"/>
                    <a:pt x="79" y="15"/>
                  </a:cubicBezTo>
                  <a:cubicBezTo>
                    <a:pt x="88" y="24"/>
                    <a:pt x="88" y="39"/>
                    <a:pt x="79" y="48"/>
                  </a:cubicBezTo>
                  <a:cubicBezTo>
                    <a:pt x="74" y="52"/>
                    <a:pt x="68" y="55"/>
                    <a:pt x="62" y="55"/>
                  </a:cubicBezTo>
                  <a:cubicBezTo>
                    <a:pt x="56" y="55"/>
                    <a:pt x="50" y="52"/>
                    <a:pt x="46" y="48"/>
                  </a:cubicBezTo>
                  <a:cubicBezTo>
                    <a:pt x="37" y="39"/>
                    <a:pt x="37" y="24"/>
                    <a:pt x="4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6" name="Csoportba foglalás 38"/>
          <p:cNvGrpSpPr/>
          <p:nvPr/>
        </p:nvGrpSpPr>
        <p:grpSpPr>
          <a:xfrm>
            <a:off x="8238226" y="1310232"/>
            <a:ext cx="583844" cy="586785"/>
            <a:chOff x="10147301" y="6515101"/>
            <a:chExt cx="630238" cy="633413"/>
          </a:xfrm>
          <a:solidFill>
            <a:srgbClr val="3F3F3F"/>
          </a:solidFill>
        </p:grpSpPr>
        <p:sp>
          <p:nvSpPr>
            <p:cNvPr id="257" name="Freeform 203"/>
            <p:cNvSpPr>
              <a:spLocks noEditPoints="1"/>
            </p:cNvSpPr>
            <p:nvPr/>
          </p:nvSpPr>
          <p:spPr bwMode="auto">
            <a:xfrm>
              <a:off x="10147301" y="6515101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9 w 397"/>
                <a:gd name="T11" fmla="*/ 19 h 399"/>
                <a:gd name="T12" fmla="*/ 378 w 397"/>
                <a:gd name="T13" fmla="*/ 19 h 399"/>
                <a:gd name="T14" fmla="*/ 378 w 397"/>
                <a:gd name="T15" fmla="*/ 380 h 399"/>
                <a:gd name="T16" fmla="*/ 19 w 397"/>
                <a:gd name="T17" fmla="*/ 380 h 399"/>
                <a:gd name="T18" fmla="*/ 19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8" name="Freeform 204"/>
            <p:cNvSpPr>
              <a:spLocks/>
            </p:cNvSpPr>
            <p:nvPr/>
          </p:nvSpPr>
          <p:spPr bwMode="auto">
            <a:xfrm>
              <a:off x="10293351" y="6669088"/>
              <a:ext cx="266700" cy="320675"/>
            </a:xfrm>
            <a:custGeom>
              <a:avLst/>
              <a:gdLst>
                <a:gd name="T0" fmla="*/ 0 w 168"/>
                <a:gd name="T1" fmla="*/ 36 h 202"/>
                <a:gd name="T2" fmla="*/ 66 w 168"/>
                <a:gd name="T3" fmla="*/ 36 h 202"/>
                <a:gd name="T4" fmla="*/ 66 w 168"/>
                <a:gd name="T5" fmla="*/ 202 h 202"/>
                <a:gd name="T6" fmla="*/ 102 w 168"/>
                <a:gd name="T7" fmla="*/ 202 h 202"/>
                <a:gd name="T8" fmla="*/ 102 w 168"/>
                <a:gd name="T9" fmla="*/ 36 h 202"/>
                <a:gd name="T10" fmla="*/ 168 w 168"/>
                <a:gd name="T11" fmla="*/ 36 h 202"/>
                <a:gd name="T12" fmla="*/ 168 w 168"/>
                <a:gd name="T13" fmla="*/ 0 h 202"/>
                <a:gd name="T14" fmla="*/ 0 w 168"/>
                <a:gd name="T15" fmla="*/ 0 h 202"/>
                <a:gd name="T16" fmla="*/ 0 w 168"/>
                <a:gd name="T17" fmla="*/ 3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202">
                  <a:moveTo>
                    <a:pt x="0" y="36"/>
                  </a:moveTo>
                  <a:lnTo>
                    <a:pt x="66" y="36"/>
                  </a:lnTo>
                  <a:lnTo>
                    <a:pt x="66" y="202"/>
                  </a:lnTo>
                  <a:lnTo>
                    <a:pt x="102" y="202"/>
                  </a:lnTo>
                  <a:lnTo>
                    <a:pt x="102" y="36"/>
                  </a:lnTo>
                  <a:lnTo>
                    <a:pt x="168" y="36"/>
                  </a:lnTo>
                  <a:lnTo>
                    <a:pt x="168" y="0"/>
                  </a:lnTo>
                  <a:lnTo>
                    <a:pt x="0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Rectangle 205"/>
            <p:cNvSpPr>
              <a:spLocks noChangeArrowheads="1"/>
            </p:cNvSpPr>
            <p:nvPr/>
          </p:nvSpPr>
          <p:spPr bwMode="auto">
            <a:xfrm>
              <a:off x="10609263" y="6669088"/>
              <a:ext cx="17463" cy="320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60" name="Csoportba foglalás 149"/>
          <p:cNvGrpSpPr/>
          <p:nvPr/>
        </p:nvGrpSpPr>
        <p:grpSpPr>
          <a:xfrm>
            <a:off x="362219" y="2259960"/>
            <a:ext cx="583844" cy="585314"/>
            <a:chOff x="1784350" y="2014538"/>
            <a:chExt cx="630238" cy="631825"/>
          </a:xfrm>
          <a:solidFill>
            <a:srgbClr val="3F3F3F"/>
          </a:solidFill>
        </p:grpSpPr>
        <p:sp>
          <p:nvSpPr>
            <p:cNvPr id="261" name="Rectangle 5"/>
            <p:cNvSpPr>
              <a:spLocks noChangeArrowheads="1"/>
            </p:cNvSpPr>
            <p:nvPr/>
          </p:nvSpPr>
          <p:spPr bwMode="auto">
            <a:xfrm>
              <a:off x="1889125" y="2439988"/>
              <a:ext cx="225425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2" name="Rectangle 6"/>
            <p:cNvSpPr>
              <a:spLocks noChangeArrowheads="1"/>
            </p:cNvSpPr>
            <p:nvPr/>
          </p:nvSpPr>
          <p:spPr bwMode="auto">
            <a:xfrm>
              <a:off x="1889125" y="2476501"/>
              <a:ext cx="11271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Rectangle 7"/>
            <p:cNvSpPr>
              <a:spLocks noChangeArrowheads="1"/>
            </p:cNvSpPr>
            <p:nvPr/>
          </p:nvSpPr>
          <p:spPr bwMode="auto">
            <a:xfrm>
              <a:off x="2130425" y="2439988"/>
              <a:ext cx="1127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4" name="Freeform 8"/>
            <p:cNvSpPr>
              <a:spLocks noEditPoints="1"/>
            </p:cNvSpPr>
            <p:nvPr/>
          </p:nvSpPr>
          <p:spPr bwMode="auto">
            <a:xfrm>
              <a:off x="1784350" y="201453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79 h 398"/>
                <a:gd name="T12" fmla="*/ 19 w 397"/>
                <a:gd name="T13" fmla="*/ 379 h 398"/>
                <a:gd name="T14" fmla="*/ 19 w 397"/>
                <a:gd name="T15" fmla="*/ 19 h 398"/>
                <a:gd name="T16" fmla="*/ 378 w 397"/>
                <a:gd name="T17" fmla="*/ 19 h 398"/>
                <a:gd name="T18" fmla="*/ 378 w 397"/>
                <a:gd name="T19" fmla="*/ 37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79"/>
                  </a:moveTo>
                  <a:lnTo>
                    <a:pt x="19" y="379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5" name="Freeform 9"/>
            <p:cNvSpPr>
              <a:spLocks/>
            </p:cNvSpPr>
            <p:nvPr/>
          </p:nvSpPr>
          <p:spPr bwMode="auto">
            <a:xfrm>
              <a:off x="2317750" y="2078038"/>
              <a:ext cx="14288" cy="14288"/>
            </a:xfrm>
            <a:custGeom>
              <a:avLst/>
              <a:gdLst>
                <a:gd name="T0" fmla="*/ 2 w 9"/>
                <a:gd name="T1" fmla="*/ 9 h 9"/>
                <a:gd name="T2" fmla="*/ 5 w 9"/>
                <a:gd name="T3" fmla="*/ 7 h 9"/>
                <a:gd name="T4" fmla="*/ 9 w 9"/>
                <a:gd name="T5" fmla="*/ 9 h 9"/>
                <a:gd name="T6" fmla="*/ 9 w 9"/>
                <a:gd name="T7" fmla="*/ 9 h 9"/>
                <a:gd name="T8" fmla="*/ 7 w 9"/>
                <a:gd name="T9" fmla="*/ 5 h 9"/>
                <a:gd name="T10" fmla="*/ 9 w 9"/>
                <a:gd name="T11" fmla="*/ 0 h 9"/>
                <a:gd name="T12" fmla="*/ 9 w 9"/>
                <a:gd name="T13" fmla="*/ 0 h 9"/>
                <a:gd name="T14" fmla="*/ 5 w 9"/>
                <a:gd name="T15" fmla="*/ 2 h 9"/>
                <a:gd name="T16" fmla="*/ 2 w 9"/>
                <a:gd name="T17" fmla="*/ 0 h 9"/>
                <a:gd name="T18" fmla="*/ 0 w 9"/>
                <a:gd name="T19" fmla="*/ 0 h 9"/>
                <a:gd name="T20" fmla="*/ 5 w 9"/>
                <a:gd name="T21" fmla="*/ 5 h 9"/>
                <a:gd name="T22" fmla="*/ 0 w 9"/>
                <a:gd name="T23" fmla="*/ 9 h 9"/>
                <a:gd name="T24" fmla="*/ 2 w 9"/>
                <a:gd name="T2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2" y="9"/>
                  </a:moveTo>
                  <a:lnTo>
                    <a:pt x="5" y="7"/>
                  </a:lnTo>
                  <a:lnTo>
                    <a:pt x="9" y="9"/>
                  </a:lnTo>
                  <a:lnTo>
                    <a:pt x="9" y="9"/>
                  </a:lnTo>
                  <a:lnTo>
                    <a:pt x="7" y="5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5" y="5"/>
                  </a:lnTo>
                  <a:lnTo>
                    <a:pt x="0" y="9"/>
                  </a:lnTo>
                  <a:lnTo>
                    <a:pt x="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6" name="Freeform 10"/>
            <p:cNvSpPr>
              <a:spLocks noEditPoints="1"/>
            </p:cNvSpPr>
            <p:nvPr/>
          </p:nvSpPr>
          <p:spPr bwMode="auto">
            <a:xfrm>
              <a:off x="2287588" y="2078038"/>
              <a:ext cx="19050" cy="14288"/>
            </a:xfrm>
            <a:custGeom>
              <a:avLst/>
              <a:gdLst>
                <a:gd name="T0" fmla="*/ 12 w 12"/>
                <a:gd name="T1" fmla="*/ 0 h 9"/>
                <a:gd name="T2" fmla="*/ 0 w 12"/>
                <a:gd name="T3" fmla="*/ 0 h 9"/>
                <a:gd name="T4" fmla="*/ 0 w 12"/>
                <a:gd name="T5" fmla="*/ 9 h 9"/>
                <a:gd name="T6" fmla="*/ 12 w 12"/>
                <a:gd name="T7" fmla="*/ 9 h 9"/>
                <a:gd name="T8" fmla="*/ 12 w 12"/>
                <a:gd name="T9" fmla="*/ 0 h 9"/>
                <a:gd name="T10" fmla="*/ 9 w 12"/>
                <a:gd name="T11" fmla="*/ 7 h 9"/>
                <a:gd name="T12" fmla="*/ 2 w 12"/>
                <a:gd name="T13" fmla="*/ 7 h 9"/>
                <a:gd name="T14" fmla="*/ 2 w 12"/>
                <a:gd name="T15" fmla="*/ 2 h 9"/>
                <a:gd name="T16" fmla="*/ 9 w 12"/>
                <a:gd name="T17" fmla="*/ 2 h 9"/>
                <a:gd name="T18" fmla="*/ 9 w 12"/>
                <a:gd name="T1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2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12" y="9"/>
                  </a:lnTo>
                  <a:lnTo>
                    <a:pt x="12" y="0"/>
                  </a:lnTo>
                  <a:close/>
                  <a:moveTo>
                    <a:pt x="9" y="7"/>
                  </a:moveTo>
                  <a:lnTo>
                    <a:pt x="2" y="7"/>
                  </a:lnTo>
                  <a:lnTo>
                    <a:pt x="2" y="2"/>
                  </a:lnTo>
                  <a:lnTo>
                    <a:pt x="9" y="2"/>
                  </a:lnTo>
                  <a:lnTo>
                    <a:pt x="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7" name="Rectangle 11"/>
            <p:cNvSpPr>
              <a:spLocks noChangeArrowheads="1"/>
            </p:cNvSpPr>
            <p:nvPr/>
          </p:nvSpPr>
          <p:spPr bwMode="auto">
            <a:xfrm>
              <a:off x="2257425" y="2089151"/>
              <a:ext cx="14288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Freeform 12"/>
            <p:cNvSpPr>
              <a:spLocks noEditPoints="1"/>
            </p:cNvSpPr>
            <p:nvPr/>
          </p:nvSpPr>
          <p:spPr bwMode="auto">
            <a:xfrm>
              <a:off x="1847850" y="2062163"/>
              <a:ext cx="503238" cy="531813"/>
            </a:xfrm>
            <a:custGeom>
              <a:avLst/>
              <a:gdLst>
                <a:gd name="T0" fmla="*/ 317 w 317"/>
                <a:gd name="T1" fmla="*/ 29 h 335"/>
                <a:gd name="T2" fmla="*/ 317 w 317"/>
                <a:gd name="T3" fmla="*/ 24 h 335"/>
                <a:gd name="T4" fmla="*/ 317 w 317"/>
                <a:gd name="T5" fmla="*/ 0 h 335"/>
                <a:gd name="T6" fmla="*/ 0 w 317"/>
                <a:gd name="T7" fmla="*/ 0 h 335"/>
                <a:gd name="T8" fmla="*/ 0 w 317"/>
                <a:gd name="T9" fmla="*/ 24 h 335"/>
                <a:gd name="T10" fmla="*/ 0 w 317"/>
                <a:gd name="T11" fmla="*/ 29 h 335"/>
                <a:gd name="T12" fmla="*/ 0 w 317"/>
                <a:gd name="T13" fmla="*/ 335 h 335"/>
                <a:gd name="T14" fmla="*/ 317 w 317"/>
                <a:gd name="T15" fmla="*/ 335 h 335"/>
                <a:gd name="T16" fmla="*/ 317 w 317"/>
                <a:gd name="T17" fmla="*/ 29 h 335"/>
                <a:gd name="T18" fmla="*/ 312 w 317"/>
                <a:gd name="T19" fmla="*/ 330 h 335"/>
                <a:gd name="T20" fmla="*/ 5 w 317"/>
                <a:gd name="T21" fmla="*/ 330 h 335"/>
                <a:gd name="T22" fmla="*/ 5 w 317"/>
                <a:gd name="T23" fmla="*/ 316 h 335"/>
                <a:gd name="T24" fmla="*/ 312 w 317"/>
                <a:gd name="T25" fmla="*/ 316 h 335"/>
                <a:gd name="T26" fmla="*/ 312 w 317"/>
                <a:gd name="T27" fmla="*/ 330 h 335"/>
                <a:gd name="T28" fmla="*/ 312 w 317"/>
                <a:gd name="T29" fmla="*/ 311 h 335"/>
                <a:gd name="T30" fmla="*/ 5 w 317"/>
                <a:gd name="T31" fmla="*/ 311 h 335"/>
                <a:gd name="T32" fmla="*/ 5 w 317"/>
                <a:gd name="T33" fmla="*/ 29 h 335"/>
                <a:gd name="T34" fmla="*/ 312 w 317"/>
                <a:gd name="T35" fmla="*/ 29 h 335"/>
                <a:gd name="T36" fmla="*/ 312 w 317"/>
                <a:gd name="T37" fmla="*/ 311 h 335"/>
                <a:gd name="T38" fmla="*/ 312 w 317"/>
                <a:gd name="T39" fmla="*/ 24 h 335"/>
                <a:gd name="T40" fmla="*/ 5 w 317"/>
                <a:gd name="T41" fmla="*/ 24 h 335"/>
                <a:gd name="T42" fmla="*/ 5 w 317"/>
                <a:gd name="T43" fmla="*/ 5 h 335"/>
                <a:gd name="T44" fmla="*/ 312 w 317"/>
                <a:gd name="T45" fmla="*/ 5 h 335"/>
                <a:gd name="T46" fmla="*/ 312 w 317"/>
                <a:gd name="T47" fmla="*/ 2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335">
                  <a:moveTo>
                    <a:pt x="317" y="29"/>
                  </a:moveTo>
                  <a:lnTo>
                    <a:pt x="317" y="24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35"/>
                  </a:lnTo>
                  <a:lnTo>
                    <a:pt x="317" y="335"/>
                  </a:lnTo>
                  <a:lnTo>
                    <a:pt x="317" y="29"/>
                  </a:lnTo>
                  <a:close/>
                  <a:moveTo>
                    <a:pt x="312" y="330"/>
                  </a:moveTo>
                  <a:lnTo>
                    <a:pt x="5" y="330"/>
                  </a:lnTo>
                  <a:lnTo>
                    <a:pt x="5" y="316"/>
                  </a:lnTo>
                  <a:lnTo>
                    <a:pt x="312" y="316"/>
                  </a:lnTo>
                  <a:lnTo>
                    <a:pt x="312" y="330"/>
                  </a:lnTo>
                  <a:close/>
                  <a:moveTo>
                    <a:pt x="312" y="311"/>
                  </a:moveTo>
                  <a:lnTo>
                    <a:pt x="5" y="311"/>
                  </a:lnTo>
                  <a:lnTo>
                    <a:pt x="5" y="29"/>
                  </a:lnTo>
                  <a:lnTo>
                    <a:pt x="312" y="29"/>
                  </a:lnTo>
                  <a:lnTo>
                    <a:pt x="312" y="311"/>
                  </a:lnTo>
                  <a:close/>
                  <a:moveTo>
                    <a:pt x="312" y="24"/>
                  </a:moveTo>
                  <a:lnTo>
                    <a:pt x="5" y="24"/>
                  </a:lnTo>
                  <a:lnTo>
                    <a:pt x="5" y="5"/>
                  </a:lnTo>
                  <a:lnTo>
                    <a:pt x="312" y="5"/>
                  </a:lnTo>
                  <a:lnTo>
                    <a:pt x="31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Rectangle 13"/>
            <p:cNvSpPr>
              <a:spLocks noChangeArrowheads="1"/>
            </p:cNvSpPr>
            <p:nvPr/>
          </p:nvSpPr>
          <p:spPr bwMode="auto">
            <a:xfrm>
              <a:off x="1863725" y="2111376"/>
              <a:ext cx="93663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Rectangle 14"/>
            <p:cNvSpPr>
              <a:spLocks noChangeArrowheads="1"/>
            </p:cNvSpPr>
            <p:nvPr/>
          </p:nvSpPr>
          <p:spPr bwMode="auto">
            <a:xfrm>
              <a:off x="2163763" y="2149476"/>
              <a:ext cx="523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1" name="Rectangle 15"/>
            <p:cNvSpPr>
              <a:spLocks noChangeArrowheads="1"/>
            </p:cNvSpPr>
            <p:nvPr/>
          </p:nvSpPr>
          <p:spPr bwMode="auto">
            <a:xfrm>
              <a:off x="2103438" y="2149476"/>
              <a:ext cx="523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2" name="Rectangle 16"/>
            <p:cNvSpPr>
              <a:spLocks noChangeArrowheads="1"/>
            </p:cNvSpPr>
            <p:nvPr/>
          </p:nvSpPr>
          <p:spPr bwMode="auto">
            <a:xfrm>
              <a:off x="2224088" y="2149476"/>
              <a:ext cx="4762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3" name="Rectangle 17"/>
            <p:cNvSpPr>
              <a:spLocks noChangeArrowheads="1"/>
            </p:cNvSpPr>
            <p:nvPr/>
          </p:nvSpPr>
          <p:spPr bwMode="auto">
            <a:xfrm>
              <a:off x="2279650" y="2149476"/>
              <a:ext cx="523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4" name="Freeform 18"/>
            <p:cNvSpPr>
              <a:spLocks noEditPoints="1"/>
            </p:cNvSpPr>
            <p:nvPr/>
          </p:nvSpPr>
          <p:spPr bwMode="auto">
            <a:xfrm>
              <a:off x="1863725" y="2190751"/>
              <a:ext cx="468313" cy="123825"/>
            </a:xfrm>
            <a:custGeom>
              <a:avLst/>
              <a:gdLst>
                <a:gd name="T0" fmla="*/ 295 w 295"/>
                <a:gd name="T1" fmla="*/ 0 h 78"/>
                <a:gd name="T2" fmla="*/ 0 w 295"/>
                <a:gd name="T3" fmla="*/ 0 h 78"/>
                <a:gd name="T4" fmla="*/ 0 w 295"/>
                <a:gd name="T5" fmla="*/ 78 h 78"/>
                <a:gd name="T6" fmla="*/ 295 w 295"/>
                <a:gd name="T7" fmla="*/ 78 h 78"/>
                <a:gd name="T8" fmla="*/ 295 w 295"/>
                <a:gd name="T9" fmla="*/ 0 h 78"/>
                <a:gd name="T10" fmla="*/ 293 w 295"/>
                <a:gd name="T11" fmla="*/ 78 h 78"/>
                <a:gd name="T12" fmla="*/ 2 w 295"/>
                <a:gd name="T13" fmla="*/ 78 h 78"/>
                <a:gd name="T14" fmla="*/ 2 w 295"/>
                <a:gd name="T15" fmla="*/ 2 h 78"/>
                <a:gd name="T16" fmla="*/ 293 w 295"/>
                <a:gd name="T17" fmla="*/ 2 h 78"/>
                <a:gd name="T18" fmla="*/ 293 w 295"/>
                <a:gd name="T1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5" h="78">
                  <a:moveTo>
                    <a:pt x="295" y="0"/>
                  </a:moveTo>
                  <a:lnTo>
                    <a:pt x="0" y="0"/>
                  </a:lnTo>
                  <a:lnTo>
                    <a:pt x="0" y="78"/>
                  </a:lnTo>
                  <a:lnTo>
                    <a:pt x="295" y="78"/>
                  </a:lnTo>
                  <a:lnTo>
                    <a:pt x="295" y="0"/>
                  </a:lnTo>
                  <a:close/>
                  <a:moveTo>
                    <a:pt x="293" y="78"/>
                  </a:moveTo>
                  <a:lnTo>
                    <a:pt x="2" y="78"/>
                  </a:lnTo>
                  <a:lnTo>
                    <a:pt x="2" y="2"/>
                  </a:lnTo>
                  <a:lnTo>
                    <a:pt x="293" y="2"/>
                  </a:lnTo>
                  <a:lnTo>
                    <a:pt x="293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5" name="Rectangle 19"/>
            <p:cNvSpPr>
              <a:spLocks noChangeArrowheads="1"/>
            </p:cNvSpPr>
            <p:nvPr/>
          </p:nvSpPr>
          <p:spPr bwMode="auto">
            <a:xfrm>
              <a:off x="1863725" y="2333626"/>
              <a:ext cx="228600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6" name="Rectangle 20"/>
            <p:cNvSpPr>
              <a:spLocks noChangeArrowheads="1"/>
            </p:cNvSpPr>
            <p:nvPr/>
          </p:nvSpPr>
          <p:spPr bwMode="auto">
            <a:xfrm>
              <a:off x="1863725" y="2366963"/>
              <a:ext cx="228600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Rectangle 21"/>
            <p:cNvSpPr>
              <a:spLocks noChangeArrowheads="1"/>
            </p:cNvSpPr>
            <p:nvPr/>
          </p:nvSpPr>
          <p:spPr bwMode="auto">
            <a:xfrm>
              <a:off x="1863725" y="2401888"/>
              <a:ext cx="2286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8" name="Rectangle 22"/>
            <p:cNvSpPr>
              <a:spLocks noChangeArrowheads="1"/>
            </p:cNvSpPr>
            <p:nvPr/>
          </p:nvSpPr>
          <p:spPr bwMode="auto">
            <a:xfrm>
              <a:off x="2103438" y="2401888"/>
              <a:ext cx="2286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9" name="Rectangle 23"/>
            <p:cNvSpPr>
              <a:spLocks noChangeArrowheads="1"/>
            </p:cNvSpPr>
            <p:nvPr/>
          </p:nvSpPr>
          <p:spPr bwMode="auto">
            <a:xfrm>
              <a:off x="2103438" y="2333626"/>
              <a:ext cx="112713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0" name="Rectangle 24"/>
            <p:cNvSpPr>
              <a:spLocks noChangeArrowheads="1"/>
            </p:cNvSpPr>
            <p:nvPr/>
          </p:nvSpPr>
          <p:spPr bwMode="auto">
            <a:xfrm>
              <a:off x="2224088" y="2333626"/>
              <a:ext cx="107950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81" name="Csoportba foglalás 148"/>
          <p:cNvGrpSpPr/>
          <p:nvPr/>
        </p:nvGrpSpPr>
        <p:grpSpPr>
          <a:xfrm>
            <a:off x="1238720" y="2259960"/>
            <a:ext cx="583844" cy="585314"/>
            <a:chOff x="2730500" y="2014538"/>
            <a:chExt cx="630238" cy="631825"/>
          </a:xfrm>
          <a:solidFill>
            <a:srgbClr val="3F3F3F"/>
          </a:solidFill>
        </p:grpSpPr>
        <p:sp>
          <p:nvSpPr>
            <p:cNvPr id="282" name="Freeform 25"/>
            <p:cNvSpPr>
              <a:spLocks noEditPoints="1"/>
            </p:cNvSpPr>
            <p:nvPr/>
          </p:nvSpPr>
          <p:spPr bwMode="auto">
            <a:xfrm>
              <a:off x="2730500" y="201453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79 h 398"/>
                <a:gd name="T12" fmla="*/ 19 w 397"/>
                <a:gd name="T13" fmla="*/ 379 h 398"/>
                <a:gd name="T14" fmla="*/ 19 w 397"/>
                <a:gd name="T15" fmla="*/ 19 h 398"/>
                <a:gd name="T16" fmla="*/ 378 w 397"/>
                <a:gd name="T17" fmla="*/ 19 h 398"/>
                <a:gd name="T18" fmla="*/ 378 w 397"/>
                <a:gd name="T19" fmla="*/ 37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79"/>
                  </a:moveTo>
                  <a:lnTo>
                    <a:pt x="19" y="379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3" name="Oval 26"/>
            <p:cNvSpPr>
              <a:spLocks noChangeArrowheads="1"/>
            </p:cNvSpPr>
            <p:nvPr/>
          </p:nvSpPr>
          <p:spPr bwMode="auto">
            <a:xfrm>
              <a:off x="2963863" y="2149476"/>
              <a:ext cx="160338" cy="161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4" name="Freeform 27"/>
            <p:cNvSpPr>
              <a:spLocks/>
            </p:cNvSpPr>
            <p:nvPr/>
          </p:nvSpPr>
          <p:spPr bwMode="auto">
            <a:xfrm>
              <a:off x="2936875" y="2325688"/>
              <a:ext cx="214313" cy="227013"/>
            </a:xfrm>
            <a:custGeom>
              <a:avLst/>
              <a:gdLst>
                <a:gd name="T0" fmla="*/ 57 w 57"/>
                <a:gd name="T1" fmla="*/ 15 h 60"/>
                <a:gd name="T2" fmla="*/ 42 w 57"/>
                <a:gd name="T3" fmla="*/ 0 h 60"/>
                <a:gd name="T4" fmla="*/ 15 w 57"/>
                <a:gd name="T5" fmla="*/ 0 h 60"/>
                <a:gd name="T6" fmla="*/ 0 w 57"/>
                <a:gd name="T7" fmla="*/ 15 h 60"/>
                <a:gd name="T8" fmla="*/ 0 w 57"/>
                <a:gd name="T9" fmla="*/ 60 h 60"/>
                <a:gd name="T10" fmla="*/ 57 w 57"/>
                <a:gd name="T11" fmla="*/ 60 h 60"/>
                <a:gd name="T12" fmla="*/ 57 w 57"/>
                <a:gd name="T13" fmla="*/ 1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60">
                  <a:moveTo>
                    <a:pt x="57" y="15"/>
                  </a:moveTo>
                  <a:cubicBezTo>
                    <a:pt x="57" y="7"/>
                    <a:pt x="50" y="0"/>
                    <a:pt x="4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57" y="60"/>
                    <a:pt x="57" y="60"/>
                    <a:pt x="57" y="6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85" name="Csoportba foglalás 176"/>
          <p:cNvGrpSpPr/>
          <p:nvPr/>
        </p:nvGrpSpPr>
        <p:grpSpPr>
          <a:xfrm>
            <a:off x="3860870" y="2259960"/>
            <a:ext cx="583844" cy="585314"/>
            <a:chOff x="5561013" y="2014538"/>
            <a:chExt cx="630238" cy="631825"/>
          </a:xfrm>
          <a:solidFill>
            <a:srgbClr val="3F3F3F"/>
          </a:solidFill>
        </p:grpSpPr>
        <p:sp>
          <p:nvSpPr>
            <p:cNvPr id="286" name="Freeform 28"/>
            <p:cNvSpPr>
              <a:spLocks noEditPoints="1"/>
            </p:cNvSpPr>
            <p:nvPr/>
          </p:nvSpPr>
          <p:spPr bwMode="auto">
            <a:xfrm>
              <a:off x="5561013" y="20145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9 w 397"/>
                <a:gd name="T13" fmla="*/ 19 h 398"/>
                <a:gd name="T14" fmla="*/ 379 w 397"/>
                <a:gd name="T15" fmla="*/ 379 h 398"/>
                <a:gd name="T16" fmla="*/ 19 w 397"/>
                <a:gd name="T17" fmla="*/ 379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9" y="19"/>
                  </a:lnTo>
                  <a:lnTo>
                    <a:pt x="379" y="379"/>
                  </a:lnTo>
                  <a:lnTo>
                    <a:pt x="19" y="379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87" name="Csoportba foglalás 175"/>
            <p:cNvGrpSpPr/>
            <p:nvPr/>
          </p:nvGrpSpPr>
          <p:grpSpPr>
            <a:xfrm>
              <a:off x="5703888" y="2187576"/>
              <a:ext cx="346075" cy="288925"/>
              <a:chOff x="5703888" y="2187576"/>
              <a:chExt cx="346075" cy="288925"/>
            </a:xfrm>
            <a:grpFill/>
          </p:grpSpPr>
          <p:sp>
            <p:nvSpPr>
              <p:cNvPr id="288" name="Oval 29"/>
              <p:cNvSpPr>
                <a:spLocks noChangeArrowheads="1"/>
              </p:cNvSpPr>
              <p:nvPr/>
            </p:nvSpPr>
            <p:spPr bwMode="auto">
              <a:xfrm>
                <a:off x="5827713" y="2217738"/>
                <a:ext cx="101600" cy="104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9" name="Freeform 30"/>
              <p:cNvSpPr>
                <a:spLocks/>
              </p:cNvSpPr>
              <p:nvPr/>
            </p:nvSpPr>
            <p:spPr bwMode="auto">
              <a:xfrm>
                <a:off x="5808663" y="2333626"/>
                <a:ext cx="134938" cy="142875"/>
              </a:xfrm>
              <a:custGeom>
                <a:avLst/>
                <a:gdLst>
                  <a:gd name="T0" fmla="*/ 27 w 36"/>
                  <a:gd name="T1" fmla="*/ 0 h 38"/>
                  <a:gd name="T2" fmla="*/ 10 w 36"/>
                  <a:gd name="T3" fmla="*/ 0 h 38"/>
                  <a:gd name="T4" fmla="*/ 0 w 36"/>
                  <a:gd name="T5" fmla="*/ 9 h 38"/>
                  <a:gd name="T6" fmla="*/ 0 w 36"/>
                  <a:gd name="T7" fmla="*/ 38 h 38"/>
                  <a:gd name="T8" fmla="*/ 36 w 36"/>
                  <a:gd name="T9" fmla="*/ 38 h 38"/>
                  <a:gd name="T10" fmla="*/ 36 w 36"/>
                  <a:gd name="T11" fmla="*/ 9 h 38"/>
                  <a:gd name="T12" fmla="*/ 27 w 36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8">
                    <a:moveTo>
                      <a:pt x="27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4"/>
                      <a:pt x="32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0" name="Oval 31"/>
              <p:cNvSpPr>
                <a:spLocks noChangeArrowheads="1"/>
              </p:cNvSpPr>
              <p:nvPr/>
            </p:nvSpPr>
            <p:spPr bwMode="auto">
              <a:xfrm>
                <a:off x="5718175" y="2187576"/>
                <a:ext cx="87313" cy="85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1" name="Freeform 32"/>
              <p:cNvSpPr>
                <a:spLocks/>
              </p:cNvSpPr>
              <p:nvPr/>
            </p:nvSpPr>
            <p:spPr bwMode="auto">
              <a:xfrm>
                <a:off x="5703888" y="2281238"/>
                <a:ext cx="115888" cy="120650"/>
              </a:xfrm>
              <a:custGeom>
                <a:avLst/>
                <a:gdLst>
                  <a:gd name="T0" fmla="*/ 31 w 31"/>
                  <a:gd name="T1" fmla="*/ 14 h 32"/>
                  <a:gd name="T2" fmla="*/ 31 w 31"/>
                  <a:gd name="T3" fmla="*/ 8 h 32"/>
                  <a:gd name="T4" fmla="*/ 23 w 31"/>
                  <a:gd name="T5" fmla="*/ 0 h 32"/>
                  <a:gd name="T6" fmla="*/ 8 w 31"/>
                  <a:gd name="T7" fmla="*/ 0 h 32"/>
                  <a:gd name="T8" fmla="*/ 0 w 31"/>
                  <a:gd name="T9" fmla="*/ 8 h 32"/>
                  <a:gd name="T10" fmla="*/ 0 w 31"/>
                  <a:gd name="T11" fmla="*/ 32 h 32"/>
                  <a:gd name="T12" fmla="*/ 26 w 31"/>
                  <a:gd name="T13" fmla="*/ 32 h 32"/>
                  <a:gd name="T14" fmla="*/ 26 w 31"/>
                  <a:gd name="T15" fmla="*/ 22 h 32"/>
                  <a:gd name="T16" fmla="*/ 31 w 31"/>
                  <a:gd name="T17" fmla="*/ 1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2">
                    <a:moveTo>
                      <a:pt x="31" y="14"/>
                    </a:moveTo>
                    <a:cubicBezTo>
                      <a:pt x="31" y="8"/>
                      <a:pt x="31" y="8"/>
                      <a:pt x="31" y="8"/>
                    </a:cubicBezTo>
                    <a:cubicBezTo>
                      <a:pt x="31" y="3"/>
                      <a:pt x="27" y="0"/>
                      <a:pt x="2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19"/>
                      <a:pt x="28" y="16"/>
                      <a:pt x="3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Oval 33"/>
              <p:cNvSpPr>
                <a:spLocks noChangeArrowheads="1"/>
              </p:cNvSpPr>
              <p:nvPr/>
            </p:nvSpPr>
            <p:spPr bwMode="auto">
              <a:xfrm>
                <a:off x="5951538" y="2187576"/>
                <a:ext cx="85725" cy="85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Freeform 34"/>
              <p:cNvSpPr>
                <a:spLocks/>
              </p:cNvSpPr>
              <p:nvPr/>
            </p:nvSpPr>
            <p:spPr bwMode="auto">
              <a:xfrm>
                <a:off x="5937250" y="2281238"/>
                <a:ext cx="112713" cy="120650"/>
              </a:xfrm>
              <a:custGeom>
                <a:avLst/>
                <a:gdLst>
                  <a:gd name="T0" fmla="*/ 23 w 30"/>
                  <a:gd name="T1" fmla="*/ 0 h 32"/>
                  <a:gd name="T2" fmla="*/ 8 w 30"/>
                  <a:gd name="T3" fmla="*/ 0 h 32"/>
                  <a:gd name="T4" fmla="*/ 0 w 30"/>
                  <a:gd name="T5" fmla="*/ 8 h 32"/>
                  <a:gd name="T6" fmla="*/ 0 w 30"/>
                  <a:gd name="T7" fmla="*/ 14 h 32"/>
                  <a:gd name="T8" fmla="*/ 5 w 30"/>
                  <a:gd name="T9" fmla="*/ 22 h 32"/>
                  <a:gd name="T10" fmla="*/ 5 w 30"/>
                  <a:gd name="T11" fmla="*/ 32 h 32"/>
                  <a:gd name="T12" fmla="*/ 30 w 30"/>
                  <a:gd name="T13" fmla="*/ 32 h 32"/>
                  <a:gd name="T14" fmla="*/ 30 w 30"/>
                  <a:gd name="T15" fmla="*/ 8 h 32"/>
                  <a:gd name="T16" fmla="*/ 23 w 30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2">
                    <a:moveTo>
                      <a:pt x="23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" y="16"/>
                      <a:pt x="5" y="19"/>
                      <a:pt x="5" y="2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3"/>
                      <a:pt x="27" y="0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94" name="Csoportba foglalás 164"/>
          <p:cNvGrpSpPr/>
          <p:nvPr/>
        </p:nvGrpSpPr>
        <p:grpSpPr>
          <a:xfrm>
            <a:off x="2112280" y="2259960"/>
            <a:ext cx="583844" cy="585314"/>
            <a:chOff x="3673475" y="2014538"/>
            <a:chExt cx="630238" cy="631825"/>
          </a:xfrm>
          <a:solidFill>
            <a:srgbClr val="3F3F3F"/>
          </a:solidFill>
        </p:grpSpPr>
        <p:sp>
          <p:nvSpPr>
            <p:cNvPr id="295" name="Freeform 35"/>
            <p:cNvSpPr>
              <a:spLocks noEditPoints="1"/>
            </p:cNvSpPr>
            <p:nvPr/>
          </p:nvSpPr>
          <p:spPr bwMode="auto">
            <a:xfrm>
              <a:off x="3673475" y="201453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79 h 398"/>
                <a:gd name="T12" fmla="*/ 18 w 397"/>
                <a:gd name="T13" fmla="*/ 379 h 398"/>
                <a:gd name="T14" fmla="*/ 18 w 397"/>
                <a:gd name="T15" fmla="*/ 19 h 398"/>
                <a:gd name="T16" fmla="*/ 378 w 397"/>
                <a:gd name="T17" fmla="*/ 19 h 398"/>
                <a:gd name="T18" fmla="*/ 378 w 397"/>
                <a:gd name="T19" fmla="*/ 37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79"/>
                  </a:moveTo>
                  <a:lnTo>
                    <a:pt x="18" y="379"/>
                  </a:lnTo>
                  <a:lnTo>
                    <a:pt x="18" y="19"/>
                  </a:lnTo>
                  <a:lnTo>
                    <a:pt x="378" y="19"/>
                  </a:lnTo>
                  <a:lnTo>
                    <a:pt x="378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6" name="Oval 36"/>
            <p:cNvSpPr>
              <a:spLocks noChangeArrowheads="1"/>
            </p:cNvSpPr>
            <p:nvPr/>
          </p:nvSpPr>
          <p:spPr bwMode="auto">
            <a:xfrm>
              <a:off x="3910013" y="2149476"/>
              <a:ext cx="160338" cy="161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7" name="Freeform 37"/>
            <p:cNvSpPr>
              <a:spLocks/>
            </p:cNvSpPr>
            <p:nvPr/>
          </p:nvSpPr>
          <p:spPr bwMode="auto">
            <a:xfrm>
              <a:off x="3883025" y="2325688"/>
              <a:ext cx="101600" cy="227013"/>
            </a:xfrm>
            <a:custGeom>
              <a:avLst/>
              <a:gdLst>
                <a:gd name="T0" fmla="*/ 27 w 27"/>
                <a:gd name="T1" fmla="*/ 9 h 60"/>
                <a:gd name="T2" fmla="*/ 20 w 27"/>
                <a:gd name="T3" fmla="*/ 0 h 60"/>
                <a:gd name="T4" fmla="*/ 20 w 27"/>
                <a:gd name="T5" fmla="*/ 0 h 60"/>
                <a:gd name="T6" fmla="*/ 15 w 27"/>
                <a:gd name="T7" fmla="*/ 0 h 60"/>
                <a:gd name="T8" fmla="*/ 0 w 27"/>
                <a:gd name="T9" fmla="*/ 15 h 60"/>
                <a:gd name="T10" fmla="*/ 0 w 27"/>
                <a:gd name="T11" fmla="*/ 60 h 60"/>
                <a:gd name="T12" fmla="*/ 22 w 27"/>
                <a:gd name="T13" fmla="*/ 60 h 60"/>
                <a:gd name="T14" fmla="*/ 27 w 27"/>
                <a:gd name="T15" fmla="*/ 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60">
                  <a:moveTo>
                    <a:pt x="27" y="9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2" y="60"/>
                    <a:pt x="22" y="60"/>
                    <a:pt x="22" y="60"/>
                  </a:cubicBezTo>
                  <a:lnTo>
                    <a:pt x="2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8" name="Freeform 38"/>
            <p:cNvSpPr>
              <a:spLocks/>
            </p:cNvSpPr>
            <p:nvPr/>
          </p:nvSpPr>
          <p:spPr bwMode="auto">
            <a:xfrm>
              <a:off x="3992563" y="2325688"/>
              <a:ext cx="100013" cy="227013"/>
            </a:xfrm>
            <a:custGeom>
              <a:avLst/>
              <a:gdLst>
                <a:gd name="T0" fmla="*/ 7 w 27"/>
                <a:gd name="T1" fmla="*/ 0 h 60"/>
                <a:gd name="T2" fmla="*/ 0 w 27"/>
                <a:gd name="T3" fmla="*/ 9 h 60"/>
                <a:gd name="T4" fmla="*/ 5 w 27"/>
                <a:gd name="T5" fmla="*/ 60 h 60"/>
                <a:gd name="T6" fmla="*/ 3 w 27"/>
                <a:gd name="T7" fmla="*/ 60 h 60"/>
                <a:gd name="T8" fmla="*/ 27 w 27"/>
                <a:gd name="T9" fmla="*/ 60 h 60"/>
                <a:gd name="T10" fmla="*/ 27 w 27"/>
                <a:gd name="T11" fmla="*/ 15 h 60"/>
                <a:gd name="T12" fmla="*/ 13 w 27"/>
                <a:gd name="T13" fmla="*/ 0 h 60"/>
                <a:gd name="T14" fmla="*/ 7 w 27"/>
                <a:gd name="T1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60">
                  <a:moveTo>
                    <a:pt x="7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7"/>
                    <a:pt x="21" y="0"/>
                    <a:pt x="13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99" name="Csoportba foglalás 4"/>
          <p:cNvGrpSpPr/>
          <p:nvPr/>
        </p:nvGrpSpPr>
        <p:grpSpPr>
          <a:xfrm>
            <a:off x="2988781" y="2259960"/>
            <a:ext cx="583844" cy="585314"/>
            <a:chOff x="4619625" y="2138802"/>
            <a:chExt cx="630238" cy="631825"/>
          </a:xfrm>
          <a:solidFill>
            <a:srgbClr val="3F3F3F"/>
          </a:solidFill>
        </p:grpSpPr>
        <p:sp>
          <p:nvSpPr>
            <p:cNvPr id="300" name="Freeform 39"/>
            <p:cNvSpPr>
              <a:spLocks noEditPoints="1"/>
            </p:cNvSpPr>
            <p:nvPr/>
          </p:nvSpPr>
          <p:spPr bwMode="auto">
            <a:xfrm>
              <a:off x="4619625" y="2138802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8 w 397"/>
                <a:gd name="T11" fmla="*/ 19 h 398"/>
                <a:gd name="T12" fmla="*/ 378 w 397"/>
                <a:gd name="T13" fmla="*/ 19 h 398"/>
                <a:gd name="T14" fmla="*/ 378 w 397"/>
                <a:gd name="T15" fmla="*/ 379 h 398"/>
                <a:gd name="T16" fmla="*/ 18 w 397"/>
                <a:gd name="T17" fmla="*/ 379 h 398"/>
                <a:gd name="T18" fmla="*/ 18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8" y="19"/>
                  </a:moveTo>
                  <a:lnTo>
                    <a:pt x="378" y="19"/>
                  </a:lnTo>
                  <a:lnTo>
                    <a:pt x="378" y="379"/>
                  </a:lnTo>
                  <a:lnTo>
                    <a:pt x="18" y="379"/>
                  </a:lnTo>
                  <a:lnTo>
                    <a:pt x="1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01" name="Csoportba foglalás 1"/>
            <p:cNvGrpSpPr/>
            <p:nvPr/>
          </p:nvGrpSpPr>
          <p:grpSpPr>
            <a:xfrm>
              <a:off x="4829175" y="2273740"/>
              <a:ext cx="209550" cy="403225"/>
              <a:chOff x="4829175" y="2273740"/>
              <a:chExt cx="209550" cy="403225"/>
            </a:xfrm>
            <a:grpFill/>
          </p:grpSpPr>
          <p:sp>
            <p:nvSpPr>
              <p:cNvPr id="302" name="Oval 40"/>
              <p:cNvSpPr>
                <a:spLocks noChangeArrowheads="1"/>
              </p:cNvSpPr>
              <p:nvPr/>
            </p:nvSpPr>
            <p:spPr bwMode="auto">
              <a:xfrm>
                <a:off x="4851400" y="227374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Freeform 41"/>
              <p:cNvSpPr>
                <a:spLocks noEditPoints="1"/>
              </p:cNvSpPr>
              <p:nvPr/>
            </p:nvSpPr>
            <p:spPr bwMode="auto">
              <a:xfrm>
                <a:off x="4829175" y="2449952"/>
                <a:ext cx="209550" cy="227013"/>
              </a:xfrm>
              <a:custGeom>
                <a:avLst/>
                <a:gdLst>
                  <a:gd name="T0" fmla="*/ 41 w 56"/>
                  <a:gd name="T1" fmla="*/ 0 h 60"/>
                  <a:gd name="T2" fmla="*/ 14 w 56"/>
                  <a:gd name="T3" fmla="*/ 0 h 60"/>
                  <a:gd name="T4" fmla="*/ 0 w 56"/>
                  <a:gd name="T5" fmla="*/ 15 h 60"/>
                  <a:gd name="T6" fmla="*/ 0 w 56"/>
                  <a:gd name="T7" fmla="*/ 60 h 60"/>
                  <a:gd name="T8" fmla="*/ 56 w 56"/>
                  <a:gd name="T9" fmla="*/ 60 h 60"/>
                  <a:gd name="T10" fmla="*/ 56 w 56"/>
                  <a:gd name="T11" fmla="*/ 15 h 60"/>
                  <a:gd name="T12" fmla="*/ 41 w 56"/>
                  <a:gd name="T13" fmla="*/ 0 h 60"/>
                  <a:gd name="T14" fmla="*/ 48 w 56"/>
                  <a:gd name="T15" fmla="*/ 20 h 60"/>
                  <a:gd name="T16" fmla="*/ 48 w 56"/>
                  <a:gd name="T17" fmla="*/ 23 h 60"/>
                  <a:gd name="T18" fmla="*/ 35 w 56"/>
                  <a:gd name="T19" fmla="*/ 23 h 60"/>
                  <a:gd name="T20" fmla="*/ 48 w 56"/>
                  <a:gd name="T21" fmla="*/ 20 h 60"/>
                  <a:gd name="T22" fmla="*/ 49 w 56"/>
                  <a:gd name="T23" fmla="*/ 28 h 60"/>
                  <a:gd name="T24" fmla="*/ 34 w 56"/>
                  <a:gd name="T25" fmla="*/ 28 h 60"/>
                  <a:gd name="T26" fmla="*/ 34 w 56"/>
                  <a:gd name="T27" fmla="*/ 25 h 60"/>
                  <a:gd name="T28" fmla="*/ 49 w 56"/>
                  <a:gd name="T29" fmla="*/ 25 h 60"/>
                  <a:gd name="T30" fmla="*/ 49 w 56"/>
                  <a:gd name="T31" fmla="*/ 2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" h="60">
                    <a:moveTo>
                      <a:pt x="41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56" y="60"/>
                      <a:pt x="56" y="60"/>
                      <a:pt x="56" y="60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7"/>
                      <a:pt x="49" y="0"/>
                      <a:pt x="41" y="0"/>
                    </a:cubicBezTo>
                    <a:close/>
                    <a:moveTo>
                      <a:pt x="48" y="20"/>
                    </a:moveTo>
                    <a:cubicBezTo>
                      <a:pt x="48" y="23"/>
                      <a:pt x="48" y="23"/>
                      <a:pt x="48" y="23"/>
                    </a:cubicBezTo>
                    <a:cubicBezTo>
                      <a:pt x="35" y="23"/>
                      <a:pt x="35" y="23"/>
                      <a:pt x="35" y="23"/>
                    </a:cubicBezTo>
                    <a:lnTo>
                      <a:pt x="48" y="20"/>
                    </a:lnTo>
                    <a:close/>
                    <a:moveTo>
                      <a:pt x="49" y="28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49" y="25"/>
                      <a:pt x="49" y="25"/>
                      <a:pt x="49" y="25"/>
                    </a:cubicBezTo>
                    <a:lnTo>
                      <a:pt x="49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04" name="Csoportba foglalás 177"/>
          <p:cNvGrpSpPr/>
          <p:nvPr/>
        </p:nvGrpSpPr>
        <p:grpSpPr>
          <a:xfrm>
            <a:off x="4737371" y="2259960"/>
            <a:ext cx="583844" cy="585314"/>
            <a:chOff x="6507163" y="2014538"/>
            <a:chExt cx="630238" cy="631825"/>
          </a:xfrm>
          <a:solidFill>
            <a:srgbClr val="3F3F3F"/>
          </a:solidFill>
        </p:grpSpPr>
        <p:sp>
          <p:nvSpPr>
            <p:cNvPr id="305" name="Freeform 42"/>
            <p:cNvSpPr>
              <a:spLocks noEditPoints="1"/>
            </p:cNvSpPr>
            <p:nvPr/>
          </p:nvSpPr>
          <p:spPr bwMode="auto">
            <a:xfrm>
              <a:off x="6507163" y="20145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9 w 397"/>
                <a:gd name="T13" fmla="*/ 19 h 398"/>
                <a:gd name="T14" fmla="*/ 379 w 397"/>
                <a:gd name="T15" fmla="*/ 379 h 398"/>
                <a:gd name="T16" fmla="*/ 19 w 397"/>
                <a:gd name="T17" fmla="*/ 379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9" y="19"/>
                  </a:lnTo>
                  <a:lnTo>
                    <a:pt x="379" y="379"/>
                  </a:lnTo>
                  <a:lnTo>
                    <a:pt x="19" y="379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6" name="Rectangle 43"/>
            <p:cNvSpPr>
              <a:spLocks noChangeArrowheads="1"/>
            </p:cNvSpPr>
            <p:nvPr/>
          </p:nvSpPr>
          <p:spPr bwMode="auto">
            <a:xfrm>
              <a:off x="6664325" y="2292351"/>
              <a:ext cx="49213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7" name="Freeform 44"/>
            <p:cNvSpPr>
              <a:spLocks/>
            </p:cNvSpPr>
            <p:nvPr/>
          </p:nvSpPr>
          <p:spPr bwMode="auto">
            <a:xfrm>
              <a:off x="6713538" y="2157413"/>
              <a:ext cx="228600" cy="319088"/>
            </a:xfrm>
            <a:custGeom>
              <a:avLst/>
              <a:gdLst>
                <a:gd name="T0" fmla="*/ 0 w 144"/>
                <a:gd name="T1" fmla="*/ 85 h 201"/>
                <a:gd name="T2" fmla="*/ 17 w 144"/>
                <a:gd name="T3" fmla="*/ 85 h 201"/>
                <a:gd name="T4" fmla="*/ 17 w 144"/>
                <a:gd name="T5" fmla="*/ 59 h 201"/>
                <a:gd name="T6" fmla="*/ 71 w 144"/>
                <a:gd name="T7" fmla="*/ 102 h 201"/>
                <a:gd name="T8" fmla="*/ 17 w 144"/>
                <a:gd name="T9" fmla="*/ 142 h 201"/>
                <a:gd name="T10" fmla="*/ 17 w 144"/>
                <a:gd name="T11" fmla="*/ 116 h 201"/>
                <a:gd name="T12" fmla="*/ 0 w 144"/>
                <a:gd name="T13" fmla="*/ 116 h 201"/>
                <a:gd name="T14" fmla="*/ 0 w 144"/>
                <a:gd name="T15" fmla="*/ 201 h 201"/>
                <a:gd name="T16" fmla="*/ 144 w 144"/>
                <a:gd name="T17" fmla="*/ 201 h 201"/>
                <a:gd name="T18" fmla="*/ 144 w 144"/>
                <a:gd name="T19" fmla="*/ 0 h 201"/>
                <a:gd name="T20" fmla="*/ 0 w 144"/>
                <a:gd name="T21" fmla="*/ 0 h 201"/>
                <a:gd name="T22" fmla="*/ 0 w 144"/>
                <a:gd name="T23" fmla="*/ 8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201">
                  <a:moveTo>
                    <a:pt x="0" y="85"/>
                  </a:moveTo>
                  <a:lnTo>
                    <a:pt x="17" y="85"/>
                  </a:lnTo>
                  <a:lnTo>
                    <a:pt x="17" y="59"/>
                  </a:lnTo>
                  <a:lnTo>
                    <a:pt x="71" y="102"/>
                  </a:lnTo>
                  <a:lnTo>
                    <a:pt x="17" y="142"/>
                  </a:lnTo>
                  <a:lnTo>
                    <a:pt x="17" y="116"/>
                  </a:lnTo>
                  <a:lnTo>
                    <a:pt x="0" y="116"/>
                  </a:lnTo>
                  <a:lnTo>
                    <a:pt x="0" y="201"/>
                  </a:lnTo>
                  <a:lnTo>
                    <a:pt x="144" y="201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8" name="Csoportba foglalás 178"/>
          <p:cNvGrpSpPr/>
          <p:nvPr/>
        </p:nvGrpSpPr>
        <p:grpSpPr>
          <a:xfrm>
            <a:off x="5613872" y="2259960"/>
            <a:ext cx="583844" cy="585314"/>
            <a:chOff x="7453313" y="2014538"/>
            <a:chExt cx="630238" cy="631825"/>
          </a:xfrm>
          <a:solidFill>
            <a:srgbClr val="3F3F3F"/>
          </a:solidFill>
        </p:grpSpPr>
        <p:sp>
          <p:nvSpPr>
            <p:cNvPr id="309" name="Freeform 45"/>
            <p:cNvSpPr>
              <a:spLocks noEditPoints="1"/>
            </p:cNvSpPr>
            <p:nvPr/>
          </p:nvSpPr>
          <p:spPr bwMode="auto">
            <a:xfrm>
              <a:off x="7453313" y="201453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79 h 398"/>
                <a:gd name="T12" fmla="*/ 19 w 397"/>
                <a:gd name="T13" fmla="*/ 379 h 398"/>
                <a:gd name="T14" fmla="*/ 19 w 397"/>
                <a:gd name="T15" fmla="*/ 19 h 398"/>
                <a:gd name="T16" fmla="*/ 378 w 397"/>
                <a:gd name="T17" fmla="*/ 19 h 398"/>
                <a:gd name="T18" fmla="*/ 378 w 397"/>
                <a:gd name="T19" fmla="*/ 37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79"/>
                  </a:moveTo>
                  <a:lnTo>
                    <a:pt x="19" y="379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0" name="Freeform 46"/>
            <p:cNvSpPr>
              <a:spLocks/>
            </p:cNvSpPr>
            <p:nvPr/>
          </p:nvSpPr>
          <p:spPr bwMode="auto">
            <a:xfrm>
              <a:off x="7885113" y="2251076"/>
              <a:ext cx="115888" cy="131763"/>
            </a:xfrm>
            <a:custGeom>
              <a:avLst/>
              <a:gdLst>
                <a:gd name="T0" fmla="*/ 17 w 73"/>
                <a:gd name="T1" fmla="*/ 57 h 83"/>
                <a:gd name="T2" fmla="*/ 17 w 73"/>
                <a:gd name="T3" fmla="*/ 83 h 83"/>
                <a:gd name="T4" fmla="*/ 73 w 73"/>
                <a:gd name="T5" fmla="*/ 43 h 83"/>
                <a:gd name="T6" fmla="*/ 17 w 73"/>
                <a:gd name="T7" fmla="*/ 0 h 83"/>
                <a:gd name="T8" fmla="*/ 17 w 73"/>
                <a:gd name="T9" fmla="*/ 26 h 83"/>
                <a:gd name="T10" fmla="*/ 0 w 73"/>
                <a:gd name="T11" fmla="*/ 26 h 83"/>
                <a:gd name="T12" fmla="*/ 0 w 73"/>
                <a:gd name="T13" fmla="*/ 57 h 83"/>
                <a:gd name="T14" fmla="*/ 17 w 73"/>
                <a:gd name="T15" fmla="*/ 5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83">
                  <a:moveTo>
                    <a:pt x="17" y="57"/>
                  </a:moveTo>
                  <a:lnTo>
                    <a:pt x="17" y="83"/>
                  </a:lnTo>
                  <a:lnTo>
                    <a:pt x="73" y="43"/>
                  </a:lnTo>
                  <a:lnTo>
                    <a:pt x="17" y="0"/>
                  </a:lnTo>
                  <a:lnTo>
                    <a:pt x="17" y="26"/>
                  </a:lnTo>
                  <a:lnTo>
                    <a:pt x="0" y="26"/>
                  </a:lnTo>
                  <a:lnTo>
                    <a:pt x="0" y="57"/>
                  </a:lnTo>
                  <a:lnTo>
                    <a:pt x="1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1" name="Freeform 47"/>
            <p:cNvSpPr>
              <a:spLocks/>
            </p:cNvSpPr>
            <p:nvPr/>
          </p:nvSpPr>
          <p:spPr bwMode="auto">
            <a:xfrm>
              <a:off x="7659688" y="2157413"/>
              <a:ext cx="225425" cy="319088"/>
            </a:xfrm>
            <a:custGeom>
              <a:avLst/>
              <a:gdLst>
                <a:gd name="T0" fmla="*/ 142 w 142"/>
                <a:gd name="T1" fmla="*/ 116 h 201"/>
                <a:gd name="T2" fmla="*/ 111 w 142"/>
                <a:gd name="T3" fmla="*/ 116 h 201"/>
                <a:gd name="T4" fmla="*/ 111 w 142"/>
                <a:gd name="T5" fmla="*/ 85 h 201"/>
                <a:gd name="T6" fmla="*/ 142 w 142"/>
                <a:gd name="T7" fmla="*/ 85 h 201"/>
                <a:gd name="T8" fmla="*/ 142 w 142"/>
                <a:gd name="T9" fmla="*/ 0 h 201"/>
                <a:gd name="T10" fmla="*/ 0 w 142"/>
                <a:gd name="T11" fmla="*/ 0 h 201"/>
                <a:gd name="T12" fmla="*/ 0 w 142"/>
                <a:gd name="T13" fmla="*/ 201 h 201"/>
                <a:gd name="T14" fmla="*/ 142 w 142"/>
                <a:gd name="T15" fmla="*/ 201 h 201"/>
                <a:gd name="T16" fmla="*/ 142 w 142"/>
                <a:gd name="T17" fmla="*/ 11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01">
                  <a:moveTo>
                    <a:pt x="142" y="116"/>
                  </a:moveTo>
                  <a:lnTo>
                    <a:pt x="111" y="116"/>
                  </a:lnTo>
                  <a:lnTo>
                    <a:pt x="111" y="85"/>
                  </a:lnTo>
                  <a:lnTo>
                    <a:pt x="142" y="85"/>
                  </a:lnTo>
                  <a:lnTo>
                    <a:pt x="142" y="0"/>
                  </a:lnTo>
                  <a:lnTo>
                    <a:pt x="0" y="0"/>
                  </a:lnTo>
                  <a:lnTo>
                    <a:pt x="0" y="201"/>
                  </a:lnTo>
                  <a:lnTo>
                    <a:pt x="142" y="201"/>
                  </a:lnTo>
                  <a:lnTo>
                    <a:pt x="14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12" name="Csoportba foglalás 179"/>
          <p:cNvGrpSpPr/>
          <p:nvPr/>
        </p:nvGrpSpPr>
        <p:grpSpPr>
          <a:xfrm>
            <a:off x="6487432" y="2259960"/>
            <a:ext cx="583844" cy="585314"/>
            <a:chOff x="8396288" y="2014538"/>
            <a:chExt cx="630238" cy="631825"/>
          </a:xfrm>
          <a:solidFill>
            <a:srgbClr val="3F3F3F"/>
          </a:solidFill>
        </p:grpSpPr>
        <p:sp>
          <p:nvSpPr>
            <p:cNvPr id="313" name="Freeform 48"/>
            <p:cNvSpPr>
              <a:spLocks noEditPoints="1"/>
            </p:cNvSpPr>
            <p:nvPr/>
          </p:nvSpPr>
          <p:spPr bwMode="auto">
            <a:xfrm>
              <a:off x="8396288" y="201453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79 h 398"/>
                <a:gd name="T12" fmla="*/ 19 w 397"/>
                <a:gd name="T13" fmla="*/ 379 h 398"/>
                <a:gd name="T14" fmla="*/ 19 w 397"/>
                <a:gd name="T15" fmla="*/ 19 h 398"/>
                <a:gd name="T16" fmla="*/ 378 w 397"/>
                <a:gd name="T17" fmla="*/ 19 h 398"/>
                <a:gd name="T18" fmla="*/ 378 w 397"/>
                <a:gd name="T19" fmla="*/ 37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79"/>
                  </a:moveTo>
                  <a:lnTo>
                    <a:pt x="19" y="379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4" name="Freeform 49"/>
            <p:cNvSpPr>
              <a:spLocks/>
            </p:cNvSpPr>
            <p:nvPr/>
          </p:nvSpPr>
          <p:spPr bwMode="auto">
            <a:xfrm>
              <a:off x="8572500" y="2259013"/>
              <a:ext cx="288925" cy="112713"/>
            </a:xfrm>
            <a:custGeom>
              <a:avLst/>
              <a:gdLst>
                <a:gd name="T0" fmla="*/ 182 w 182"/>
                <a:gd name="T1" fmla="*/ 0 h 71"/>
                <a:gd name="T2" fmla="*/ 0 w 182"/>
                <a:gd name="T3" fmla="*/ 0 h 71"/>
                <a:gd name="T4" fmla="*/ 92 w 182"/>
                <a:gd name="T5" fmla="*/ 71 h 71"/>
                <a:gd name="T6" fmla="*/ 182 w 182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71">
                  <a:moveTo>
                    <a:pt x="182" y="0"/>
                  </a:moveTo>
                  <a:lnTo>
                    <a:pt x="0" y="0"/>
                  </a:lnTo>
                  <a:lnTo>
                    <a:pt x="92" y="71"/>
                  </a:lnTo>
                  <a:lnTo>
                    <a:pt x="1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5" name="Freeform 50"/>
            <p:cNvSpPr>
              <a:spLocks/>
            </p:cNvSpPr>
            <p:nvPr/>
          </p:nvSpPr>
          <p:spPr bwMode="auto">
            <a:xfrm>
              <a:off x="8550275" y="2262188"/>
              <a:ext cx="333375" cy="195263"/>
            </a:xfrm>
            <a:custGeom>
              <a:avLst/>
              <a:gdLst>
                <a:gd name="T0" fmla="*/ 210 w 210"/>
                <a:gd name="T1" fmla="*/ 0 h 123"/>
                <a:gd name="T2" fmla="*/ 106 w 210"/>
                <a:gd name="T3" fmla="*/ 81 h 123"/>
                <a:gd name="T4" fmla="*/ 0 w 210"/>
                <a:gd name="T5" fmla="*/ 0 h 123"/>
                <a:gd name="T6" fmla="*/ 0 w 210"/>
                <a:gd name="T7" fmla="*/ 123 h 123"/>
                <a:gd name="T8" fmla="*/ 210 w 210"/>
                <a:gd name="T9" fmla="*/ 123 h 123"/>
                <a:gd name="T10" fmla="*/ 210 w 210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123">
                  <a:moveTo>
                    <a:pt x="210" y="0"/>
                  </a:moveTo>
                  <a:lnTo>
                    <a:pt x="106" y="81"/>
                  </a:lnTo>
                  <a:lnTo>
                    <a:pt x="0" y="0"/>
                  </a:lnTo>
                  <a:lnTo>
                    <a:pt x="0" y="123"/>
                  </a:lnTo>
                  <a:lnTo>
                    <a:pt x="210" y="123"/>
                  </a:lnTo>
                  <a:lnTo>
                    <a:pt x="2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16" name="Csoportba foglalás 180"/>
          <p:cNvGrpSpPr/>
          <p:nvPr/>
        </p:nvGrpSpPr>
        <p:grpSpPr>
          <a:xfrm>
            <a:off x="7363933" y="2259960"/>
            <a:ext cx="583844" cy="585314"/>
            <a:chOff x="9342438" y="2014538"/>
            <a:chExt cx="630238" cy="631825"/>
          </a:xfrm>
          <a:solidFill>
            <a:srgbClr val="3F3F3F"/>
          </a:solidFill>
        </p:grpSpPr>
        <p:sp>
          <p:nvSpPr>
            <p:cNvPr id="317" name="Freeform 51"/>
            <p:cNvSpPr>
              <a:spLocks noEditPoints="1"/>
            </p:cNvSpPr>
            <p:nvPr/>
          </p:nvSpPr>
          <p:spPr bwMode="auto">
            <a:xfrm>
              <a:off x="9342438" y="20145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8 w 397"/>
                <a:gd name="T13" fmla="*/ 19 h 398"/>
                <a:gd name="T14" fmla="*/ 378 w 397"/>
                <a:gd name="T15" fmla="*/ 379 h 398"/>
                <a:gd name="T16" fmla="*/ 19 w 397"/>
                <a:gd name="T17" fmla="*/ 379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79"/>
                  </a:lnTo>
                  <a:lnTo>
                    <a:pt x="19" y="379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8" name="Freeform 52"/>
            <p:cNvSpPr>
              <a:spLocks/>
            </p:cNvSpPr>
            <p:nvPr/>
          </p:nvSpPr>
          <p:spPr bwMode="auto">
            <a:xfrm>
              <a:off x="9510713" y="2141538"/>
              <a:ext cx="293688" cy="230188"/>
            </a:xfrm>
            <a:custGeom>
              <a:avLst/>
              <a:gdLst>
                <a:gd name="T0" fmla="*/ 0 w 185"/>
                <a:gd name="T1" fmla="*/ 74 h 145"/>
                <a:gd name="T2" fmla="*/ 92 w 185"/>
                <a:gd name="T3" fmla="*/ 145 h 145"/>
                <a:gd name="T4" fmla="*/ 185 w 185"/>
                <a:gd name="T5" fmla="*/ 74 h 145"/>
                <a:gd name="T6" fmla="*/ 107 w 185"/>
                <a:gd name="T7" fmla="*/ 74 h 145"/>
                <a:gd name="T8" fmla="*/ 107 w 185"/>
                <a:gd name="T9" fmla="*/ 57 h 145"/>
                <a:gd name="T10" fmla="*/ 135 w 185"/>
                <a:gd name="T11" fmla="*/ 57 h 145"/>
                <a:gd name="T12" fmla="*/ 92 w 185"/>
                <a:gd name="T13" fmla="*/ 0 h 145"/>
                <a:gd name="T14" fmla="*/ 50 w 185"/>
                <a:gd name="T15" fmla="*/ 57 h 145"/>
                <a:gd name="T16" fmla="*/ 78 w 185"/>
                <a:gd name="T17" fmla="*/ 57 h 145"/>
                <a:gd name="T18" fmla="*/ 78 w 185"/>
                <a:gd name="T19" fmla="*/ 74 h 145"/>
                <a:gd name="T20" fmla="*/ 0 w 185"/>
                <a:gd name="T21" fmla="*/ 7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45">
                  <a:moveTo>
                    <a:pt x="0" y="74"/>
                  </a:moveTo>
                  <a:lnTo>
                    <a:pt x="92" y="145"/>
                  </a:lnTo>
                  <a:lnTo>
                    <a:pt x="185" y="74"/>
                  </a:lnTo>
                  <a:lnTo>
                    <a:pt x="107" y="74"/>
                  </a:lnTo>
                  <a:lnTo>
                    <a:pt x="107" y="57"/>
                  </a:lnTo>
                  <a:lnTo>
                    <a:pt x="135" y="57"/>
                  </a:lnTo>
                  <a:lnTo>
                    <a:pt x="92" y="0"/>
                  </a:lnTo>
                  <a:lnTo>
                    <a:pt x="50" y="57"/>
                  </a:lnTo>
                  <a:lnTo>
                    <a:pt x="78" y="57"/>
                  </a:lnTo>
                  <a:lnTo>
                    <a:pt x="78" y="74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9" name="Freeform 53"/>
            <p:cNvSpPr>
              <a:spLocks/>
            </p:cNvSpPr>
            <p:nvPr/>
          </p:nvSpPr>
          <p:spPr bwMode="auto">
            <a:xfrm>
              <a:off x="9488488" y="2262188"/>
              <a:ext cx="333375" cy="195263"/>
            </a:xfrm>
            <a:custGeom>
              <a:avLst/>
              <a:gdLst>
                <a:gd name="T0" fmla="*/ 0 w 210"/>
                <a:gd name="T1" fmla="*/ 0 h 123"/>
                <a:gd name="T2" fmla="*/ 0 w 210"/>
                <a:gd name="T3" fmla="*/ 123 h 123"/>
                <a:gd name="T4" fmla="*/ 210 w 210"/>
                <a:gd name="T5" fmla="*/ 123 h 123"/>
                <a:gd name="T6" fmla="*/ 210 w 210"/>
                <a:gd name="T7" fmla="*/ 0 h 123"/>
                <a:gd name="T8" fmla="*/ 106 w 210"/>
                <a:gd name="T9" fmla="*/ 81 h 123"/>
                <a:gd name="T10" fmla="*/ 0 w 210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123">
                  <a:moveTo>
                    <a:pt x="0" y="0"/>
                  </a:moveTo>
                  <a:lnTo>
                    <a:pt x="0" y="123"/>
                  </a:lnTo>
                  <a:lnTo>
                    <a:pt x="210" y="123"/>
                  </a:lnTo>
                  <a:lnTo>
                    <a:pt x="210" y="0"/>
                  </a:lnTo>
                  <a:lnTo>
                    <a:pt x="106" y="8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0" name="Csoportba foglalás 162"/>
          <p:cNvGrpSpPr/>
          <p:nvPr/>
        </p:nvGrpSpPr>
        <p:grpSpPr>
          <a:xfrm>
            <a:off x="8240434" y="2259960"/>
            <a:ext cx="583844" cy="585314"/>
            <a:chOff x="10288588" y="2014538"/>
            <a:chExt cx="630238" cy="631825"/>
          </a:xfrm>
          <a:solidFill>
            <a:srgbClr val="3F3F3F"/>
          </a:solidFill>
        </p:grpSpPr>
        <p:sp>
          <p:nvSpPr>
            <p:cNvPr id="321" name="Freeform 54"/>
            <p:cNvSpPr>
              <a:spLocks noEditPoints="1"/>
            </p:cNvSpPr>
            <p:nvPr/>
          </p:nvSpPr>
          <p:spPr bwMode="auto">
            <a:xfrm>
              <a:off x="10288588" y="20145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8 w 397"/>
                <a:gd name="T13" fmla="*/ 19 h 398"/>
                <a:gd name="T14" fmla="*/ 378 w 397"/>
                <a:gd name="T15" fmla="*/ 379 h 398"/>
                <a:gd name="T16" fmla="*/ 19 w 397"/>
                <a:gd name="T17" fmla="*/ 379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79"/>
                  </a:lnTo>
                  <a:lnTo>
                    <a:pt x="19" y="379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2" name="Freeform 55"/>
            <p:cNvSpPr>
              <a:spLocks/>
            </p:cNvSpPr>
            <p:nvPr/>
          </p:nvSpPr>
          <p:spPr bwMode="auto">
            <a:xfrm>
              <a:off x="10456863" y="2259013"/>
              <a:ext cx="288925" cy="112713"/>
            </a:xfrm>
            <a:custGeom>
              <a:avLst/>
              <a:gdLst>
                <a:gd name="T0" fmla="*/ 92 w 182"/>
                <a:gd name="T1" fmla="*/ 71 h 71"/>
                <a:gd name="T2" fmla="*/ 182 w 182"/>
                <a:gd name="T3" fmla="*/ 0 h 71"/>
                <a:gd name="T4" fmla="*/ 92 w 182"/>
                <a:gd name="T5" fmla="*/ 0 h 71"/>
                <a:gd name="T6" fmla="*/ 0 w 182"/>
                <a:gd name="T7" fmla="*/ 0 h 71"/>
                <a:gd name="T8" fmla="*/ 92 w 182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71">
                  <a:moveTo>
                    <a:pt x="92" y="71"/>
                  </a:moveTo>
                  <a:lnTo>
                    <a:pt x="182" y="0"/>
                  </a:lnTo>
                  <a:lnTo>
                    <a:pt x="92" y="0"/>
                  </a:lnTo>
                  <a:lnTo>
                    <a:pt x="0" y="0"/>
                  </a:lnTo>
                  <a:lnTo>
                    <a:pt x="9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3" name="Freeform 56"/>
            <p:cNvSpPr>
              <a:spLocks/>
            </p:cNvSpPr>
            <p:nvPr/>
          </p:nvSpPr>
          <p:spPr bwMode="auto">
            <a:xfrm>
              <a:off x="10434638" y="2262188"/>
              <a:ext cx="333375" cy="195263"/>
            </a:xfrm>
            <a:custGeom>
              <a:avLst/>
              <a:gdLst>
                <a:gd name="T0" fmla="*/ 0 w 210"/>
                <a:gd name="T1" fmla="*/ 0 h 123"/>
                <a:gd name="T2" fmla="*/ 0 w 210"/>
                <a:gd name="T3" fmla="*/ 123 h 123"/>
                <a:gd name="T4" fmla="*/ 210 w 210"/>
                <a:gd name="T5" fmla="*/ 123 h 123"/>
                <a:gd name="T6" fmla="*/ 210 w 210"/>
                <a:gd name="T7" fmla="*/ 0 h 123"/>
                <a:gd name="T8" fmla="*/ 106 w 210"/>
                <a:gd name="T9" fmla="*/ 81 h 123"/>
                <a:gd name="T10" fmla="*/ 0 w 210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123">
                  <a:moveTo>
                    <a:pt x="0" y="0"/>
                  </a:moveTo>
                  <a:lnTo>
                    <a:pt x="0" y="123"/>
                  </a:lnTo>
                  <a:lnTo>
                    <a:pt x="210" y="123"/>
                  </a:lnTo>
                  <a:lnTo>
                    <a:pt x="210" y="0"/>
                  </a:lnTo>
                  <a:lnTo>
                    <a:pt x="106" y="8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4" name="Freeform 57"/>
            <p:cNvSpPr>
              <a:spLocks/>
            </p:cNvSpPr>
            <p:nvPr/>
          </p:nvSpPr>
          <p:spPr bwMode="auto">
            <a:xfrm>
              <a:off x="10536238" y="2141538"/>
              <a:ext cx="130175" cy="117475"/>
            </a:xfrm>
            <a:custGeom>
              <a:avLst/>
              <a:gdLst>
                <a:gd name="T0" fmla="*/ 56 w 82"/>
                <a:gd name="T1" fmla="*/ 17 h 74"/>
                <a:gd name="T2" fmla="*/ 56 w 82"/>
                <a:gd name="T3" fmla="*/ 0 h 74"/>
                <a:gd name="T4" fmla="*/ 26 w 82"/>
                <a:gd name="T5" fmla="*/ 0 h 74"/>
                <a:gd name="T6" fmla="*/ 26 w 82"/>
                <a:gd name="T7" fmla="*/ 17 h 74"/>
                <a:gd name="T8" fmla="*/ 0 w 82"/>
                <a:gd name="T9" fmla="*/ 17 h 74"/>
                <a:gd name="T10" fmla="*/ 42 w 82"/>
                <a:gd name="T11" fmla="*/ 74 h 74"/>
                <a:gd name="T12" fmla="*/ 82 w 82"/>
                <a:gd name="T13" fmla="*/ 17 h 74"/>
                <a:gd name="T14" fmla="*/ 56 w 82"/>
                <a:gd name="T15" fmla="*/ 1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74">
                  <a:moveTo>
                    <a:pt x="56" y="17"/>
                  </a:moveTo>
                  <a:lnTo>
                    <a:pt x="56" y="0"/>
                  </a:lnTo>
                  <a:lnTo>
                    <a:pt x="26" y="0"/>
                  </a:lnTo>
                  <a:lnTo>
                    <a:pt x="26" y="17"/>
                  </a:lnTo>
                  <a:lnTo>
                    <a:pt x="0" y="17"/>
                  </a:lnTo>
                  <a:lnTo>
                    <a:pt x="42" y="74"/>
                  </a:lnTo>
                  <a:lnTo>
                    <a:pt x="82" y="17"/>
                  </a:lnTo>
                  <a:lnTo>
                    <a:pt x="5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5" name="Csoportba foglalás 150"/>
          <p:cNvGrpSpPr/>
          <p:nvPr/>
        </p:nvGrpSpPr>
        <p:grpSpPr>
          <a:xfrm>
            <a:off x="362219" y="3162526"/>
            <a:ext cx="583844" cy="585314"/>
            <a:chOff x="1784350" y="3113088"/>
            <a:chExt cx="630238" cy="631825"/>
          </a:xfrm>
          <a:solidFill>
            <a:srgbClr val="3F3F3F"/>
          </a:solidFill>
        </p:grpSpPr>
        <p:sp>
          <p:nvSpPr>
            <p:cNvPr id="326" name="Freeform 58"/>
            <p:cNvSpPr>
              <a:spLocks noEditPoints="1"/>
            </p:cNvSpPr>
            <p:nvPr/>
          </p:nvSpPr>
          <p:spPr bwMode="auto">
            <a:xfrm>
              <a:off x="1784350" y="311308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79 h 398"/>
                <a:gd name="T12" fmla="*/ 19 w 397"/>
                <a:gd name="T13" fmla="*/ 379 h 398"/>
                <a:gd name="T14" fmla="*/ 19 w 397"/>
                <a:gd name="T15" fmla="*/ 19 h 398"/>
                <a:gd name="T16" fmla="*/ 378 w 397"/>
                <a:gd name="T17" fmla="*/ 19 h 398"/>
                <a:gd name="T18" fmla="*/ 378 w 397"/>
                <a:gd name="T19" fmla="*/ 37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79"/>
                  </a:moveTo>
                  <a:lnTo>
                    <a:pt x="19" y="379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7" name="Freeform 59"/>
            <p:cNvSpPr>
              <a:spLocks noEditPoints="1"/>
            </p:cNvSpPr>
            <p:nvPr/>
          </p:nvSpPr>
          <p:spPr bwMode="auto">
            <a:xfrm>
              <a:off x="1916113" y="3259138"/>
              <a:ext cx="352425" cy="339725"/>
            </a:xfrm>
            <a:custGeom>
              <a:avLst/>
              <a:gdLst>
                <a:gd name="T0" fmla="*/ 49 w 94"/>
                <a:gd name="T1" fmla="*/ 90 h 90"/>
                <a:gd name="T2" fmla="*/ 81 w 94"/>
                <a:gd name="T3" fmla="*/ 77 h 90"/>
                <a:gd name="T4" fmla="*/ 94 w 94"/>
                <a:gd name="T5" fmla="*/ 45 h 90"/>
                <a:gd name="T6" fmla="*/ 81 w 94"/>
                <a:gd name="T7" fmla="*/ 13 h 90"/>
                <a:gd name="T8" fmla="*/ 49 w 94"/>
                <a:gd name="T9" fmla="*/ 0 h 90"/>
                <a:gd name="T10" fmla="*/ 17 w 94"/>
                <a:gd name="T11" fmla="*/ 13 h 90"/>
                <a:gd name="T12" fmla="*/ 17 w 94"/>
                <a:gd name="T13" fmla="*/ 77 h 90"/>
                <a:gd name="T14" fmla="*/ 49 w 94"/>
                <a:gd name="T15" fmla="*/ 90 h 90"/>
                <a:gd name="T16" fmla="*/ 49 w 94"/>
                <a:gd name="T17" fmla="*/ 8 h 90"/>
                <a:gd name="T18" fmla="*/ 75 w 94"/>
                <a:gd name="T19" fmla="*/ 19 h 90"/>
                <a:gd name="T20" fmla="*/ 86 w 94"/>
                <a:gd name="T21" fmla="*/ 45 h 90"/>
                <a:gd name="T22" fmla="*/ 78 w 94"/>
                <a:gd name="T23" fmla="*/ 68 h 90"/>
                <a:gd name="T24" fmla="*/ 26 w 94"/>
                <a:gd name="T25" fmla="*/ 16 h 90"/>
                <a:gd name="T26" fmla="*/ 49 w 94"/>
                <a:gd name="T27" fmla="*/ 8 h 90"/>
                <a:gd name="T28" fmla="*/ 20 w 94"/>
                <a:gd name="T29" fmla="*/ 22 h 90"/>
                <a:gd name="T30" fmla="*/ 72 w 94"/>
                <a:gd name="T31" fmla="*/ 74 h 90"/>
                <a:gd name="T32" fmla="*/ 49 w 94"/>
                <a:gd name="T33" fmla="*/ 82 h 90"/>
                <a:gd name="T34" fmla="*/ 23 w 94"/>
                <a:gd name="T35" fmla="*/ 71 h 90"/>
                <a:gd name="T36" fmla="*/ 20 w 94"/>
                <a:gd name="T37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90">
                  <a:moveTo>
                    <a:pt x="49" y="90"/>
                  </a:moveTo>
                  <a:cubicBezTo>
                    <a:pt x="61" y="90"/>
                    <a:pt x="72" y="85"/>
                    <a:pt x="81" y="77"/>
                  </a:cubicBezTo>
                  <a:cubicBezTo>
                    <a:pt x="89" y="68"/>
                    <a:pt x="94" y="57"/>
                    <a:pt x="94" y="45"/>
                  </a:cubicBezTo>
                  <a:cubicBezTo>
                    <a:pt x="94" y="33"/>
                    <a:pt x="89" y="22"/>
                    <a:pt x="81" y="13"/>
                  </a:cubicBezTo>
                  <a:cubicBezTo>
                    <a:pt x="72" y="5"/>
                    <a:pt x="61" y="0"/>
                    <a:pt x="49" y="0"/>
                  </a:cubicBezTo>
                  <a:cubicBezTo>
                    <a:pt x="37" y="0"/>
                    <a:pt x="26" y="5"/>
                    <a:pt x="17" y="13"/>
                  </a:cubicBezTo>
                  <a:cubicBezTo>
                    <a:pt x="0" y="31"/>
                    <a:pt x="0" y="59"/>
                    <a:pt x="17" y="77"/>
                  </a:cubicBezTo>
                  <a:cubicBezTo>
                    <a:pt x="26" y="85"/>
                    <a:pt x="37" y="90"/>
                    <a:pt x="49" y="90"/>
                  </a:cubicBezTo>
                  <a:close/>
                  <a:moveTo>
                    <a:pt x="49" y="8"/>
                  </a:moveTo>
                  <a:cubicBezTo>
                    <a:pt x="59" y="8"/>
                    <a:pt x="68" y="12"/>
                    <a:pt x="75" y="19"/>
                  </a:cubicBezTo>
                  <a:cubicBezTo>
                    <a:pt x="82" y="26"/>
                    <a:pt x="86" y="35"/>
                    <a:pt x="86" y="45"/>
                  </a:cubicBezTo>
                  <a:cubicBezTo>
                    <a:pt x="86" y="54"/>
                    <a:pt x="83" y="62"/>
                    <a:pt x="78" y="68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32" y="11"/>
                    <a:pt x="40" y="8"/>
                    <a:pt x="49" y="8"/>
                  </a:cubicBezTo>
                  <a:close/>
                  <a:moveTo>
                    <a:pt x="20" y="22"/>
                  </a:moveTo>
                  <a:cubicBezTo>
                    <a:pt x="72" y="74"/>
                    <a:pt x="72" y="74"/>
                    <a:pt x="72" y="74"/>
                  </a:cubicBezTo>
                  <a:cubicBezTo>
                    <a:pt x="65" y="79"/>
                    <a:pt x="57" y="82"/>
                    <a:pt x="49" y="82"/>
                  </a:cubicBezTo>
                  <a:cubicBezTo>
                    <a:pt x="39" y="82"/>
                    <a:pt x="30" y="78"/>
                    <a:pt x="23" y="71"/>
                  </a:cubicBezTo>
                  <a:cubicBezTo>
                    <a:pt x="9" y="58"/>
                    <a:pt x="8" y="36"/>
                    <a:pt x="2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8" name="Csoportba foglalás 169"/>
          <p:cNvGrpSpPr/>
          <p:nvPr/>
        </p:nvGrpSpPr>
        <p:grpSpPr>
          <a:xfrm>
            <a:off x="1238720" y="3162526"/>
            <a:ext cx="583844" cy="585314"/>
            <a:chOff x="2730500" y="3113088"/>
            <a:chExt cx="630238" cy="631825"/>
          </a:xfrm>
          <a:solidFill>
            <a:srgbClr val="3F3F3F"/>
          </a:solidFill>
        </p:grpSpPr>
        <p:sp>
          <p:nvSpPr>
            <p:cNvPr id="329" name="Freeform 60"/>
            <p:cNvSpPr>
              <a:spLocks noEditPoints="1"/>
            </p:cNvSpPr>
            <p:nvPr/>
          </p:nvSpPr>
          <p:spPr bwMode="auto">
            <a:xfrm>
              <a:off x="2730500" y="311308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79 h 398"/>
                <a:gd name="T12" fmla="*/ 19 w 397"/>
                <a:gd name="T13" fmla="*/ 379 h 398"/>
                <a:gd name="T14" fmla="*/ 19 w 397"/>
                <a:gd name="T15" fmla="*/ 19 h 398"/>
                <a:gd name="T16" fmla="*/ 378 w 397"/>
                <a:gd name="T17" fmla="*/ 19 h 398"/>
                <a:gd name="T18" fmla="*/ 378 w 397"/>
                <a:gd name="T19" fmla="*/ 37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79"/>
                  </a:moveTo>
                  <a:lnTo>
                    <a:pt x="19" y="379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0" name="Freeform 61"/>
            <p:cNvSpPr>
              <a:spLocks noEditPoints="1"/>
            </p:cNvSpPr>
            <p:nvPr/>
          </p:nvSpPr>
          <p:spPr bwMode="auto">
            <a:xfrm>
              <a:off x="2857500" y="3259138"/>
              <a:ext cx="354013" cy="339725"/>
            </a:xfrm>
            <a:custGeom>
              <a:avLst/>
              <a:gdLst>
                <a:gd name="T0" fmla="*/ 50 w 94"/>
                <a:gd name="T1" fmla="*/ 90 h 90"/>
                <a:gd name="T2" fmla="*/ 81 w 94"/>
                <a:gd name="T3" fmla="*/ 77 h 90"/>
                <a:gd name="T4" fmla="*/ 94 w 94"/>
                <a:gd name="T5" fmla="*/ 45 h 90"/>
                <a:gd name="T6" fmla="*/ 81 w 94"/>
                <a:gd name="T7" fmla="*/ 13 h 90"/>
                <a:gd name="T8" fmla="*/ 50 w 94"/>
                <a:gd name="T9" fmla="*/ 0 h 90"/>
                <a:gd name="T10" fmla="*/ 18 w 94"/>
                <a:gd name="T11" fmla="*/ 13 h 90"/>
                <a:gd name="T12" fmla="*/ 18 w 94"/>
                <a:gd name="T13" fmla="*/ 77 h 90"/>
                <a:gd name="T14" fmla="*/ 50 w 94"/>
                <a:gd name="T15" fmla="*/ 90 h 90"/>
                <a:gd name="T16" fmla="*/ 50 w 94"/>
                <a:gd name="T17" fmla="*/ 82 h 90"/>
                <a:gd name="T18" fmla="*/ 26 w 94"/>
                <a:gd name="T19" fmla="*/ 74 h 90"/>
                <a:gd name="T20" fmla="*/ 50 w 94"/>
                <a:gd name="T21" fmla="*/ 51 h 90"/>
                <a:gd name="T22" fmla="*/ 73 w 94"/>
                <a:gd name="T23" fmla="*/ 74 h 90"/>
                <a:gd name="T24" fmla="*/ 50 w 94"/>
                <a:gd name="T25" fmla="*/ 82 h 90"/>
                <a:gd name="T26" fmla="*/ 86 w 94"/>
                <a:gd name="T27" fmla="*/ 45 h 90"/>
                <a:gd name="T28" fmla="*/ 78 w 94"/>
                <a:gd name="T29" fmla="*/ 68 h 90"/>
                <a:gd name="T30" fmla="*/ 55 w 94"/>
                <a:gd name="T31" fmla="*/ 45 h 90"/>
                <a:gd name="T32" fmla="*/ 78 w 94"/>
                <a:gd name="T33" fmla="*/ 22 h 90"/>
                <a:gd name="T34" fmla="*/ 86 w 94"/>
                <a:gd name="T35" fmla="*/ 45 h 90"/>
                <a:gd name="T36" fmla="*/ 50 w 94"/>
                <a:gd name="T37" fmla="*/ 8 h 90"/>
                <a:gd name="T38" fmla="*/ 73 w 94"/>
                <a:gd name="T39" fmla="*/ 16 h 90"/>
                <a:gd name="T40" fmla="*/ 50 w 94"/>
                <a:gd name="T41" fmla="*/ 39 h 90"/>
                <a:gd name="T42" fmla="*/ 26 w 94"/>
                <a:gd name="T43" fmla="*/ 16 h 90"/>
                <a:gd name="T44" fmla="*/ 50 w 94"/>
                <a:gd name="T45" fmla="*/ 8 h 90"/>
                <a:gd name="T46" fmla="*/ 21 w 94"/>
                <a:gd name="T47" fmla="*/ 22 h 90"/>
                <a:gd name="T48" fmla="*/ 44 w 94"/>
                <a:gd name="T49" fmla="*/ 45 h 90"/>
                <a:gd name="T50" fmla="*/ 21 w 94"/>
                <a:gd name="T51" fmla="*/ 68 h 90"/>
                <a:gd name="T52" fmla="*/ 21 w 94"/>
                <a:gd name="T53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90">
                  <a:moveTo>
                    <a:pt x="50" y="90"/>
                  </a:moveTo>
                  <a:cubicBezTo>
                    <a:pt x="62" y="90"/>
                    <a:pt x="73" y="85"/>
                    <a:pt x="81" y="77"/>
                  </a:cubicBezTo>
                  <a:cubicBezTo>
                    <a:pt x="90" y="68"/>
                    <a:pt x="94" y="57"/>
                    <a:pt x="94" y="45"/>
                  </a:cubicBezTo>
                  <a:cubicBezTo>
                    <a:pt x="94" y="33"/>
                    <a:pt x="90" y="22"/>
                    <a:pt x="81" y="13"/>
                  </a:cubicBezTo>
                  <a:cubicBezTo>
                    <a:pt x="73" y="5"/>
                    <a:pt x="62" y="0"/>
                    <a:pt x="50" y="0"/>
                  </a:cubicBezTo>
                  <a:cubicBezTo>
                    <a:pt x="38" y="0"/>
                    <a:pt x="26" y="5"/>
                    <a:pt x="18" y="13"/>
                  </a:cubicBezTo>
                  <a:cubicBezTo>
                    <a:pt x="0" y="31"/>
                    <a:pt x="0" y="59"/>
                    <a:pt x="18" y="77"/>
                  </a:cubicBezTo>
                  <a:cubicBezTo>
                    <a:pt x="26" y="85"/>
                    <a:pt x="38" y="90"/>
                    <a:pt x="50" y="90"/>
                  </a:cubicBezTo>
                  <a:close/>
                  <a:moveTo>
                    <a:pt x="50" y="82"/>
                  </a:moveTo>
                  <a:cubicBezTo>
                    <a:pt x="41" y="82"/>
                    <a:pt x="33" y="79"/>
                    <a:pt x="26" y="74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66" y="79"/>
                    <a:pt x="58" y="82"/>
                    <a:pt x="50" y="82"/>
                  </a:cubicBezTo>
                  <a:close/>
                  <a:moveTo>
                    <a:pt x="86" y="45"/>
                  </a:moveTo>
                  <a:cubicBezTo>
                    <a:pt x="86" y="54"/>
                    <a:pt x="84" y="62"/>
                    <a:pt x="78" y="68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84" y="29"/>
                    <a:pt x="86" y="37"/>
                    <a:pt x="86" y="45"/>
                  </a:cubicBezTo>
                  <a:close/>
                  <a:moveTo>
                    <a:pt x="50" y="8"/>
                  </a:moveTo>
                  <a:cubicBezTo>
                    <a:pt x="58" y="8"/>
                    <a:pt x="66" y="11"/>
                    <a:pt x="73" y="16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33" y="11"/>
                    <a:pt x="41" y="8"/>
                    <a:pt x="50" y="8"/>
                  </a:cubicBezTo>
                  <a:close/>
                  <a:moveTo>
                    <a:pt x="21" y="22"/>
                  </a:moveTo>
                  <a:cubicBezTo>
                    <a:pt x="44" y="45"/>
                    <a:pt x="44" y="45"/>
                    <a:pt x="44" y="45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10" y="55"/>
                    <a:pt x="10" y="35"/>
                    <a:pt x="2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31" name="Csoportba foglalás 171"/>
          <p:cNvGrpSpPr/>
          <p:nvPr/>
        </p:nvGrpSpPr>
        <p:grpSpPr>
          <a:xfrm>
            <a:off x="2112280" y="3162526"/>
            <a:ext cx="583844" cy="585314"/>
            <a:chOff x="3673475" y="3113088"/>
            <a:chExt cx="630238" cy="631825"/>
          </a:xfrm>
          <a:solidFill>
            <a:srgbClr val="3F3F3F"/>
          </a:solidFill>
        </p:grpSpPr>
        <p:sp>
          <p:nvSpPr>
            <p:cNvPr id="332" name="Freeform 62"/>
            <p:cNvSpPr>
              <a:spLocks noEditPoints="1"/>
            </p:cNvSpPr>
            <p:nvPr/>
          </p:nvSpPr>
          <p:spPr bwMode="auto">
            <a:xfrm>
              <a:off x="3673475" y="311308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79 h 398"/>
                <a:gd name="T12" fmla="*/ 18 w 397"/>
                <a:gd name="T13" fmla="*/ 379 h 398"/>
                <a:gd name="T14" fmla="*/ 18 w 397"/>
                <a:gd name="T15" fmla="*/ 19 h 398"/>
                <a:gd name="T16" fmla="*/ 378 w 397"/>
                <a:gd name="T17" fmla="*/ 19 h 398"/>
                <a:gd name="T18" fmla="*/ 378 w 397"/>
                <a:gd name="T19" fmla="*/ 37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79"/>
                  </a:moveTo>
                  <a:lnTo>
                    <a:pt x="18" y="379"/>
                  </a:lnTo>
                  <a:lnTo>
                    <a:pt x="18" y="19"/>
                  </a:lnTo>
                  <a:lnTo>
                    <a:pt x="378" y="19"/>
                  </a:lnTo>
                  <a:lnTo>
                    <a:pt x="378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3" name="Freeform 63"/>
            <p:cNvSpPr>
              <a:spLocks noEditPoints="1"/>
            </p:cNvSpPr>
            <p:nvPr/>
          </p:nvSpPr>
          <p:spPr bwMode="auto">
            <a:xfrm>
              <a:off x="3875088" y="3228976"/>
              <a:ext cx="225425" cy="400050"/>
            </a:xfrm>
            <a:custGeom>
              <a:avLst/>
              <a:gdLst>
                <a:gd name="T0" fmla="*/ 60 w 60"/>
                <a:gd name="T1" fmla="*/ 30 h 106"/>
                <a:gd name="T2" fmla="*/ 30 w 60"/>
                <a:gd name="T3" fmla="*/ 0 h 106"/>
                <a:gd name="T4" fmla="*/ 0 w 60"/>
                <a:gd name="T5" fmla="*/ 30 h 106"/>
                <a:gd name="T6" fmla="*/ 30 w 60"/>
                <a:gd name="T7" fmla="*/ 106 h 106"/>
                <a:gd name="T8" fmla="*/ 60 w 60"/>
                <a:gd name="T9" fmla="*/ 30 h 106"/>
                <a:gd name="T10" fmla="*/ 13 w 60"/>
                <a:gd name="T11" fmla="*/ 30 h 106"/>
                <a:gd name="T12" fmla="*/ 30 w 60"/>
                <a:gd name="T13" fmla="*/ 12 h 106"/>
                <a:gd name="T14" fmla="*/ 48 w 60"/>
                <a:gd name="T15" fmla="*/ 30 h 106"/>
                <a:gd name="T16" fmla="*/ 30 w 60"/>
                <a:gd name="T17" fmla="*/ 47 h 106"/>
                <a:gd name="T18" fmla="*/ 13 w 60"/>
                <a:gd name="T19" fmla="*/ 3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06">
                  <a:moveTo>
                    <a:pt x="60" y="30"/>
                  </a:moveTo>
                  <a:cubicBezTo>
                    <a:pt x="60" y="13"/>
                    <a:pt x="47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46"/>
                    <a:pt x="30" y="106"/>
                    <a:pt x="30" y="106"/>
                  </a:cubicBezTo>
                  <a:cubicBezTo>
                    <a:pt x="30" y="106"/>
                    <a:pt x="60" y="46"/>
                    <a:pt x="60" y="30"/>
                  </a:cubicBezTo>
                  <a:close/>
                  <a:moveTo>
                    <a:pt x="13" y="30"/>
                  </a:moveTo>
                  <a:cubicBezTo>
                    <a:pt x="13" y="20"/>
                    <a:pt x="20" y="12"/>
                    <a:pt x="30" y="12"/>
                  </a:cubicBezTo>
                  <a:cubicBezTo>
                    <a:pt x="40" y="12"/>
                    <a:pt x="48" y="20"/>
                    <a:pt x="48" y="30"/>
                  </a:cubicBezTo>
                  <a:cubicBezTo>
                    <a:pt x="48" y="40"/>
                    <a:pt x="40" y="47"/>
                    <a:pt x="30" y="47"/>
                  </a:cubicBezTo>
                  <a:cubicBezTo>
                    <a:pt x="20" y="47"/>
                    <a:pt x="13" y="40"/>
                    <a:pt x="1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34" name="Csoportba foglalás 172"/>
          <p:cNvGrpSpPr/>
          <p:nvPr/>
        </p:nvGrpSpPr>
        <p:grpSpPr>
          <a:xfrm>
            <a:off x="2988781" y="3162526"/>
            <a:ext cx="583844" cy="585314"/>
            <a:chOff x="4619625" y="3113088"/>
            <a:chExt cx="630238" cy="631825"/>
          </a:xfrm>
          <a:solidFill>
            <a:srgbClr val="3F3F3F"/>
          </a:solidFill>
        </p:grpSpPr>
        <p:sp>
          <p:nvSpPr>
            <p:cNvPr id="335" name="Freeform 64"/>
            <p:cNvSpPr>
              <a:spLocks noEditPoints="1"/>
            </p:cNvSpPr>
            <p:nvPr/>
          </p:nvSpPr>
          <p:spPr bwMode="auto">
            <a:xfrm>
              <a:off x="4619625" y="311308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8 w 397"/>
                <a:gd name="T11" fmla="*/ 19 h 398"/>
                <a:gd name="T12" fmla="*/ 378 w 397"/>
                <a:gd name="T13" fmla="*/ 19 h 398"/>
                <a:gd name="T14" fmla="*/ 378 w 397"/>
                <a:gd name="T15" fmla="*/ 379 h 398"/>
                <a:gd name="T16" fmla="*/ 18 w 397"/>
                <a:gd name="T17" fmla="*/ 379 h 398"/>
                <a:gd name="T18" fmla="*/ 18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8" y="19"/>
                  </a:moveTo>
                  <a:lnTo>
                    <a:pt x="378" y="19"/>
                  </a:lnTo>
                  <a:lnTo>
                    <a:pt x="378" y="379"/>
                  </a:lnTo>
                  <a:lnTo>
                    <a:pt x="18" y="379"/>
                  </a:lnTo>
                  <a:lnTo>
                    <a:pt x="1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6" name="Freeform 65"/>
            <p:cNvSpPr>
              <a:spLocks noEditPoints="1"/>
            </p:cNvSpPr>
            <p:nvPr/>
          </p:nvSpPr>
          <p:spPr bwMode="auto">
            <a:xfrm>
              <a:off x="4719638" y="3300413"/>
              <a:ext cx="428625" cy="317500"/>
            </a:xfrm>
            <a:custGeom>
              <a:avLst/>
              <a:gdLst>
                <a:gd name="T0" fmla="*/ 71 w 270"/>
                <a:gd name="T1" fmla="*/ 0 h 200"/>
                <a:gd name="T2" fmla="*/ 0 w 270"/>
                <a:gd name="T3" fmla="*/ 34 h 200"/>
                <a:gd name="T4" fmla="*/ 71 w 270"/>
                <a:gd name="T5" fmla="*/ 76 h 200"/>
                <a:gd name="T6" fmla="*/ 88 w 270"/>
                <a:gd name="T7" fmla="*/ 200 h 200"/>
                <a:gd name="T8" fmla="*/ 95 w 270"/>
                <a:gd name="T9" fmla="*/ 185 h 200"/>
                <a:gd name="T10" fmla="*/ 114 w 270"/>
                <a:gd name="T11" fmla="*/ 200 h 200"/>
                <a:gd name="T12" fmla="*/ 270 w 270"/>
                <a:gd name="T13" fmla="*/ 76 h 200"/>
                <a:gd name="T14" fmla="*/ 114 w 270"/>
                <a:gd name="T15" fmla="*/ 34 h 200"/>
                <a:gd name="T16" fmla="*/ 95 w 270"/>
                <a:gd name="T17" fmla="*/ 169 h 200"/>
                <a:gd name="T18" fmla="*/ 88 w 270"/>
                <a:gd name="T19" fmla="*/ 152 h 200"/>
                <a:gd name="T20" fmla="*/ 95 w 270"/>
                <a:gd name="T21" fmla="*/ 169 h 200"/>
                <a:gd name="T22" fmla="*/ 88 w 270"/>
                <a:gd name="T23" fmla="*/ 138 h 200"/>
                <a:gd name="T24" fmla="*/ 95 w 270"/>
                <a:gd name="T25" fmla="*/ 121 h 200"/>
                <a:gd name="T26" fmla="*/ 95 w 270"/>
                <a:gd name="T27" fmla="*/ 105 h 200"/>
                <a:gd name="T28" fmla="*/ 88 w 270"/>
                <a:gd name="T29" fmla="*/ 91 h 200"/>
                <a:gd name="T30" fmla="*/ 95 w 270"/>
                <a:gd name="T31" fmla="*/ 105 h 200"/>
                <a:gd name="T32" fmla="*/ 88 w 270"/>
                <a:gd name="T33" fmla="*/ 74 h 200"/>
                <a:gd name="T34" fmla="*/ 95 w 270"/>
                <a:gd name="T35" fmla="*/ 57 h 200"/>
                <a:gd name="T36" fmla="*/ 227 w 270"/>
                <a:gd name="T37" fmla="*/ 45 h 200"/>
                <a:gd name="T38" fmla="*/ 242 w 270"/>
                <a:gd name="T39" fmla="*/ 48 h 200"/>
                <a:gd name="T40" fmla="*/ 256 w 270"/>
                <a:gd name="T41" fmla="*/ 45 h 200"/>
                <a:gd name="T42" fmla="*/ 256 w 270"/>
                <a:gd name="T43" fmla="*/ 62 h 200"/>
                <a:gd name="T44" fmla="*/ 242 w 270"/>
                <a:gd name="T45" fmla="*/ 60 h 200"/>
                <a:gd name="T46" fmla="*/ 227 w 270"/>
                <a:gd name="T47" fmla="*/ 62 h 200"/>
                <a:gd name="T48" fmla="*/ 227 w 270"/>
                <a:gd name="T49" fmla="*/ 45 h 200"/>
                <a:gd name="T50" fmla="*/ 213 w 270"/>
                <a:gd name="T51" fmla="*/ 50 h 200"/>
                <a:gd name="T52" fmla="*/ 197 w 270"/>
                <a:gd name="T53" fmla="*/ 57 h 200"/>
                <a:gd name="T54" fmla="*/ 166 w 270"/>
                <a:gd name="T55" fmla="*/ 50 h 200"/>
                <a:gd name="T56" fmla="*/ 183 w 270"/>
                <a:gd name="T57" fmla="*/ 57 h 200"/>
                <a:gd name="T58" fmla="*/ 166 w 270"/>
                <a:gd name="T59" fmla="*/ 50 h 200"/>
                <a:gd name="T60" fmla="*/ 149 w 270"/>
                <a:gd name="T61" fmla="*/ 50 h 200"/>
                <a:gd name="T62" fmla="*/ 135 w 270"/>
                <a:gd name="T63" fmla="*/ 57 h 200"/>
                <a:gd name="T64" fmla="*/ 119 w 270"/>
                <a:gd name="T65" fmla="*/ 50 h 200"/>
                <a:gd name="T66" fmla="*/ 102 w 270"/>
                <a:gd name="T67" fmla="*/ 57 h 200"/>
                <a:gd name="T68" fmla="*/ 119 w 270"/>
                <a:gd name="T69" fmla="*/ 5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0" h="200">
                  <a:moveTo>
                    <a:pt x="114" y="0"/>
                  </a:moveTo>
                  <a:lnTo>
                    <a:pt x="71" y="0"/>
                  </a:lnTo>
                  <a:lnTo>
                    <a:pt x="71" y="34"/>
                  </a:lnTo>
                  <a:lnTo>
                    <a:pt x="0" y="34"/>
                  </a:lnTo>
                  <a:lnTo>
                    <a:pt x="0" y="76"/>
                  </a:lnTo>
                  <a:lnTo>
                    <a:pt x="71" y="76"/>
                  </a:lnTo>
                  <a:lnTo>
                    <a:pt x="71" y="200"/>
                  </a:lnTo>
                  <a:lnTo>
                    <a:pt x="88" y="200"/>
                  </a:lnTo>
                  <a:lnTo>
                    <a:pt x="88" y="185"/>
                  </a:lnTo>
                  <a:lnTo>
                    <a:pt x="95" y="185"/>
                  </a:lnTo>
                  <a:lnTo>
                    <a:pt x="95" y="200"/>
                  </a:lnTo>
                  <a:lnTo>
                    <a:pt x="114" y="200"/>
                  </a:lnTo>
                  <a:lnTo>
                    <a:pt x="114" y="76"/>
                  </a:lnTo>
                  <a:lnTo>
                    <a:pt x="270" y="76"/>
                  </a:lnTo>
                  <a:lnTo>
                    <a:pt x="270" y="34"/>
                  </a:lnTo>
                  <a:lnTo>
                    <a:pt x="114" y="34"/>
                  </a:lnTo>
                  <a:lnTo>
                    <a:pt x="114" y="0"/>
                  </a:lnTo>
                  <a:close/>
                  <a:moveTo>
                    <a:pt x="95" y="169"/>
                  </a:moveTo>
                  <a:lnTo>
                    <a:pt x="88" y="169"/>
                  </a:lnTo>
                  <a:lnTo>
                    <a:pt x="88" y="152"/>
                  </a:lnTo>
                  <a:lnTo>
                    <a:pt x="95" y="152"/>
                  </a:lnTo>
                  <a:lnTo>
                    <a:pt x="95" y="169"/>
                  </a:lnTo>
                  <a:close/>
                  <a:moveTo>
                    <a:pt x="95" y="138"/>
                  </a:moveTo>
                  <a:lnTo>
                    <a:pt x="88" y="138"/>
                  </a:lnTo>
                  <a:lnTo>
                    <a:pt x="88" y="121"/>
                  </a:lnTo>
                  <a:lnTo>
                    <a:pt x="95" y="121"/>
                  </a:lnTo>
                  <a:lnTo>
                    <a:pt x="95" y="138"/>
                  </a:lnTo>
                  <a:close/>
                  <a:moveTo>
                    <a:pt x="95" y="105"/>
                  </a:moveTo>
                  <a:lnTo>
                    <a:pt x="88" y="105"/>
                  </a:lnTo>
                  <a:lnTo>
                    <a:pt x="88" y="91"/>
                  </a:lnTo>
                  <a:lnTo>
                    <a:pt x="95" y="91"/>
                  </a:lnTo>
                  <a:lnTo>
                    <a:pt x="95" y="105"/>
                  </a:lnTo>
                  <a:close/>
                  <a:moveTo>
                    <a:pt x="95" y="74"/>
                  </a:moveTo>
                  <a:lnTo>
                    <a:pt x="88" y="74"/>
                  </a:lnTo>
                  <a:lnTo>
                    <a:pt x="88" y="57"/>
                  </a:lnTo>
                  <a:lnTo>
                    <a:pt x="95" y="57"/>
                  </a:lnTo>
                  <a:lnTo>
                    <a:pt x="95" y="74"/>
                  </a:lnTo>
                  <a:close/>
                  <a:moveTo>
                    <a:pt x="227" y="45"/>
                  </a:moveTo>
                  <a:lnTo>
                    <a:pt x="235" y="41"/>
                  </a:lnTo>
                  <a:lnTo>
                    <a:pt x="242" y="48"/>
                  </a:lnTo>
                  <a:lnTo>
                    <a:pt x="249" y="41"/>
                  </a:lnTo>
                  <a:lnTo>
                    <a:pt x="256" y="45"/>
                  </a:lnTo>
                  <a:lnTo>
                    <a:pt x="246" y="53"/>
                  </a:lnTo>
                  <a:lnTo>
                    <a:pt x="256" y="62"/>
                  </a:lnTo>
                  <a:lnTo>
                    <a:pt x="249" y="67"/>
                  </a:lnTo>
                  <a:lnTo>
                    <a:pt x="242" y="60"/>
                  </a:lnTo>
                  <a:lnTo>
                    <a:pt x="235" y="67"/>
                  </a:lnTo>
                  <a:lnTo>
                    <a:pt x="227" y="62"/>
                  </a:lnTo>
                  <a:lnTo>
                    <a:pt x="237" y="53"/>
                  </a:lnTo>
                  <a:lnTo>
                    <a:pt x="227" y="45"/>
                  </a:lnTo>
                  <a:close/>
                  <a:moveTo>
                    <a:pt x="197" y="50"/>
                  </a:moveTo>
                  <a:lnTo>
                    <a:pt x="213" y="50"/>
                  </a:lnTo>
                  <a:lnTo>
                    <a:pt x="213" y="57"/>
                  </a:lnTo>
                  <a:lnTo>
                    <a:pt x="197" y="57"/>
                  </a:lnTo>
                  <a:lnTo>
                    <a:pt x="197" y="50"/>
                  </a:lnTo>
                  <a:close/>
                  <a:moveTo>
                    <a:pt x="166" y="50"/>
                  </a:moveTo>
                  <a:lnTo>
                    <a:pt x="183" y="50"/>
                  </a:lnTo>
                  <a:lnTo>
                    <a:pt x="183" y="57"/>
                  </a:lnTo>
                  <a:lnTo>
                    <a:pt x="166" y="57"/>
                  </a:lnTo>
                  <a:lnTo>
                    <a:pt x="166" y="50"/>
                  </a:lnTo>
                  <a:close/>
                  <a:moveTo>
                    <a:pt x="135" y="50"/>
                  </a:moveTo>
                  <a:lnTo>
                    <a:pt x="149" y="50"/>
                  </a:lnTo>
                  <a:lnTo>
                    <a:pt x="149" y="57"/>
                  </a:lnTo>
                  <a:lnTo>
                    <a:pt x="135" y="57"/>
                  </a:lnTo>
                  <a:lnTo>
                    <a:pt x="135" y="50"/>
                  </a:lnTo>
                  <a:close/>
                  <a:moveTo>
                    <a:pt x="119" y="50"/>
                  </a:moveTo>
                  <a:lnTo>
                    <a:pt x="119" y="57"/>
                  </a:lnTo>
                  <a:lnTo>
                    <a:pt x="102" y="57"/>
                  </a:lnTo>
                  <a:lnTo>
                    <a:pt x="102" y="50"/>
                  </a:lnTo>
                  <a:lnTo>
                    <a:pt x="119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37" name="Csoportba foglalás 173"/>
          <p:cNvGrpSpPr/>
          <p:nvPr/>
        </p:nvGrpSpPr>
        <p:grpSpPr>
          <a:xfrm>
            <a:off x="3860870" y="3162526"/>
            <a:ext cx="583844" cy="585314"/>
            <a:chOff x="5561013" y="3113088"/>
            <a:chExt cx="630238" cy="631825"/>
          </a:xfrm>
          <a:solidFill>
            <a:srgbClr val="3F3F3F"/>
          </a:solidFill>
        </p:grpSpPr>
        <p:sp>
          <p:nvSpPr>
            <p:cNvPr id="338" name="Freeform 66"/>
            <p:cNvSpPr>
              <a:spLocks noEditPoints="1"/>
            </p:cNvSpPr>
            <p:nvPr/>
          </p:nvSpPr>
          <p:spPr bwMode="auto">
            <a:xfrm>
              <a:off x="5561013" y="311308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9 w 397"/>
                <a:gd name="T13" fmla="*/ 19 h 398"/>
                <a:gd name="T14" fmla="*/ 379 w 397"/>
                <a:gd name="T15" fmla="*/ 379 h 398"/>
                <a:gd name="T16" fmla="*/ 19 w 397"/>
                <a:gd name="T17" fmla="*/ 379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9" y="19"/>
                  </a:lnTo>
                  <a:lnTo>
                    <a:pt x="379" y="379"/>
                  </a:lnTo>
                  <a:lnTo>
                    <a:pt x="19" y="379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9" name="Freeform 67"/>
            <p:cNvSpPr>
              <a:spLocks/>
            </p:cNvSpPr>
            <p:nvPr/>
          </p:nvSpPr>
          <p:spPr bwMode="auto">
            <a:xfrm>
              <a:off x="5722938" y="3275013"/>
              <a:ext cx="311150" cy="307975"/>
            </a:xfrm>
            <a:custGeom>
              <a:avLst/>
              <a:gdLst>
                <a:gd name="T0" fmla="*/ 64 w 83"/>
                <a:gd name="T1" fmla="*/ 11 h 82"/>
                <a:gd name="T2" fmla="*/ 42 w 83"/>
                <a:gd name="T3" fmla="*/ 0 h 82"/>
                <a:gd name="T4" fmla="*/ 17 w 83"/>
                <a:gd name="T5" fmla="*/ 19 h 82"/>
                <a:gd name="T6" fmla="*/ 16 w 83"/>
                <a:gd name="T7" fmla="*/ 19 h 82"/>
                <a:gd name="T8" fmla="*/ 0 w 83"/>
                <a:gd name="T9" fmla="*/ 35 h 82"/>
                <a:gd name="T10" fmla="*/ 16 w 83"/>
                <a:gd name="T11" fmla="*/ 52 h 82"/>
                <a:gd name="T12" fmla="*/ 35 w 83"/>
                <a:gd name="T13" fmla="*/ 52 h 82"/>
                <a:gd name="T14" fmla="*/ 35 w 83"/>
                <a:gd name="T15" fmla="*/ 59 h 82"/>
                <a:gd name="T16" fmla="*/ 24 w 83"/>
                <a:gd name="T17" fmla="*/ 59 h 82"/>
                <a:gd name="T18" fmla="*/ 41 w 83"/>
                <a:gd name="T19" fmla="*/ 82 h 82"/>
                <a:gd name="T20" fmla="*/ 59 w 83"/>
                <a:gd name="T21" fmla="*/ 59 h 82"/>
                <a:gd name="T22" fmla="*/ 48 w 83"/>
                <a:gd name="T23" fmla="*/ 59 h 82"/>
                <a:gd name="T24" fmla="*/ 48 w 83"/>
                <a:gd name="T25" fmla="*/ 52 h 82"/>
                <a:gd name="T26" fmla="*/ 63 w 83"/>
                <a:gd name="T27" fmla="*/ 52 h 82"/>
                <a:gd name="T28" fmla="*/ 83 w 83"/>
                <a:gd name="T29" fmla="*/ 31 h 82"/>
                <a:gd name="T30" fmla="*/ 64 w 83"/>
                <a:gd name="T31" fmla="*/ 1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82">
                  <a:moveTo>
                    <a:pt x="64" y="11"/>
                  </a:moveTo>
                  <a:cubicBezTo>
                    <a:pt x="59" y="4"/>
                    <a:pt x="51" y="0"/>
                    <a:pt x="42" y="0"/>
                  </a:cubicBezTo>
                  <a:cubicBezTo>
                    <a:pt x="30" y="0"/>
                    <a:pt x="20" y="8"/>
                    <a:pt x="17" y="19"/>
                  </a:cubicBezTo>
                  <a:cubicBezTo>
                    <a:pt x="17" y="19"/>
                    <a:pt x="17" y="19"/>
                    <a:pt x="16" y="19"/>
                  </a:cubicBezTo>
                  <a:cubicBezTo>
                    <a:pt x="7" y="19"/>
                    <a:pt x="0" y="26"/>
                    <a:pt x="0" y="35"/>
                  </a:cubicBezTo>
                  <a:cubicBezTo>
                    <a:pt x="0" y="44"/>
                    <a:pt x="7" y="52"/>
                    <a:pt x="16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74" y="52"/>
                    <a:pt x="83" y="43"/>
                    <a:pt x="83" y="31"/>
                  </a:cubicBezTo>
                  <a:cubicBezTo>
                    <a:pt x="83" y="21"/>
                    <a:pt x="75" y="12"/>
                    <a:pt x="6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40" name="Csoportba foglalás 182"/>
          <p:cNvGrpSpPr/>
          <p:nvPr/>
        </p:nvGrpSpPr>
        <p:grpSpPr>
          <a:xfrm>
            <a:off x="4737371" y="3162526"/>
            <a:ext cx="583844" cy="585314"/>
            <a:chOff x="6507163" y="3113088"/>
            <a:chExt cx="630238" cy="631825"/>
          </a:xfrm>
          <a:solidFill>
            <a:srgbClr val="3F3F3F"/>
          </a:solidFill>
        </p:grpSpPr>
        <p:sp>
          <p:nvSpPr>
            <p:cNvPr id="341" name="Freeform 68"/>
            <p:cNvSpPr>
              <a:spLocks noEditPoints="1"/>
            </p:cNvSpPr>
            <p:nvPr/>
          </p:nvSpPr>
          <p:spPr bwMode="auto">
            <a:xfrm>
              <a:off x="6507163" y="311308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9 w 397"/>
                <a:gd name="T13" fmla="*/ 19 h 398"/>
                <a:gd name="T14" fmla="*/ 379 w 397"/>
                <a:gd name="T15" fmla="*/ 379 h 398"/>
                <a:gd name="T16" fmla="*/ 19 w 397"/>
                <a:gd name="T17" fmla="*/ 379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9" y="19"/>
                  </a:lnTo>
                  <a:lnTo>
                    <a:pt x="379" y="379"/>
                  </a:lnTo>
                  <a:lnTo>
                    <a:pt x="19" y="379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2" name="Freeform 69"/>
            <p:cNvSpPr>
              <a:spLocks/>
            </p:cNvSpPr>
            <p:nvPr/>
          </p:nvSpPr>
          <p:spPr bwMode="auto">
            <a:xfrm>
              <a:off x="6669088" y="3330576"/>
              <a:ext cx="311150" cy="196850"/>
            </a:xfrm>
            <a:custGeom>
              <a:avLst/>
              <a:gdLst>
                <a:gd name="T0" fmla="*/ 64 w 83"/>
                <a:gd name="T1" fmla="*/ 12 h 52"/>
                <a:gd name="T2" fmla="*/ 42 w 83"/>
                <a:gd name="T3" fmla="*/ 0 h 52"/>
                <a:gd name="T4" fmla="*/ 17 w 83"/>
                <a:gd name="T5" fmla="*/ 19 h 52"/>
                <a:gd name="T6" fmla="*/ 16 w 83"/>
                <a:gd name="T7" fmla="*/ 19 h 52"/>
                <a:gd name="T8" fmla="*/ 0 w 83"/>
                <a:gd name="T9" fmla="*/ 36 h 52"/>
                <a:gd name="T10" fmla="*/ 16 w 83"/>
                <a:gd name="T11" fmla="*/ 52 h 52"/>
                <a:gd name="T12" fmla="*/ 35 w 83"/>
                <a:gd name="T13" fmla="*/ 52 h 52"/>
                <a:gd name="T14" fmla="*/ 35 w 83"/>
                <a:gd name="T15" fmla="*/ 45 h 52"/>
                <a:gd name="T16" fmla="*/ 23 w 83"/>
                <a:gd name="T17" fmla="*/ 45 h 52"/>
                <a:gd name="T18" fmla="*/ 41 w 83"/>
                <a:gd name="T19" fmla="*/ 21 h 52"/>
                <a:gd name="T20" fmla="*/ 59 w 83"/>
                <a:gd name="T21" fmla="*/ 45 h 52"/>
                <a:gd name="T22" fmla="*/ 47 w 83"/>
                <a:gd name="T23" fmla="*/ 45 h 52"/>
                <a:gd name="T24" fmla="*/ 47 w 83"/>
                <a:gd name="T25" fmla="*/ 52 h 52"/>
                <a:gd name="T26" fmla="*/ 62 w 83"/>
                <a:gd name="T27" fmla="*/ 52 h 52"/>
                <a:gd name="T28" fmla="*/ 83 w 83"/>
                <a:gd name="T29" fmla="*/ 32 h 52"/>
                <a:gd name="T30" fmla="*/ 64 w 83"/>
                <a:gd name="T31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52">
                  <a:moveTo>
                    <a:pt x="64" y="12"/>
                  </a:moveTo>
                  <a:cubicBezTo>
                    <a:pt x="59" y="5"/>
                    <a:pt x="51" y="0"/>
                    <a:pt x="42" y="0"/>
                  </a:cubicBezTo>
                  <a:cubicBezTo>
                    <a:pt x="30" y="0"/>
                    <a:pt x="20" y="8"/>
                    <a:pt x="17" y="19"/>
                  </a:cubicBezTo>
                  <a:cubicBezTo>
                    <a:pt x="17" y="19"/>
                    <a:pt x="16" y="19"/>
                    <a:pt x="16" y="19"/>
                  </a:cubicBezTo>
                  <a:cubicBezTo>
                    <a:pt x="7" y="19"/>
                    <a:pt x="0" y="26"/>
                    <a:pt x="0" y="36"/>
                  </a:cubicBezTo>
                  <a:cubicBezTo>
                    <a:pt x="0" y="45"/>
                    <a:pt x="7" y="52"/>
                    <a:pt x="16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74" y="52"/>
                    <a:pt x="83" y="43"/>
                    <a:pt x="83" y="32"/>
                  </a:cubicBezTo>
                  <a:cubicBezTo>
                    <a:pt x="83" y="21"/>
                    <a:pt x="74" y="12"/>
                    <a:pt x="6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43" name="Csoportba foglalás 183"/>
          <p:cNvGrpSpPr/>
          <p:nvPr/>
        </p:nvGrpSpPr>
        <p:grpSpPr>
          <a:xfrm>
            <a:off x="5613872" y="3162526"/>
            <a:ext cx="583844" cy="585314"/>
            <a:chOff x="7453313" y="3113088"/>
            <a:chExt cx="630238" cy="631825"/>
          </a:xfrm>
          <a:solidFill>
            <a:srgbClr val="3F3F3F"/>
          </a:solidFill>
        </p:grpSpPr>
        <p:sp>
          <p:nvSpPr>
            <p:cNvPr id="344" name="Freeform 70"/>
            <p:cNvSpPr>
              <a:spLocks noEditPoints="1"/>
            </p:cNvSpPr>
            <p:nvPr/>
          </p:nvSpPr>
          <p:spPr bwMode="auto">
            <a:xfrm>
              <a:off x="7453313" y="311308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79 h 398"/>
                <a:gd name="T12" fmla="*/ 19 w 397"/>
                <a:gd name="T13" fmla="*/ 379 h 398"/>
                <a:gd name="T14" fmla="*/ 19 w 397"/>
                <a:gd name="T15" fmla="*/ 19 h 398"/>
                <a:gd name="T16" fmla="*/ 378 w 397"/>
                <a:gd name="T17" fmla="*/ 19 h 398"/>
                <a:gd name="T18" fmla="*/ 378 w 397"/>
                <a:gd name="T19" fmla="*/ 37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79"/>
                  </a:moveTo>
                  <a:lnTo>
                    <a:pt x="19" y="379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5" name="Freeform 71"/>
            <p:cNvSpPr>
              <a:spLocks/>
            </p:cNvSpPr>
            <p:nvPr/>
          </p:nvSpPr>
          <p:spPr bwMode="auto">
            <a:xfrm>
              <a:off x="7577138" y="3263901"/>
              <a:ext cx="382588" cy="319088"/>
            </a:xfrm>
            <a:custGeom>
              <a:avLst/>
              <a:gdLst>
                <a:gd name="T0" fmla="*/ 50 w 102"/>
                <a:gd name="T1" fmla="*/ 85 h 85"/>
                <a:gd name="T2" fmla="*/ 97 w 102"/>
                <a:gd name="T3" fmla="*/ 37 h 85"/>
                <a:gd name="T4" fmla="*/ 84 w 102"/>
                <a:gd name="T5" fmla="*/ 6 h 85"/>
                <a:gd name="T6" fmla="*/ 52 w 102"/>
                <a:gd name="T7" fmla="*/ 19 h 85"/>
                <a:gd name="T8" fmla="*/ 51 w 102"/>
                <a:gd name="T9" fmla="*/ 23 h 85"/>
                <a:gd name="T10" fmla="*/ 50 w 102"/>
                <a:gd name="T11" fmla="*/ 19 h 85"/>
                <a:gd name="T12" fmla="*/ 18 w 102"/>
                <a:gd name="T13" fmla="*/ 5 h 85"/>
                <a:gd name="T14" fmla="*/ 5 w 102"/>
                <a:gd name="T15" fmla="*/ 37 h 85"/>
                <a:gd name="T16" fmla="*/ 50 w 102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85">
                  <a:moveTo>
                    <a:pt x="50" y="85"/>
                  </a:moveTo>
                  <a:cubicBezTo>
                    <a:pt x="50" y="85"/>
                    <a:pt x="91" y="50"/>
                    <a:pt x="97" y="37"/>
                  </a:cubicBezTo>
                  <a:cubicBezTo>
                    <a:pt x="102" y="25"/>
                    <a:pt x="96" y="11"/>
                    <a:pt x="84" y="6"/>
                  </a:cubicBezTo>
                  <a:cubicBezTo>
                    <a:pt x="71" y="1"/>
                    <a:pt x="57" y="6"/>
                    <a:pt x="52" y="19"/>
                  </a:cubicBezTo>
                  <a:cubicBezTo>
                    <a:pt x="51" y="20"/>
                    <a:pt x="51" y="21"/>
                    <a:pt x="51" y="23"/>
                  </a:cubicBezTo>
                  <a:cubicBezTo>
                    <a:pt x="50" y="21"/>
                    <a:pt x="50" y="20"/>
                    <a:pt x="50" y="19"/>
                  </a:cubicBezTo>
                  <a:cubicBezTo>
                    <a:pt x="45" y="6"/>
                    <a:pt x="30" y="0"/>
                    <a:pt x="18" y="5"/>
                  </a:cubicBezTo>
                  <a:cubicBezTo>
                    <a:pt x="6" y="10"/>
                    <a:pt x="0" y="24"/>
                    <a:pt x="5" y="37"/>
                  </a:cubicBezTo>
                  <a:cubicBezTo>
                    <a:pt x="10" y="49"/>
                    <a:pt x="50" y="85"/>
                    <a:pt x="50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46" name="Csoportba foglalás 184"/>
          <p:cNvGrpSpPr/>
          <p:nvPr/>
        </p:nvGrpSpPr>
        <p:grpSpPr>
          <a:xfrm>
            <a:off x="6487432" y="3162526"/>
            <a:ext cx="583844" cy="585314"/>
            <a:chOff x="8396288" y="3113088"/>
            <a:chExt cx="630238" cy="631825"/>
          </a:xfrm>
          <a:solidFill>
            <a:srgbClr val="3F3F3F"/>
          </a:solidFill>
        </p:grpSpPr>
        <p:sp>
          <p:nvSpPr>
            <p:cNvPr id="347" name="Freeform 72"/>
            <p:cNvSpPr>
              <a:spLocks noEditPoints="1"/>
            </p:cNvSpPr>
            <p:nvPr/>
          </p:nvSpPr>
          <p:spPr bwMode="auto">
            <a:xfrm>
              <a:off x="8396288" y="311308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79 h 398"/>
                <a:gd name="T12" fmla="*/ 19 w 397"/>
                <a:gd name="T13" fmla="*/ 379 h 398"/>
                <a:gd name="T14" fmla="*/ 19 w 397"/>
                <a:gd name="T15" fmla="*/ 19 h 398"/>
                <a:gd name="T16" fmla="*/ 378 w 397"/>
                <a:gd name="T17" fmla="*/ 19 h 398"/>
                <a:gd name="T18" fmla="*/ 378 w 397"/>
                <a:gd name="T19" fmla="*/ 37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79"/>
                  </a:moveTo>
                  <a:lnTo>
                    <a:pt x="19" y="379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8" name="Freeform 73"/>
            <p:cNvSpPr>
              <a:spLocks noEditPoints="1"/>
            </p:cNvSpPr>
            <p:nvPr/>
          </p:nvSpPr>
          <p:spPr bwMode="auto">
            <a:xfrm>
              <a:off x="8531225" y="3241676"/>
              <a:ext cx="368300" cy="368300"/>
            </a:xfrm>
            <a:custGeom>
              <a:avLst/>
              <a:gdLst>
                <a:gd name="T0" fmla="*/ 104 w 232"/>
                <a:gd name="T1" fmla="*/ 116 h 232"/>
                <a:gd name="T2" fmla="*/ 113 w 232"/>
                <a:gd name="T3" fmla="*/ 125 h 232"/>
                <a:gd name="T4" fmla="*/ 97 w 232"/>
                <a:gd name="T5" fmla="*/ 142 h 232"/>
                <a:gd name="T6" fmla="*/ 187 w 232"/>
                <a:gd name="T7" fmla="*/ 232 h 232"/>
                <a:gd name="T8" fmla="*/ 232 w 232"/>
                <a:gd name="T9" fmla="*/ 187 h 232"/>
                <a:gd name="T10" fmla="*/ 142 w 232"/>
                <a:gd name="T11" fmla="*/ 97 h 232"/>
                <a:gd name="T12" fmla="*/ 125 w 232"/>
                <a:gd name="T13" fmla="*/ 113 h 232"/>
                <a:gd name="T14" fmla="*/ 118 w 232"/>
                <a:gd name="T15" fmla="*/ 104 h 232"/>
                <a:gd name="T16" fmla="*/ 132 w 232"/>
                <a:gd name="T17" fmla="*/ 90 h 232"/>
                <a:gd name="T18" fmla="*/ 42 w 232"/>
                <a:gd name="T19" fmla="*/ 0 h 232"/>
                <a:gd name="T20" fmla="*/ 0 w 232"/>
                <a:gd name="T21" fmla="*/ 42 h 232"/>
                <a:gd name="T22" fmla="*/ 90 w 232"/>
                <a:gd name="T23" fmla="*/ 132 h 232"/>
                <a:gd name="T24" fmla="*/ 104 w 232"/>
                <a:gd name="T25" fmla="*/ 116 h 232"/>
                <a:gd name="T26" fmla="*/ 128 w 232"/>
                <a:gd name="T27" fmla="*/ 139 h 232"/>
                <a:gd name="T28" fmla="*/ 139 w 232"/>
                <a:gd name="T29" fmla="*/ 151 h 232"/>
                <a:gd name="T30" fmla="*/ 151 w 232"/>
                <a:gd name="T31" fmla="*/ 137 h 232"/>
                <a:gd name="T32" fmla="*/ 139 w 232"/>
                <a:gd name="T33" fmla="*/ 125 h 232"/>
                <a:gd name="T34" fmla="*/ 142 w 232"/>
                <a:gd name="T35" fmla="*/ 123 h 232"/>
                <a:gd name="T36" fmla="*/ 203 w 232"/>
                <a:gd name="T37" fmla="*/ 187 h 232"/>
                <a:gd name="T38" fmla="*/ 187 w 232"/>
                <a:gd name="T39" fmla="*/ 203 h 232"/>
                <a:gd name="T40" fmla="*/ 125 w 232"/>
                <a:gd name="T41" fmla="*/ 142 h 232"/>
                <a:gd name="T42" fmla="*/ 128 w 232"/>
                <a:gd name="T43" fmla="*/ 139 h 232"/>
                <a:gd name="T44" fmla="*/ 42 w 232"/>
                <a:gd name="T45" fmla="*/ 26 h 232"/>
                <a:gd name="T46" fmla="*/ 106 w 232"/>
                <a:gd name="T47" fmla="*/ 90 h 232"/>
                <a:gd name="T48" fmla="*/ 104 w 232"/>
                <a:gd name="T49" fmla="*/ 90 h 232"/>
                <a:gd name="T50" fmla="*/ 92 w 232"/>
                <a:gd name="T51" fmla="*/ 80 h 232"/>
                <a:gd name="T52" fmla="*/ 80 w 232"/>
                <a:gd name="T53" fmla="*/ 92 h 232"/>
                <a:gd name="T54" fmla="*/ 92 w 232"/>
                <a:gd name="T55" fmla="*/ 104 h 232"/>
                <a:gd name="T56" fmla="*/ 90 w 232"/>
                <a:gd name="T57" fmla="*/ 106 h 232"/>
                <a:gd name="T58" fmla="*/ 26 w 232"/>
                <a:gd name="T59" fmla="*/ 42 h 232"/>
                <a:gd name="T60" fmla="*/ 42 w 232"/>
                <a:gd name="T61" fmla="*/ 2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2" h="232">
                  <a:moveTo>
                    <a:pt x="104" y="116"/>
                  </a:moveTo>
                  <a:lnTo>
                    <a:pt x="113" y="125"/>
                  </a:lnTo>
                  <a:lnTo>
                    <a:pt x="97" y="142"/>
                  </a:lnTo>
                  <a:lnTo>
                    <a:pt x="187" y="232"/>
                  </a:lnTo>
                  <a:lnTo>
                    <a:pt x="232" y="187"/>
                  </a:lnTo>
                  <a:lnTo>
                    <a:pt x="142" y="97"/>
                  </a:lnTo>
                  <a:lnTo>
                    <a:pt x="125" y="113"/>
                  </a:lnTo>
                  <a:lnTo>
                    <a:pt x="118" y="104"/>
                  </a:lnTo>
                  <a:lnTo>
                    <a:pt x="132" y="90"/>
                  </a:lnTo>
                  <a:lnTo>
                    <a:pt x="42" y="0"/>
                  </a:lnTo>
                  <a:lnTo>
                    <a:pt x="0" y="42"/>
                  </a:lnTo>
                  <a:lnTo>
                    <a:pt x="90" y="132"/>
                  </a:lnTo>
                  <a:lnTo>
                    <a:pt x="104" y="116"/>
                  </a:lnTo>
                  <a:close/>
                  <a:moveTo>
                    <a:pt x="128" y="139"/>
                  </a:moveTo>
                  <a:lnTo>
                    <a:pt x="139" y="151"/>
                  </a:lnTo>
                  <a:lnTo>
                    <a:pt x="151" y="137"/>
                  </a:lnTo>
                  <a:lnTo>
                    <a:pt x="139" y="125"/>
                  </a:lnTo>
                  <a:lnTo>
                    <a:pt x="142" y="123"/>
                  </a:lnTo>
                  <a:lnTo>
                    <a:pt x="203" y="187"/>
                  </a:lnTo>
                  <a:lnTo>
                    <a:pt x="187" y="203"/>
                  </a:lnTo>
                  <a:lnTo>
                    <a:pt x="125" y="142"/>
                  </a:lnTo>
                  <a:lnTo>
                    <a:pt x="128" y="139"/>
                  </a:lnTo>
                  <a:close/>
                  <a:moveTo>
                    <a:pt x="42" y="26"/>
                  </a:moveTo>
                  <a:lnTo>
                    <a:pt x="106" y="90"/>
                  </a:lnTo>
                  <a:lnTo>
                    <a:pt x="104" y="90"/>
                  </a:lnTo>
                  <a:lnTo>
                    <a:pt x="92" y="80"/>
                  </a:lnTo>
                  <a:lnTo>
                    <a:pt x="80" y="92"/>
                  </a:lnTo>
                  <a:lnTo>
                    <a:pt x="92" y="104"/>
                  </a:lnTo>
                  <a:lnTo>
                    <a:pt x="90" y="106"/>
                  </a:lnTo>
                  <a:lnTo>
                    <a:pt x="26" y="42"/>
                  </a:lnTo>
                  <a:lnTo>
                    <a:pt x="42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49" name="Csoportba foglalás 2"/>
          <p:cNvGrpSpPr/>
          <p:nvPr/>
        </p:nvGrpSpPr>
        <p:grpSpPr>
          <a:xfrm>
            <a:off x="7363933" y="3162526"/>
            <a:ext cx="583844" cy="585314"/>
            <a:chOff x="9342438" y="3113088"/>
            <a:chExt cx="630238" cy="631825"/>
          </a:xfrm>
          <a:solidFill>
            <a:srgbClr val="3F3F3F"/>
          </a:solidFill>
        </p:grpSpPr>
        <p:grpSp>
          <p:nvGrpSpPr>
            <p:cNvPr id="350" name="Csoportba foglalás 181"/>
            <p:cNvGrpSpPr/>
            <p:nvPr/>
          </p:nvGrpSpPr>
          <p:grpSpPr>
            <a:xfrm>
              <a:off x="9342438" y="3113088"/>
              <a:ext cx="630238" cy="631825"/>
              <a:chOff x="9342438" y="3113088"/>
              <a:chExt cx="630238" cy="631825"/>
            </a:xfrm>
            <a:grpFill/>
          </p:grpSpPr>
          <p:sp>
            <p:nvSpPr>
              <p:cNvPr id="352" name="Freeform 74"/>
              <p:cNvSpPr>
                <a:spLocks noEditPoints="1"/>
              </p:cNvSpPr>
              <p:nvPr/>
            </p:nvSpPr>
            <p:spPr bwMode="auto">
              <a:xfrm>
                <a:off x="9342438" y="3113088"/>
                <a:ext cx="630238" cy="631825"/>
              </a:xfrm>
              <a:custGeom>
                <a:avLst/>
                <a:gdLst>
                  <a:gd name="T0" fmla="*/ 0 w 397"/>
                  <a:gd name="T1" fmla="*/ 398 h 398"/>
                  <a:gd name="T2" fmla="*/ 397 w 397"/>
                  <a:gd name="T3" fmla="*/ 398 h 398"/>
                  <a:gd name="T4" fmla="*/ 397 w 397"/>
                  <a:gd name="T5" fmla="*/ 0 h 398"/>
                  <a:gd name="T6" fmla="*/ 0 w 397"/>
                  <a:gd name="T7" fmla="*/ 0 h 398"/>
                  <a:gd name="T8" fmla="*/ 0 w 397"/>
                  <a:gd name="T9" fmla="*/ 398 h 398"/>
                  <a:gd name="T10" fmla="*/ 19 w 397"/>
                  <a:gd name="T11" fmla="*/ 19 h 398"/>
                  <a:gd name="T12" fmla="*/ 378 w 397"/>
                  <a:gd name="T13" fmla="*/ 19 h 398"/>
                  <a:gd name="T14" fmla="*/ 378 w 397"/>
                  <a:gd name="T15" fmla="*/ 379 h 398"/>
                  <a:gd name="T16" fmla="*/ 19 w 397"/>
                  <a:gd name="T17" fmla="*/ 379 h 398"/>
                  <a:gd name="T18" fmla="*/ 19 w 397"/>
                  <a:gd name="T19" fmla="*/ 19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7" h="398">
                    <a:moveTo>
                      <a:pt x="0" y="398"/>
                    </a:moveTo>
                    <a:lnTo>
                      <a:pt x="397" y="398"/>
                    </a:lnTo>
                    <a:lnTo>
                      <a:pt x="397" y="0"/>
                    </a:lnTo>
                    <a:lnTo>
                      <a:pt x="0" y="0"/>
                    </a:lnTo>
                    <a:lnTo>
                      <a:pt x="0" y="398"/>
                    </a:lnTo>
                    <a:close/>
                    <a:moveTo>
                      <a:pt x="19" y="19"/>
                    </a:moveTo>
                    <a:lnTo>
                      <a:pt x="378" y="19"/>
                    </a:lnTo>
                    <a:lnTo>
                      <a:pt x="378" y="379"/>
                    </a:lnTo>
                    <a:lnTo>
                      <a:pt x="19" y="379"/>
                    </a:lnTo>
                    <a:lnTo>
                      <a:pt x="19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3" name="Freeform 75"/>
              <p:cNvSpPr>
                <a:spLocks/>
              </p:cNvSpPr>
              <p:nvPr/>
            </p:nvSpPr>
            <p:spPr bwMode="auto">
              <a:xfrm>
                <a:off x="9466263" y="3241676"/>
                <a:ext cx="330200" cy="338138"/>
              </a:xfrm>
              <a:custGeom>
                <a:avLst/>
                <a:gdLst>
                  <a:gd name="T0" fmla="*/ 45 w 88"/>
                  <a:gd name="T1" fmla="*/ 43 h 90"/>
                  <a:gd name="T2" fmla="*/ 56 w 88"/>
                  <a:gd name="T3" fmla="*/ 5 h 90"/>
                  <a:gd name="T4" fmla="*/ 10 w 88"/>
                  <a:gd name="T5" fmla="*/ 25 h 90"/>
                  <a:gd name="T6" fmla="*/ 28 w 88"/>
                  <a:gd name="T7" fmla="*/ 80 h 90"/>
                  <a:gd name="T8" fmla="*/ 82 w 88"/>
                  <a:gd name="T9" fmla="*/ 63 h 90"/>
                  <a:gd name="T10" fmla="*/ 84 w 88"/>
                  <a:gd name="T11" fmla="*/ 29 h 90"/>
                  <a:gd name="T12" fmla="*/ 45 w 88"/>
                  <a:gd name="T13" fmla="*/ 4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90">
                    <a:moveTo>
                      <a:pt x="45" y="43"/>
                    </a:moveTo>
                    <a:cubicBezTo>
                      <a:pt x="56" y="5"/>
                      <a:pt x="56" y="5"/>
                      <a:pt x="56" y="5"/>
                    </a:cubicBezTo>
                    <a:cubicBezTo>
                      <a:pt x="38" y="0"/>
                      <a:pt x="19" y="8"/>
                      <a:pt x="10" y="25"/>
                    </a:cubicBezTo>
                    <a:cubicBezTo>
                      <a:pt x="0" y="45"/>
                      <a:pt x="8" y="70"/>
                      <a:pt x="28" y="80"/>
                    </a:cubicBezTo>
                    <a:cubicBezTo>
                      <a:pt x="47" y="90"/>
                      <a:pt x="72" y="83"/>
                      <a:pt x="82" y="63"/>
                    </a:cubicBezTo>
                    <a:cubicBezTo>
                      <a:pt x="88" y="52"/>
                      <a:pt x="88" y="39"/>
                      <a:pt x="84" y="29"/>
                    </a:cubicBezTo>
                    <a:lnTo>
                      <a:pt x="45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51" name="Freeform 76"/>
            <p:cNvSpPr>
              <a:spLocks/>
            </p:cNvSpPr>
            <p:nvPr/>
          </p:nvSpPr>
          <p:spPr bwMode="auto">
            <a:xfrm>
              <a:off x="9653588" y="3241676"/>
              <a:ext cx="142875" cy="142875"/>
            </a:xfrm>
            <a:custGeom>
              <a:avLst/>
              <a:gdLst>
                <a:gd name="T0" fmla="*/ 20 w 38"/>
                <a:gd name="T1" fmla="*/ 3 h 38"/>
                <a:gd name="T2" fmla="*/ 10 w 38"/>
                <a:gd name="T3" fmla="*/ 0 h 38"/>
                <a:gd name="T4" fmla="*/ 0 w 38"/>
                <a:gd name="T5" fmla="*/ 38 h 38"/>
                <a:gd name="T6" fmla="*/ 38 w 38"/>
                <a:gd name="T7" fmla="*/ 24 h 38"/>
                <a:gd name="T8" fmla="*/ 20 w 38"/>
                <a:gd name="T9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0" y="3"/>
                  </a:moveTo>
                  <a:cubicBezTo>
                    <a:pt x="16" y="2"/>
                    <a:pt x="13" y="0"/>
                    <a:pt x="1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5" y="15"/>
                    <a:pt x="28" y="8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4" name="Csoportba foglalás 161"/>
          <p:cNvGrpSpPr/>
          <p:nvPr/>
        </p:nvGrpSpPr>
        <p:grpSpPr>
          <a:xfrm>
            <a:off x="8240434" y="3162526"/>
            <a:ext cx="583844" cy="585314"/>
            <a:chOff x="10288588" y="3113088"/>
            <a:chExt cx="630238" cy="631825"/>
          </a:xfrm>
          <a:solidFill>
            <a:srgbClr val="3F3F3F"/>
          </a:solidFill>
        </p:grpSpPr>
        <p:sp>
          <p:nvSpPr>
            <p:cNvPr id="355" name="Freeform 77"/>
            <p:cNvSpPr>
              <a:spLocks noEditPoints="1"/>
            </p:cNvSpPr>
            <p:nvPr/>
          </p:nvSpPr>
          <p:spPr bwMode="auto">
            <a:xfrm>
              <a:off x="10288588" y="311308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8 w 397"/>
                <a:gd name="T13" fmla="*/ 19 h 398"/>
                <a:gd name="T14" fmla="*/ 378 w 397"/>
                <a:gd name="T15" fmla="*/ 379 h 398"/>
                <a:gd name="T16" fmla="*/ 19 w 397"/>
                <a:gd name="T17" fmla="*/ 379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79"/>
                  </a:lnTo>
                  <a:lnTo>
                    <a:pt x="19" y="379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6" name="Freeform 78"/>
            <p:cNvSpPr>
              <a:spLocks noEditPoints="1"/>
            </p:cNvSpPr>
            <p:nvPr/>
          </p:nvSpPr>
          <p:spPr bwMode="auto">
            <a:xfrm>
              <a:off x="10407650" y="3252788"/>
              <a:ext cx="379413" cy="382588"/>
            </a:xfrm>
            <a:custGeom>
              <a:avLst/>
              <a:gdLst>
                <a:gd name="T0" fmla="*/ 101 w 101"/>
                <a:gd name="T1" fmla="*/ 14 h 102"/>
                <a:gd name="T2" fmla="*/ 96 w 101"/>
                <a:gd name="T3" fmla="*/ 15 h 102"/>
                <a:gd name="T4" fmla="*/ 91 w 101"/>
                <a:gd name="T5" fmla="*/ 15 h 102"/>
                <a:gd name="T6" fmla="*/ 53 w 101"/>
                <a:gd name="T7" fmla="*/ 2 h 102"/>
                <a:gd name="T8" fmla="*/ 51 w 101"/>
                <a:gd name="T9" fmla="*/ 0 h 102"/>
                <a:gd name="T10" fmla="*/ 48 w 101"/>
                <a:gd name="T11" fmla="*/ 2 h 102"/>
                <a:gd name="T12" fmla="*/ 10 w 101"/>
                <a:gd name="T13" fmla="*/ 15 h 102"/>
                <a:gd name="T14" fmla="*/ 5 w 101"/>
                <a:gd name="T15" fmla="*/ 15 h 102"/>
                <a:gd name="T16" fmla="*/ 0 w 101"/>
                <a:gd name="T17" fmla="*/ 14 h 102"/>
                <a:gd name="T18" fmla="*/ 0 w 101"/>
                <a:gd name="T19" fmla="*/ 19 h 102"/>
                <a:gd name="T20" fmla="*/ 0 w 101"/>
                <a:gd name="T21" fmla="*/ 20 h 102"/>
                <a:gd name="T22" fmla="*/ 49 w 101"/>
                <a:gd name="T23" fmla="*/ 101 h 102"/>
                <a:gd name="T24" fmla="*/ 51 w 101"/>
                <a:gd name="T25" fmla="*/ 102 h 102"/>
                <a:gd name="T26" fmla="*/ 52 w 101"/>
                <a:gd name="T27" fmla="*/ 101 h 102"/>
                <a:gd name="T28" fmla="*/ 101 w 101"/>
                <a:gd name="T29" fmla="*/ 20 h 102"/>
                <a:gd name="T30" fmla="*/ 101 w 101"/>
                <a:gd name="T31" fmla="*/ 19 h 102"/>
                <a:gd name="T32" fmla="*/ 101 w 101"/>
                <a:gd name="T33" fmla="*/ 14 h 102"/>
                <a:gd name="T34" fmla="*/ 51 w 101"/>
                <a:gd name="T35" fmla="*/ 93 h 102"/>
                <a:gd name="T36" fmla="*/ 8 w 101"/>
                <a:gd name="T37" fmla="*/ 23 h 102"/>
                <a:gd name="T38" fmla="*/ 51 w 101"/>
                <a:gd name="T39" fmla="*/ 10 h 102"/>
                <a:gd name="T40" fmla="*/ 91 w 101"/>
                <a:gd name="T41" fmla="*/ 23 h 102"/>
                <a:gd name="T42" fmla="*/ 93 w 101"/>
                <a:gd name="T43" fmla="*/ 23 h 102"/>
                <a:gd name="T44" fmla="*/ 51 w 101"/>
                <a:gd name="T45" fmla="*/ 9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102">
                  <a:moveTo>
                    <a:pt x="101" y="14"/>
                  </a:move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3" y="15"/>
                    <a:pt x="91" y="15"/>
                  </a:cubicBezTo>
                  <a:cubicBezTo>
                    <a:pt x="77" y="15"/>
                    <a:pt x="64" y="10"/>
                    <a:pt x="53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37" y="10"/>
                    <a:pt x="24" y="15"/>
                    <a:pt x="10" y="15"/>
                  </a:cubicBezTo>
                  <a:cubicBezTo>
                    <a:pt x="8" y="15"/>
                    <a:pt x="6" y="15"/>
                    <a:pt x="5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54"/>
                    <a:pt x="19" y="85"/>
                    <a:pt x="49" y="101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82" y="85"/>
                    <a:pt x="101" y="54"/>
                    <a:pt x="101" y="20"/>
                  </a:cubicBezTo>
                  <a:cubicBezTo>
                    <a:pt x="101" y="20"/>
                    <a:pt x="101" y="20"/>
                    <a:pt x="101" y="19"/>
                  </a:cubicBezTo>
                  <a:lnTo>
                    <a:pt x="101" y="14"/>
                  </a:lnTo>
                  <a:close/>
                  <a:moveTo>
                    <a:pt x="51" y="93"/>
                  </a:moveTo>
                  <a:cubicBezTo>
                    <a:pt x="25" y="79"/>
                    <a:pt x="9" y="52"/>
                    <a:pt x="8" y="23"/>
                  </a:cubicBezTo>
                  <a:cubicBezTo>
                    <a:pt x="24" y="23"/>
                    <a:pt x="38" y="19"/>
                    <a:pt x="51" y="10"/>
                  </a:cubicBezTo>
                  <a:cubicBezTo>
                    <a:pt x="62" y="18"/>
                    <a:pt x="76" y="23"/>
                    <a:pt x="91" y="23"/>
                  </a:cubicBezTo>
                  <a:cubicBezTo>
                    <a:pt x="92" y="23"/>
                    <a:pt x="92" y="23"/>
                    <a:pt x="93" y="23"/>
                  </a:cubicBezTo>
                  <a:cubicBezTo>
                    <a:pt x="92" y="52"/>
                    <a:pt x="76" y="79"/>
                    <a:pt x="5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7" name="Csoportba foglalás 151"/>
          <p:cNvGrpSpPr/>
          <p:nvPr/>
        </p:nvGrpSpPr>
        <p:grpSpPr>
          <a:xfrm>
            <a:off x="355601" y="4200796"/>
            <a:ext cx="583844" cy="585314"/>
            <a:chOff x="1784350" y="4211638"/>
            <a:chExt cx="630238" cy="631825"/>
          </a:xfrm>
          <a:solidFill>
            <a:srgbClr val="3F3F3F"/>
          </a:solidFill>
        </p:grpSpPr>
        <p:sp>
          <p:nvSpPr>
            <p:cNvPr id="358" name="Freeform 79"/>
            <p:cNvSpPr>
              <a:spLocks noEditPoints="1"/>
            </p:cNvSpPr>
            <p:nvPr/>
          </p:nvSpPr>
          <p:spPr bwMode="auto">
            <a:xfrm>
              <a:off x="1784350" y="421163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80 h 398"/>
                <a:gd name="T12" fmla="*/ 19 w 397"/>
                <a:gd name="T13" fmla="*/ 380 h 398"/>
                <a:gd name="T14" fmla="*/ 19 w 397"/>
                <a:gd name="T15" fmla="*/ 19 h 398"/>
                <a:gd name="T16" fmla="*/ 378 w 397"/>
                <a:gd name="T17" fmla="*/ 19 h 398"/>
                <a:gd name="T18" fmla="*/ 378 w 397"/>
                <a:gd name="T19" fmla="*/ 38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80"/>
                  </a:moveTo>
                  <a:lnTo>
                    <a:pt x="19" y="380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9" name="Freeform 80"/>
            <p:cNvSpPr>
              <a:spLocks/>
            </p:cNvSpPr>
            <p:nvPr/>
          </p:nvSpPr>
          <p:spPr bwMode="auto">
            <a:xfrm>
              <a:off x="1905000" y="4384676"/>
              <a:ext cx="390525" cy="285750"/>
            </a:xfrm>
            <a:custGeom>
              <a:avLst/>
              <a:gdLst>
                <a:gd name="T0" fmla="*/ 92 w 246"/>
                <a:gd name="T1" fmla="*/ 178 h 180"/>
                <a:gd name="T2" fmla="*/ 118 w 246"/>
                <a:gd name="T3" fmla="*/ 154 h 180"/>
                <a:gd name="T4" fmla="*/ 246 w 246"/>
                <a:gd name="T5" fmla="*/ 26 h 180"/>
                <a:gd name="T6" fmla="*/ 217 w 246"/>
                <a:gd name="T7" fmla="*/ 0 h 180"/>
                <a:gd name="T8" fmla="*/ 90 w 246"/>
                <a:gd name="T9" fmla="*/ 128 h 180"/>
                <a:gd name="T10" fmla="*/ 26 w 246"/>
                <a:gd name="T11" fmla="*/ 64 h 180"/>
                <a:gd name="T12" fmla="*/ 0 w 246"/>
                <a:gd name="T13" fmla="*/ 90 h 180"/>
                <a:gd name="T14" fmla="*/ 90 w 246"/>
                <a:gd name="T15" fmla="*/ 180 h 180"/>
                <a:gd name="T16" fmla="*/ 92 w 246"/>
                <a:gd name="T17" fmla="*/ 17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80">
                  <a:moveTo>
                    <a:pt x="92" y="178"/>
                  </a:moveTo>
                  <a:lnTo>
                    <a:pt x="118" y="154"/>
                  </a:lnTo>
                  <a:lnTo>
                    <a:pt x="246" y="26"/>
                  </a:lnTo>
                  <a:lnTo>
                    <a:pt x="217" y="0"/>
                  </a:lnTo>
                  <a:lnTo>
                    <a:pt x="90" y="128"/>
                  </a:lnTo>
                  <a:lnTo>
                    <a:pt x="26" y="64"/>
                  </a:lnTo>
                  <a:lnTo>
                    <a:pt x="0" y="90"/>
                  </a:lnTo>
                  <a:lnTo>
                    <a:pt x="90" y="180"/>
                  </a:lnTo>
                  <a:lnTo>
                    <a:pt x="92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0" name="Csoportba foglalás 152"/>
          <p:cNvGrpSpPr/>
          <p:nvPr/>
        </p:nvGrpSpPr>
        <p:grpSpPr>
          <a:xfrm>
            <a:off x="1232102" y="4200796"/>
            <a:ext cx="583844" cy="585314"/>
            <a:chOff x="2730500" y="4211638"/>
            <a:chExt cx="630238" cy="631825"/>
          </a:xfrm>
          <a:solidFill>
            <a:srgbClr val="3F3F3F"/>
          </a:solidFill>
        </p:grpSpPr>
        <p:sp>
          <p:nvSpPr>
            <p:cNvPr id="361" name="Freeform 81"/>
            <p:cNvSpPr>
              <a:spLocks noEditPoints="1"/>
            </p:cNvSpPr>
            <p:nvPr/>
          </p:nvSpPr>
          <p:spPr bwMode="auto">
            <a:xfrm>
              <a:off x="2730500" y="4211638"/>
              <a:ext cx="630238" cy="631825"/>
            </a:xfrm>
            <a:custGeom>
              <a:avLst/>
              <a:gdLst>
                <a:gd name="T0" fmla="*/ 397 w 397"/>
                <a:gd name="T1" fmla="*/ 0 h 398"/>
                <a:gd name="T2" fmla="*/ 0 w 397"/>
                <a:gd name="T3" fmla="*/ 0 h 398"/>
                <a:gd name="T4" fmla="*/ 0 w 397"/>
                <a:gd name="T5" fmla="*/ 398 h 398"/>
                <a:gd name="T6" fmla="*/ 397 w 397"/>
                <a:gd name="T7" fmla="*/ 398 h 398"/>
                <a:gd name="T8" fmla="*/ 397 w 397"/>
                <a:gd name="T9" fmla="*/ 0 h 398"/>
                <a:gd name="T10" fmla="*/ 378 w 397"/>
                <a:gd name="T11" fmla="*/ 380 h 398"/>
                <a:gd name="T12" fmla="*/ 19 w 397"/>
                <a:gd name="T13" fmla="*/ 380 h 398"/>
                <a:gd name="T14" fmla="*/ 19 w 397"/>
                <a:gd name="T15" fmla="*/ 19 h 398"/>
                <a:gd name="T16" fmla="*/ 378 w 397"/>
                <a:gd name="T17" fmla="*/ 19 h 398"/>
                <a:gd name="T18" fmla="*/ 378 w 397"/>
                <a:gd name="T19" fmla="*/ 38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397" y="0"/>
                  </a:moveTo>
                  <a:lnTo>
                    <a:pt x="0" y="0"/>
                  </a:lnTo>
                  <a:lnTo>
                    <a:pt x="0" y="398"/>
                  </a:lnTo>
                  <a:lnTo>
                    <a:pt x="397" y="398"/>
                  </a:lnTo>
                  <a:lnTo>
                    <a:pt x="397" y="0"/>
                  </a:lnTo>
                  <a:close/>
                  <a:moveTo>
                    <a:pt x="378" y="380"/>
                  </a:moveTo>
                  <a:lnTo>
                    <a:pt x="19" y="380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2" name="Freeform 82"/>
            <p:cNvSpPr>
              <a:spLocks/>
            </p:cNvSpPr>
            <p:nvPr/>
          </p:nvSpPr>
          <p:spPr bwMode="auto">
            <a:xfrm>
              <a:off x="2922588" y="4403726"/>
              <a:ext cx="242888" cy="249238"/>
            </a:xfrm>
            <a:custGeom>
              <a:avLst/>
              <a:gdLst>
                <a:gd name="T0" fmla="*/ 26 w 153"/>
                <a:gd name="T1" fmla="*/ 157 h 157"/>
                <a:gd name="T2" fmla="*/ 78 w 153"/>
                <a:gd name="T3" fmla="*/ 104 h 157"/>
                <a:gd name="T4" fmla="*/ 127 w 153"/>
                <a:gd name="T5" fmla="*/ 157 h 157"/>
                <a:gd name="T6" fmla="*/ 153 w 153"/>
                <a:gd name="T7" fmla="*/ 128 h 157"/>
                <a:gd name="T8" fmla="*/ 104 w 153"/>
                <a:gd name="T9" fmla="*/ 78 h 157"/>
                <a:gd name="T10" fmla="*/ 153 w 153"/>
                <a:gd name="T11" fmla="*/ 29 h 157"/>
                <a:gd name="T12" fmla="*/ 127 w 153"/>
                <a:gd name="T13" fmla="*/ 0 h 157"/>
                <a:gd name="T14" fmla="*/ 78 w 153"/>
                <a:gd name="T15" fmla="*/ 52 h 157"/>
                <a:gd name="T16" fmla="*/ 26 w 153"/>
                <a:gd name="T17" fmla="*/ 0 h 157"/>
                <a:gd name="T18" fmla="*/ 0 w 153"/>
                <a:gd name="T19" fmla="*/ 29 h 157"/>
                <a:gd name="T20" fmla="*/ 49 w 153"/>
                <a:gd name="T21" fmla="*/ 78 h 157"/>
                <a:gd name="T22" fmla="*/ 0 w 153"/>
                <a:gd name="T23" fmla="*/ 128 h 157"/>
                <a:gd name="T24" fmla="*/ 26 w 153"/>
                <a:gd name="T25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" h="157">
                  <a:moveTo>
                    <a:pt x="26" y="157"/>
                  </a:moveTo>
                  <a:lnTo>
                    <a:pt x="78" y="104"/>
                  </a:lnTo>
                  <a:lnTo>
                    <a:pt x="127" y="157"/>
                  </a:lnTo>
                  <a:lnTo>
                    <a:pt x="153" y="128"/>
                  </a:lnTo>
                  <a:lnTo>
                    <a:pt x="104" y="78"/>
                  </a:lnTo>
                  <a:lnTo>
                    <a:pt x="153" y="29"/>
                  </a:lnTo>
                  <a:lnTo>
                    <a:pt x="127" y="0"/>
                  </a:lnTo>
                  <a:lnTo>
                    <a:pt x="78" y="52"/>
                  </a:lnTo>
                  <a:lnTo>
                    <a:pt x="26" y="0"/>
                  </a:lnTo>
                  <a:lnTo>
                    <a:pt x="0" y="29"/>
                  </a:lnTo>
                  <a:lnTo>
                    <a:pt x="49" y="78"/>
                  </a:lnTo>
                  <a:lnTo>
                    <a:pt x="0" y="128"/>
                  </a:lnTo>
                  <a:lnTo>
                    <a:pt x="26" y="1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3" name="Csoportba foglalás 153"/>
          <p:cNvGrpSpPr/>
          <p:nvPr/>
        </p:nvGrpSpPr>
        <p:grpSpPr>
          <a:xfrm>
            <a:off x="2105662" y="4200796"/>
            <a:ext cx="583844" cy="585314"/>
            <a:chOff x="3673475" y="4211638"/>
            <a:chExt cx="630238" cy="631825"/>
          </a:xfrm>
          <a:solidFill>
            <a:srgbClr val="3F3F3F"/>
          </a:solidFill>
        </p:grpSpPr>
        <p:sp>
          <p:nvSpPr>
            <p:cNvPr id="364" name="Freeform 83"/>
            <p:cNvSpPr>
              <a:spLocks noEditPoints="1"/>
            </p:cNvSpPr>
            <p:nvPr/>
          </p:nvSpPr>
          <p:spPr bwMode="auto">
            <a:xfrm>
              <a:off x="3673475" y="42116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8 w 397"/>
                <a:gd name="T11" fmla="*/ 19 h 398"/>
                <a:gd name="T12" fmla="*/ 378 w 397"/>
                <a:gd name="T13" fmla="*/ 19 h 398"/>
                <a:gd name="T14" fmla="*/ 378 w 397"/>
                <a:gd name="T15" fmla="*/ 380 h 398"/>
                <a:gd name="T16" fmla="*/ 18 w 397"/>
                <a:gd name="T17" fmla="*/ 380 h 398"/>
                <a:gd name="T18" fmla="*/ 18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8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8" y="380"/>
                  </a:lnTo>
                  <a:lnTo>
                    <a:pt x="1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5" name="Freeform 84"/>
            <p:cNvSpPr>
              <a:spLocks noEditPoints="1"/>
            </p:cNvSpPr>
            <p:nvPr/>
          </p:nvSpPr>
          <p:spPr bwMode="auto">
            <a:xfrm>
              <a:off x="3856038" y="4389438"/>
              <a:ext cx="263525" cy="280988"/>
            </a:xfrm>
            <a:custGeom>
              <a:avLst/>
              <a:gdLst>
                <a:gd name="T0" fmla="*/ 145 w 166"/>
                <a:gd name="T1" fmla="*/ 0 h 177"/>
                <a:gd name="T2" fmla="*/ 0 w 166"/>
                <a:gd name="T3" fmla="*/ 0 h 177"/>
                <a:gd name="T4" fmla="*/ 0 w 166"/>
                <a:gd name="T5" fmla="*/ 177 h 177"/>
                <a:gd name="T6" fmla="*/ 166 w 166"/>
                <a:gd name="T7" fmla="*/ 177 h 177"/>
                <a:gd name="T8" fmla="*/ 166 w 166"/>
                <a:gd name="T9" fmla="*/ 19 h 177"/>
                <a:gd name="T10" fmla="*/ 145 w 166"/>
                <a:gd name="T11" fmla="*/ 0 h 177"/>
                <a:gd name="T12" fmla="*/ 43 w 166"/>
                <a:gd name="T13" fmla="*/ 9 h 177"/>
                <a:gd name="T14" fmla="*/ 123 w 166"/>
                <a:gd name="T15" fmla="*/ 9 h 177"/>
                <a:gd name="T16" fmla="*/ 123 w 166"/>
                <a:gd name="T17" fmla="*/ 54 h 177"/>
                <a:gd name="T18" fmla="*/ 43 w 166"/>
                <a:gd name="T19" fmla="*/ 54 h 177"/>
                <a:gd name="T20" fmla="*/ 43 w 166"/>
                <a:gd name="T21" fmla="*/ 9 h 177"/>
                <a:gd name="T22" fmla="*/ 154 w 166"/>
                <a:gd name="T23" fmla="*/ 163 h 177"/>
                <a:gd name="T24" fmla="*/ 15 w 166"/>
                <a:gd name="T25" fmla="*/ 163 h 177"/>
                <a:gd name="T26" fmla="*/ 15 w 166"/>
                <a:gd name="T27" fmla="*/ 64 h 177"/>
                <a:gd name="T28" fmla="*/ 154 w 166"/>
                <a:gd name="T29" fmla="*/ 64 h 177"/>
                <a:gd name="T30" fmla="*/ 154 w 166"/>
                <a:gd name="T31" fmla="*/ 1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6" h="177">
                  <a:moveTo>
                    <a:pt x="145" y="0"/>
                  </a:moveTo>
                  <a:lnTo>
                    <a:pt x="0" y="0"/>
                  </a:lnTo>
                  <a:lnTo>
                    <a:pt x="0" y="177"/>
                  </a:lnTo>
                  <a:lnTo>
                    <a:pt x="166" y="177"/>
                  </a:lnTo>
                  <a:lnTo>
                    <a:pt x="166" y="19"/>
                  </a:lnTo>
                  <a:lnTo>
                    <a:pt x="145" y="0"/>
                  </a:lnTo>
                  <a:close/>
                  <a:moveTo>
                    <a:pt x="43" y="9"/>
                  </a:moveTo>
                  <a:lnTo>
                    <a:pt x="123" y="9"/>
                  </a:lnTo>
                  <a:lnTo>
                    <a:pt x="123" y="54"/>
                  </a:lnTo>
                  <a:lnTo>
                    <a:pt x="43" y="54"/>
                  </a:lnTo>
                  <a:lnTo>
                    <a:pt x="43" y="9"/>
                  </a:lnTo>
                  <a:close/>
                  <a:moveTo>
                    <a:pt x="154" y="163"/>
                  </a:moveTo>
                  <a:lnTo>
                    <a:pt x="15" y="163"/>
                  </a:lnTo>
                  <a:lnTo>
                    <a:pt x="15" y="64"/>
                  </a:lnTo>
                  <a:lnTo>
                    <a:pt x="154" y="64"/>
                  </a:lnTo>
                  <a:lnTo>
                    <a:pt x="154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6" name="Rectangle 85"/>
            <p:cNvSpPr>
              <a:spLocks noChangeArrowheads="1"/>
            </p:cNvSpPr>
            <p:nvPr/>
          </p:nvSpPr>
          <p:spPr bwMode="auto">
            <a:xfrm>
              <a:off x="4017963" y="4411663"/>
              <a:ext cx="26988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7" name="Csoportba foglalás 154"/>
          <p:cNvGrpSpPr/>
          <p:nvPr/>
        </p:nvGrpSpPr>
        <p:grpSpPr>
          <a:xfrm>
            <a:off x="2982163" y="4200796"/>
            <a:ext cx="583844" cy="585314"/>
            <a:chOff x="4619625" y="4211638"/>
            <a:chExt cx="630238" cy="631825"/>
          </a:xfrm>
          <a:solidFill>
            <a:srgbClr val="3F3F3F"/>
          </a:solidFill>
        </p:grpSpPr>
        <p:sp>
          <p:nvSpPr>
            <p:cNvPr id="368" name="Freeform 86"/>
            <p:cNvSpPr>
              <a:spLocks noEditPoints="1"/>
            </p:cNvSpPr>
            <p:nvPr/>
          </p:nvSpPr>
          <p:spPr bwMode="auto">
            <a:xfrm>
              <a:off x="4619625" y="42116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8 w 397"/>
                <a:gd name="T11" fmla="*/ 19 h 398"/>
                <a:gd name="T12" fmla="*/ 378 w 397"/>
                <a:gd name="T13" fmla="*/ 19 h 398"/>
                <a:gd name="T14" fmla="*/ 378 w 397"/>
                <a:gd name="T15" fmla="*/ 380 h 398"/>
                <a:gd name="T16" fmla="*/ 18 w 397"/>
                <a:gd name="T17" fmla="*/ 380 h 398"/>
                <a:gd name="T18" fmla="*/ 18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8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8" y="380"/>
                  </a:lnTo>
                  <a:lnTo>
                    <a:pt x="1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9" name="Freeform 87"/>
            <p:cNvSpPr>
              <a:spLocks/>
            </p:cNvSpPr>
            <p:nvPr/>
          </p:nvSpPr>
          <p:spPr bwMode="auto">
            <a:xfrm>
              <a:off x="4760913" y="4340226"/>
              <a:ext cx="346075" cy="330200"/>
            </a:xfrm>
            <a:custGeom>
              <a:avLst/>
              <a:gdLst>
                <a:gd name="T0" fmla="*/ 142 w 218"/>
                <a:gd name="T1" fmla="*/ 69 h 208"/>
                <a:gd name="T2" fmla="*/ 109 w 218"/>
                <a:gd name="T3" fmla="*/ 0 h 208"/>
                <a:gd name="T4" fmla="*/ 76 w 218"/>
                <a:gd name="T5" fmla="*/ 69 h 208"/>
                <a:gd name="T6" fmla="*/ 0 w 218"/>
                <a:gd name="T7" fmla="*/ 80 h 208"/>
                <a:gd name="T8" fmla="*/ 55 w 218"/>
                <a:gd name="T9" fmla="*/ 133 h 208"/>
                <a:gd name="T10" fmla="*/ 41 w 218"/>
                <a:gd name="T11" fmla="*/ 208 h 208"/>
                <a:gd name="T12" fmla="*/ 109 w 218"/>
                <a:gd name="T13" fmla="*/ 173 h 208"/>
                <a:gd name="T14" fmla="*/ 175 w 218"/>
                <a:gd name="T15" fmla="*/ 208 h 208"/>
                <a:gd name="T16" fmla="*/ 164 w 218"/>
                <a:gd name="T17" fmla="*/ 133 h 208"/>
                <a:gd name="T18" fmla="*/ 218 w 218"/>
                <a:gd name="T19" fmla="*/ 80 h 208"/>
                <a:gd name="T20" fmla="*/ 142 w 218"/>
                <a:gd name="T21" fmla="*/ 6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208">
                  <a:moveTo>
                    <a:pt x="142" y="69"/>
                  </a:moveTo>
                  <a:lnTo>
                    <a:pt x="109" y="0"/>
                  </a:lnTo>
                  <a:lnTo>
                    <a:pt x="76" y="69"/>
                  </a:lnTo>
                  <a:lnTo>
                    <a:pt x="0" y="80"/>
                  </a:lnTo>
                  <a:lnTo>
                    <a:pt x="55" y="133"/>
                  </a:lnTo>
                  <a:lnTo>
                    <a:pt x="41" y="208"/>
                  </a:lnTo>
                  <a:lnTo>
                    <a:pt x="109" y="173"/>
                  </a:lnTo>
                  <a:lnTo>
                    <a:pt x="175" y="208"/>
                  </a:lnTo>
                  <a:lnTo>
                    <a:pt x="164" y="133"/>
                  </a:lnTo>
                  <a:lnTo>
                    <a:pt x="218" y="80"/>
                  </a:lnTo>
                  <a:lnTo>
                    <a:pt x="142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70" name="Csoportba foglalás 155"/>
          <p:cNvGrpSpPr/>
          <p:nvPr/>
        </p:nvGrpSpPr>
        <p:grpSpPr>
          <a:xfrm>
            <a:off x="3854252" y="4200796"/>
            <a:ext cx="583844" cy="585314"/>
            <a:chOff x="5561013" y="4211638"/>
            <a:chExt cx="630238" cy="631825"/>
          </a:xfrm>
          <a:solidFill>
            <a:srgbClr val="3F3F3F"/>
          </a:solidFill>
        </p:grpSpPr>
        <p:sp>
          <p:nvSpPr>
            <p:cNvPr id="371" name="Freeform 88"/>
            <p:cNvSpPr>
              <a:spLocks noEditPoints="1"/>
            </p:cNvSpPr>
            <p:nvPr/>
          </p:nvSpPr>
          <p:spPr bwMode="auto">
            <a:xfrm>
              <a:off x="5561013" y="42116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9 w 397"/>
                <a:gd name="T13" fmla="*/ 19 h 398"/>
                <a:gd name="T14" fmla="*/ 379 w 397"/>
                <a:gd name="T15" fmla="*/ 380 h 398"/>
                <a:gd name="T16" fmla="*/ 19 w 397"/>
                <a:gd name="T17" fmla="*/ 380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9" y="19"/>
                  </a:lnTo>
                  <a:lnTo>
                    <a:pt x="379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2" name="Oval 89"/>
            <p:cNvSpPr>
              <a:spLocks noChangeArrowheads="1"/>
            </p:cNvSpPr>
            <p:nvPr/>
          </p:nvSpPr>
          <p:spPr bwMode="auto">
            <a:xfrm>
              <a:off x="5902325" y="4622801"/>
              <a:ext cx="52388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3" name="Oval 90"/>
            <p:cNvSpPr>
              <a:spLocks noChangeArrowheads="1"/>
            </p:cNvSpPr>
            <p:nvPr/>
          </p:nvSpPr>
          <p:spPr bwMode="auto">
            <a:xfrm>
              <a:off x="5772150" y="4622801"/>
              <a:ext cx="52388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4" name="Freeform 91"/>
            <p:cNvSpPr>
              <a:spLocks noEditPoints="1"/>
            </p:cNvSpPr>
            <p:nvPr/>
          </p:nvSpPr>
          <p:spPr bwMode="auto">
            <a:xfrm>
              <a:off x="5772150" y="4441826"/>
              <a:ext cx="280988" cy="165100"/>
            </a:xfrm>
            <a:custGeom>
              <a:avLst/>
              <a:gdLst>
                <a:gd name="T0" fmla="*/ 0 w 177"/>
                <a:gd name="T1" fmla="*/ 54 h 104"/>
                <a:gd name="T2" fmla="*/ 0 w 177"/>
                <a:gd name="T3" fmla="*/ 66 h 104"/>
                <a:gd name="T4" fmla="*/ 0 w 177"/>
                <a:gd name="T5" fmla="*/ 104 h 104"/>
                <a:gd name="T6" fmla="*/ 137 w 177"/>
                <a:gd name="T7" fmla="*/ 104 h 104"/>
                <a:gd name="T8" fmla="*/ 137 w 177"/>
                <a:gd name="T9" fmla="*/ 85 h 104"/>
                <a:gd name="T10" fmla="*/ 19 w 177"/>
                <a:gd name="T11" fmla="*/ 85 h 104"/>
                <a:gd name="T12" fmla="*/ 19 w 177"/>
                <a:gd name="T13" fmla="*/ 66 h 104"/>
                <a:gd name="T14" fmla="*/ 156 w 177"/>
                <a:gd name="T15" fmla="*/ 66 h 104"/>
                <a:gd name="T16" fmla="*/ 177 w 177"/>
                <a:gd name="T17" fmla="*/ 0 h 104"/>
                <a:gd name="T18" fmla="*/ 0 w 177"/>
                <a:gd name="T19" fmla="*/ 0 h 104"/>
                <a:gd name="T20" fmla="*/ 0 w 177"/>
                <a:gd name="T21" fmla="*/ 54 h 104"/>
                <a:gd name="T22" fmla="*/ 19 w 177"/>
                <a:gd name="T23" fmla="*/ 19 h 104"/>
                <a:gd name="T24" fmla="*/ 151 w 177"/>
                <a:gd name="T25" fmla="*/ 19 h 104"/>
                <a:gd name="T26" fmla="*/ 141 w 177"/>
                <a:gd name="T27" fmla="*/ 47 h 104"/>
                <a:gd name="T28" fmla="*/ 19 w 177"/>
                <a:gd name="T29" fmla="*/ 47 h 104"/>
                <a:gd name="T30" fmla="*/ 19 w 177"/>
                <a:gd name="T31" fmla="*/ 1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7" h="104">
                  <a:moveTo>
                    <a:pt x="0" y="54"/>
                  </a:moveTo>
                  <a:lnTo>
                    <a:pt x="0" y="66"/>
                  </a:lnTo>
                  <a:lnTo>
                    <a:pt x="0" y="104"/>
                  </a:lnTo>
                  <a:lnTo>
                    <a:pt x="137" y="104"/>
                  </a:lnTo>
                  <a:lnTo>
                    <a:pt x="137" y="85"/>
                  </a:lnTo>
                  <a:lnTo>
                    <a:pt x="19" y="85"/>
                  </a:lnTo>
                  <a:lnTo>
                    <a:pt x="19" y="66"/>
                  </a:lnTo>
                  <a:lnTo>
                    <a:pt x="156" y="66"/>
                  </a:lnTo>
                  <a:lnTo>
                    <a:pt x="177" y="0"/>
                  </a:lnTo>
                  <a:lnTo>
                    <a:pt x="0" y="0"/>
                  </a:lnTo>
                  <a:lnTo>
                    <a:pt x="0" y="54"/>
                  </a:lnTo>
                  <a:close/>
                  <a:moveTo>
                    <a:pt x="19" y="19"/>
                  </a:moveTo>
                  <a:lnTo>
                    <a:pt x="151" y="19"/>
                  </a:lnTo>
                  <a:lnTo>
                    <a:pt x="141" y="47"/>
                  </a:lnTo>
                  <a:lnTo>
                    <a:pt x="19" y="47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5" name="Rectangle 92"/>
            <p:cNvSpPr>
              <a:spLocks noChangeArrowheads="1"/>
            </p:cNvSpPr>
            <p:nvPr/>
          </p:nvSpPr>
          <p:spPr bwMode="auto">
            <a:xfrm>
              <a:off x="5703888" y="4400551"/>
              <a:ext cx="68263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76" name="Csoportba foglalás 156"/>
          <p:cNvGrpSpPr/>
          <p:nvPr/>
        </p:nvGrpSpPr>
        <p:grpSpPr>
          <a:xfrm>
            <a:off x="4730753" y="4200796"/>
            <a:ext cx="583844" cy="585314"/>
            <a:chOff x="6507163" y="4211638"/>
            <a:chExt cx="630238" cy="631825"/>
          </a:xfrm>
          <a:solidFill>
            <a:srgbClr val="3F3F3F"/>
          </a:solidFill>
        </p:grpSpPr>
        <p:sp>
          <p:nvSpPr>
            <p:cNvPr id="377" name="Freeform 93"/>
            <p:cNvSpPr>
              <a:spLocks noEditPoints="1"/>
            </p:cNvSpPr>
            <p:nvPr/>
          </p:nvSpPr>
          <p:spPr bwMode="auto">
            <a:xfrm>
              <a:off x="6507163" y="42116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9 w 397"/>
                <a:gd name="T13" fmla="*/ 19 h 398"/>
                <a:gd name="T14" fmla="*/ 379 w 397"/>
                <a:gd name="T15" fmla="*/ 380 h 398"/>
                <a:gd name="T16" fmla="*/ 19 w 397"/>
                <a:gd name="T17" fmla="*/ 380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9" y="19"/>
                  </a:lnTo>
                  <a:lnTo>
                    <a:pt x="379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8" name="Freeform 94"/>
            <p:cNvSpPr>
              <a:spLocks/>
            </p:cNvSpPr>
            <p:nvPr/>
          </p:nvSpPr>
          <p:spPr bwMode="auto">
            <a:xfrm>
              <a:off x="6650038" y="4557713"/>
              <a:ext cx="349250" cy="101600"/>
            </a:xfrm>
            <a:custGeom>
              <a:avLst/>
              <a:gdLst>
                <a:gd name="T0" fmla="*/ 201 w 220"/>
                <a:gd name="T1" fmla="*/ 45 h 64"/>
                <a:gd name="T2" fmla="*/ 19 w 220"/>
                <a:gd name="T3" fmla="*/ 45 h 64"/>
                <a:gd name="T4" fmla="*/ 19 w 220"/>
                <a:gd name="T5" fmla="*/ 0 h 64"/>
                <a:gd name="T6" fmla="*/ 0 w 220"/>
                <a:gd name="T7" fmla="*/ 0 h 64"/>
                <a:gd name="T8" fmla="*/ 0 w 220"/>
                <a:gd name="T9" fmla="*/ 64 h 64"/>
                <a:gd name="T10" fmla="*/ 220 w 220"/>
                <a:gd name="T11" fmla="*/ 64 h 64"/>
                <a:gd name="T12" fmla="*/ 220 w 220"/>
                <a:gd name="T13" fmla="*/ 0 h 64"/>
                <a:gd name="T14" fmla="*/ 201 w 220"/>
                <a:gd name="T15" fmla="*/ 0 h 64"/>
                <a:gd name="T16" fmla="*/ 201 w 220"/>
                <a:gd name="T17" fmla="*/ 4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0" h="64">
                  <a:moveTo>
                    <a:pt x="201" y="45"/>
                  </a:moveTo>
                  <a:lnTo>
                    <a:pt x="19" y="45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220" y="64"/>
                  </a:lnTo>
                  <a:lnTo>
                    <a:pt x="220" y="0"/>
                  </a:lnTo>
                  <a:lnTo>
                    <a:pt x="201" y="0"/>
                  </a:lnTo>
                  <a:lnTo>
                    <a:pt x="201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9" name="Freeform 95"/>
            <p:cNvSpPr>
              <a:spLocks/>
            </p:cNvSpPr>
            <p:nvPr/>
          </p:nvSpPr>
          <p:spPr bwMode="auto">
            <a:xfrm>
              <a:off x="6754813" y="4395788"/>
              <a:ext cx="134938" cy="161925"/>
            </a:xfrm>
            <a:custGeom>
              <a:avLst/>
              <a:gdLst>
                <a:gd name="T0" fmla="*/ 85 w 85"/>
                <a:gd name="T1" fmla="*/ 45 h 102"/>
                <a:gd name="T2" fmla="*/ 57 w 85"/>
                <a:gd name="T3" fmla="*/ 45 h 102"/>
                <a:gd name="T4" fmla="*/ 57 w 85"/>
                <a:gd name="T5" fmla="*/ 0 h 102"/>
                <a:gd name="T6" fmla="*/ 29 w 85"/>
                <a:gd name="T7" fmla="*/ 0 h 102"/>
                <a:gd name="T8" fmla="*/ 29 w 85"/>
                <a:gd name="T9" fmla="*/ 45 h 102"/>
                <a:gd name="T10" fmla="*/ 0 w 85"/>
                <a:gd name="T11" fmla="*/ 45 h 102"/>
                <a:gd name="T12" fmla="*/ 43 w 85"/>
                <a:gd name="T13" fmla="*/ 102 h 102"/>
                <a:gd name="T14" fmla="*/ 85 w 85"/>
                <a:gd name="T15" fmla="*/ 4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02">
                  <a:moveTo>
                    <a:pt x="85" y="45"/>
                  </a:moveTo>
                  <a:lnTo>
                    <a:pt x="57" y="45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29" y="45"/>
                  </a:lnTo>
                  <a:lnTo>
                    <a:pt x="0" y="45"/>
                  </a:lnTo>
                  <a:lnTo>
                    <a:pt x="43" y="102"/>
                  </a:lnTo>
                  <a:lnTo>
                    <a:pt x="85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0" name="Csoportba foglalás 157"/>
          <p:cNvGrpSpPr/>
          <p:nvPr/>
        </p:nvGrpSpPr>
        <p:grpSpPr>
          <a:xfrm>
            <a:off x="5607254" y="4200796"/>
            <a:ext cx="583844" cy="585314"/>
            <a:chOff x="7453313" y="4211638"/>
            <a:chExt cx="630238" cy="631825"/>
          </a:xfrm>
          <a:solidFill>
            <a:srgbClr val="3F3F3F"/>
          </a:solidFill>
        </p:grpSpPr>
        <p:sp>
          <p:nvSpPr>
            <p:cNvPr id="381" name="Freeform 96"/>
            <p:cNvSpPr>
              <a:spLocks noEditPoints="1"/>
            </p:cNvSpPr>
            <p:nvPr/>
          </p:nvSpPr>
          <p:spPr bwMode="auto">
            <a:xfrm>
              <a:off x="7453313" y="42116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8 w 397"/>
                <a:gd name="T13" fmla="*/ 19 h 398"/>
                <a:gd name="T14" fmla="*/ 378 w 397"/>
                <a:gd name="T15" fmla="*/ 380 h 398"/>
                <a:gd name="T16" fmla="*/ 19 w 397"/>
                <a:gd name="T17" fmla="*/ 380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2" name="Freeform 97"/>
            <p:cNvSpPr>
              <a:spLocks/>
            </p:cNvSpPr>
            <p:nvPr/>
          </p:nvSpPr>
          <p:spPr bwMode="auto">
            <a:xfrm>
              <a:off x="7593013" y="4557713"/>
              <a:ext cx="349250" cy="101600"/>
            </a:xfrm>
            <a:custGeom>
              <a:avLst/>
              <a:gdLst>
                <a:gd name="T0" fmla="*/ 201 w 220"/>
                <a:gd name="T1" fmla="*/ 45 h 64"/>
                <a:gd name="T2" fmla="*/ 19 w 220"/>
                <a:gd name="T3" fmla="*/ 45 h 64"/>
                <a:gd name="T4" fmla="*/ 19 w 220"/>
                <a:gd name="T5" fmla="*/ 0 h 64"/>
                <a:gd name="T6" fmla="*/ 0 w 220"/>
                <a:gd name="T7" fmla="*/ 0 h 64"/>
                <a:gd name="T8" fmla="*/ 0 w 220"/>
                <a:gd name="T9" fmla="*/ 64 h 64"/>
                <a:gd name="T10" fmla="*/ 220 w 220"/>
                <a:gd name="T11" fmla="*/ 64 h 64"/>
                <a:gd name="T12" fmla="*/ 220 w 220"/>
                <a:gd name="T13" fmla="*/ 0 h 64"/>
                <a:gd name="T14" fmla="*/ 201 w 220"/>
                <a:gd name="T15" fmla="*/ 0 h 64"/>
                <a:gd name="T16" fmla="*/ 201 w 220"/>
                <a:gd name="T17" fmla="*/ 4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0" h="64">
                  <a:moveTo>
                    <a:pt x="201" y="45"/>
                  </a:moveTo>
                  <a:lnTo>
                    <a:pt x="19" y="45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220" y="64"/>
                  </a:lnTo>
                  <a:lnTo>
                    <a:pt x="220" y="0"/>
                  </a:lnTo>
                  <a:lnTo>
                    <a:pt x="201" y="0"/>
                  </a:lnTo>
                  <a:lnTo>
                    <a:pt x="201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3" name="Freeform 98"/>
            <p:cNvSpPr>
              <a:spLocks/>
            </p:cNvSpPr>
            <p:nvPr/>
          </p:nvSpPr>
          <p:spPr bwMode="auto">
            <a:xfrm>
              <a:off x="7700963" y="4395788"/>
              <a:ext cx="131763" cy="161925"/>
            </a:xfrm>
            <a:custGeom>
              <a:avLst/>
              <a:gdLst>
                <a:gd name="T0" fmla="*/ 26 w 83"/>
                <a:gd name="T1" fmla="*/ 102 h 102"/>
                <a:gd name="T2" fmla="*/ 57 w 83"/>
                <a:gd name="T3" fmla="*/ 102 h 102"/>
                <a:gd name="T4" fmla="*/ 57 w 83"/>
                <a:gd name="T5" fmla="*/ 57 h 102"/>
                <a:gd name="T6" fmla="*/ 83 w 83"/>
                <a:gd name="T7" fmla="*/ 57 h 102"/>
                <a:gd name="T8" fmla="*/ 43 w 83"/>
                <a:gd name="T9" fmla="*/ 0 h 102"/>
                <a:gd name="T10" fmla="*/ 0 w 83"/>
                <a:gd name="T11" fmla="*/ 57 h 102"/>
                <a:gd name="T12" fmla="*/ 26 w 83"/>
                <a:gd name="T13" fmla="*/ 57 h 102"/>
                <a:gd name="T14" fmla="*/ 26 w 83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02">
                  <a:moveTo>
                    <a:pt x="26" y="102"/>
                  </a:moveTo>
                  <a:lnTo>
                    <a:pt x="57" y="102"/>
                  </a:lnTo>
                  <a:lnTo>
                    <a:pt x="57" y="57"/>
                  </a:lnTo>
                  <a:lnTo>
                    <a:pt x="83" y="57"/>
                  </a:lnTo>
                  <a:lnTo>
                    <a:pt x="43" y="0"/>
                  </a:lnTo>
                  <a:lnTo>
                    <a:pt x="0" y="57"/>
                  </a:lnTo>
                  <a:lnTo>
                    <a:pt x="26" y="57"/>
                  </a:lnTo>
                  <a:lnTo>
                    <a:pt x="26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4" name="Csoportba foglalás 158"/>
          <p:cNvGrpSpPr/>
          <p:nvPr/>
        </p:nvGrpSpPr>
        <p:grpSpPr>
          <a:xfrm>
            <a:off x="6480814" y="4200796"/>
            <a:ext cx="583844" cy="585314"/>
            <a:chOff x="8396288" y="4211638"/>
            <a:chExt cx="630238" cy="631825"/>
          </a:xfrm>
          <a:solidFill>
            <a:srgbClr val="3F3F3F"/>
          </a:solidFill>
        </p:grpSpPr>
        <p:sp>
          <p:nvSpPr>
            <p:cNvPr id="385" name="Freeform 99"/>
            <p:cNvSpPr>
              <a:spLocks noEditPoints="1"/>
            </p:cNvSpPr>
            <p:nvPr/>
          </p:nvSpPr>
          <p:spPr bwMode="auto">
            <a:xfrm>
              <a:off x="8396288" y="42116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8 w 397"/>
                <a:gd name="T13" fmla="*/ 19 h 398"/>
                <a:gd name="T14" fmla="*/ 378 w 397"/>
                <a:gd name="T15" fmla="*/ 380 h 398"/>
                <a:gd name="T16" fmla="*/ 19 w 397"/>
                <a:gd name="T17" fmla="*/ 380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6" name="Freeform 100"/>
            <p:cNvSpPr>
              <a:spLocks/>
            </p:cNvSpPr>
            <p:nvPr/>
          </p:nvSpPr>
          <p:spPr bwMode="auto">
            <a:xfrm>
              <a:off x="8628063" y="4370388"/>
              <a:ext cx="165100" cy="315913"/>
            </a:xfrm>
            <a:custGeom>
              <a:avLst/>
              <a:gdLst>
                <a:gd name="T0" fmla="*/ 0 w 104"/>
                <a:gd name="T1" fmla="*/ 199 h 199"/>
                <a:gd name="T2" fmla="*/ 52 w 104"/>
                <a:gd name="T3" fmla="*/ 156 h 199"/>
                <a:gd name="T4" fmla="*/ 104 w 104"/>
                <a:gd name="T5" fmla="*/ 199 h 199"/>
                <a:gd name="T6" fmla="*/ 104 w 104"/>
                <a:gd name="T7" fmla="*/ 0 h 199"/>
                <a:gd name="T8" fmla="*/ 0 w 104"/>
                <a:gd name="T9" fmla="*/ 0 h 199"/>
                <a:gd name="T10" fmla="*/ 0 w 104"/>
                <a:gd name="T1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99">
                  <a:moveTo>
                    <a:pt x="0" y="199"/>
                  </a:moveTo>
                  <a:lnTo>
                    <a:pt x="52" y="156"/>
                  </a:lnTo>
                  <a:lnTo>
                    <a:pt x="104" y="199"/>
                  </a:lnTo>
                  <a:lnTo>
                    <a:pt x="104" y="0"/>
                  </a:lnTo>
                  <a:lnTo>
                    <a:pt x="0" y="0"/>
                  </a:lnTo>
                  <a:lnTo>
                    <a:pt x="0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7" name="Csoportba foglalás 159"/>
          <p:cNvGrpSpPr/>
          <p:nvPr/>
        </p:nvGrpSpPr>
        <p:grpSpPr>
          <a:xfrm>
            <a:off x="7357315" y="4200796"/>
            <a:ext cx="583844" cy="585314"/>
            <a:chOff x="9342438" y="4211638"/>
            <a:chExt cx="630238" cy="631825"/>
          </a:xfrm>
          <a:solidFill>
            <a:srgbClr val="3F3F3F"/>
          </a:solidFill>
        </p:grpSpPr>
        <p:sp>
          <p:nvSpPr>
            <p:cNvPr id="388" name="Freeform 101"/>
            <p:cNvSpPr>
              <a:spLocks noEditPoints="1"/>
            </p:cNvSpPr>
            <p:nvPr/>
          </p:nvSpPr>
          <p:spPr bwMode="auto">
            <a:xfrm>
              <a:off x="9342438" y="42116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8 w 397"/>
                <a:gd name="T13" fmla="*/ 19 h 398"/>
                <a:gd name="T14" fmla="*/ 378 w 397"/>
                <a:gd name="T15" fmla="*/ 380 h 398"/>
                <a:gd name="T16" fmla="*/ 19 w 397"/>
                <a:gd name="T17" fmla="*/ 380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9" name="Rectangle 102"/>
            <p:cNvSpPr>
              <a:spLocks noChangeArrowheads="1"/>
            </p:cNvSpPr>
            <p:nvPr/>
          </p:nvSpPr>
          <p:spPr bwMode="auto">
            <a:xfrm>
              <a:off x="9631363" y="4395788"/>
              <a:ext cx="52388" cy="1920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0" name="Rectangle 103"/>
            <p:cNvSpPr>
              <a:spLocks noChangeArrowheads="1"/>
            </p:cNvSpPr>
            <p:nvPr/>
          </p:nvSpPr>
          <p:spPr bwMode="auto">
            <a:xfrm>
              <a:off x="9631363" y="4606926"/>
              <a:ext cx="52388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1" name="Csoportba foglalás 160"/>
          <p:cNvGrpSpPr/>
          <p:nvPr/>
        </p:nvGrpSpPr>
        <p:grpSpPr>
          <a:xfrm>
            <a:off x="8233816" y="4200796"/>
            <a:ext cx="583844" cy="585314"/>
            <a:chOff x="10288588" y="4211638"/>
            <a:chExt cx="630238" cy="631825"/>
          </a:xfrm>
          <a:solidFill>
            <a:srgbClr val="3F3F3F"/>
          </a:solidFill>
        </p:grpSpPr>
        <p:sp>
          <p:nvSpPr>
            <p:cNvPr id="392" name="Freeform 104"/>
            <p:cNvSpPr>
              <a:spLocks noEditPoints="1"/>
            </p:cNvSpPr>
            <p:nvPr/>
          </p:nvSpPr>
          <p:spPr bwMode="auto">
            <a:xfrm>
              <a:off x="10288588" y="4211638"/>
              <a:ext cx="630238" cy="631825"/>
            </a:xfrm>
            <a:custGeom>
              <a:avLst/>
              <a:gdLst>
                <a:gd name="T0" fmla="*/ 0 w 397"/>
                <a:gd name="T1" fmla="*/ 398 h 398"/>
                <a:gd name="T2" fmla="*/ 397 w 397"/>
                <a:gd name="T3" fmla="*/ 398 h 398"/>
                <a:gd name="T4" fmla="*/ 397 w 397"/>
                <a:gd name="T5" fmla="*/ 0 h 398"/>
                <a:gd name="T6" fmla="*/ 0 w 397"/>
                <a:gd name="T7" fmla="*/ 0 h 398"/>
                <a:gd name="T8" fmla="*/ 0 w 397"/>
                <a:gd name="T9" fmla="*/ 398 h 398"/>
                <a:gd name="T10" fmla="*/ 19 w 397"/>
                <a:gd name="T11" fmla="*/ 19 h 398"/>
                <a:gd name="T12" fmla="*/ 378 w 397"/>
                <a:gd name="T13" fmla="*/ 19 h 398"/>
                <a:gd name="T14" fmla="*/ 378 w 397"/>
                <a:gd name="T15" fmla="*/ 380 h 398"/>
                <a:gd name="T16" fmla="*/ 19 w 397"/>
                <a:gd name="T17" fmla="*/ 380 h 398"/>
                <a:gd name="T18" fmla="*/ 19 w 397"/>
                <a:gd name="T19" fmla="*/ 1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8">
                  <a:moveTo>
                    <a:pt x="0" y="398"/>
                  </a:moveTo>
                  <a:lnTo>
                    <a:pt x="397" y="398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8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3" name="Rectangle 105"/>
            <p:cNvSpPr>
              <a:spLocks noChangeArrowheads="1"/>
            </p:cNvSpPr>
            <p:nvPr/>
          </p:nvSpPr>
          <p:spPr bwMode="auto">
            <a:xfrm>
              <a:off x="10572750" y="4633913"/>
              <a:ext cx="52388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4" name="Freeform 106"/>
            <p:cNvSpPr>
              <a:spLocks/>
            </p:cNvSpPr>
            <p:nvPr/>
          </p:nvSpPr>
          <p:spPr bwMode="auto">
            <a:xfrm>
              <a:off x="10490200" y="4370388"/>
              <a:ext cx="222250" cy="247650"/>
            </a:xfrm>
            <a:custGeom>
              <a:avLst/>
              <a:gdLst>
                <a:gd name="T0" fmla="*/ 30 w 59"/>
                <a:gd name="T1" fmla="*/ 0 h 66"/>
                <a:gd name="T2" fmla="*/ 0 w 59"/>
                <a:gd name="T3" fmla="*/ 29 h 66"/>
                <a:gd name="T4" fmla="*/ 12 w 59"/>
                <a:gd name="T5" fmla="*/ 29 h 66"/>
                <a:gd name="T6" fmla="*/ 30 w 59"/>
                <a:gd name="T7" fmla="*/ 12 h 66"/>
                <a:gd name="T8" fmla="*/ 47 w 59"/>
                <a:gd name="T9" fmla="*/ 29 h 66"/>
                <a:gd name="T10" fmla="*/ 31 w 59"/>
                <a:gd name="T11" fmla="*/ 46 h 66"/>
                <a:gd name="T12" fmla="*/ 22 w 59"/>
                <a:gd name="T13" fmla="*/ 46 h 66"/>
                <a:gd name="T14" fmla="*/ 22 w 59"/>
                <a:gd name="T15" fmla="*/ 66 h 66"/>
                <a:gd name="T16" fmla="*/ 36 w 59"/>
                <a:gd name="T17" fmla="*/ 66 h 66"/>
                <a:gd name="T18" fmla="*/ 36 w 59"/>
                <a:gd name="T19" fmla="*/ 57 h 66"/>
                <a:gd name="T20" fmla="*/ 59 w 59"/>
                <a:gd name="T21" fmla="*/ 29 h 66"/>
                <a:gd name="T22" fmla="*/ 30 w 59"/>
                <a:gd name="T2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66">
                  <a:moveTo>
                    <a:pt x="30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19"/>
                    <a:pt x="20" y="12"/>
                    <a:pt x="30" y="12"/>
                  </a:cubicBezTo>
                  <a:cubicBezTo>
                    <a:pt x="39" y="12"/>
                    <a:pt x="47" y="19"/>
                    <a:pt x="47" y="29"/>
                  </a:cubicBezTo>
                  <a:cubicBezTo>
                    <a:pt x="47" y="38"/>
                    <a:pt x="40" y="45"/>
                    <a:pt x="31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49" y="54"/>
                    <a:pt x="59" y="43"/>
                    <a:pt x="59" y="29"/>
                  </a:cubicBezTo>
                  <a:cubicBezTo>
                    <a:pt x="59" y="13"/>
                    <a:pt x="4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5" name="Csoportba foglalás 186"/>
          <p:cNvGrpSpPr/>
          <p:nvPr/>
        </p:nvGrpSpPr>
        <p:grpSpPr>
          <a:xfrm>
            <a:off x="369572" y="5218479"/>
            <a:ext cx="583844" cy="586785"/>
            <a:chOff x="1528763" y="2014538"/>
            <a:chExt cx="630238" cy="633413"/>
          </a:xfrm>
          <a:solidFill>
            <a:srgbClr val="3F3F3F"/>
          </a:solidFill>
        </p:grpSpPr>
        <p:sp>
          <p:nvSpPr>
            <p:cNvPr id="396" name="Freeform 5"/>
            <p:cNvSpPr>
              <a:spLocks noEditPoints="1"/>
            </p:cNvSpPr>
            <p:nvPr/>
          </p:nvSpPr>
          <p:spPr bwMode="auto">
            <a:xfrm>
              <a:off x="1528763" y="2014538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9 w 397"/>
                <a:gd name="T11" fmla="*/ 19 h 399"/>
                <a:gd name="T12" fmla="*/ 378 w 397"/>
                <a:gd name="T13" fmla="*/ 19 h 399"/>
                <a:gd name="T14" fmla="*/ 378 w 397"/>
                <a:gd name="T15" fmla="*/ 380 h 399"/>
                <a:gd name="T16" fmla="*/ 19 w 397"/>
                <a:gd name="T17" fmla="*/ 380 h 399"/>
                <a:gd name="T18" fmla="*/ 19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7" name="Rectangle 6"/>
            <p:cNvSpPr>
              <a:spLocks noChangeArrowheads="1"/>
            </p:cNvSpPr>
            <p:nvPr/>
          </p:nvSpPr>
          <p:spPr bwMode="auto">
            <a:xfrm>
              <a:off x="1773238" y="2463801"/>
              <a:ext cx="142875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8" name="Freeform 7"/>
            <p:cNvSpPr>
              <a:spLocks noEditPoints="1"/>
            </p:cNvSpPr>
            <p:nvPr/>
          </p:nvSpPr>
          <p:spPr bwMode="auto">
            <a:xfrm>
              <a:off x="1641476" y="2170113"/>
              <a:ext cx="404813" cy="263525"/>
            </a:xfrm>
            <a:custGeom>
              <a:avLst/>
              <a:gdLst>
                <a:gd name="T0" fmla="*/ 0 w 108"/>
                <a:gd name="T1" fmla="*/ 70 h 70"/>
                <a:gd name="T2" fmla="*/ 108 w 108"/>
                <a:gd name="T3" fmla="*/ 70 h 70"/>
                <a:gd name="T4" fmla="*/ 108 w 108"/>
                <a:gd name="T5" fmla="*/ 0 h 70"/>
                <a:gd name="T6" fmla="*/ 0 w 108"/>
                <a:gd name="T7" fmla="*/ 0 h 70"/>
                <a:gd name="T8" fmla="*/ 0 w 108"/>
                <a:gd name="T9" fmla="*/ 70 h 70"/>
                <a:gd name="T10" fmla="*/ 54 w 108"/>
                <a:gd name="T11" fmla="*/ 67 h 70"/>
                <a:gd name="T12" fmla="*/ 52 w 108"/>
                <a:gd name="T13" fmla="*/ 65 h 70"/>
                <a:gd name="T14" fmla="*/ 54 w 108"/>
                <a:gd name="T15" fmla="*/ 64 h 70"/>
                <a:gd name="T16" fmla="*/ 56 w 108"/>
                <a:gd name="T17" fmla="*/ 65 h 70"/>
                <a:gd name="T18" fmla="*/ 54 w 108"/>
                <a:gd name="T19" fmla="*/ 67 h 70"/>
                <a:gd name="T20" fmla="*/ 6 w 108"/>
                <a:gd name="T21" fmla="*/ 6 h 70"/>
                <a:gd name="T22" fmla="*/ 102 w 108"/>
                <a:gd name="T23" fmla="*/ 6 h 70"/>
                <a:gd name="T24" fmla="*/ 102 w 108"/>
                <a:gd name="T25" fmla="*/ 60 h 70"/>
                <a:gd name="T26" fmla="*/ 6 w 108"/>
                <a:gd name="T27" fmla="*/ 60 h 70"/>
                <a:gd name="T28" fmla="*/ 6 w 108"/>
                <a:gd name="T29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70">
                  <a:moveTo>
                    <a:pt x="0" y="70"/>
                  </a:moveTo>
                  <a:cubicBezTo>
                    <a:pt x="108" y="70"/>
                    <a:pt x="108" y="70"/>
                    <a:pt x="108" y="7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0"/>
                  </a:lnTo>
                  <a:close/>
                  <a:moveTo>
                    <a:pt x="54" y="67"/>
                  </a:moveTo>
                  <a:cubicBezTo>
                    <a:pt x="53" y="67"/>
                    <a:pt x="52" y="67"/>
                    <a:pt x="52" y="65"/>
                  </a:cubicBezTo>
                  <a:cubicBezTo>
                    <a:pt x="52" y="64"/>
                    <a:pt x="53" y="64"/>
                    <a:pt x="54" y="64"/>
                  </a:cubicBezTo>
                  <a:cubicBezTo>
                    <a:pt x="55" y="64"/>
                    <a:pt x="56" y="64"/>
                    <a:pt x="56" y="65"/>
                  </a:cubicBezTo>
                  <a:cubicBezTo>
                    <a:pt x="56" y="67"/>
                    <a:pt x="55" y="67"/>
                    <a:pt x="54" y="67"/>
                  </a:cubicBezTo>
                  <a:close/>
                  <a:moveTo>
                    <a:pt x="6" y="6"/>
                  </a:moveTo>
                  <a:cubicBezTo>
                    <a:pt x="102" y="6"/>
                    <a:pt x="102" y="6"/>
                    <a:pt x="102" y="6"/>
                  </a:cubicBezTo>
                  <a:cubicBezTo>
                    <a:pt x="102" y="60"/>
                    <a:pt x="102" y="60"/>
                    <a:pt x="102" y="60"/>
                  </a:cubicBezTo>
                  <a:cubicBezTo>
                    <a:pt x="6" y="60"/>
                    <a:pt x="6" y="60"/>
                    <a:pt x="6" y="60"/>
                  </a:cubicBez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9" name="Csoportba foglalás 190"/>
          <p:cNvGrpSpPr/>
          <p:nvPr/>
        </p:nvGrpSpPr>
        <p:grpSpPr>
          <a:xfrm>
            <a:off x="1246073" y="5218479"/>
            <a:ext cx="583844" cy="586785"/>
            <a:chOff x="2474913" y="2014538"/>
            <a:chExt cx="630238" cy="633413"/>
          </a:xfrm>
          <a:solidFill>
            <a:srgbClr val="3F3F3F"/>
          </a:solidFill>
        </p:grpSpPr>
        <p:sp>
          <p:nvSpPr>
            <p:cNvPr id="400" name="Freeform 8"/>
            <p:cNvSpPr>
              <a:spLocks noEditPoints="1"/>
            </p:cNvSpPr>
            <p:nvPr/>
          </p:nvSpPr>
          <p:spPr bwMode="auto">
            <a:xfrm>
              <a:off x="2474913" y="2014538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9 w 397"/>
                <a:gd name="T11" fmla="*/ 19 h 399"/>
                <a:gd name="T12" fmla="*/ 378 w 397"/>
                <a:gd name="T13" fmla="*/ 19 h 399"/>
                <a:gd name="T14" fmla="*/ 378 w 397"/>
                <a:gd name="T15" fmla="*/ 380 h 399"/>
                <a:gd name="T16" fmla="*/ 19 w 397"/>
                <a:gd name="T17" fmla="*/ 380 h 399"/>
                <a:gd name="T18" fmla="*/ 19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1" name="Rectangle 9"/>
            <p:cNvSpPr>
              <a:spLocks noChangeArrowheads="1"/>
            </p:cNvSpPr>
            <p:nvPr/>
          </p:nvSpPr>
          <p:spPr bwMode="auto">
            <a:xfrm>
              <a:off x="2606676" y="2439988"/>
              <a:ext cx="363538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2" name="Freeform 10"/>
            <p:cNvSpPr>
              <a:spLocks noEditPoints="1"/>
            </p:cNvSpPr>
            <p:nvPr/>
          </p:nvSpPr>
          <p:spPr bwMode="auto">
            <a:xfrm>
              <a:off x="2606676" y="2200276"/>
              <a:ext cx="363538" cy="225425"/>
            </a:xfrm>
            <a:custGeom>
              <a:avLst/>
              <a:gdLst>
                <a:gd name="T0" fmla="*/ 0 w 97"/>
                <a:gd name="T1" fmla="*/ 60 h 60"/>
                <a:gd name="T2" fmla="*/ 97 w 97"/>
                <a:gd name="T3" fmla="*/ 60 h 60"/>
                <a:gd name="T4" fmla="*/ 97 w 97"/>
                <a:gd name="T5" fmla="*/ 0 h 60"/>
                <a:gd name="T6" fmla="*/ 0 w 97"/>
                <a:gd name="T7" fmla="*/ 0 h 60"/>
                <a:gd name="T8" fmla="*/ 0 w 97"/>
                <a:gd name="T9" fmla="*/ 60 h 60"/>
                <a:gd name="T10" fmla="*/ 49 w 97"/>
                <a:gd name="T11" fmla="*/ 2 h 60"/>
                <a:gd name="T12" fmla="*/ 50 w 97"/>
                <a:gd name="T13" fmla="*/ 4 h 60"/>
                <a:gd name="T14" fmla="*/ 49 w 97"/>
                <a:gd name="T15" fmla="*/ 5 h 60"/>
                <a:gd name="T16" fmla="*/ 47 w 97"/>
                <a:gd name="T17" fmla="*/ 4 h 60"/>
                <a:gd name="T18" fmla="*/ 49 w 97"/>
                <a:gd name="T19" fmla="*/ 2 h 60"/>
                <a:gd name="T20" fmla="*/ 3 w 97"/>
                <a:gd name="T21" fmla="*/ 7 h 60"/>
                <a:gd name="T22" fmla="*/ 94 w 97"/>
                <a:gd name="T23" fmla="*/ 7 h 60"/>
                <a:gd name="T24" fmla="*/ 94 w 97"/>
                <a:gd name="T25" fmla="*/ 54 h 60"/>
                <a:gd name="T26" fmla="*/ 3 w 97"/>
                <a:gd name="T27" fmla="*/ 54 h 60"/>
                <a:gd name="T28" fmla="*/ 3 w 97"/>
                <a:gd name="T29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7" h="60">
                  <a:moveTo>
                    <a:pt x="0" y="60"/>
                  </a:moveTo>
                  <a:cubicBezTo>
                    <a:pt x="97" y="60"/>
                    <a:pt x="97" y="60"/>
                    <a:pt x="97" y="6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0"/>
                  </a:lnTo>
                  <a:close/>
                  <a:moveTo>
                    <a:pt x="49" y="2"/>
                  </a:moveTo>
                  <a:cubicBezTo>
                    <a:pt x="49" y="2"/>
                    <a:pt x="50" y="3"/>
                    <a:pt x="50" y="4"/>
                  </a:cubicBezTo>
                  <a:cubicBezTo>
                    <a:pt x="50" y="5"/>
                    <a:pt x="49" y="5"/>
                    <a:pt x="49" y="5"/>
                  </a:cubicBezTo>
                  <a:cubicBezTo>
                    <a:pt x="48" y="5"/>
                    <a:pt x="47" y="5"/>
                    <a:pt x="47" y="4"/>
                  </a:cubicBezTo>
                  <a:cubicBezTo>
                    <a:pt x="47" y="3"/>
                    <a:pt x="48" y="2"/>
                    <a:pt x="49" y="2"/>
                  </a:cubicBezTo>
                  <a:close/>
                  <a:moveTo>
                    <a:pt x="3" y="7"/>
                  </a:moveTo>
                  <a:cubicBezTo>
                    <a:pt x="94" y="7"/>
                    <a:pt x="94" y="7"/>
                    <a:pt x="94" y="7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3" y="54"/>
                    <a:pt x="3" y="54"/>
                    <a:pt x="3" y="54"/>
                  </a:cubicBezTo>
                  <a:lnTo>
                    <a:pt x="3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03" name="Csoportba foglalás 194"/>
          <p:cNvGrpSpPr/>
          <p:nvPr/>
        </p:nvGrpSpPr>
        <p:grpSpPr>
          <a:xfrm>
            <a:off x="2119633" y="5218479"/>
            <a:ext cx="583844" cy="586785"/>
            <a:chOff x="3417888" y="2014538"/>
            <a:chExt cx="630238" cy="633413"/>
          </a:xfrm>
          <a:solidFill>
            <a:srgbClr val="3F3F3F"/>
          </a:solidFill>
        </p:grpSpPr>
        <p:sp>
          <p:nvSpPr>
            <p:cNvPr id="404" name="Freeform 11"/>
            <p:cNvSpPr>
              <a:spLocks noEditPoints="1"/>
            </p:cNvSpPr>
            <p:nvPr/>
          </p:nvSpPr>
          <p:spPr bwMode="auto">
            <a:xfrm>
              <a:off x="3417888" y="2014538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8 w 397"/>
                <a:gd name="T11" fmla="*/ 19 h 399"/>
                <a:gd name="T12" fmla="*/ 378 w 397"/>
                <a:gd name="T13" fmla="*/ 19 h 399"/>
                <a:gd name="T14" fmla="*/ 378 w 397"/>
                <a:gd name="T15" fmla="*/ 380 h 399"/>
                <a:gd name="T16" fmla="*/ 18 w 397"/>
                <a:gd name="T17" fmla="*/ 380 h 399"/>
                <a:gd name="T18" fmla="*/ 18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8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8" y="380"/>
                  </a:lnTo>
                  <a:lnTo>
                    <a:pt x="1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5" name="Freeform 12"/>
            <p:cNvSpPr>
              <a:spLocks noEditPoints="1"/>
            </p:cNvSpPr>
            <p:nvPr/>
          </p:nvSpPr>
          <p:spPr bwMode="auto">
            <a:xfrm>
              <a:off x="3624263" y="2132013"/>
              <a:ext cx="217488" cy="403225"/>
            </a:xfrm>
            <a:custGeom>
              <a:avLst/>
              <a:gdLst>
                <a:gd name="T0" fmla="*/ 0 w 58"/>
                <a:gd name="T1" fmla="*/ 107 h 107"/>
                <a:gd name="T2" fmla="*/ 58 w 58"/>
                <a:gd name="T3" fmla="*/ 107 h 107"/>
                <a:gd name="T4" fmla="*/ 58 w 58"/>
                <a:gd name="T5" fmla="*/ 0 h 107"/>
                <a:gd name="T6" fmla="*/ 0 w 58"/>
                <a:gd name="T7" fmla="*/ 0 h 107"/>
                <a:gd name="T8" fmla="*/ 0 w 58"/>
                <a:gd name="T9" fmla="*/ 107 h 107"/>
                <a:gd name="T10" fmla="*/ 29 w 58"/>
                <a:gd name="T11" fmla="*/ 101 h 107"/>
                <a:gd name="T12" fmla="*/ 24 w 58"/>
                <a:gd name="T13" fmla="*/ 96 h 107"/>
                <a:gd name="T14" fmla="*/ 29 w 58"/>
                <a:gd name="T15" fmla="*/ 91 h 107"/>
                <a:gd name="T16" fmla="*/ 34 w 58"/>
                <a:gd name="T17" fmla="*/ 96 h 107"/>
                <a:gd name="T18" fmla="*/ 29 w 58"/>
                <a:gd name="T19" fmla="*/ 101 h 107"/>
                <a:gd name="T20" fmla="*/ 24 w 58"/>
                <a:gd name="T21" fmla="*/ 3 h 107"/>
                <a:gd name="T22" fmla="*/ 34 w 58"/>
                <a:gd name="T23" fmla="*/ 3 h 107"/>
                <a:gd name="T24" fmla="*/ 34 w 58"/>
                <a:gd name="T25" fmla="*/ 5 h 107"/>
                <a:gd name="T26" fmla="*/ 24 w 58"/>
                <a:gd name="T27" fmla="*/ 5 h 107"/>
                <a:gd name="T28" fmla="*/ 24 w 58"/>
                <a:gd name="T29" fmla="*/ 3 h 107"/>
                <a:gd name="T30" fmla="*/ 5 w 58"/>
                <a:gd name="T31" fmla="*/ 10 h 107"/>
                <a:gd name="T32" fmla="*/ 54 w 58"/>
                <a:gd name="T33" fmla="*/ 10 h 107"/>
                <a:gd name="T34" fmla="*/ 54 w 58"/>
                <a:gd name="T35" fmla="*/ 87 h 107"/>
                <a:gd name="T36" fmla="*/ 5 w 58"/>
                <a:gd name="T37" fmla="*/ 87 h 107"/>
                <a:gd name="T38" fmla="*/ 5 w 58"/>
                <a:gd name="T39" fmla="*/ 1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" h="107">
                  <a:moveTo>
                    <a:pt x="0" y="107"/>
                  </a:moveTo>
                  <a:cubicBezTo>
                    <a:pt x="58" y="107"/>
                    <a:pt x="58" y="107"/>
                    <a:pt x="58" y="107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7"/>
                  </a:lnTo>
                  <a:close/>
                  <a:moveTo>
                    <a:pt x="29" y="101"/>
                  </a:moveTo>
                  <a:cubicBezTo>
                    <a:pt x="26" y="101"/>
                    <a:pt x="24" y="99"/>
                    <a:pt x="24" y="96"/>
                  </a:cubicBezTo>
                  <a:cubicBezTo>
                    <a:pt x="24" y="94"/>
                    <a:pt x="26" y="91"/>
                    <a:pt x="29" y="91"/>
                  </a:cubicBezTo>
                  <a:cubicBezTo>
                    <a:pt x="32" y="91"/>
                    <a:pt x="34" y="94"/>
                    <a:pt x="34" y="96"/>
                  </a:cubicBezTo>
                  <a:cubicBezTo>
                    <a:pt x="34" y="99"/>
                    <a:pt x="32" y="101"/>
                    <a:pt x="29" y="101"/>
                  </a:cubicBezTo>
                  <a:close/>
                  <a:moveTo>
                    <a:pt x="24" y="3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24" y="5"/>
                    <a:pt x="24" y="5"/>
                    <a:pt x="24" y="5"/>
                  </a:cubicBezTo>
                  <a:lnTo>
                    <a:pt x="24" y="3"/>
                  </a:lnTo>
                  <a:close/>
                  <a:moveTo>
                    <a:pt x="5" y="10"/>
                  </a:moveTo>
                  <a:cubicBezTo>
                    <a:pt x="54" y="10"/>
                    <a:pt x="54" y="10"/>
                    <a:pt x="54" y="10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" y="87"/>
                    <a:pt x="5" y="87"/>
                    <a:pt x="5" y="87"/>
                  </a:cubicBezTo>
                  <a:lnTo>
                    <a:pt x="5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06" name="Csoportba foglalás 197"/>
          <p:cNvGrpSpPr/>
          <p:nvPr/>
        </p:nvGrpSpPr>
        <p:grpSpPr>
          <a:xfrm>
            <a:off x="2996134" y="5218479"/>
            <a:ext cx="583844" cy="586785"/>
            <a:chOff x="4364038" y="2014538"/>
            <a:chExt cx="630238" cy="633413"/>
          </a:xfrm>
          <a:solidFill>
            <a:srgbClr val="3F3F3F"/>
          </a:solidFill>
        </p:grpSpPr>
        <p:sp>
          <p:nvSpPr>
            <p:cNvPr id="407" name="Freeform 13"/>
            <p:cNvSpPr>
              <a:spLocks noEditPoints="1"/>
            </p:cNvSpPr>
            <p:nvPr/>
          </p:nvSpPr>
          <p:spPr bwMode="auto">
            <a:xfrm>
              <a:off x="4364038" y="2014538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8 w 397"/>
                <a:gd name="T11" fmla="*/ 19 h 399"/>
                <a:gd name="T12" fmla="*/ 378 w 397"/>
                <a:gd name="T13" fmla="*/ 19 h 399"/>
                <a:gd name="T14" fmla="*/ 378 w 397"/>
                <a:gd name="T15" fmla="*/ 380 h 399"/>
                <a:gd name="T16" fmla="*/ 18 w 397"/>
                <a:gd name="T17" fmla="*/ 380 h 399"/>
                <a:gd name="T18" fmla="*/ 18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8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8" y="380"/>
                  </a:lnTo>
                  <a:lnTo>
                    <a:pt x="1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8" name="Freeform 14"/>
            <p:cNvSpPr>
              <a:spLocks noEditPoints="1"/>
            </p:cNvSpPr>
            <p:nvPr/>
          </p:nvSpPr>
          <p:spPr bwMode="auto">
            <a:xfrm>
              <a:off x="4502151" y="2124076"/>
              <a:ext cx="349250" cy="419100"/>
            </a:xfrm>
            <a:custGeom>
              <a:avLst/>
              <a:gdLst>
                <a:gd name="T0" fmla="*/ 0 w 93"/>
                <a:gd name="T1" fmla="*/ 111 h 111"/>
                <a:gd name="T2" fmla="*/ 93 w 93"/>
                <a:gd name="T3" fmla="*/ 111 h 111"/>
                <a:gd name="T4" fmla="*/ 93 w 93"/>
                <a:gd name="T5" fmla="*/ 0 h 111"/>
                <a:gd name="T6" fmla="*/ 0 w 93"/>
                <a:gd name="T7" fmla="*/ 0 h 111"/>
                <a:gd name="T8" fmla="*/ 0 w 93"/>
                <a:gd name="T9" fmla="*/ 111 h 111"/>
                <a:gd name="T10" fmla="*/ 47 w 93"/>
                <a:gd name="T11" fmla="*/ 107 h 111"/>
                <a:gd name="T12" fmla="*/ 44 w 93"/>
                <a:gd name="T13" fmla="*/ 105 h 111"/>
                <a:gd name="T14" fmla="*/ 47 w 93"/>
                <a:gd name="T15" fmla="*/ 102 h 111"/>
                <a:gd name="T16" fmla="*/ 50 w 93"/>
                <a:gd name="T17" fmla="*/ 105 h 111"/>
                <a:gd name="T18" fmla="*/ 47 w 93"/>
                <a:gd name="T19" fmla="*/ 107 h 111"/>
                <a:gd name="T20" fmla="*/ 4 w 93"/>
                <a:gd name="T21" fmla="*/ 7 h 111"/>
                <a:gd name="T22" fmla="*/ 89 w 93"/>
                <a:gd name="T23" fmla="*/ 7 h 111"/>
                <a:gd name="T24" fmla="*/ 89 w 93"/>
                <a:gd name="T25" fmla="*/ 97 h 111"/>
                <a:gd name="T26" fmla="*/ 4 w 93"/>
                <a:gd name="T27" fmla="*/ 97 h 111"/>
                <a:gd name="T28" fmla="*/ 4 w 93"/>
                <a:gd name="T29" fmla="*/ 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111">
                  <a:moveTo>
                    <a:pt x="0" y="111"/>
                  </a:moveTo>
                  <a:cubicBezTo>
                    <a:pt x="93" y="111"/>
                    <a:pt x="93" y="111"/>
                    <a:pt x="93" y="11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1"/>
                  </a:lnTo>
                  <a:close/>
                  <a:moveTo>
                    <a:pt x="47" y="107"/>
                  </a:moveTo>
                  <a:cubicBezTo>
                    <a:pt x="45" y="107"/>
                    <a:pt x="44" y="106"/>
                    <a:pt x="44" y="105"/>
                  </a:cubicBezTo>
                  <a:cubicBezTo>
                    <a:pt x="44" y="103"/>
                    <a:pt x="45" y="102"/>
                    <a:pt x="47" y="102"/>
                  </a:cubicBezTo>
                  <a:cubicBezTo>
                    <a:pt x="48" y="102"/>
                    <a:pt x="50" y="103"/>
                    <a:pt x="50" y="105"/>
                  </a:cubicBezTo>
                  <a:cubicBezTo>
                    <a:pt x="50" y="106"/>
                    <a:pt x="48" y="107"/>
                    <a:pt x="47" y="107"/>
                  </a:cubicBezTo>
                  <a:close/>
                  <a:moveTo>
                    <a:pt x="4" y="7"/>
                  </a:moveTo>
                  <a:cubicBezTo>
                    <a:pt x="89" y="7"/>
                    <a:pt x="89" y="7"/>
                    <a:pt x="89" y="7"/>
                  </a:cubicBezTo>
                  <a:cubicBezTo>
                    <a:pt x="89" y="97"/>
                    <a:pt x="89" y="97"/>
                    <a:pt x="89" y="97"/>
                  </a:cubicBezTo>
                  <a:cubicBezTo>
                    <a:pt x="4" y="97"/>
                    <a:pt x="4" y="97"/>
                    <a:pt x="4" y="97"/>
                  </a:cubicBezTo>
                  <a:lnTo>
                    <a:pt x="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09" name="Csoportba foglalás 200"/>
          <p:cNvGrpSpPr/>
          <p:nvPr/>
        </p:nvGrpSpPr>
        <p:grpSpPr>
          <a:xfrm>
            <a:off x="3868223" y="5218479"/>
            <a:ext cx="583844" cy="586785"/>
            <a:chOff x="5305426" y="2014538"/>
            <a:chExt cx="630238" cy="633413"/>
          </a:xfrm>
          <a:solidFill>
            <a:srgbClr val="3F3F3F"/>
          </a:solidFill>
        </p:grpSpPr>
        <p:sp>
          <p:nvSpPr>
            <p:cNvPr id="410" name="Freeform 15"/>
            <p:cNvSpPr>
              <a:spLocks noEditPoints="1"/>
            </p:cNvSpPr>
            <p:nvPr/>
          </p:nvSpPr>
          <p:spPr bwMode="auto">
            <a:xfrm>
              <a:off x="5305426" y="2014538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9 w 397"/>
                <a:gd name="T11" fmla="*/ 19 h 399"/>
                <a:gd name="T12" fmla="*/ 379 w 397"/>
                <a:gd name="T13" fmla="*/ 19 h 399"/>
                <a:gd name="T14" fmla="*/ 379 w 397"/>
                <a:gd name="T15" fmla="*/ 380 h 399"/>
                <a:gd name="T16" fmla="*/ 19 w 397"/>
                <a:gd name="T17" fmla="*/ 380 h 399"/>
                <a:gd name="T18" fmla="*/ 19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9" y="19"/>
                  </a:moveTo>
                  <a:lnTo>
                    <a:pt x="379" y="19"/>
                  </a:lnTo>
                  <a:lnTo>
                    <a:pt x="379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1" name="Freeform 16"/>
            <p:cNvSpPr>
              <a:spLocks noEditPoints="1"/>
            </p:cNvSpPr>
            <p:nvPr/>
          </p:nvSpPr>
          <p:spPr bwMode="auto">
            <a:xfrm>
              <a:off x="5516563" y="2132013"/>
              <a:ext cx="212725" cy="403225"/>
            </a:xfrm>
            <a:custGeom>
              <a:avLst/>
              <a:gdLst>
                <a:gd name="T0" fmla="*/ 0 w 134"/>
                <a:gd name="T1" fmla="*/ 254 h 254"/>
                <a:gd name="T2" fmla="*/ 134 w 134"/>
                <a:gd name="T3" fmla="*/ 254 h 254"/>
                <a:gd name="T4" fmla="*/ 134 w 134"/>
                <a:gd name="T5" fmla="*/ 0 h 254"/>
                <a:gd name="T6" fmla="*/ 0 w 134"/>
                <a:gd name="T7" fmla="*/ 0 h 254"/>
                <a:gd name="T8" fmla="*/ 0 w 134"/>
                <a:gd name="T9" fmla="*/ 254 h 254"/>
                <a:gd name="T10" fmla="*/ 42 w 134"/>
                <a:gd name="T11" fmla="*/ 228 h 254"/>
                <a:gd name="T12" fmla="*/ 11 w 134"/>
                <a:gd name="T13" fmla="*/ 228 h 254"/>
                <a:gd name="T14" fmla="*/ 11 w 134"/>
                <a:gd name="T15" fmla="*/ 213 h 254"/>
                <a:gd name="T16" fmla="*/ 42 w 134"/>
                <a:gd name="T17" fmla="*/ 213 h 254"/>
                <a:gd name="T18" fmla="*/ 42 w 134"/>
                <a:gd name="T19" fmla="*/ 228 h 254"/>
                <a:gd name="T20" fmla="*/ 82 w 134"/>
                <a:gd name="T21" fmla="*/ 228 h 254"/>
                <a:gd name="T22" fmla="*/ 52 w 134"/>
                <a:gd name="T23" fmla="*/ 228 h 254"/>
                <a:gd name="T24" fmla="*/ 52 w 134"/>
                <a:gd name="T25" fmla="*/ 213 h 254"/>
                <a:gd name="T26" fmla="*/ 82 w 134"/>
                <a:gd name="T27" fmla="*/ 213 h 254"/>
                <a:gd name="T28" fmla="*/ 82 w 134"/>
                <a:gd name="T29" fmla="*/ 228 h 254"/>
                <a:gd name="T30" fmla="*/ 125 w 134"/>
                <a:gd name="T31" fmla="*/ 228 h 254"/>
                <a:gd name="T32" fmla="*/ 94 w 134"/>
                <a:gd name="T33" fmla="*/ 228 h 254"/>
                <a:gd name="T34" fmla="*/ 94 w 134"/>
                <a:gd name="T35" fmla="*/ 213 h 254"/>
                <a:gd name="T36" fmla="*/ 125 w 134"/>
                <a:gd name="T37" fmla="*/ 213 h 254"/>
                <a:gd name="T38" fmla="*/ 125 w 134"/>
                <a:gd name="T39" fmla="*/ 228 h 254"/>
                <a:gd name="T40" fmla="*/ 54 w 134"/>
                <a:gd name="T41" fmla="*/ 7 h 254"/>
                <a:gd name="T42" fmla="*/ 80 w 134"/>
                <a:gd name="T43" fmla="*/ 7 h 254"/>
                <a:gd name="T44" fmla="*/ 80 w 134"/>
                <a:gd name="T45" fmla="*/ 12 h 254"/>
                <a:gd name="T46" fmla="*/ 54 w 134"/>
                <a:gd name="T47" fmla="*/ 12 h 254"/>
                <a:gd name="T48" fmla="*/ 54 w 134"/>
                <a:gd name="T49" fmla="*/ 7 h 254"/>
                <a:gd name="T50" fmla="*/ 9 w 134"/>
                <a:gd name="T51" fmla="*/ 24 h 254"/>
                <a:gd name="T52" fmla="*/ 125 w 134"/>
                <a:gd name="T53" fmla="*/ 24 h 254"/>
                <a:gd name="T54" fmla="*/ 125 w 134"/>
                <a:gd name="T55" fmla="*/ 206 h 254"/>
                <a:gd name="T56" fmla="*/ 9 w 134"/>
                <a:gd name="T57" fmla="*/ 206 h 254"/>
                <a:gd name="T58" fmla="*/ 9 w 134"/>
                <a:gd name="T59" fmla="*/ 2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4" h="254">
                  <a:moveTo>
                    <a:pt x="0" y="254"/>
                  </a:moveTo>
                  <a:lnTo>
                    <a:pt x="134" y="254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254"/>
                  </a:lnTo>
                  <a:close/>
                  <a:moveTo>
                    <a:pt x="42" y="228"/>
                  </a:moveTo>
                  <a:lnTo>
                    <a:pt x="11" y="228"/>
                  </a:lnTo>
                  <a:lnTo>
                    <a:pt x="11" y="213"/>
                  </a:lnTo>
                  <a:lnTo>
                    <a:pt x="42" y="213"/>
                  </a:lnTo>
                  <a:lnTo>
                    <a:pt x="42" y="228"/>
                  </a:lnTo>
                  <a:close/>
                  <a:moveTo>
                    <a:pt x="82" y="228"/>
                  </a:moveTo>
                  <a:lnTo>
                    <a:pt x="52" y="228"/>
                  </a:lnTo>
                  <a:lnTo>
                    <a:pt x="52" y="213"/>
                  </a:lnTo>
                  <a:lnTo>
                    <a:pt x="82" y="213"/>
                  </a:lnTo>
                  <a:lnTo>
                    <a:pt x="82" y="228"/>
                  </a:lnTo>
                  <a:close/>
                  <a:moveTo>
                    <a:pt x="125" y="228"/>
                  </a:moveTo>
                  <a:lnTo>
                    <a:pt x="94" y="228"/>
                  </a:lnTo>
                  <a:lnTo>
                    <a:pt x="94" y="213"/>
                  </a:lnTo>
                  <a:lnTo>
                    <a:pt x="125" y="213"/>
                  </a:lnTo>
                  <a:lnTo>
                    <a:pt x="125" y="228"/>
                  </a:lnTo>
                  <a:close/>
                  <a:moveTo>
                    <a:pt x="54" y="7"/>
                  </a:moveTo>
                  <a:lnTo>
                    <a:pt x="80" y="7"/>
                  </a:lnTo>
                  <a:lnTo>
                    <a:pt x="80" y="12"/>
                  </a:lnTo>
                  <a:lnTo>
                    <a:pt x="54" y="12"/>
                  </a:lnTo>
                  <a:lnTo>
                    <a:pt x="54" y="7"/>
                  </a:lnTo>
                  <a:close/>
                  <a:moveTo>
                    <a:pt x="9" y="24"/>
                  </a:moveTo>
                  <a:lnTo>
                    <a:pt x="125" y="24"/>
                  </a:lnTo>
                  <a:lnTo>
                    <a:pt x="125" y="206"/>
                  </a:lnTo>
                  <a:lnTo>
                    <a:pt x="9" y="206"/>
                  </a:lnTo>
                  <a:lnTo>
                    <a:pt x="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12" name="Csoportba foglalás 203"/>
          <p:cNvGrpSpPr/>
          <p:nvPr/>
        </p:nvGrpSpPr>
        <p:grpSpPr>
          <a:xfrm>
            <a:off x="4744724" y="5218479"/>
            <a:ext cx="583844" cy="586785"/>
            <a:chOff x="6251576" y="2014538"/>
            <a:chExt cx="630238" cy="633413"/>
          </a:xfrm>
          <a:solidFill>
            <a:srgbClr val="3F3F3F"/>
          </a:solidFill>
        </p:grpSpPr>
        <p:sp>
          <p:nvSpPr>
            <p:cNvPr id="413" name="Freeform 17"/>
            <p:cNvSpPr>
              <a:spLocks noEditPoints="1"/>
            </p:cNvSpPr>
            <p:nvPr/>
          </p:nvSpPr>
          <p:spPr bwMode="auto">
            <a:xfrm>
              <a:off x="6251576" y="2014538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9 w 397"/>
                <a:gd name="T11" fmla="*/ 19 h 399"/>
                <a:gd name="T12" fmla="*/ 379 w 397"/>
                <a:gd name="T13" fmla="*/ 19 h 399"/>
                <a:gd name="T14" fmla="*/ 379 w 397"/>
                <a:gd name="T15" fmla="*/ 380 h 399"/>
                <a:gd name="T16" fmla="*/ 19 w 397"/>
                <a:gd name="T17" fmla="*/ 380 h 399"/>
                <a:gd name="T18" fmla="*/ 19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9" y="19"/>
                  </a:moveTo>
                  <a:lnTo>
                    <a:pt x="379" y="19"/>
                  </a:lnTo>
                  <a:lnTo>
                    <a:pt x="379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4" name="Freeform 18"/>
            <p:cNvSpPr>
              <a:spLocks noEditPoints="1"/>
            </p:cNvSpPr>
            <p:nvPr/>
          </p:nvSpPr>
          <p:spPr bwMode="auto">
            <a:xfrm>
              <a:off x="6465888" y="2203451"/>
              <a:ext cx="203200" cy="112713"/>
            </a:xfrm>
            <a:custGeom>
              <a:avLst/>
              <a:gdLst>
                <a:gd name="T0" fmla="*/ 128 w 128"/>
                <a:gd name="T1" fmla="*/ 0 h 71"/>
                <a:gd name="T2" fmla="*/ 0 w 128"/>
                <a:gd name="T3" fmla="*/ 0 h 71"/>
                <a:gd name="T4" fmla="*/ 0 w 128"/>
                <a:gd name="T5" fmla="*/ 71 h 71"/>
                <a:gd name="T6" fmla="*/ 128 w 128"/>
                <a:gd name="T7" fmla="*/ 71 h 71"/>
                <a:gd name="T8" fmla="*/ 128 w 128"/>
                <a:gd name="T9" fmla="*/ 0 h 71"/>
                <a:gd name="T10" fmla="*/ 118 w 128"/>
                <a:gd name="T11" fmla="*/ 62 h 71"/>
                <a:gd name="T12" fmla="*/ 9 w 128"/>
                <a:gd name="T13" fmla="*/ 62 h 71"/>
                <a:gd name="T14" fmla="*/ 9 w 128"/>
                <a:gd name="T15" fmla="*/ 55 h 71"/>
                <a:gd name="T16" fmla="*/ 118 w 128"/>
                <a:gd name="T17" fmla="*/ 55 h 71"/>
                <a:gd name="T18" fmla="*/ 118 w 128"/>
                <a:gd name="T19" fmla="*/ 62 h 71"/>
                <a:gd name="T20" fmla="*/ 118 w 128"/>
                <a:gd name="T21" fmla="*/ 47 h 71"/>
                <a:gd name="T22" fmla="*/ 9 w 128"/>
                <a:gd name="T23" fmla="*/ 47 h 71"/>
                <a:gd name="T24" fmla="*/ 9 w 128"/>
                <a:gd name="T25" fmla="*/ 40 h 71"/>
                <a:gd name="T26" fmla="*/ 118 w 128"/>
                <a:gd name="T27" fmla="*/ 40 h 71"/>
                <a:gd name="T28" fmla="*/ 118 w 128"/>
                <a:gd name="T29" fmla="*/ 47 h 71"/>
                <a:gd name="T30" fmla="*/ 118 w 128"/>
                <a:gd name="T31" fmla="*/ 33 h 71"/>
                <a:gd name="T32" fmla="*/ 9 w 128"/>
                <a:gd name="T33" fmla="*/ 33 h 71"/>
                <a:gd name="T34" fmla="*/ 9 w 128"/>
                <a:gd name="T35" fmla="*/ 24 h 71"/>
                <a:gd name="T36" fmla="*/ 118 w 128"/>
                <a:gd name="T37" fmla="*/ 24 h 71"/>
                <a:gd name="T38" fmla="*/ 118 w 128"/>
                <a:gd name="T39" fmla="*/ 33 h 71"/>
                <a:gd name="T40" fmla="*/ 121 w 128"/>
                <a:gd name="T41" fmla="*/ 17 h 71"/>
                <a:gd name="T42" fmla="*/ 9 w 128"/>
                <a:gd name="T43" fmla="*/ 17 h 71"/>
                <a:gd name="T44" fmla="*/ 9 w 128"/>
                <a:gd name="T45" fmla="*/ 10 h 71"/>
                <a:gd name="T46" fmla="*/ 121 w 128"/>
                <a:gd name="T47" fmla="*/ 10 h 71"/>
                <a:gd name="T48" fmla="*/ 121 w 128"/>
                <a:gd name="T49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71">
                  <a:moveTo>
                    <a:pt x="128" y="0"/>
                  </a:moveTo>
                  <a:lnTo>
                    <a:pt x="0" y="0"/>
                  </a:lnTo>
                  <a:lnTo>
                    <a:pt x="0" y="71"/>
                  </a:lnTo>
                  <a:lnTo>
                    <a:pt x="128" y="71"/>
                  </a:lnTo>
                  <a:lnTo>
                    <a:pt x="128" y="0"/>
                  </a:lnTo>
                  <a:close/>
                  <a:moveTo>
                    <a:pt x="118" y="62"/>
                  </a:moveTo>
                  <a:lnTo>
                    <a:pt x="9" y="62"/>
                  </a:lnTo>
                  <a:lnTo>
                    <a:pt x="9" y="55"/>
                  </a:lnTo>
                  <a:lnTo>
                    <a:pt x="118" y="55"/>
                  </a:lnTo>
                  <a:lnTo>
                    <a:pt x="118" y="62"/>
                  </a:lnTo>
                  <a:close/>
                  <a:moveTo>
                    <a:pt x="118" y="47"/>
                  </a:moveTo>
                  <a:lnTo>
                    <a:pt x="9" y="47"/>
                  </a:lnTo>
                  <a:lnTo>
                    <a:pt x="9" y="40"/>
                  </a:lnTo>
                  <a:lnTo>
                    <a:pt x="118" y="40"/>
                  </a:lnTo>
                  <a:lnTo>
                    <a:pt x="118" y="47"/>
                  </a:lnTo>
                  <a:close/>
                  <a:moveTo>
                    <a:pt x="118" y="33"/>
                  </a:moveTo>
                  <a:lnTo>
                    <a:pt x="9" y="33"/>
                  </a:lnTo>
                  <a:lnTo>
                    <a:pt x="9" y="24"/>
                  </a:lnTo>
                  <a:lnTo>
                    <a:pt x="118" y="24"/>
                  </a:lnTo>
                  <a:lnTo>
                    <a:pt x="118" y="33"/>
                  </a:lnTo>
                  <a:close/>
                  <a:moveTo>
                    <a:pt x="121" y="17"/>
                  </a:moveTo>
                  <a:lnTo>
                    <a:pt x="9" y="17"/>
                  </a:lnTo>
                  <a:lnTo>
                    <a:pt x="9" y="10"/>
                  </a:lnTo>
                  <a:lnTo>
                    <a:pt x="121" y="10"/>
                  </a:lnTo>
                  <a:lnTo>
                    <a:pt x="121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5" name="Freeform 19"/>
            <p:cNvSpPr>
              <a:spLocks noEditPoints="1"/>
            </p:cNvSpPr>
            <p:nvPr/>
          </p:nvSpPr>
          <p:spPr bwMode="auto">
            <a:xfrm>
              <a:off x="6424613" y="2324101"/>
              <a:ext cx="285750" cy="139700"/>
            </a:xfrm>
            <a:custGeom>
              <a:avLst/>
              <a:gdLst>
                <a:gd name="T0" fmla="*/ 0 w 180"/>
                <a:gd name="T1" fmla="*/ 88 h 88"/>
                <a:gd name="T2" fmla="*/ 35 w 180"/>
                <a:gd name="T3" fmla="*/ 88 h 88"/>
                <a:gd name="T4" fmla="*/ 35 w 180"/>
                <a:gd name="T5" fmla="*/ 26 h 88"/>
                <a:gd name="T6" fmla="*/ 45 w 180"/>
                <a:gd name="T7" fmla="*/ 26 h 88"/>
                <a:gd name="T8" fmla="*/ 45 w 180"/>
                <a:gd name="T9" fmla="*/ 88 h 88"/>
                <a:gd name="T10" fmla="*/ 135 w 180"/>
                <a:gd name="T11" fmla="*/ 88 h 88"/>
                <a:gd name="T12" fmla="*/ 135 w 180"/>
                <a:gd name="T13" fmla="*/ 26 h 88"/>
                <a:gd name="T14" fmla="*/ 144 w 180"/>
                <a:gd name="T15" fmla="*/ 26 h 88"/>
                <a:gd name="T16" fmla="*/ 144 w 180"/>
                <a:gd name="T17" fmla="*/ 88 h 88"/>
                <a:gd name="T18" fmla="*/ 180 w 180"/>
                <a:gd name="T19" fmla="*/ 88 h 88"/>
                <a:gd name="T20" fmla="*/ 180 w 180"/>
                <a:gd name="T21" fmla="*/ 0 h 88"/>
                <a:gd name="T22" fmla="*/ 0 w 180"/>
                <a:gd name="T23" fmla="*/ 0 h 88"/>
                <a:gd name="T24" fmla="*/ 0 w 180"/>
                <a:gd name="T25" fmla="*/ 88 h 88"/>
                <a:gd name="T26" fmla="*/ 161 w 180"/>
                <a:gd name="T27" fmla="*/ 12 h 88"/>
                <a:gd name="T28" fmla="*/ 173 w 180"/>
                <a:gd name="T29" fmla="*/ 12 h 88"/>
                <a:gd name="T30" fmla="*/ 173 w 180"/>
                <a:gd name="T31" fmla="*/ 24 h 88"/>
                <a:gd name="T32" fmla="*/ 161 w 180"/>
                <a:gd name="T33" fmla="*/ 24 h 88"/>
                <a:gd name="T34" fmla="*/ 161 w 180"/>
                <a:gd name="T35" fmla="*/ 1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0" h="88">
                  <a:moveTo>
                    <a:pt x="0" y="88"/>
                  </a:moveTo>
                  <a:lnTo>
                    <a:pt x="35" y="88"/>
                  </a:lnTo>
                  <a:lnTo>
                    <a:pt x="35" y="26"/>
                  </a:lnTo>
                  <a:lnTo>
                    <a:pt x="45" y="26"/>
                  </a:lnTo>
                  <a:lnTo>
                    <a:pt x="45" y="88"/>
                  </a:lnTo>
                  <a:lnTo>
                    <a:pt x="135" y="88"/>
                  </a:lnTo>
                  <a:lnTo>
                    <a:pt x="135" y="26"/>
                  </a:lnTo>
                  <a:lnTo>
                    <a:pt x="144" y="26"/>
                  </a:lnTo>
                  <a:lnTo>
                    <a:pt x="144" y="88"/>
                  </a:lnTo>
                  <a:lnTo>
                    <a:pt x="180" y="88"/>
                  </a:lnTo>
                  <a:lnTo>
                    <a:pt x="180" y="0"/>
                  </a:lnTo>
                  <a:lnTo>
                    <a:pt x="0" y="0"/>
                  </a:lnTo>
                  <a:lnTo>
                    <a:pt x="0" y="88"/>
                  </a:lnTo>
                  <a:close/>
                  <a:moveTo>
                    <a:pt x="161" y="12"/>
                  </a:moveTo>
                  <a:lnTo>
                    <a:pt x="173" y="12"/>
                  </a:lnTo>
                  <a:lnTo>
                    <a:pt x="173" y="24"/>
                  </a:lnTo>
                  <a:lnTo>
                    <a:pt x="161" y="24"/>
                  </a:lnTo>
                  <a:lnTo>
                    <a:pt x="16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16" name="Csoportba foglalás 207"/>
          <p:cNvGrpSpPr/>
          <p:nvPr/>
        </p:nvGrpSpPr>
        <p:grpSpPr>
          <a:xfrm>
            <a:off x="5621225" y="5218479"/>
            <a:ext cx="583844" cy="586785"/>
            <a:chOff x="7197726" y="2014538"/>
            <a:chExt cx="630238" cy="633413"/>
          </a:xfrm>
          <a:solidFill>
            <a:srgbClr val="3F3F3F"/>
          </a:solidFill>
        </p:grpSpPr>
        <p:sp>
          <p:nvSpPr>
            <p:cNvPr id="417" name="Freeform 20"/>
            <p:cNvSpPr>
              <a:spLocks noEditPoints="1"/>
            </p:cNvSpPr>
            <p:nvPr/>
          </p:nvSpPr>
          <p:spPr bwMode="auto">
            <a:xfrm>
              <a:off x="7197726" y="2014538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9 w 397"/>
                <a:gd name="T11" fmla="*/ 19 h 399"/>
                <a:gd name="T12" fmla="*/ 378 w 397"/>
                <a:gd name="T13" fmla="*/ 19 h 399"/>
                <a:gd name="T14" fmla="*/ 378 w 397"/>
                <a:gd name="T15" fmla="*/ 380 h 399"/>
                <a:gd name="T16" fmla="*/ 19 w 397"/>
                <a:gd name="T17" fmla="*/ 380 h 399"/>
                <a:gd name="T18" fmla="*/ 19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8" name="Freeform 21"/>
            <p:cNvSpPr>
              <a:spLocks noEditPoints="1"/>
            </p:cNvSpPr>
            <p:nvPr/>
          </p:nvSpPr>
          <p:spPr bwMode="auto">
            <a:xfrm>
              <a:off x="7412038" y="2154238"/>
              <a:ext cx="203200" cy="112713"/>
            </a:xfrm>
            <a:custGeom>
              <a:avLst/>
              <a:gdLst>
                <a:gd name="T0" fmla="*/ 128 w 128"/>
                <a:gd name="T1" fmla="*/ 0 h 71"/>
                <a:gd name="T2" fmla="*/ 0 w 128"/>
                <a:gd name="T3" fmla="*/ 0 h 71"/>
                <a:gd name="T4" fmla="*/ 0 w 128"/>
                <a:gd name="T5" fmla="*/ 71 h 71"/>
                <a:gd name="T6" fmla="*/ 128 w 128"/>
                <a:gd name="T7" fmla="*/ 71 h 71"/>
                <a:gd name="T8" fmla="*/ 128 w 128"/>
                <a:gd name="T9" fmla="*/ 0 h 71"/>
                <a:gd name="T10" fmla="*/ 118 w 128"/>
                <a:gd name="T11" fmla="*/ 62 h 71"/>
                <a:gd name="T12" fmla="*/ 7 w 128"/>
                <a:gd name="T13" fmla="*/ 62 h 71"/>
                <a:gd name="T14" fmla="*/ 7 w 128"/>
                <a:gd name="T15" fmla="*/ 55 h 71"/>
                <a:gd name="T16" fmla="*/ 118 w 128"/>
                <a:gd name="T17" fmla="*/ 55 h 71"/>
                <a:gd name="T18" fmla="*/ 118 w 128"/>
                <a:gd name="T19" fmla="*/ 62 h 71"/>
                <a:gd name="T20" fmla="*/ 118 w 128"/>
                <a:gd name="T21" fmla="*/ 48 h 71"/>
                <a:gd name="T22" fmla="*/ 7 w 128"/>
                <a:gd name="T23" fmla="*/ 48 h 71"/>
                <a:gd name="T24" fmla="*/ 7 w 128"/>
                <a:gd name="T25" fmla="*/ 38 h 71"/>
                <a:gd name="T26" fmla="*/ 118 w 128"/>
                <a:gd name="T27" fmla="*/ 38 h 71"/>
                <a:gd name="T28" fmla="*/ 118 w 128"/>
                <a:gd name="T29" fmla="*/ 48 h 71"/>
                <a:gd name="T30" fmla="*/ 118 w 128"/>
                <a:gd name="T31" fmla="*/ 33 h 71"/>
                <a:gd name="T32" fmla="*/ 7 w 128"/>
                <a:gd name="T33" fmla="*/ 33 h 71"/>
                <a:gd name="T34" fmla="*/ 7 w 128"/>
                <a:gd name="T35" fmla="*/ 24 h 71"/>
                <a:gd name="T36" fmla="*/ 118 w 128"/>
                <a:gd name="T37" fmla="*/ 24 h 71"/>
                <a:gd name="T38" fmla="*/ 118 w 128"/>
                <a:gd name="T39" fmla="*/ 33 h 71"/>
                <a:gd name="T40" fmla="*/ 118 w 128"/>
                <a:gd name="T41" fmla="*/ 17 h 71"/>
                <a:gd name="T42" fmla="*/ 7 w 128"/>
                <a:gd name="T43" fmla="*/ 17 h 71"/>
                <a:gd name="T44" fmla="*/ 7 w 128"/>
                <a:gd name="T45" fmla="*/ 10 h 71"/>
                <a:gd name="T46" fmla="*/ 118 w 128"/>
                <a:gd name="T47" fmla="*/ 10 h 71"/>
                <a:gd name="T48" fmla="*/ 118 w 128"/>
                <a:gd name="T49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71">
                  <a:moveTo>
                    <a:pt x="128" y="0"/>
                  </a:moveTo>
                  <a:lnTo>
                    <a:pt x="0" y="0"/>
                  </a:lnTo>
                  <a:lnTo>
                    <a:pt x="0" y="71"/>
                  </a:lnTo>
                  <a:lnTo>
                    <a:pt x="128" y="71"/>
                  </a:lnTo>
                  <a:lnTo>
                    <a:pt x="128" y="0"/>
                  </a:lnTo>
                  <a:close/>
                  <a:moveTo>
                    <a:pt x="118" y="62"/>
                  </a:moveTo>
                  <a:lnTo>
                    <a:pt x="7" y="62"/>
                  </a:lnTo>
                  <a:lnTo>
                    <a:pt x="7" y="55"/>
                  </a:lnTo>
                  <a:lnTo>
                    <a:pt x="118" y="55"/>
                  </a:lnTo>
                  <a:lnTo>
                    <a:pt x="118" y="62"/>
                  </a:lnTo>
                  <a:close/>
                  <a:moveTo>
                    <a:pt x="118" y="48"/>
                  </a:moveTo>
                  <a:lnTo>
                    <a:pt x="7" y="48"/>
                  </a:lnTo>
                  <a:lnTo>
                    <a:pt x="7" y="38"/>
                  </a:lnTo>
                  <a:lnTo>
                    <a:pt x="118" y="38"/>
                  </a:lnTo>
                  <a:lnTo>
                    <a:pt x="118" y="48"/>
                  </a:lnTo>
                  <a:close/>
                  <a:moveTo>
                    <a:pt x="118" y="33"/>
                  </a:moveTo>
                  <a:lnTo>
                    <a:pt x="7" y="33"/>
                  </a:lnTo>
                  <a:lnTo>
                    <a:pt x="7" y="24"/>
                  </a:lnTo>
                  <a:lnTo>
                    <a:pt x="118" y="24"/>
                  </a:lnTo>
                  <a:lnTo>
                    <a:pt x="118" y="33"/>
                  </a:lnTo>
                  <a:close/>
                  <a:moveTo>
                    <a:pt x="118" y="17"/>
                  </a:moveTo>
                  <a:lnTo>
                    <a:pt x="7" y="17"/>
                  </a:lnTo>
                  <a:lnTo>
                    <a:pt x="7" y="10"/>
                  </a:lnTo>
                  <a:lnTo>
                    <a:pt x="118" y="10"/>
                  </a:lnTo>
                  <a:lnTo>
                    <a:pt x="11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9" name="Freeform 22"/>
            <p:cNvSpPr>
              <a:spLocks noEditPoints="1"/>
            </p:cNvSpPr>
            <p:nvPr/>
          </p:nvSpPr>
          <p:spPr bwMode="auto">
            <a:xfrm>
              <a:off x="7370763" y="2274888"/>
              <a:ext cx="285750" cy="139700"/>
            </a:xfrm>
            <a:custGeom>
              <a:avLst/>
              <a:gdLst>
                <a:gd name="T0" fmla="*/ 0 w 180"/>
                <a:gd name="T1" fmla="*/ 88 h 88"/>
                <a:gd name="T2" fmla="*/ 180 w 180"/>
                <a:gd name="T3" fmla="*/ 88 h 88"/>
                <a:gd name="T4" fmla="*/ 180 w 180"/>
                <a:gd name="T5" fmla="*/ 0 h 88"/>
                <a:gd name="T6" fmla="*/ 0 w 180"/>
                <a:gd name="T7" fmla="*/ 0 h 88"/>
                <a:gd name="T8" fmla="*/ 0 w 180"/>
                <a:gd name="T9" fmla="*/ 88 h 88"/>
                <a:gd name="T10" fmla="*/ 158 w 180"/>
                <a:gd name="T11" fmla="*/ 12 h 88"/>
                <a:gd name="T12" fmla="*/ 170 w 180"/>
                <a:gd name="T13" fmla="*/ 12 h 88"/>
                <a:gd name="T14" fmla="*/ 170 w 180"/>
                <a:gd name="T15" fmla="*/ 24 h 88"/>
                <a:gd name="T16" fmla="*/ 158 w 180"/>
                <a:gd name="T17" fmla="*/ 24 h 88"/>
                <a:gd name="T18" fmla="*/ 158 w 180"/>
                <a:gd name="T19" fmla="*/ 1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" h="88">
                  <a:moveTo>
                    <a:pt x="0" y="88"/>
                  </a:moveTo>
                  <a:lnTo>
                    <a:pt x="180" y="88"/>
                  </a:lnTo>
                  <a:lnTo>
                    <a:pt x="180" y="0"/>
                  </a:lnTo>
                  <a:lnTo>
                    <a:pt x="0" y="0"/>
                  </a:lnTo>
                  <a:lnTo>
                    <a:pt x="0" y="88"/>
                  </a:lnTo>
                  <a:close/>
                  <a:moveTo>
                    <a:pt x="158" y="12"/>
                  </a:moveTo>
                  <a:lnTo>
                    <a:pt x="170" y="12"/>
                  </a:lnTo>
                  <a:lnTo>
                    <a:pt x="170" y="24"/>
                  </a:lnTo>
                  <a:lnTo>
                    <a:pt x="158" y="24"/>
                  </a:lnTo>
                  <a:lnTo>
                    <a:pt x="1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0" name="Rectangle 23"/>
            <p:cNvSpPr>
              <a:spLocks noChangeArrowheads="1"/>
            </p:cNvSpPr>
            <p:nvPr/>
          </p:nvSpPr>
          <p:spPr bwMode="auto">
            <a:xfrm>
              <a:off x="7516813" y="2422526"/>
              <a:ext cx="1111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1" name="Rectangle 24"/>
            <p:cNvSpPr>
              <a:spLocks noChangeArrowheads="1"/>
            </p:cNvSpPr>
            <p:nvPr/>
          </p:nvSpPr>
          <p:spPr bwMode="auto">
            <a:xfrm>
              <a:off x="7532688" y="2422526"/>
              <a:ext cx="1111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2" name="Rectangle 25"/>
            <p:cNvSpPr>
              <a:spLocks noChangeArrowheads="1"/>
            </p:cNvSpPr>
            <p:nvPr/>
          </p:nvSpPr>
          <p:spPr bwMode="auto">
            <a:xfrm>
              <a:off x="7550151" y="2422526"/>
              <a:ext cx="1111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3" name="Rectangle 26"/>
            <p:cNvSpPr>
              <a:spLocks noChangeArrowheads="1"/>
            </p:cNvSpPr>
            <p:nvPr/>
          </p:nvSpPr>
          <p:spPr bwMode="auto">
            <a:xfrm>
              <a:off x="7497763" y="2422526"/>
              <a:ext cx="1111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4" name="Rectangle 27"/>
            <p:cNvSpPr>
              <a:spLocks noChangeArrowheads="1"/>
            </p:cNvSpPr>
            <p:nvPr/>
          </p:nvSpPr>
          <p:spPr bwMode="auto">
            <a:xfrm>
              <a:off x="7588251" y="2422526"/>
              <a:ext cx="1111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5" name="Rectangle 28"/>
            <p:cNvSpPr>
              <a:spLocks noChangeArrowheads="1"/>
            </p:cNvSpPr>
            <p:nvPr/>
          </p:nvSpPr>
          <p:spPr bwMode="auto">
            <a:xfrm>
              <a:off x="7569201" y="2422526"/>
              <a:ext cx="1111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6" name="Rectangle 29"/>
            <p:cNvSpPr>
              <a:spLocks noChangeArrowheads="1"/>
            </p:cNvSpPr>
            <p:nvPr/>
          </p:nvSpPr>
          <p:spPr bwMode="auto">
            <a:xfrm>
              <a:off x="7461251" y="2422526"/>
              <a:ext cx="1111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7" name="Rectangle 30"/>
            <p:cNvSpPr>
              <a:spLocks noChangeArrowheads="1"/>
            </p:cNvSpPr>
            <p:nvPr/>
          </p:nvSpPr>
          <p:spPr bwMode="auto">
            <a:xfrm>
              <a:off x="7412038" y="2422526"/>
              <a:ext cx="7938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8" name="Rectangle 31"/>
            <p:cNvSpPr>
              <a:spLocks noChangeArrowheads="1"/>
            </p:cNvSpPr>
            <p:nvPr/>
          </p:nvSpPr>
          <p:spPr bwMode="auto">
            <a:xfrm>
              <a:off x="7478713" y="2422526"/>
              <a:ext cx="12700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9" name="Rectangle 32"/>
            <p:cNvSpPr>
              <a:spLocks noChangeArrowheads="1"/>
            </p:cNvSpPr>
            <p:nvPr/>
          </p:nvSpPr>
          <p:spPr bwMode="auto">
            <a:xfrm>
              <a:off x="7607301" y="2422526"/>
              <a:ext cx="7938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0" name="Rectangle 33"/>
            <p:cNvSpPr>
              <a:spLocks noChangeArrowheads="1"/>
            </p:cNvSpPr>
            <p:nvPr/>
          </p:nvSpPr>
          <p:spPr bwMode="auto">
            <a:xfrm>
              <a:off x="7426326" y="2422526"/>
              <a:ext cx="1111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1" name="Rectangle 34"/>
            <p:cNvSpPr>
              <a:spLocks noChangeArrowheads="1"/>
            </p:cNvSpPr>
            <p:nvPr/>
          </p:nvSpPr>
          <p:spPr bwMode="auto">
            <a:xfrm>
              <a:off x="7442201" y="2422526"/>
              <a:ext cx="1111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2" name="Csoportba foglalás 223"/>
          <p:cNvGrpSpPr/>
          <p:nvPr/>
        </p:nvGrpSpPr>
        <p:grpSpPr>
          <a:xfrm>
            <a:off x="6494785" y="5218479"/>
            <a:ext cx="583844" cy="586785"/>
            <a:chOff x="8140701" y="2014538"/>
            <a:chExt cx="630238" cy="633413"/>
          </a:xfrm>
          <a:solidFill>
            <a:srgbClr val="3F3F3F"/>
          </a:solidFill>
        </p:grpSpPr>
        <p:sp>
          <p:nvSpPr>
            <p:cNvPr id="433" name="Freeform 35"/>
            <p:cNvSpPr>
              <a:spLocks noEditPoints="1"/>
            </p:cNvSpPr>
            <p:nvPr/>
          </p:nvSpPr>
          <p:spPr bwMode="auto">
            <a:xfrm>
              <a:off x="8140701" y="2014538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9 w 397"/>
                <a:gd name="T11" fmla="*/ 19 h 399"/>
                <a:gd name="T12" fmla="*/ 378 w 397"/>
                <a:gd name="T13" fmla="*/ 19 h 399"/>
                <a:gd name="T14" fmla="*/ 378 w 397"/>
                <a:gd name="T15" fmla="*/ 380 h 399"/>
                <a:gd name="T16" fmla="*/ 19 w 397"/>
                <a:gd name="T17" fmla="*/ 380 h 399"/>
                <a:gd name="T18" fmla="*/ 19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4" name="Freeform 36"/>
            <p:cNvSpPr>
              <a:spLocks/>
            </p:cNvSpPr>
            <p:nvPr/>
          </p:nvSpPr>
          <p:spPr bwMode="auto">
            <a:xfrm>
              <a:off x="8523288" y="2200276"/>
              <a:ext cx="101600" cy="101600"/>
            </a:xfrm>
            <a:custGeom>
              <a:avLst/>
              <a:gdLst>
                <a:gd name="T0" fmla="*/ 0 w 27"/>
                <a:gd name="T1" fmla="*/ 18 h 27"/>
                <a:gd name="T2" fmla="*/ 16 w 27"/>
                <a:gd name="T3" fmla="*/ 18 h 27"/>
                <a:gd name="T4" fmla="*/ 19 w 27"/>
                <a:gd name="T5" fmla="*/ 16 h 27"/>
                <a:gd name="T6" fmla="*/ 18 w 27"/>
                <a:gd name="T7" fmla="*/ 0 h 27"/>
                <a:gd name="T8" fmla="*/ 0 w 27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0" y="18"/>
                  </a:moveTo>
                  <a:cubicBezTo>
                    <a:pt x="9" y="27"/>
                    <a:pt x="12" y="23"/>
                    <a:pt x="16" y="18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23" y="12"/>
                    <a:pt x="27" y="9"/>
                    <a:pt x="18" y="0"/>
                  </a:cubicBez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5" name="Freeform 37"/>
            <p:cNvSpPr>
              <a:spLocks/>
            </p:cNvSpPr>
            <p:nvPr/>
          </p:nvSpPr>
          <p:spPr bwMode="auto">
            <a:xfrm>
              <a:off x="8324851" y="2398713"/>
              <a:ext cx="100013" cy="101600"/>
            </a:xfrm>
            <a:custGeom>
              <a:avLst/>
              <a:gdLst>
                <a:gd name="T0" fmla="*/ 0 w 27"/>
                <a:gd name="T1" fmla="*/ 18 h 27"/>
                <a:gd name="T2" fmla="*/ 16 w 27"/>
                <a:gd name="T3" fmla="*/ 19 h 27"/>
                <a:gd name="T4" fmla="*/ 18 w 27"/>
                <a:gd name="T5" fmla="*/ 16 h 27"/>
                <a:gd name="T6" fmla="*/ 18 w 27"/>
                <a:gd name="T7" fmla="*/ 0 h 27"/>
                <a:gd name="T8" fmla="*/ 0 w 27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0" y="18"/>
                  </a:moveTo>
                  <a:cubicBezTo>
                    <a:pt x="9" y="27"/>
                    <a:pt x="12" y="23"/>
                    <a:pt x="16" y="19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3" y="12"/>
                    <a:pt x="27" y="10"/>
                    <a:pt x="18" y="0"/>
                  </a:cubicBez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6" name="Freeform 38"/>
            <p:cNvSpPr>
              <a:spLocks/>
            </p:cNvSpPr>
            <p:nvPr/>
          </p:nvSpPr>
          <p:spPr bwMode="auto">
            <a:xfrm>
              <a:off x="8286751" y="2162176"/>
              <a:ext cx="296863" cy="296863"/>
            </a:xfrm>
            <a:custGeom>
              <a:avLst/>
              <a:gdLst>
                <a:gd name="T0" fmla="*/ 23 w 79"/>
                <a:gd name="T1" fmla="*/ 23 h 79"/>
                <a:gd name="T2" fmla="*/ 8 w 79"/>
                <a:gd name="T3" fmla="*/ 79 h 79"/>
                <a:gd name="T4" fmla="*/ 25 w 79"/>
                <a:gd name="T5" fmla="*/ 61 h 79"/>
                <a:gd name="T6" fmla="*/ 29 w 79"/>
                <a:gd name="T7" fmla="*/ 45 h 79"/>
                <a:gd name="T8" fmla="*/ 37 w 79"/>
                <a:gd name="T9" fmla="*/ 37 h 79"/>
                <a:gd name="T10" fmla="*/ 45 w 79"/>
                <a:gd name="T11" fmla="*/ 29 h 79"/>
                <a:gd name="T12" fmla="*/ 61 w 79"/>
                <a:gd name="T13" fmla="*/ 26 h 79"/>
                <a:gd name="T14" fmla="*/ 79 w 79"/>
                <a:gd name="T15" fmla="*/ 8 h 79"/>
                <a:gd name="T16" fmla="*/ 23 w 79"/>
                <a:gd name="T17" fmla="*/ 2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79">
                  <a:moveTo>
                    <a:pt x="23" y="23"/>
                  </a:moveTo>
                  <a:cubicBezTo>
                    <a:pt x="6" y="40"/>
                    <a:pt x="0" y="64"/>
                    <a:pt x="8" y="79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6"/>
                    <a:pt x="23" y="51"/>
                    <a:pt x="29" y="45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51" y="23"/>
                    <a:pt x="56" y="23"/>
                    <a:pt x="61" y="26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63" y="0"/>
                    <a:pt x="40" y="6"/>
                    <a:pt x="2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7" name="Csoportba foglalás 228"/>
          <p:cNvGrpSpPr/>
          <p:nvPr/>
        </p:nvGrpSpPr>
        <p:grpSpPr>
          <a:xfrm>
            <a:off x="7371286" y="5218479"/>
            <a:ext cx="583844" cy="586785"/>
            <a:chOff x="9086851" y="2014538"/>
            <a:chExt cx="630238" cy="633413"/>
          </a:xfrm>
          <a:solidFill>
            <a:srgbClr val="3F3F3F"/>
          </a:solidFill>
        </p:grpSpPr>
        <p:sp>
          <p:nvSpPr>
            <p:cNvPr id="438" name="Freeform 39"/>
            <p:cNvSpPr>
              <a:spLocks noEditPoints="1"/>
            </p:cNvSpPr>
            <p:nvPr/>
          </p:nvSpPr>
          <p:spPr bwMode="auto">
            <a:xfrm>
              <a:off x="9086851" y="2014538"/>
              <a:ext cx="630238" cy="633413"/>
            </a:xfrm>
            <a:custGeom>
              <a:avLst/>
              <a:gdLst>
                <a:gd name="T0" fmla="*/ 397 w 397"/>
                <a:gd name="T1" fmla="*/ 0 h 399"/>
                <a:gd name="T2" fmla="*/ 0 w 397"/>
                <a:gd name="T3" fmla="*/ 0 h 399"/>
                <a:gd name="T4" fmla="*/ 0 w 397"/>
                <a:gd name="T5" fmla="*/ 399 h 399"/>
                <a:gd name="T6" fmla="*/ 397 w 397"/>
                <a:gd name="T7" fmla="*/ 399 h 399"/>
                <a:gd name="T8" fmla="*/ 397 w 397"/>
                <a:gd name="T9" fmla="*/ 0 h 399"/>
                <a:gd name="T10" fmla="*/ 378 w 397"/>
                <a:gd name="T11" fmla="*/ 380 h 399"/>
                <a:gd name="T12" fmla="*/ 19 w 397"/>
                <a:gd name="T13" fmla="*/ 380 h 399"/>
                <a:gd name="T14" fmla="*/ 19 w 397"/>
                <a:gd name="T15" fmla="*/ 19 h 399"/>
                <a:gd name="T16" fmla="*/ 378 w 397"/>
                <a:gd name="T17" fmla="*/ 19 h 399"/>
                <a:gd name="T18" fmla="*/ 378 w 397"/>
                <a:gd name="T19" fmla="*/ 38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397" y="0"/>
                  </a:moveTo>
                  <a:lnTo>
                    <a:pt x="0" y="0"/>
                  </a:lnTo>
                  <a:lnTo>
                    <a:pt x="0" y="399"/>
                  </a:lnTo>
                  <a:lnTo>
                    <a:pt x="397" y="399"/>
                  </a:lnTo>
                  <a:lnTo>
                    <a:pt x="397" y="0"/>
                  </a:lnTo>
                  <a:close/>
                  <a:moveTo>
                    <a:pt x="378" y="380"/>
                  </a:moveTo>
                  <a:lnTo>
                    <a:pt x="19" y="380"/>
                  </a:lnTo>
                  <a:lnTo>
                    <a:pt x="19" y="19"/>
                  </a:lnTo>
                  <a:lnTo>
                    <a:pt x="378" y="19"/>
                  </a:lnTo>
                  <a:lnTo>
                    <a:pt x="378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9" name="Freeform 40"/>
            <p:cNvSpPr>
              <a:spLocks noEditPoints="1"/>
            </p:cNvSpPr>
            <p:nvPr/>
          </p:nvSpPr>
          <p:spPr bwMode="auto">
            <a:xfrm>
              <a:off x="9304338" y="2308226"/>
              <a:ext cx="153988" cy="219075"/>
            </a:xfrm>
            <a:custGeom>
              <a:avLst/>
              <a:gdLst>
                <a:gd name="T0" fmla="*/ 20 w 41"/>
                <a:gd name="T1" fmla="*/ 58 h 58"/>
                <a:gd name="T2" fmla="*/ 41 w 41"/>
                <a:gd name="T3" fmla="*/ 38 h 58"/>
                <a:gd name="T4" fmla="*/ 41 w 41"/>
                <a:gd name="T5" fmla="*/ 38 h 58"/>
                <a:gd name="T6" fmla="*/ 40 w 41"/>
                <a:gd name="T7" fmla="*/ 35 h 58"/>
                <a:gd name="T8" fmla="*/ 38 w 41"/>
                <a:gd name="T9" fmla="*/ 0 h 58"/>
                <a:gd name="T10" fmla="*/ 3 w 41"/>
                <a:gd name="T11" fmla="*/ 0 h 58"/>
                <a:gd name="T12" fmla="*/ 0 w 41"/>
                <a:gd name="T13" fmla="*/ 35 h 58"/>
                <a:gd name="T14" fmla="*/ 0 w 41"/>
                <a:gd name="T15" fmla="*/ 38 h 58"/>
                <a:gd name="T16" fmla="*/ 0 w 41"/>
                <a:gd name="T17" fmla="*/ 38 h 58"/>
                <a:gd name="T18" fmla="*/ 20 w 41"/>
                <a:gd name="T19" fmla="*/ 58 h 58"/>
                <a:gd name="T20" fmla="*/ 18 w 41"/>
                <a:gd name="T21" fmla="*/ 7 h 58"/>
                <a:gd name="T22" fmla="*/ 19 w 41"/>
                <a:gd name="T23" fmla="*/ 6 h 58"/>
                <a:gd name="T24" fmla="*/ 22 w 41"/>
                <a:gd name="T25" fmla="*/ 6 h 58"/>
                <a:gd name="T26" fmla="*/ 23 w 41"/>
                <a:gd name="T27" fmla="*/ 7 h 58"/>
                <a:gd name="T28" fmla="*/ 23 w 41"/>
                <a:gd name="T29" fmla="*/ 19 h 58"/>
                <a:gd name="T30" fmla="*/ 22 w 41"/>
                <a:gd name="T31" fmla="*/ 21 h 58"/>
                <a:gd name="T32" fmla="*/ 19 w 41"/>
                <a:gd name="T33" fmla="*/ 21 h 58"/>
                <a:gd name="T34" fmla="*/ 18 w 41"/>
                <a:gd name="T35" fmla="*/ 19 h 58"/>
                <a:gd name="T36" fmla="*/ 18 w 41"/>
                <a:gd name="T37" fmla="*/ 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" h="58">
                  <a:moveTo>
                    <a:pt x="20" y="58"/>
                  </a:moveTo>
                  <a:cubicBezTo>
                    <a:pt x="31" y="58"/>
                    <a:pt x="41" y="49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7"/>
                    <a:pt x="40" y="36"/>
                    <a:pt x="40" y="35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9"/>
                    <a:pt x="9" y="58"/>
                    <a:pt x="20" y="58"/>
                  </a:cubicBezTo>
                  <a:close/>
                  <a:moveTo>
                    <a:pt x="18" y="7"/>
                  </a:moveTo>
                  <a:cubicBezTo>
                    <a:pt x="18" y="7"/>
                    <a:pt x="18" y="6"/>
                    <a:pt x="19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3" y="7"/>
                    <a:pt x="23" y="7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0"/>
                    <a:pt x="22" y="21"/>
                    <a:pt x="22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1"/>
                    <a:pt x="18" y="20"/>
                    <a:pt x="18" y="19"/>
                  </a:cubicBezTo>
                  <a:lnTo>
                    <a:pt x="1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0" name="Freeform 41"/>
            <p:cNvSpPr>
              <a:spLocks/>
            </p:cNvSpPr>
            <p:nvPr/>
          </p:nvSpPr>
          <p:spPr bwMode="auto">
            <a:xfrm>
              <a:off x="9367838" y="2139951"/>
              <a:ext cx="131763" cy="150813"/>
            </a:xfrm>
            <a:custGeom>
              <a:avLst/>
              <a:gdLst>
                <a:gd name="T0" fmla="*/ 16 w 35"/>
                <a:gd name="T1" fmla="*/ 20 h 40"/>
                <a:gd name="T2" fmla="*/ 35 w 35"/>
                <a:gd name="T3" fmla="*/ 0 h 40"/>
                <a:gd name="T4" fmla="*/ 30 w 35"/>
                <a:gd name="T5" fmla="*/ 0 h 40"/>
                <a:gd name="T6" fmla="*/ 14 w 35"/>
                <a:gd name="T7" fmla="*/ 17 h 40"/>
                <a:gd name="T8" fmla="*/ 1 w 35"/>
                <a:gd name="T9" fmla="*/ 40 h 40"/>
                <a:gd name="T10" fmla="*/ 5 w 35"/>
                <a:gd name="T11" fmla="*/ 40 h 40"/>
                <a:gd name="T12" fmla="*/ 16 w 35"/>
                <a:gd name="T13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0">
                  <a:moveTo>
                    <a:pt x="16" y="20"/>
                  </a:moveTo>
                  <a:cubicBezTo>
                    <a:pt x="22" y="17"/>
                    <a:pt x="30" y="13"/>
                    <a:pt x="3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6" y="11"/>
                    <a:pt x="20" y="14"/>
                    <a:pt x="14" y="17"/>
                  </a:cubicBezTo>
                  <a:cubicBezTo>
                    <a:pt x="7" y="20"/>
                    <a:pt x="0" y="24"/>
                    <a:pt x="1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26"/>
                    <a:pt x="9" y="24"/>
                    <a:pt x="1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41" name="Csoportba foglalás 232"/>
          <p:cNvGrpSpPr/>
          <p:nvPr/>
        </p:nvGrpSpPr>
        <p:grpSpPr>
          <a:xfrm>
            <a:off x="8247787" y="5218479"/>
            <a:ext cx="583844" cy="586785"/>
            <a:chOff x="10033001" y="2014538"/>
            <a:chExt cx="630238" cy="633413"/>
          </a:xfrm>
          <a:solidFill>
            <a:srgbClr val="3F3F3F"/>
          </a:solidFill>
        </p:grpSpPr>
        <p:sp>
          <p:nvSpPr>
            <p:cNvPr id="442" name="Freeform 42"/>
            <p:cNvSpPr>
              <a:spLocks noEditPoints="1"/>
            </p:cNvSpPr>
            <p:nvPr/>
          </p:nvSpPr>
          <p:spPr bwMode="auto">
            <a:xfrm>
              <a:off x="10033001" y="2014538"/>
              <a:ext cx="630238" cy="633413"/>
            </a:xfrm>
            <a:custGeom>
              <a:avLst/>
              <a:gdLst>
                <a:gd name="T0" fmla="*/ 0 w 397"/>
                <a:gd name="T1" fmla="*/ 399 h 399"/>
                <a:gd name="T2" fmla="*/ 397 w 397"/>
                <a:gd name="T3" fmla="*/ 399 h 399"/>
                <a:gd name="T4" fmla="*/ 397 w 397"/>
                <a:gd name="T5" fmla="*/ 0 h 399"/>
                <a:gd name="T6" fmla="*/ 0 w 397"/>
                <a:gd name="T7" fmla="*/ 0 h 399"/>
                <a:gd name="T8" fmla="*/ 0 w 397"/>
                <a:gd name="T9" fmla="*/ 399 h 399"/>
                <a:gd name="T10" fmla="*/ 19 w 397"/>
                <a:gd name="T11" fmla="*/ 19 h 399"/>
                <a:gd name="T12" fmla="*/ 378 w 397"/>
                <a:gd name="T13" fmla="*/ 19 h 399"/>
                <a:gd name="T14" fmla="*/ 378 w 397"/>
                <a:gd name="T15" fmla="*/ 380 h 399"/>
                <a:gd name="T16" fmla="*/ 19 w 397"/>
                <a:gd name="T17" fmla="*/ 380 h 399"/>
                <a:gd name="T18" fmla="*/ 19 w 397"/>
                <a:gd name="T19" fmla="*/ 1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9">
                  <a:moveTo>
                    <a:pt x="0" y="399"/>
                  </a:moveTo>
                  <a:lnTo>
                    <a:pt x="397" y="399"/>
                  </a:lnTo>
                  <a:lnTo>
                    <a:pt x="397" y="0"/>
                  </a:lnTo>
                  <a:lnTo>
                    <a:pt x="0" y="0"/>
                  </a:lnTo>
                  <a:lnTo>
                    <a:pt x="0" y="399"/>
                  </a:lnTo>
                  <a:close/>
                  <a:moveTo>
                    <a:pt x="19" y="19"/>
                  </a:moveTo>
                  <a:lnTo>
                    <a:pt x="378" y="19"/>
                  </a:lnTo>
                  <a:lnTo>
                    <a:pt x="378" y="380"/>
                  </a:lnTo>
                  <a:lnTo>
                    <a:pt x="19" y="38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3" name="Freeform 43"/>
            <p:cNvSpPr>
              <a:spLocks noEditPoints="1"/>
            </p:cNvSpPr>
            <p:nvPr/>
          </p:nvSpPr>
          <p:spPr bwMode="auto">
            <a:xfrm>
              <a:off x="10269538" y="2312988"/>
              <a:ext cx="153988" cy="217488"/>
            </a:xfrm>
            <a:custGeom>
              <a:avLst/>
              <a:gdLst>
                <a:gd name="T0" fmla="*/ 38 w 41"/>
                <a:gd name="T1" fmla="*/ 0 h 58"/>
                <a:gd name="T2" fmla="*/ 3 w 41"/>
                <a:gd name="T3" fmla="*/ 0 h 58"/>
                <a:gd name="T4" fmla="*/ 1 w 41"/>
                <a:gd name="T5" fmla="*/ 35 h 58"/>
                <a:gd name="T6" fmla="*/ 0 w 41"/>
                <a:gd name="T7" fmla="*/ 38 h 58"/>
                <a:gd name="T8" fmla="*/ 0 w 41"/>
                <a:gd name="T9" fmla="*/ 38 h 58"/>
                <a:gd name="T10" fmla="*/ 0 w 41"/>
                <a:gd name="T11" fmla="*/ 38 h 58"/>
                <a:gd name="T12" fmla="*/ 21 w 41"/>
                <a:gd name="T13" fmla="*/ 58 h 58"/>
                <a:gd name="T14" fmla="*/ 41 w 41"/>
                <a:gd name="T15" fmla="*/ 38 h 58"/>
                <a:gd name="T16" fmla="*/ 41 w 41"/>
                <a:gd name="T17" fmla="*/ 38 h 58"/>
                <a:gd name="T18" fmla="*/ 41 w 41"/>
                <a:gd name="T19" fmla="*/ 38 h 58"/>
                <a:gd name="T20" fmla="*/ 41 w 41"/>
                <a:gd name="T21" fmla="*/ 35 h 58"/>
                <a:gd name="T22" fmla="*/ 38 w 41"/>
                <a:gd name="T23" fmla="*/ 0 h 58"/>
                <a:gd name="T24" fmla="*/ 23 w 41"/>
                <a:gd name="T25" fmla="*/ 19 h 58"/>
                <a:gd name="T26" fmla="*/ 22 w 41"/>
                <a:gd name="T27" fmla="*/ 21 h 58"/>
                <a:gd name="T28" fmla="*/ 19 w 41"/>
                <a:gd name="T29" fmla="*/ 21 h 58"/>
                <a:gd name="T30" fmla="*/ 18 w 41"/>
                <a:gd name="T31" fmla="*/ 19 h 58"/>
                <a:gd name="T32" fmla="*/ 18 w 41"/>
                <a:gd name="T33" fmla="*/ 8 h 58"/>
                <a:gd name="T34" fmla="*/ 19 w 41"/>
                <a:gd name="T35" fmla="*/ 6 h 58"/>
                <a:gd name="T36" fmla="*/ 22 w 41"/>
                <a:gd name="T37" fmla="*/ 6 h 58"/>
                <a:gd name="T38" fmla="*/ 23 w 41"/>
                <a:gd name="T39" fmla="*/ 8 h 58"/>
                <a:gd name="T40" fmla="*/ 23 w 41"/>
                <a:gd name="T41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58">
                  <a:moveTo>
                    <a:pt x="3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9"/>
                    <a:pt x="9" y="58"/>
                    <a:pt x="21" y="58"/>
                  </a:cubicBezTo>
                  <a:cubicBezTo>
                    <a:pt x="32" y="58"/>
                    <a:pt x="41" y="49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7"/>
                    <a:pt x="41" y="36"/>
                    <a:pt x="41" y="35"/>
                  </a:cubicBezTo>
                  <a:lnTo>
                    <a:pt x="38" y="0"/>
                  </a:lnTo>
                  <a:close/>
                  <a:moveTo>
                    <a:pt x="23" y="19"/>
                  </a:moveTo>
                  <a:cubicBezTo>
                    <a:pt x="23" y="20"/>
                    <a:pt x="23" y="21"/>
                    <a:pt x="22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8" y="20"/>
                    <a:pt x="18" y="1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9" y="6"/>
                    <a:pt x="19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3" y="7"/>
                    <a:pt x="23" y="8"/>
                  </a:cubicBezTo>
                  <a:lnTo>
                    <a:pt x="23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4" name="Freeform 44"/>
            <p:cNvSpPr>
              <a:spLocks/>
            </p:cNvSpPr>
            <p:nvPr/>
          </p:nvSpPr>
          <p:spPr bwMode="auto">
            <a:xfrm>
              <a:off x="10245726" y="2211388"/>
              <a:ext cx="200025" cy="66675"/>
            </a:xfrm>
            <a:custGeom>
              <a:avLst/>
              <a:gdLst>
                <a:gd name="T0" fmla="*/ 27 w 53"/>
                <a:gd name="T1" fmla="*/ 0 h 18"/>
                <a:gd name="T2" fmla="*/ 0 w 53"/>
                <a:gd name="T3" fmla="*/ 12 h 18"/>
                <a:gd name="T4" fmla="*/ 5 w 53"/>
                <a:gd name="T5" fmla="*/ 18 h 18"/>
                <a:gd name="T6" fmla="*/ 27 w 53"/>
                <a:gd name="T7" fmla="*/ 7 h 18"/>
                <a:gd name="T8" fmla="*/ 48 w 53"/>
                <a:gd name="T9" fmla="*/ 18 h 18"/>
                <a:gd name="T10" fmla="*/ 53 w 53"/>
                <a:gd name="T11" fmla="*/ 12 h 18"/>
                <a:gd name="T12" fmla="*/ 27 w 5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8">
                  <a:moveTo>
                    <a:pt x="27" y="0"/>
                  </a:moveTo>
                  <a:cubicBezTo>
                    <a:pt x="16" y="0"/>
                    <a:pt x="7" y="5"/>
                    <a:pt x="0" y="1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10" y="11"/>
                    <a:pt x="18" y="7"/>
                    <a:pt x="27" y="7"/>
                  </a:cubicBezTo>
                  <a:cubicBezTo>
                    <a:pt x="35" y="7"/>
                    <a:pt x="43" y="11"/>
                    <a:pt x="48" y="18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7" y="5"/>
                    <a:pt x="37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5" name="Freeform 45"/>
            <p:cNvSpPr>
              <a:spLocks/>
            </p:cNvSpPr>
            <p:nvPr/>
          </p:nvSpPr>
          <p:spPr bwMode="auto">
            <a:xfrm>
              <a:off x="10201276" y="2135188"/>
              <a:ext cx="293688" cy="98425"/>
            </a:xfrm>
            <a:custGeom>
              <a:avLst/>
              <a:gdLst>
                <a:gd name="T0" fmla="*/ 39 w 78"/>
                <a:gd name="T1" fmla="*/ 0 h 26"/>
                <a:gd name="T2" fmla="*/ 0 w 78"/>
                <a:gd name="T3" fmla="*/ 18 h 26"/>
                <a:gd name="T4" fmla="*/ 7 w 78"/>
                <a:gd name="T5" fmla="*/ 26 h 26"/>
                <a:gd name="T6" fmla="*/ 39 w 78"/>
                <a:gd name="T7" fmla="*/ 11 h 26"/>
                <a:gd name="T8" fmla="*/ 70 w 78"/>
                <a:gd name="T9" fmla="*/ 26 h 26"/>
                <a:gd name="T10" fmla="*/ 78 w 78"/>
                <a:gd name="T11" fmla="*/ 18 h 26"/>
                <a:gd name="T12" fmla="*/ 39 w 78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26">
                  <a:moveTo>
                    <a:pt x="39" y="0"/>
                  </a:moveTo>
                  <a:cubicBezTo>
                    <a:pt x="24" y="0"/>
                    <a:pt x="10" y="7"/>
                    <a:pt x="0" y="18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5" y="16"/>
                    <a:pt x="26" y="11"/>
                    <a:pt x="39" y="11"/>
                  </a:cubicBezTo>
                  <a:cubicBezTo>
                    <a:pt x="51" y="11"/>
                    <a:pt x="62" y="16"/>
                    <a:pt x="70" y="26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8" y="7"/>
                    <a:pt x="54" y="0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161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1153</cp:revision>
  <dcterms:created xsi:type="dcterms:W3CDTF">2009-02-11T05:37:22Z</dcterms:created>
  <dcterms:modified xsi:type="dcterms:W3CDTF">2017-05-14T09:27:29Z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