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2"/>
  </p:notesMasterIdLst>
  <p:handoutMasterIdLst>
    <p:handoutMasterId r:id="rId23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359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43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65"/>
          <p:cNvSpPr>
            <a:spLocks/>
          </p:cNvSpPr>
          <p:nvPr/>
        </p:nvSpPr>
        <p:spPr bwMode="auto">
          <a:xfrm rot="10392389">
            <a:off x="2824981" y="1152315"/>
            <a:ext cx="2076739" cy="2239879"/>
          </a:xfrm>
          <a:custGeom>
            <a:avLst/>
            <a:gdLst>
              <a:gd name="T0" fmla="*/ 3598095 w 4757024"/>
              <a:gd name="T1" fmla="*/ 3914607 h 5166475"/>
              <a:gd name="T2" fmla="*/ 3828564 w 4757024"/>
              <a:gd name="T3" fmla="*/ 4006650 h 5166475"/>
              <a:gd name="T4" fmla="*/ 4203899 w 4757024"/>
              <a:gd name="T5" fmla="*/ 4190736 h 5166475"/>
              <a:gd name="T6" fmla="*/ 4671421 w 4757024"/>
              <a:gd name="T7" fmla="*/ 4394546 h 5166475"/>
              <a:gd name="T8" fmla="*/ 4664837 w 4757024"/>
              <a:gd name="T9" fmla="*/ 4414270 h 5166475"/>
              <a:gd name="T10" fmla="*/ 3828564 w 4757024"/>
              <a:gd name="T11" fmla="*/ 4046097 h 5166475"/>
              <a:gd name="T12" fmla="*/ 3920167 w 4757024"/>
              <a:gd name="T13" fmla="*/ 3840292 h 5166475"/>
              <a:gd name="T14" fmla="*/ 4349199 w 4757024"/>
              <a:gd name="T15" fmla="*/ 1746171 h 5166475"/>
              <a:gd name="T16" fmla="*/ 3913736 w 4757024"/>
              <a:gd name="T17" fmla="*/ 1838272 h 5166475"/>
              <a:gd name="T18" fmla="*/ 2840234 w 4757024"/>
              <a:gd name="T19" fmla="*/ 1581930 h 5166475"/>
              <a:gd name="T20" fmla="*/ 1461715 w 4757024"/>
              <a:gd name="T21" fmla="*/ 1526922 h 5166475"/>
              <a:gd name="T22" fmla="*/ 1522730 w 4757024"/>
              <a:gd name="T23" fmla="*/ 1463171 h 5166475"/>
              <a:gd name="T24" fmla="*/ 1568874 w 4757024"/>
              <a:gd name="T25" fmla="*/ 1779468 h 5166475"/>
              <a:gd name="T26" fmla="*/ 2010532 w 4757024"/>
              <a:gd name="T27" fmla="*/ 1838773 h 5166475"/>
              <a:gd name="T28" fmla="*/ 2465373 w 4757024"/>
              <a:gd name="T29" fmla="*/ 1634498 h 5166475"/>
              <a:gd name="T30" fmla="*/ 2491741 w 4757024"/>
              <a:gd name="T31" fmla="*/ 2082585 h 5166475"/>
              <a:gd name="T32" fmla="*/ 2887256 w 4757024"/>
              <a:gd name="T33" fmla="*/ 2425239 h 5166475"/>
              <a:gd name="T34" fmla="*/ 2966358 w 4757024"/>
              <a:gd name="T35" fmla="*/ 2471366 h 5166475"/>
              <a:gd name="T36" fmla="*/ 2887256 w 4757024"/>
              <a:gd name="T37" fmla="*/ 2754715 h 5166475"/>
              <a:gd name="T38" fmla="*/ 3065237 w 4757024"/>
              <a:gd name="T39" fmla="*/ 2945811 h 5166475"/>
              <a:gd name="T40" fmla="*/ 3157524 w 4757024"/>
              <a:gd name="T41" fmla="*/ 3262107 h 5166475"/>
              <a:gd name="T42" fmla="*/ 3144340 w 4757024"/>
              <a:gd name="T43" fmla="*/ 3677246 h 5166475"/>
              <a:gd name="T44" fmla="*/ 2939991 w 4757024"/>
              <a:gd name="T45" fmla="*/ 3901289 h 5166475"/>
              <a:gd name="T46" fmla="*/ 2702682 w 4757024"/>
              <a:gd name="T47" fmla="*/ 4098975 h 5166475"/>
              <a:gd name="T48" fmla="*/ 2498333 w 4757024"/>
              <a:gd name="T49" fmla="*/ 4415271 h 5166475"/>
              <a:gd name="T50" fmla="*/ 2518109 w 4757024"/>
              <a:gd name="T51" fmla="*/ 4678851 h 5166475"/>
              <a:gd name="T52" fmla="*/ 2300576 w 4757024"/>
              <a:gd name="T53" fmla="*/ 4454808 h 5166475"/>
              <a:gd name="T54" fmla="*/ 2162145 w 4757024"/>
              <a:gd name="T55" fmla="*/ 4494345 h 5166475"/>
              <a:gd name="T56" fmla="*/ 1918245 w 4757024"/>
              <a:gd name="T57" fmla="*/ 4520703 h 5166475"/>
              <a:gd name="T58" fmla="*/ 1792999 w 4757024"/>
              <a:gd name="T59" fmla="*/ 5074222 h 5166475"/>
              <a:gd name="T60" fmla="*/ 1694120 w 4757024"/>
              <a:gd name="T61" fmla="*/ 4639314 h 5166475"/>
              <a:gd name="T62" fmla="*/ 1582058 w 4757024"/>
              <a:gd name="T63" fmla="*/ 4612956 h 5166475"/>
              <a:gd name="T64" fmla="*/ 1344749 w 4757024"/>
              <a:gd name="T65" fmla="*/ 4514114 h 5166475"/>
              <a:gd name="T66" fmla="*/ 1100848 w 4757024"/>
              <a:gd name="T67" fmla="*/ 4402092 h 5166475"/>
              <a:gd name="T68" fmla="*/ 942643 w 4757024"/>
              <a:gd name="T69" fmla="*/ 4171459 h 5166475"/>
              <a:gd name="T70" fmla="*/ 764661 w 4757024"/>
              <a:gd name="T71" fmla="*/ 3967185 h 5166475"/>
              <a:gd name="T72" fmla="*/ 593271 w 4757024"/>
              <a:gd name="T73" fmla="*/ 3934237 h 5166475"/>
              <a:gd name="T74" fmla="*/ 342779 w 4757024"/>
              <a:gd name="T75" fmla="*/ 3624530 h 5166475"/>
              <a:gd name="T76" fmla="*/ 164798 w 4757024"/>
              <a:gd name="T77" fmla="*/ 3492740 h 5166475"/>
              <a:gd name="T78" fmla="*/ 32959 w 4757024"/>
              <a:gd name="T79" fmla="*/ 3176444 h 5166475"/>
              <a:gd name="T80" fmla="*/ 382330 w 4757024"/>
              <a:gd name="T81" fmla="*/ 2919453 h 5166475"/>
              <a:gd name="T82" fmla="*/ 276860 w 4757024"/>
              <a:gd name="T83" fmla="*/ 2603156 h 5166475"/>
              <a:gd name="T84" fmla="*/ 474617 w 4757024"/>
              <a:gd name="T85" fmla="*/ 2372523 h 5166475"/>
              <a:gd name="T86" fmla="*/ 586680 w 4757024"/>
              <a:gd name="T87" fmla="*/ 2082585 h 5166475"/>
              <a:gd name="T88" fmla="*/ 896499 w 4757024"/>
              <a:gd name="T89" fmla="*/ 1891489 h 5166475"/>
              <a:gd name="T90" fmla="*/ 1239278 w 4757024"/>
              <a:gd name="T91" fmla="*/ 1739931 h 5166475"/>
              <a:gd name="T92" fmla="*/ 1423852 w 4757024"/>
              <a:gd name="T93" fmla="*/ 1911258 h 5166475"/>
              <a:gd name="T94" fmla="*/ 1488123 w 4757024"/>
              <a:gd name="T95" fmla="*/ 1496942 h 5166475"/>
              <a:gd name="T96" fmla="*/ 2808063 w 4757024"/>
              <a:gd name="T97" fmla="*/ 1464098 h 5166475"/>
              <a:gd name="T98" fmla="*/ 3190319 w 4757024"/>
              <a:gd name="T99" fmla="*/ 1469248 h 5166475"/>
              <a:gd name="T100" fmla="*/ 3078428 w 4757024"/>
              <a:gd name="T101" fmla="*/ 1489018 h 5166475"/>
              <a:gd name="T102" fmla="*/ 3044384 w 4757024"/>
              <a:gd name="T103" fmla="*/ 1227278 h 5166475"/>
              <a:gd name="T104" fmla="*/ 3577972 w 4757024"/>
              <a:gd name="T105" fmla="*/ 974958 h 5166475"/>
              <a:gd name="T106" fmla="*/ 3577972 w 4757024"/>
              <a:gd name="T107" fmla="*/ 974958 h 5166475"/>
              <a:gd name="T108" fmla="*/ 2944295 w 4757024"/>
              <a:gd name="T109" fmla="*/ 1040572 h 5166475"/>
              <a:gd name="T110" fmla="*/ 3873636 w 4757024"/>
              <a:gd name="T111" fmla="*/ 494178 h 5166475"/>
              <a:gd name="T112" fmla="*/ 3425962 w 4757024"/>
              <a:gd name="T113" fmla="*/ 862929 h 5166475"/>
              <a:gd name="T114" fmla="*/ 3221874 w 4757024"/>
              <a:gd name="T115" fmla="*/ 1040719 h 5166475"/>
              <a:gd name="T116" fmla="*/ 3346960 w 4757024"/>
              <a:gd name="T117" fmla="*/ 922192 h 5166475"/>
              <a:gd name="T118" fmla="*/ 3570797 w 4757024"/>
              <a:gd name="T119" fmla="*/ 737817 h 5166475"/>
              <a:gd name="T120" fmla="*/ 3834136 w 4757024"/>
              <a:gd name="T121" fmla="*/ 500763 h 5166475"/>
              <a:gd name="T122" fmla="*/ 2741336 w 4757024"/>
              <a:gd name="T123" fmla="*/ 448378 h 5166475"/>
              <a:gd name="T124" fmla="*/ 2273854 w 4757024"/>
              <a:gd name="T125" fmla="*/ 28558 h 5166475"/>
              <a:gd name="T126" fmla="*/ 0 w 4757024"/>
              <a:gd name="T127" fmla="*/ 0 h 5166475"/>
              <a:gd name="T128" fmla="*/ 4757024 w 4757024"/>
              <a:gd name="T129" fmla="*/ 5166475 h 5166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T126" t="T127" r="T128" b="T129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xtBox 67"/>
          <p:cNvSpPr>
            <a:spLocks noChangeArrowheads="1"/>
          </p:cNvSpPr>
          <p:nvPr/>
        </p:nvSpPr>
        <p:spPr bwMode="auto">
          <a:xfrm>
            <a:off x="3929862" y="1691843"/>
            <a:ext cx="56197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TextBox 67"/>
          <p:cNvSpPr>
            <a:spLocks noChangeArrowheads="1"/>
          </p:cNvSpPr>
          <p:nvPr/>
        </p:nvSpPr>
        <p:spPr bwMode="auto">
          <a:xfrm>
            <a:off x="4799592" y="2004948"/>
            <a:ext cx="5619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2411760" y="2837547"/>
            <a:ext cx="4032448" cy="0"/>
          </a:xfrm>
          <a:prstGeom prst="line">
            <a:avLst/>
          </a:prstGeom>
          <a:noFill/>
          <a:ln w="9525" cap="flat" cmpd="sng" algn="ctr">
            <a:solidFill>
              <a:srgbClr val="0070C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2195736" y="3521345"/>
            <a:ext cx="158961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2229337" y="4773344"/>
            <a:ext cx="214475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</a:p>
        </p:txBody>
      </p:sp>
      <p:sp>
        <p:nvSpPr>
          <p:cNvPr id="19" name="TextBox 48"/>
          <p:cNvSpPr txBox="1"/>
          <p:nvPr/>
        </p:nvSpPr>
        <p:spPr>
          <a:xfrm>
            <a:off x="2324390" y="3920653"/>
            <a:ext cx="996107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50"/>
          <p:cNvSpPr txBox="1"/>
          <p:nvPr/>
        </p:nvSpPr>
        <p:spPr>
          <a:xfrm>
            <a:off x="2259870" y="5112568"/>
            <a:ext cx="122289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51"/>
          <p:cNvSpPr txBox="1"/>
          <p:nvPr/>
        </p:nvSpPr>
        <p:spPr>
          <a:xfrm>
            <a:off x="5046629" y="5119300"/>
            <a:ext cx="1427186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PROGRAMMING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5036743" y="3510305"/>
            <a:ext cx="140746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</a:p>
        </p:txBody>
      </p:sp>
      <p:sp>
        <p:nvSpPr>
          <p:cNvPr id="23" name="TextBox 49"/>
          <p:cNvSpPr txBox="1"/>
          <p:nvPr/>
        </p:nvSpPr>
        <p:spPr>
          <a:xfrm>
            <a:off x="5015856" y="3856209"/>
            <a:ext cx="142365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5015856" y="4790618"/>
            <a:ext cx="283946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bldLvl="0" autoUpdateAnimBg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33"/>
          <p:cNvSpPr txBox="1"/>
          <p:nvPr/>
        </p:nvSpPr>
        <p:spPr>
          <a:xfrm>
            <a:off x="3657409" y="1134647"/>
            <a:ext cx="357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责任与义务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2411760" y="1534757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4" name="TextBox 33"/>
          <p:cNvSpPr txBox="1"/>
          <p:nvPr/>
        </p:nvSpPr>
        <p:spPr>
          <a:xfrm>
            <a:off x="3207936" y="1578067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786349" y="2360524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方正兰亭细黑_GBK_M" pitchFamily="2" charset="2"/>
              </a:rPr>
              <a:t>性、时效性和经济性。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方正兰亭细黑_GBK_M" pitchFamily="2" charset="2"/>
            </a:endParaRPr>
          </a:p>
        </p:txBody>
      </p:sp>
      <p:sp>
        <p:nvSpPr>
          <p:cNvPr id="26" name="TextBox 21"/>
          <p:cNvSpPr txBox="1"/>
          <p:nvPr/>
        </p:nvSpPr>
        <p:spPr>
          <a:xfrm>
            <a:off x="1805120" y="343274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针对性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1409262" y="442219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系统性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6451984" y="342533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经济性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6"/>
          <p:cNvSpPr txBox="1"/>
          <p:nvPr/>
        </p:nvSpPr>
        <p:spPr>
          <a:xfrm>
            <a:off x="5942055" y="437139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时效</a:t>
            </a: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性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椭圆 34"/>
          <p:cNvSpPr/>
          <p:nvPr/>
        </p:nvSpPr>
        <p:spPr>
          <a:xfrm rot="16200000">
            <a:off x="3721110" y="3246877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5400000">
            <a:off x="5162168" y="3221492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4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椭圆 34"/>
          <p:cNvSpPr/>
          <p:nvPr/>
        </p:nvSpPr>
        <p:spPr>
          <a:xfrm rot="5400000">
            <a:off x="4583471" y="418184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 rot="16200000">
            <a:off x="3181254" y="415813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8" name="TextBox 52"/>
          <p:cNvSpPr txBox="1"/>
          <p:nvPr/>
        </p:nvSpPr>
        <p:spPr>
          <a:xfrm>
            <a:off x="5942055" y="4819265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EFFECTIVENESS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53"/>
          <p:cNvSpPr txBox="1"/>
          <p:nvPr/>
        </p:nvSpPr>
        <p:spPr>
          <a:xfrm>
            <a:off x="1901300" y="3879480"/>
            <a:ext cx="1430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PERTINENCE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54"/>
          <p:cNvSpPr txBox="1"/>
          <p:nvPr/>
        </p:nvSpPr>
        <p:spPr>
          <a:xfrm>
            <a:off x="1029093" y="4866823"/>
            <a:ext cx="1951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SYSTEMATICNESS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55"/>
          <p:cNvSpPr txBox="1"/>
          <p:nvPr/>
        </p:nvSpPr>
        <p:spPr>
          <a:xfrm>
            <a:off x="6451984" y="3872503"/>
            <a:ext cx="1258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ECONOMY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2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1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 animBg="1"/>
          <p:bldP spid="34" grpId="0" animBg="1"/>
          <p:bldP spid="38" grpId="0"/>
          <p:bldP spid="39" grpId="0"/>
          <p:bldP spid="40" grpId="0"/>
          <p:bldP spid="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2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 animBg="1"/>
          <p:bldP spid="34" grpId="0" animBg="1"/>
          <p:bldP spid="38" grpId="0"/>
          <p:bldP spid="39" grpId="0"/>
          <p:bldP spid="40" grpId="0"/>
          <p:bldP spid="4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 rot="1224749">
            <a:off x="2935333" y="4328959"/>
            <a:ext cx="5916039" cy="45719"/>
          </a:xfrm>
          <a:prstGeom prst="rect">
            <a:avLst/>
          </a:prstGeom>
          <a:solidFill>
            <a:srgbClr val="0070C0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28" name="椭圆 5"/>
          <p:cNvSpPr>
            <a:spLocks noChangeArrowheads="1"/>
          </p:cNvSpPr>
          <p:nvPr/>
        </p:nvSpPr>
        <p:spPr bwMode="auto">
          <a:xfrm rot="1404045">
            <a:off x="125133" y="1338902"/>
            <a:ext cx="3189398" cy="3189310"/>
          </a:xfrm>
          <a:prstGeom prst="ellipse">
            <a:avLst/>
          </a:prstGeom>
          <a:solidFill>
            <a:srgbClr val="0070C0"/>
          </a:solidFill>
          <a:ln w="76200">
            <a:solidFill>
              <a:sysClr val="window" lastClr="FFFFFF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49669" y="1888926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ysClr val="window" lastClr="FFFFFF">
                  <a:lumMod val="93000"/>
                </a:sysClr>
              </a:gs>
              <a:gs pos="0">
                <a:srgbClr val="E2E2E2">
                  <a:lumMod val="85000"/>
                </a:srgb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E0E0E0"/>
                </a:gs>
                <a:gs pos="0">
                  <a:sysClr val="window" lastClr="FFFFFF"/>
                </a:gs>
              </a:gsLst>
              <a:lin ang="0" scaled="0"/>
              <a:tileRect/>
            </a:gradFill>
            <a:prstDash val="solid"/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lIns="0" tIns="24497" rIns="0" bIns="2449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700" b="0" i="0" u="sng" strike="noStrike" kern="0" cap="none" spc="0" normalizeH="0" baseline="0" noProof="0" dirty="0">
              <a:ln w="12700">
                <a:noFill/>
              </a:ln>
              <a:solidFill>
                <a:srgbClr val="0070C0"/>
              </a:solidFill>
              <a:effectLst/>
              <a:uLnTx/>
              <a:uFillTx/>
              <a:latin typeface="Harlow Solid Italic" panose="04030604020F02020D02" pitchFamily="82" charset="0"/>
              <a:ea typeface="微软雅黑" pitchFamily="34" charset="-122"/>
              <a:cs typeface="+mn-cs"/>
            </a:endParaRPr>
          </a:p>
        </p:txBody>
      </p:sp>
      <p:sp>
        <p:nvSpPr>
          <p:cNvPr id="30" name="TextBox 67"/>
          <p:cNvSpPr>
            <a:spLocks noChangeArrowheads="1"/>
          </p:cNvSpPr>
          <p:nvPr/>
        </p:nvSpPr>
        <p:spPr bwMode="auto">
          <a:xfrm>
            <a:off x="863929" y="2249205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 rot="1224921">
            <a:off x="3846236" y="3367438"/>
            <a:ext cx="3173790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</a:p>
        </p:txBody>
      </p:sp>
      <p:sp>
        <p:nvSpPr>
          <p:cNvPr id="32" name="TextBox 48"/>
          <p:cNvSpPr txBox="1"/>
          <p:nvPr/>
        </p:nvSpPr>
        <p:spPr>
          <a:xfrm rot="1224921">
            <a:off x="5943326" y="4399081"/>
            <a:ext cx="28337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 rot="1175824">
            <a:off x="3488923" y="4068958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领导能力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 rot="1175824">
            <a:off x="5000974" y="4717030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执行能力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rot="1169834">
            <a:off x="6620435" y="5254383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团队能力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33"/>
          <p:cNvSpPr txBox="1"/>
          <p:nvPr/>
        </p:nvSpPr>
        <p:spPr>
          <a:xfrm>
            <a:off x="3851920" y="1150651"/>
            <a:ext cx="357888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领导能力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2411760" y="1550761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4" name="TextBox 33"/>
          <p:cNvSpPr txBox="1"/>
          <p:nvPr/>
        </p:nvSpPr>
        <p:spPr>
          <a:xfrm>
            <a:off x="3207936" y="1594071"/>
            <a:ext cx="35788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1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8"/>
          <p:cNvSpPr txBox="1"/>
          <p:nvPr/>
        </p:nvSpPr>
        <p:spPr>
          <a:xfrm>
            <a:off x="6339628" y="2915425"/>
            <a:ext cx="226481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6" name="五角星 25"/>
          <p:cNvSpPr/>
          <p:nvPr/>
        </p:nvSpPr>
        <p:spPr>
          <a:xfrm>
            <a:off x="2222977" y="2855068"/>
            <a:ext cx="2112041" cy="2112041"/>
          </a:xfrm>
          <a:prstGeom prst="star5">
            <a:avLst/>
          </a:prstGeom>
          <a:noFill/>
          <a:ln w="76200" cap="flat" cmpd="sng" algn="ctr">
            <a:solidFill>
              <a:srgbClr val="01AEEE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696300" y="3447714"/>
            <a:ext cx="1188700" cy="1188700"/>
            <a:chOff x="3962648" y="2819400"/>
            <a:chExt cx="1218704" cy="1218704"/>
          </a:xfrm>
        </p:grpSpPr>
        <p:grpSp>
          <p:nvGrpSpPr>
            <p:cNvPr id="28" name="组合 27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0" name="同心圆 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9" name="TextBox 54"/>
            <p:cNvSpPr txBox="1"/>
            <p:nvPr/>
          </p:nvSpPr>
          <p:spPr>
            <a:xfrm>
              <a:off x="4174018" y="3278286"/>
              <a:ext cx="780974" cy="283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30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领导力</a:t>
              </a:r>
              <a:endParaRPr kumimoji="0" lang="zh-CN" altLang="en-US" sz="1200" b="1" i="0" u="none" strike="noStrike" kern="0" cap="none" spc="30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1720231" y="3299729"/>
            <a:ext cx="692656" cy="69265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950584" y="2302779"/>
            <a:ext cx="692656" cy="69265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195183" y="3299729"/>
            <a:ext cx="692656" cy="69265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703589" y="4742797"/>
            <a:ext cx="692656" cy="69265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210232" y="4730097"/>
            <a:ext cx="692656" cy="69265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55"/>
          <p:cNvSpPr txBox="1"/>
          <p:nvPr/>
        </p:nvSpPr>
        <p:spPr>
          <a:xfrm>
            <a:off x="1966388" y="2549836"/>
            <a:ext cx="855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学习力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56"/>
          <p:cNvSpPr txBox="1"/>
          <p:nvPr/>
        </p:nvSpPr>
        <p:spPr>
          <a:xfrm>
            <a:off x="5016273" y="3485317"/>
            <a:ext cx="855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决策力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58"/>
          <p:cNvSpPr txBox="1"/>
          <p:nvPr/>
        </p:nvSpPr>
        <p:spPr>
          <a:xfrm>
            <a:off x="4530240" y="4866709"/>
            <a:ext cx="855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感召力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59"/>
          <p:cNvSpPr txBox="1"/>
          <p:nvPr/>
        </p:nvSpPr>
        <p:spPr>
          <a:xfrm>
            <a:off x="683568" y="3524195"/>
            <a:ext cx="855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组织力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61"/>
          <p:cNvSpPr txBox="1"/>
          <p:nvPr/>
        </p:nvSpPr>
        <p:spPr>
          <a:xfrm>
            <a:off x="1194100" y="4942909"/>
            <a:ext cx="855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执行力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900"/>
                            </p:stCondLst>
                            <p:childTnLst>
                              <p:par>
                                <p:cTn id="5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400"/>
                            </p:stCondLst>
                            <p:childTnLst>
                              <p:par>
                                <p:cTn id="7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33"/>
          <p:cNvSpPr txBox="1"/>
          <p:nvPr/>
        </p:nvSpPr>
        <p:spPr>
          <a:xfrm>
            <a:off x="3873433" y="1052736"/>
            <a:ext cx="357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执行能力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V="1">
            <a:off x="2411760" y="1452846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51" name="TextBox 33"/>
          <p:cNvSpPr txBox="1"/>
          <p:nvPr/>
        </p:nvSpPr>
        <p:spPr>
          <a:xfrm>
            <a:off x="3207936" y="1496156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3049904" y="2947432"/>
            <a:ext cx="3040380" cy="0"/>
          </a:xfrm>
          <a:prstGeom prst="lin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53" name="直接连接符 52"/>
          <p:cNvCxnSpPr/>
          <p:nvPr/>
        </p:nvCxnSpPr>
        <p:spPr>
          <a:xfrm>
            <a:off x="4581524" y="2955669"/>
            <a:ext cx="875144" cy="824348"/>
          </a:xfrm>
          <a:prstGeom prst="lin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54" name="直接连接符 53"/>
          <p:cNvCxnSpPr/>
          <p:nvPr/>
        </p:nvCxnSpPr>
        <p:spPr>
          <a:xfrm flipH="1">
            <a:off x="3697604" y="2955669"/>
            <a:ext cx="875144" cy="824348"/>
          </a:xfrm>
          <a:prstGeom prst="lin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55" name="直接连接符 54"/>
          <p:cNvCxnSpPr/>
          <p:nvPr/>
        </p:nvCxnSpPr>
        <p:spPr>
          <a:xfrm>
            <a:off x="4570094" y="2943827"/>
            <a:ext cx="0" cy="1223422"/>
          </a:xfrm>
          <a:prstGeom prst="lin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56" name="椭圆 55"/>
          <p:cNvSpPr/>
          <p:nvPr/>
        </p:nvSpPr>
        <p:spPr>
          <a:xfrm>
            <a:off x="2289810" y="2605843"/>
            <a:ext cx="762000" cy="762000"/>
          </a:xfrm>
          <a:prstGeom prst="ellips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092190" y="2605843"/>
            <a:ext cx="762000" cy="762000"/>
          </a:xfrm>
          <a:prstGeom prst="ellips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5354766" y="3657403"/>
            <a:ext cx="762000" cy="762000"/>
          </a:xfrm>
          <a:prstGeom prst="ellips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038286" y="3657403"/>
            <a:ext cx="762000" cy="762000"/>
          </a:xfrm>
          <a:prstGeom prst="ellips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4189094" y="4167249"/>
            <a:ext cx="762000" cy="762000"/>
          </a:xfrm>
          <a:prstGeom prst="ellips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899534" y="2276872"/>
            <a:ext cx="1341120" cy="134112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911347" y="2673712"/>
            <a:ext cx="1909125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其他执行力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执行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力说明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063239" y="4264907"/>
            <a:ext cx="1821129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工作执行力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工作执行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力说明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855917" y="4969250"/>
            <a:ext cx="2617273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战略执行力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战略执行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力说明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063311" y="4264907"/>
            <a:ext cx="2068529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应急执行力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应急执行力说明</a:t>
            </a: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984703" y="2632503"/>
            <a:ext cx="1233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执行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能力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Freeform 338"/>
          <p:cNvSpPr>
            <a:spLocks noEditPoints="1"/>
          </p:cNvSpPr>
          <p:nvPr/>
        </p:nvSpPr>
        <p:spPr bwMode="auto">
          <a:xfrm>
            <a:off x="4380487" y="4414616"/>
            <a:ext cx="384522" cy="326844"/>
          </a:xfrm>
          <a:custGeom>
            <a:avLst/>
            <a:gdLst>
              <a:gd name="T0" fmla="*/ 58 w 76"/>
              <a:gd name="T1" fmla="*/ 2 h 65"/>
              <a:gd name="T2" fmla="*/ 69 w 76"/>
              <a:gd name="T3" fmla="*/ 2 h 65"/>
              <a:gd name="T4" fmla="*/ 76 w 76"/>
              <a:gd name="T5" fmla="*/ 8 h 65"/>
              <a:gd name="T6" fmla="*/ 76 w 76"/>
              <a:gd name="T7" fmla="*/ 62 h 65"/>
              <a:gd name="T8" fmla="*/ 73 w 76"/>
              <a:gd name="T9" fmla="*/ 65 h 65"/>
              <a:gd name="T10" fmla="*/ 12 w 76"/>
              <a:gd name="T11" fmla="*/ 62 h 65"/>
              <a:gd name="T12" fmla="*/ 8 w 76"/>
              <a:gd name="T13" fmla="*/ 58 h 65"/>
              <a:gd name="T14" fmla="*/ 0 w 76"/>
              <a:gd name="T15" fmla="*/ 45 h 65"/>
              <a:gd name="T16" fmla="*/ 10 w 76"/>
              <a:gd name="T17" fmla="*/ 47 h 65"/>
              <a:gd name="T18" fmla="*/ 49 w 76"/>
              <a:gd name="T19" fmla="*/ 47 h 65"/>
              <a:gd name="T20" fmla="*/ 10 w 76"/>
              <a:gd name="T21" fmla="*/ 44 h 65"/>
              <a:gd name="T22" fmla="*/ 10 w 76"/>
              <a:gd name="T23" fmla="*/ 41 h 65"/>
              <a:gd name="T24" fmla="*/ 49 w 76"/>
              <a:gd name="T25" fmla="*/ 39 h 65"/>
              <a:gd name="T26" fmla="*/ 10 w 76"/>
              <a:gd name="T27" fmla="*/ 31 h 65"/>
              <a:gd name="T28" fmla="*/ 49 w 76"/>
              <a:gd name="T29" fmla="*/ 31 h 65"/>
              <a:gd name="T30" fmla="*/ 42 w 76"/>
              <a:gd name="T31" fmla="*/ 23 h 65"/>
              <a:gd name="T32" fmla="*/ 50 w 76"/>
              <a:gd name="T33" fmla="*/ 21 h 65"/>
              <a:gd name="T34" fmla="*/ 45 w 76"/>
              <a:gd name="T35" fmla="*/ 14 h 65"/>
              <a:gd name="T36" fmla="*/ 46 w 76"/>
              <a:gd name="T37" fmla="*/ 12 h 65"/>
              <a:gd name="T38" fmla="*/ 50 w 76"/>
              <a:gd name="T39" fmla="*/ 12 h 65"/>
              <a:gd name="T40" fmla="*/ 42 w 76"/>
              <a:gd name="T41" fmla="*/ 15 h 65"/>
              <a:gd name="T42" fmla="*/ 46 w 76"/>
              <a:gd name="T43" fmla="*/ 21 h 65"/>
              <a:gd name="T44" fmla="*/ 45 w 76"/>
              <a:gd name="T45" fmla="*/ 23 h 65"/>
              <a:gd name="T46" fmla="*/ 18 w 76"/>
              <a:gd name="T47" fmla="*/ 26 h 65"/>
              <a:gd name="T48" fmla="*/ 15 w 76"/>
              <a:gd name="T49" fmla="*/ 17 h 65"/>
              <a:gd name="T50" fmla="*/ 9 w 76"/>
              <a:gd name="T51" fmla="*/ 26 h 65"/>
              <a:gd name="T52" fmla="*/ 15 w 76"/>
              <a:gd name="T53" fmla="*/ 26 h 65"/>
              <a:gd name="T54" fmla="*/ 26 w 76"/>
              <a:gd name="T55" fmla="*/ 24 h 65"/>
              <a:gd name="T56" fmla="*/ 26 w 76"/>
              <a:gd name="T57" fmla="*/ 18 h 65"/>
              <a:gd name="T58" fmla="*/ 23 w 76"/>
              <a:gd name="T59" fmla="*/ 12 h 65"/>
              <a:gd name="T60" fmla="*/ 19 w 76"/>
              <a:gd name="T61" fmla="*/ 10 h 65"/>
              <a:gd name="T62" fmla="*/ 41 w 76"/>
              <a:gd name="T63" fmla="*/ 10 h 65"/>
              <a:gd name="T64" fmla="*/ 36 w 76"/>
              <a:gd name="T65" fmla="*/ 10 h 65"/>
              <a:gd name="T66" fmla="*/ 30 w 76"/>
              <a:gd name="T67" fmla="*/ 10 h 65"/>
              <a:gd name="T68" fmla="*/ 32 w 76"/>
              <a:gd name="T69" fmla="*/ 26 h 65"/>
              <a:gd name="T70" fmla="*/ 39 w 76"/>
              <a:gd name="T71" fmla="*/ 26 h 65"/>
              <a:gd name="T72" fmla="*/ 58 w 76"/>
              <a:gd name="T73" fmla="*/ 44 h 65"/>
              <a:gd name="T74" fmla="*/ 61 w 76"/>
              <a:gd name="T75" fmla="*/ 53 h 65"/>
              <a:gd name="T76" fmla="*/ 63 w 76"/>
              <a:gd name="T77" fmla="*/ 44 h 65"/>
              <a:gd name="T78" fmla="*/ 63 w 76"/>
              <a:gd name="T79" fmla="*/ 8 h 65"/>
              <a:gd name="T80" fmla="*/ 59 w 76"/>
              <a:gd name="T81" fmla="*/ 7 h 65"/>
              <a:gd name="T82" fmla="*/ 68 w 76"/>
              <a:gd name="T83" fmla="*/ 7 h 65"/>
              <a:gd name="T84" fmla="*/ 68 w 76"/>
              <a:gd name="T85" fmla="*/ 8 h 65"/>
              <a:gd name="T86" fmla="*/ 67 w 76"/>
              <a:gd name="T87" fmla="*/ 53 h 65"/>
              <a:gd name="T88" fmla="*/ 62 w 76"/>
              <a:gd name="T89" fmla="*/ 58 h 65"/>
              <a:gd name="T90" fmla="*/ 71 w 76"/>
              <a:gd name="T91" fmla="*/ 59 h 65"/>
              <a:gd name="T92" fmla="*/ 71 w 76"/>
              <a:gd name="T93" fmla="*/ 8 h 65"/>
              <a:gd name="T94" fmla="*/ 69 w 76"/>
              <a:gd name="T95" fmla="*/ 7 h 65"/>
              <a:gd name="T96" fmla="*/ 5 w 76"/>
              <a:gd name="T97" fmla="*/ 5 h 65"/>
              <a:gd name="T98" fmla="*/ 5 w 76"/>
              <a:gd name="T99" fmla="*/ 45 h 65"/>
              <a:gd name="T100" fmla="*/ 54 w 76"/>
              <a:gd name="T101" fmla="*/ 53 h 65"/>
              <a:gd name="T102" fmla="*/ 53 w 76"/>
              <a:gd name="T103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" h="65">
                <a:moveTo>
                  <a:pt x="2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1"/>
                  <a:pt x="58" y="2"/>
                </a:cubicBezTo>
                <a:cubicBezTo>
                  <a:pt x="58" y="2"/>
                  <a:pt x="59" y="2"/>
                  <a:pt x="59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9" y="2"/>
                  <a:pt x="69" y="2"/>
                </a:cubicBezTo>
                <a:cubicBezTo>
                  <a:pt x="69" y="2"/>
                  <a:pt x="69" y="2"/>
                  <a:pt x="70" y="2"/>
                </a:cubicBezTo>
                <a:cubicBezTo>
                  <a:pt x="71" y="2"/>
                  <a:pt x="73" y="2"/>
                  <a:pt x="74" y="3"/>
                </a:cubicBezTo>
                <a:cubicBezTo>
                  <a:pt x="75" y="5"/>
                  <a:pt x="76" y="6"/>
                  <a:pt x="76" y="8"/>
                </a:cubicBezTo>
                <a:cubicBezTo>
                  <a:pt x="76" y="8"/>
                  <a:pt x="76" y="8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3"/>
                  <a:pt x="75" y="65"/>
                  <a:pt x="73" y="65"/>
                </a:cubicBezTo>
                <a:cubicBezTo>
                  <a:pt x="73" y="65"/>
                  <a:pt x="73" y="64"/>
                  <a:pt x="72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4"/>
                  <a:pt x="12" y="63"/>
                  <a:pt x="12" y="62"/>
                </a:cubicBezTo>
                <a:cubicBezTo>
                  <a:pt x="12" y="58"/>
                  <a:pt x="12" y="58"/>
                  <a:pt x="12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6" y="57"/>
                  <a:pt x="4" y="56"/>
                  <a:pt x="2" y="54"/>
                </a:cubicBezTo>
                <a:cubicBezTo>
                  <a:pt x="1" y="52"/>
                  <a:pt x="0" y="49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10" y="47"/>
                </a:moveTo>
                <a:cubicBezTo>
                  <a:pt x="10" y="49"/>
                  <a:pt x="10" y="49"/>
                  <a:pt x="10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7"/>
                  <a:pt x="49" y="47"/>
                  <a:pt x="49" y="47"/>
                </a:cubicBezTo>
                <a:cubicBezTo>
                  <a:pt x="10" y="47"/>
                  <a:pt x="10" y="47"/>
                  <a:pt x="10" y="47"/>
                </a:cubicBezTo>
                <a:close/>
                <a:moveTo>
                  <a:pt x="10" y="41"/>
                </a:moveTo>
                <a:cubicBezTo>
                  <a:pt x="10" y="44"/>
                  <a:pt x="10" y="44"/>
                  <a:pt x="10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1"/>
                  <a:pt x="49" y="41"/>
                  <a:pt x="49" y="41"/>
                </a:cubicBezTo>
                <a:cubicBezTo>
                  <a:pt x="10" y="41"/>
                  <a:pt x="10" y="41"/>
                  <a:pt x="10" y="41"/>
                </a:cubicBezTo>
                <a:close/>
                <a:moveTo>
                  <a:pt x="10" y="36"/>
                </a:moveTo>
                <a:cubicBezTo>
                  <a:pt x="10" y="39"/>
                  <a:pt x="10" y="39"/>
                  <a:pt x="1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6"/>
                  <a:pt x="49" y="36"/>
                  <a:pt x="49" y="36"/>
                </a:cubicBezTo>
                <a:cubicBezTo>
                  <a:pt x="10" y="36"/>
                  <a:pt x="10" y="36"/>
                  <a:pt x="10" y="36"/>
                </a:cubicBezTo>
                <a:close/>
                <a:moveTo>
                  <a:pt x="10" y="31"/>
                </a:moveTo>
                <a:cubicBezTo>
                  <a:pt x="10" y="33"/>
                  <a:pt x="10" y="33"/>
                  <a:pt x="1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1"/>
                  <a:pt x="49" y="31"/>
                  <a:pt x="49" y="31"/>
                </a:cubicBezTo>
                <a:cubicBezTo>
                  <a:pt x="10" y="31"/>
                  <a:pt x="10" y="31"/>
                  <a:pt x="10" y="31"/>
                </a:cubicBezTo>
                <a:close/>
                <a:moveTo>
                  <a:pt x="42" y="20"/>
                </a:moveTo>
                <a:cubicBezTo>
                  <a:pt x="42" y="23"/>
                  <a:pt x="42" y="23"/>
                  <a:pt x="42" y="23"/>
                </a:cubicBezTo>
                <a:cubicBezTo>
                  <a:pt x="42" y="25"/>
                  <a:pt x="43" y="26"/>
                  <a:pt x="46" y="26"/>
                </a:cubicBezTo>
                <a:cubicBezTo>
                  <a:pt x="48" y="26"/>
                  <a:pt x="50" y="25"/>
                  <a:pt x="50" y="23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0"/>
                  <a:pt x="50" y="20"/>
                  <a:pt x="49" y="19"/>
                </a:cubicBezTo>
                <a:cubicBezTo>
                  <a:pt x="49" y="18"/>
                  <a:pt x="48" y="17"/>
                  <a:pt x="46" y="16"/>
                </a:cubicBezTo>
                <a:cubicBezTo>
                  <a:pt x="46" y="15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5"/>
                  <a:pt x="46" y="15"/>
                  <a:pt x="4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0"/>
                  <a:pt x="48" y="10"/>
                  <a:pt x="46" y="10"/>
                </a:cubicBezTo>
                <a:cubicBezTo>
                  <a:pt x="43" y="10"/>
                  <a:pt x="42" y="11"/>
                  <a:pt x="42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6"/>
                  <a:pt x="42" y="16"/>
                </a:cubicBezTo>
                <a:cubicBezTo>
                  <a:pt x="43" y="17"/>
                  <a:pt x="44" y="18"/>
                  <a:pt x="45" y="19"/>
                </a:cubicBezTo>
                <a:cubicBezTo>
                  <a:pt x="46" y="20"/>
                  <a:pt x="46" y="21"/>
                  <a:pt x="46" y="21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5" y="24"/>
                  <a:pt x="45" y="24"/>
                  <a:pt x="45" y="23"/>
                </a:cubicBezTo>
                <a:cubicBezTo>
                  <a:pt x="45" y="20"/>
                  <a:pt x="45" y="20"/>
                  <a:pt x="45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18" y="26"/>
                </a:moveTo>
                <a:cubicBezTo>
                  <a:pt x="18" y="10"/>
                  <a:pt x="18" y="10"/>
                  <a:pt x="18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0"/>
                  <a:pt x="13" y="10"/>
                  <a:pt x="1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6"/>
                  <a:pt x="9" y="26"/>
                  <a:pt x="9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17"/>
                  <a:pt x="12" y="17"/>
                  <a:pt x="12" y="17"/>
                </a:cubicBez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6" y="26"/>
                </a:moveTo>
                <a:cubicBezTo>
                  <a:pt x="26" y="24"/>
                  <a:pt x="26" y="24"/>
                  <a:pt x="26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18"/>
                  <a:pt x="23" y="18"/>
                  <a:pt x="23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6" y="16"/>
                  <a:pt x="2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0"/>
                  <a:pt x="26" y="10"/>
                  <a:pt x="26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26"/>
                  <a:pt x="19" y="26"/>
                  <a:pt x="19" y="26"/>
                </a:cubicBezTo>
                <a:cubicBezTo>
                  <a:pt x="26" y="26"/>
                  <a:pt x="26" y="26"/>
                  <a:pt x="26" y="26"/>
                </a:cubicBezTo>
                <a:close/>
                <a:moveTo>
                  <a:pt x="41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0"/>
                  <a:pt x="36" y="10"/>
                  <a:pt x="36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5" y="26"/>
                  <a:pt x="35" y="26"/>
                  <a:pt x="35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10"/>
                  <a:pt x="41" y="10"/>
                  <a:pt x="41" y="10"/>
                </a:cubicBezTo>
                <a:close/>
                <a:moveTo>
                  <a:pt x="58" y="7"/>
                </a:move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5"/>
                </a:cubicBezTo>
                <a:cubicBezTo>
                  <a:pt x="58" y="48"/>
                  <a:pt x="58" y="50"/>
                  <a:pt x="59" y="52"/>
                </a:cubicBezTo>
                <a:cubicBezTo>
                  <a:pt x="60" y="52"/>
                  <a:pt x="60" y="53"/>
                  <a:pt x="61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1" y="53"/>
                  <a:pt x="62" y="52"/>
                  <a:pt x="62" y="51"/>
                </a:cubicBezTo>
                <a:cubicBezTo>
                  <a:pt x="62" y="50"/>
                  <a:pt x="63" y="47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7"/>
                  <a:pt x="63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8" y="7"/>
                  <a:pt x="58" y="7"/>
                </a:cubicBezTo>
                <a:close/>
                <a:moveTo>
                  <a:pt x="69" y="7"/>
                </a:moveTo>
                <a:cubicBezTo>
                  <a:pt x="69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8"/>
                  <a:pt x="67" y="51"/>
                  <a:pt x="67" y="53"/>
                </a:cubicBezTo>
                <a:cubicBezTo>
                  <a:pt x="66" y="56"/>
                  <a:pt x="64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9"/>
                  <a:pt x="17" y="59"/>
                  <a:pt x="1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7"/>
                  <a:pt x="70" y="7"/>
                </a:cubicBezTo>
                <a:cubicBezTo>
                  <a:pt x="70" y="7"/>
                  <a:pt x="70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lose/>
                <a:moveTo>
                  <a:pt x="53" y="5"/>
                </a:moveTo>
                <a:cubicBezTo>
                  <a:pt x="5" y="5"/>
                  <a:pt x="5" y="5"/>
                  <a:pt x="5" y="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8"/>
                  <a:pt x="5" y="50"/>
                  <a:pt x="6" y="51"/>
                </a:cubicBezTo>
                <a:cubicBezTo>
                  <a:pt x="7" y="52"/>
                  <a:pt x="8" y="52"/>
                  <a:pt x="9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1"/>
                  <a:pt x="53" y="48"/>
                  <a:pt x="53" y="44"/>
                </a:cubicBezTo>
                <a:cubicBezTo>
                  <a:pt x="53" y="44"/>
                  <a:pt x="53" y="44"/>
                  <a:pt x="53" y="44"/>
                </a:cubicBezTo>
                <a:lnTo>
                  <a:pt x="53" y="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Freeform 373"/>
          <p:cNvSpPr>
            <a:spLocks noEditPoints="1"/>
          </p:cNvSpPr>
          <p:nvPr/>
        </p:nvSpPr>
        <p:spPr bwMode="auto">
          <a:xfrm>
            <a:off x="2498842" y="2812342"/>
            <a:ext cx="343936" cy="348208"/>
          </a:xfrm>
          <a:custGeom>
            <a:avLst/>
            <a:gdLst>
              <a:gd name="T0" fmla="*/ 65 w 68"/>
              <a:gd name="T1" fmla="*/ 29 h 69"/>
              <a:gd name="T2" fmla="*/ 68 w 68"/>
              <a:gd name="T3" fmla="*/ 34 h 69"/>
              <a:gd name="T4" fmla="*/ 68 w 68"/>
              <a:gd name="T5" fmla="*/ 63 h 69"/>
              <a:gd name="T6" fmla="*/ 61 w 68"/>
              <a:gd name="T7" fmla="*/ 69 h 69"/>
              <a:gd name="T8" fmla="*/ 7 w 68"/>
              <a:gd name="T9" fmla="*/ 69 h 69"/>
              <a:gd name="T10" fmla="*/ 0 w 68"/>
              <a:gd name="T11" fmla="*/ 63 h 69"/>
              <a:gd name="T12" fmla="*/ 0 w 68"/>
              <a:gd name="T13" fmla="*/ 34 h 69"/>
              <a:gd name="T14" fmla="*/ 2 w 68"/>
              <a:gd name="T15" fmla="*/ 30 h 69"/>
              <a:gd name="T16" fmla="*/ 2 w 68"/>
              <a:gd name="T17" fmla="*/ 30 h 69"/>
              <a:gd name="T18" fmla="*/ 2 w 68"/>
              <a:gd name="T19" fmla="*/ 30 h 69"/>
              <a:gd name="T20" fmla="*/ 2 w 68"/>
              <a:gd name="T21" fmla="*/ 29 h 69"/>
              <a:gd name="T22" fmla="*/ 30 w 68"/>
              <a:gd name="T23" fmla="*/ 2 h 69"/>
              <a:gd name="T24" fmla="*/ 38 w 68"/>
              <a:gd name="T25" fmla="*/ 2 h 69"/>
              <a:gd name="T26" fmla="*/ 65 w 68"/>
              <a:gd name="T27" fmla="*/ 29 h 69"/>
              <a:gd name="T28" fmla="*/ 12 w 68"/>
              <a:gd name="T29" fmla="*/ 22 h 69"/>
              <a:gd name="T30" fmla="*/ 12 w 68"/>
              <a:gd name="T31" fmla="*/ 39 h 69"/>
              <a:gd name="T32" fmla="*/ 34 w 68"/>
              <a:gd name="T33" fmla="*/ 56 h 69"/>
              <a:gd name="T34" fmla="*/ 55 w 68"/>
              <a:gd name="T35" fmla="*/ 40 h 69"/>
              <a:gd name="T36" fmla="*/ 55 w 68"/>
              <a:gd name="T37" fmla="*/ 22 h 69"/>
              <a:gd name="T38" fmla="*/ 12 w 68"/>
              <a:gd name="T39" fmla="*/ 22 h 69"/>
              <a:gd name="T40" fmla="*/ 19 w 68"/>
              <a:gd name="T41" fmla="*/ 26 h 69"/>
              <a:gd name="T42" fmla="*/ 19 w 68"/>
              <a:gd name="T43" fmla="*/ 29 h 69"/>
              <a:gd name="T44" fmla="*/ 48 w 68"/>
              <a:gd name="T45" fmla="*/ 29 h 69"/>
              <a:gd name="T46" fmla="*/ 48 w 68"/>
              <a:gd name="T47" fmla="*/ 26 h 69"/>
              <a:gd name="T48" fmla="*/ 19 w 68"/>
              <a:gd name="T49" fmla="*/ 26 h 69"/>
              <a:gd name="T50" fmla="*/ 19 w 68"/>
              <a:gd name="T51" fmla="*/ 38 h 69"/>
              <a:gd name="T52" fmla="*/ 19 w 68"/>
              <a:gd name="T53" fmla="*/ 41 h 69"/>
              <a:gd name="T54" fmla="*/ 48 w 68"/>
              <a:gd name="T55" fmla="*/ 41 h 69"/>
              <a:gd name="T56" fmla="*/ 48 w 68"/>
              <a:gd name="T57" fmla="*/ 38 h 69"/>
              <a:gd name="T58" fmla="*/ 19 w 68"/>
              <a:gd name="T59" fmla="*/ 38 h 69"/>
              <a:gd name="T60" fmla="*/ 19 w 68"/>
              <a:gd name="T61" fmla="*/ 32 h 69"/>
              <a:gd name="T62" fmla="*/ 19 w 68"/>
              <a:gd name="T63" fmla="*/ 35 h 69"/>
              <a:gd name="T64" fmla="*/ 48 w 68"/>
              <a:gd name="T65" fmla="*/ 35 h 69"/>
              <a:gd name="T66" fmla="*/ 48 w 68"/>
              <a:gd name="T67" fmla="*/ 32 h 69"/>
              <a:gd name="T68" fmla="*/ 19 w 68"/>
              <a:gd name="T69" fmla="*/ 32 h 69"/>
              <a:gd name="T70" fmla="*/ 8 w 68"/>
              <a:gd name="T71" fmla="*/ 65 h 69"/>
              <a:gd name="T72" fmla="*/ 21 w 68"/>
              <a:gd name="T73" fmla="*/ 52 h 69"/>
              <a:gd name="T74" fmla="*/ 21 w 68"/>
              <a:gd name="T75" fmla="*/ 50 h 69"/>
              <a:gd name="T76" fmla="*/ 19 w 68"/>
              <a:gd name="T77" fmla="*/ 50 h 69"/>
              <a:gd name="T78" fmla="*/ 6 w 68"/>
              <a:gd name="T79" fmla="*/ 63 h 69"/>
              <a:gd name="T80" fmla="*/ 6 w 68"/>
              <a:gd name="T81" fmla="*/ 65 h 69"/>
              <a:gd name="T82" fmla="*/ 8 w 68"/>
              <a:gd name="T83" fmla="*/ 65 h 69"/>
              <a:gd name="T84" fmla="*/ 63 w 68"/>
              <a:gd name="T85" fmla="*/ 63 h 69"/>
              <a:gd name="T86" fmla="*/ 50 w 68"/>
              <a:gd name="T87" fmla="*/ 50 h 69"/>
              <a:gd name="T88" fmla="*/ 48 w 68"/>
              <a:gd name="T89" fmla="*/ 50 h 69"/>
              <a:gd name="T90" fmla="*/ 48 w 68"/>
              <a:gd name="T91" fmla="*/ 52 h 69"/>
              <a:gd name="T92" fmla="*/ 61 w 68"/>
              <a:gd name="T93" fmla="*/ 65 h 69"/>
              <a:gd name="T94" fmla="*/ 64 w 68"/>
              <a:gd name="T95" fmla="*/ 65 h 69"/>
              <a:gd name="T96" fmla="*/ 63 w 68"/>
              <a:gd name="T97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8" h="69">
                <a:moveTo>
                  <a:pt x="65" y="29"/>
                </a:moveTo>
                <a:cubicBezTo>
                  <a:pt x="67" y="30"/>
                  <a:pt x="68" y="32"/>
                  <a:pt x="68" y="34"/>
                </a:cubicBezTo>
                <a:cubicBezTo>
                  <a:pt x="68" y="63"/>
                  <a:pt x="68" y="63"/>
                  <a:pt x="68" y="63"/>
                </a:cubicBezTo>
                <a:cubicBezTo>
                  <a:pt x="68" y="66"/>
                  <a:pt x="65" y="69"/>
                  <a:pt x="61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3" y="69"/>
                  <a:pt x="0" y="66"/>
                  <a:pt x="0" y="6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1" y="31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30" y="2"/>
                  <a:pt x="30" y="2"/>
                  <a:pt x="30" y="2"/>
                </a:cubicBezTo>
                <a:cubicBezTo>
                  <a:pt x="33" y="0"/>
                  <a:pt x="35" y="0"/>
                  <a:pt x="38" y="2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12" y="22"/>
                </a:moveTo>
                <a:cubicBezTo>
                  <a:pt x="12" y="39"/>
                  <a:pt x="12" y="39"/>
                  <a:pt x="12" y="39"/>
                </a:cubicBezTo>
                <a:cubicBezTo>
                  <a:pt x="34" y="56"/>
                  <a:pt x="34" y="56"/>
                  <a:pt x="34" y="56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22"/>
                  <a:pt x="55" y="22"/>
                  <a:pt x="55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9" y="26"/>
                </a:moveTo>
                <a:cubicBezTo>
                  <a:pt x="19" y="29"/>
                  <a:pt x="19" y="29"/>
                  <a:pt x="1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6"/>
                  <a:pt x="48" y="26"/>
                  <a:pt x="48" y="26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19" y="38"/>
                </a:moveTo>
                <a:cubicBezTo>
                  <a:pt x="19" y="41"/>
                  <a:pt x="19" y="41"/>
                  <a:pt x="19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38"/>
                  <a:pt x="48" y="38"/>
                  <a:pt x="48" y="38"/>
                </a:cubicBezTo>
                <a:cubicBezTo>
                  <a:pt x="19" y="38"/>
                  <a:pt x="19" y="38"/>
                  <a:pt x="19" y="38"/>
                </a:cubicBezTo>
                <a:close/>
                <a:moveTo>
                  <a:pt x="19" y="32"/>
                </a:moveTo>
                <a:cubicBezTo>
                  <a:pt x="19" y="35"/>
                  <a:pt x="19" y="35"/>
                  <a:pt x="19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19" y="32"/>
                  <a:pt x="19" y="32"/>
                  <a:pt x="19" y="32"/>
                </a:cubicBezTo>
                <a:close/>
                <a:moveTo>
                  <a:pt x="8" y="65"/>
                </a:moveTo>
                <a:cubicBezTo>
                  <a:pt x="21" y="52"/>
                  <a:pt x="21" y="52"/>
                  <a:pt x="21" y="52"/>
                </a:cubicBezTo>
                <a:cubicBezTo>
                  <a:pt x="22" y="52"/>
                  <a:pt x="22" y="51"/>
                  <a:pt x="21" y="50"/>
                </a:cubicBezTo>
                <a:cubicBezTo>
                  <a:pt x="21" y="49"/>
                  <a:pt x="20" y="49"/>
                  <a:pt x="19" y="50"/>
                </a:cubicBezTo>
                <a:cubicBezTo>
                  <a:pt x="6" y="63"/>
                  <a:pt x="6" y="63"/>
                  <a:pt x="6" y="63"/>
                </a:cubicBezTo>
                <a:cubicBezTo>
                  <a:pt x="5" y="64"/>
                  <a:pt x="5" y="64"/>
                  <a:pt x="6" y="65"/>
                </a:cubicBezTo>
                <a:cubicBezTo>
                  <a:pt x="6" y="66"/>
                  <a:pt x="7" y="66"/>
                  <a:pt x="8" y="65"/>
                </a:cubicBezTo>
                <a:close/>
                <a:moveTo>
                  <a:pt x="63" y="63"/>
                </a:moveTo>
                <a:cubicBezTo>
                  <a:pt x="50" y="50"/>
                  <a:pt x="50" y="50"/>
                  <a:pt x="50" y="50"/>
                </a:cubicBezTo>
                <a:cubicBezTo>
                  <a:pt x="49" y="49"/>
                  <a:pt x="48" y="49"/>
                  <a:pt x="48" y="50"/>
                </a:cubicBezTo>
                <a:cubicBezTo>
                  <a:pt x="47" y="51"/>
                  <a:pt x="47" y="52"/>
                  <a:pt x="48" y="52"/>
                </a:cubicBezTo>
                <a:cubicBezTo>
                  <a:pt x="61" y="65"/>
                  <a:pt x="61" y="65"/>
                  <a:pt x="61" y="65"/>
                </a:cubicBezTo>
                <a:cubicBezTo>
                  <a:pt x="62" y="66"/>
                  <a:pt x="63" y="66"/>
                  <a:pt x="64" y="65"/>
                </a:cubicBezTo>
                <a:cubicBezTo>
                  <a:pt x="64" y="64"/>
                  <a:pt x="64" y="64"/>
                  <a:pt x="63" y="6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Freeform 447"/>
          <p:cNvSpPr>
            <a:spLocks noEditPoints="1"/>
          </p:cNvSpPr>
          <p:nvPr/>
        </p:nvSpPr>
        <p:spPr bwMode="auto">
          <a:xfrm>
            <a:off x="5591569" y="3844006"/>
            <a:ext cx="288394" cy="388794"/>
          </a:xfrm>
          <a:custGeom>
            <a:avLst/>
            <a:gdLst>
              <a:gd name="T0" fmla="*/ 10 w 57"/>
              <a:gd name="T1" fmla="*/ 24 h 77"/>
              <a:gd name="T2" fmla="*/ 26 w 57"/>
              <a:gd name="T3" fmla="*/ 53 h 77"/>
              <a:gd name="T4" fmla="*/ 55 w 57"/>
              <a:gd name="T5" fmla="*/ 38 h 77"/>
              <a:gd name="T6" fmla="*/ 40 w 57"/>
              <a:gd name="T7" fmla="*/ 9 h 77"/>
              <a:gd name="T8" fmla="*/ 23 w 57"/>
              <a:gd name="T9" fmla="*/ 46 h 77"/>
              <a:gd name="T10" fmla="*/ 32 w 57"/>
              <a:gd name="T11" fmla="*/ 49 h 77"/>
              <a:gd name="T12" fmla="*/ 23 w 57"/>
              <a:gd name="T13" fmla="*/ 46 h 77"/>
              <a:gd name="T14" fmla="*/ 38 w 57"/>
              <a:gd name="T15" fmla="*/ 42 h 77"/>
              <a:gd name="T16" fmla="*/ 43 w 57"/>
              <a:gd name="T17" fmla="*/ 41 h 77"/>
              <a:gd name="T18" fmla="*/ 35 w 57"/>
              <a:gd name="T19" fmla="*/ 45 h 77"/>
              <a:gd name="T20" fmla="*/ 47 w 57"/>
              <a:gd name="T21" fmla="*/ 36 h 77"/>
              <a:gd name="T22" fmla="*/ 50 w 57"/>
              <a:gd name="T23" fmla="*/ 36 h 77"/>
              <a:gd name="T24" fmla="*/ 47 w 57"/>
              <a:gd name="T25" fmla="*/ 36 h 77"/>
              <a:gd name="T26" fmla="*/ 37 w 57"/>
              <a:gd name="T27" fmla="*/ 16 h 77"/>
              <a:gd name="T28" fmla="*/ 38 w 57"/>
              <a:gd name="T29" fmla="*/ 14 h 77"/>
              <a:gd name="T30" fmla="*/ 32 w 57"/>
              <a:gd name="T31" fmla="*/ 18 h 77"/>
              <a:gd name="T32" fmla="*/ 23 w 57"/>
              <a:gd name="T33" fmla="*/ 23 h 77"/>
              <a:gd name="T34" fmla="*/ 24 w 57"/>
              <a:gd name="T35" fmla="*/ 15 h 77"/>
              <a:gd name="T36" fmla="*/ 32 w 57"/>
              <a:gd name="T37" fmla="*/ 18 h 77"/>
              <a:gd name="T38" fmla="*/ 15 w 57"/>
              <a:gd name="T39" fmla="*/ 30 h 77"/>
              <a:gd name="T40" fmla="*/ 17 w 57"/>
              <a:gd name="T41" fmla="*/ 22 h 77"/>
              <a:gd name="T42" fmla="*/ 23 w 57"/>
              <a:gd name="T43" fmla="*/ 41 h 77"/>
              <a:gd name="T44" fmla="*/ 19 w 57"/>
              <a:gd name="T45" fmla="*/ 33 h 77"/>
              <a:gd name="T46" fmla="*/ 22 w 57"/>
              <a:gd name="T47" fmla="*/ 37 h 77"/>
              <a:gd name="T48" fmla="*/ 23 w 57"/>
              <a:gd name="T49" fmla="*/ 41 h 77"/>
              <a:gd name="T50" fmla="*/ 29 w 57"/>
              <a:gd name="T51" fmla="*/ 25 h 77"/>
              <a:gd name="T52" fmla="*/ 39 w 57"/>
              <a:gd name="T53" fmla="*/ 28 h 77"/>
              <a:gd name="T54" fmla="*/ 36 w 57"/>
              <a:gd name="T55" fmla="*/ 37 h 77"/>
              <a:gd name="T56" fmla="*/ 27 w 57"/>
              <a:gd name="T57" fmla="*/ 34 h 77"/>
              <a:gd name="T58" fmla="*/ 41 w 57"/>
              <a:gd name="T59" fmla="*/ 21 h 77"/>
              <a:gd name="T60" fmla="*/ 49 w 57"/>
              <a:gd name="T61" fmla="*/ 23 h 77"/>
              <a:gd name="T62" fmla="*/ 46 w 57"/>
              <a:gd name="T63" fmla="*/ 30 h 77"/>
              <a:gd name="T64" fmla="*/ 41 w 57"/>
              <a:gd name="T65" fmla="*/ 21 h 77"/>
              <a:gd name="T66" fmla="*/ 49 w 57"/>
              <a:gd name="T67" fmla="*/ 77 h 77"/>
              <a:gd name="T68" fmla="*/ 21 w 57"/>
              <a:gd name="T69" fmla="*/ 71 h 77"/>
              <a:gd name="T70" fmla="*/ 30 w 57"/>
              <a:gd name="T71" fmla="*/ 64 h 77"/>
              <a:gd name="T72" fmla="*/ 0 w 57"/>
              <a:gd name="T73" fmla="*/ 31 h 77"/>
              <a:gd name="T74" fmla="*/ 22 w 57"/>
              <a:gd name="T75" fmla="*/ 0 h 77"/>
              <a:gd name="T76" fmla="*/ 14 w 57"/>
              <a:gd name="T77" fmla="*/ 13 h 77"/>
              <a:gd name="T78" fmla="*/ 14 w 57"/>
              <a:gd name="T79" fmla="*/ 50 h 77"/>
              <a:gd name="T80" fmla="*/ 49 w 57"/>
              <a:gd name="T81" fmla="*/ 51 h 77"/>
              <a:gd name="T82" fmla="*/ 38 w 57"/>
              <a:gd name="T83" fmla="*/ 63 h 77"/>
              <a:gd name="T84" fmla="*/ 49 w 57"/>
              <a:gd name="T85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7" h="77">
                <a:moveTo>
                  <a:pt x="22" y="10"/>
                </a:moveTo>
                <a:cubicBezTo>
                  <a:pt x="16" y="13"/>
                  <a:pt x="12" y="18"/>
                  <a:pt x="10" y="24"/>
                </a:cubicBezTo>
                <a:cubicBezTo>
                  <a:pt x="9" y="30"/>
                  <a:pt x="9" y="36"/>
                  <a:pt x="12" y="42"/>
                </a:cubicBezTo>
                <a:cubicBezTo>
                  <a:pt x="15" y="47"/>
                  <a:pt x="20" y="51"/>
                  <a:pt x="26" y="53"/>
                </a:cubicBezTo>
                <a:cubicBezTo>
                  <a:pt x="31" y="55"/>
                  <a:pt x="38" y="55"/>
                  <a:pt x="43" y="52"/>
                </a:cubicBezTo>
                <a:cubicBezTo>
                  <a:pt x="49" y="49"/>
                  <a:pt x="53" y="44"/>
                  <a:pt x="55" y="38"/>
                </a:cubicBezTo>
                <a:cubicBezTo>
                  <a:pt x="57" y="32"/>
                  <a:pt x="56" y="26"/>
                  <a:pt x="53" y="20"/>
                </a:cubicBezTo>
                <a:cubicBezTo>
                  <a:pt x="50" y="14"/>
                  <a:pt x="45" y="11"/>
                  <a:pt x="40" y="9"/>
                </a:cubicBezTo>
                <a:cubicBezTo>
                  <a:pt x="34" y="7"/>
                  <a:pt x="28" y="7"/>
                  <a:pt x="22" y="10"/>
                </a:cubicBezTo>
                <a:close/>
                <a:moveTo>
                  <a:pt x="23" y="46"/>
                </a:moveTo>
                <a:cubicBezTo>
                  <a:pt x="25" y="46"/>
                  <a:pt x="26" y="46"/>
                  <a:pt x="28" y="46"/>
                </a:cubicBezTo>
                <a:cubicBezTo>
                  <a:pt x="29" y="47"/>
                  <a:pt x="31" y="48"/>
                  <a:pt x="32" y="49"/>
                </a:cubicBezTo>
                <a:cubicBezTo>
                  <a:pt x="30" y="49"/>
                  <a:pt x="29" y="49"/>
                  <a:pt x="27" y="48"/>
                </a:cubicBezTo>
                <a:cubicBezTo>
                  <a:pt x="26" y="48"/>
                  <a:pt x="24" y="47"/>
                  <a:pt x="23" y="46"/>
                </a:cubicBezTo>
                <a:close/>
                <a:moveTo>
                  <a:pt x="34" y="44"/>
                </a:moveTo>
                <a:cubicBezTo>
                  <a:pt x="35" y="43"/>
                  <a:pt x="37" y="43"/>
                  <a:pt x="38" y="42"/>
                </a:cubicBezTo>
                <a:cubicBezTo>
                  <a:pt x="40" y="41"/>
                  <a:pt x="41" y="40"/>
                  <a:pt x="43" y="39"/>
                </a:cubicBezTo>
                <a:cubicBezTo>
                  <a:pt x="43" y="40"/>
                  <a:pt x="43" y="40"/>
                  <a:pt x="43" y="41"/>
                </a:cubicBezTo>
                <a:cubicBezTo>
                  <a:pt x="43" y="44"/>
                  <a:pt x="42" y="46"/>
                  <a:pt x="41" y="47"/>
                </a:cubicBezTo>
                <a:cubicBezTo>
                  <a:pt x="40" y="48"/>
                  <a:pt x="38" y="47"/>
                  <a:pt x="35" y="45"/>
                </a:cubicBezTo>
                <a:cubicBezTo>
                  <a:pt x="35" y="45"/>
                  <a:pt x="34" y="44"/>
                  <a:pt x="34" y="44"/>
                </a:cubicBezTo>
                <a:close/>
                <a:moveTo>
                  <a:pt x="47" y="36"/>
                </a:moveTo>
                <a:cubicBezTo>
                  <a:pt x="49" y="34"/>
                  <a:pt x="50" y="33"/>
                  <a:pt x="51" y="32"/>
                </a:cubicBezTo>
                <a:cubicBezTo>
                  <a:pt x="51" y="33"/>
                  <a:pt x="50" y="35"/>
                  <a:pt x="50" y="36"/>
                </a:cubicBezTo>
                <a:cubicBezTo>
                  <a:pt x="49" y="38"/>
                  <a:pt x="49" y="39"/>
                  <a:pt x="48" y="40"/>
                </a:cubicBezTo>
                <a:cubicBezTo>
                  <a:pt x="48" y="39"/>
                  <a:pt x="48" y="37"/>
                  <a:pt x="47" y="36"/>
                </a:cubicBezTo>
                <a:close/>
                <a:moveTo>
                  <a:pt x="42" y="16"/>
                </a:moveTo>
                <a:cubicBezTo>
                  <a:pt x="41" y="16"/>
                  <a:pt x="39" y="16"/>
                  <a:pt x="37" y="16"/>
                </a:cubicBezTo>
                <a:cubicBezTo>
                  <a:pt x="36" y="15"/>
                  <a:pt x="35" y="14"/>
                  <a:pt x="34" y="13"/>
                </a:cubicBezTo>
                <a:cubicBezTo>
                  <a:pt x="35" y="13"/>
                  <a:pt x="37" y="13"/>
                  <a:pt x="38" y="14"/>
                </a:cubicBezTo>
                <a:cubicBezTo>
                  <a:pt x="39" y="14"/>
                  <a:pt x="41" y="15"/>
                  <a:pt x="42" y="16"/>
                </a:cubicBezTo>
                <a:close/>
                <a:moveTo>
                  <a:pt x="32" y="18"/>
                </a:moveTo>
                <a:cubicBezTo>
                  <a:pt x="30" y="19"/>
                  <a:pt x="29" y="19"/>
                  <a:pt x="27" y="20"/>
                </a:cubicBezTo>
                <a:cubicBezTo>
                  <a:pt x="25" y="21"/>
                  <a:pt x="24" y="22"/>
                  <a:pt x="23" y="23"/>
                </a:cubicBezTo>
                <a:cubicBezTo>
                  <a:pt x="23" y="22"/>
                  <a:pt x="23" y="22"/>
                  <a:pt x="23" y="21"/>
                </a:cubicBezTo>
                <a:cubicBezTo>
                  <a:pt x="22" y="18"/>
                  <a:pt x="23" y="16"/>
                  <a:pt x="24" y="15"/>
                </a:cubicBezTo>
                <a:cubicBezTo>
                  <a:pt x="26" y="14"/>
                  <a:pt x="28" y="15"/>
                  <a:pt x="30" y="17"/>
                </a:cubicBezTo>
                <a:cubicBezTo>
                  <a:pt x="31" y="17"/>
                  <a:pt x="31" y="18"/>
                  <a:pt x="32" y="18"/>
                </a:cubicBezTo>
                <a:close/>
                <a:moveTo>
                  <a:pt x="18" y="26"/>
                </a:moveTo>
                <a:cubicBezTo>
                  <a:pt x="17" y="28"/>
                  <a:pt x="16" y="29"/>
                  <a:pt x="15" y="30"/>
                </a:cubicBezTo>
                <a:cubicBezTo>
                  <a:pt x="15" y="29"/>
                  <a:pt x="15" y="27"/>
                  <a:pt x="15" y="26"/>
                </a:cubicBezTo>
                <a:cubicBezTo>
                  <a:pt x="16" y="24"/>
                  <a:pt x="17" y="23"/>
                  <a:pt x="17" y="22"/>
                </a:cubicBezTo>
                <a:cubicBezTo>
                  <a:pt x="17" y="23"/>
                  <a:pt x="18" y="25"/>
                  <a:pt x="18" y="26"/>
                </a:cubicBezTo>
                <a:close/>
                <a:moveTo>
                  <a:pt x="23" y="41"/>
                </a:moveTo>
                <a:cubicBezTo>
                  <a:pt x="20" y="41"/>
                  <a:pt x="17" y="41"/>
                  <a:pt x="17" y="39"/>
                </a:cubicBezTo>
                <a:cubicBezTo>
                  <a:pt x="16" y="38"/>
                  <a:pt x="17" y="36"/>
                  <a:pt x="19" y="33"/>
                </a:cubicBezTo>
                <a:cubicBezTo>
                  <a:pt x="19" y="33"/>
                  <a:pt x="19" y="32"/>
                  <a:pt x="20" y="32"/>
                </a:cubicBezTo>
                <a:cubicBezTo>
                  <a:pt x="20" y="34"/>
                  <a:pt x="21" y="35"/>
                  <a:pt x="22" y="37"/>
                </a:cubicBezTo>
                <a:cubicBezTo>
                  <a:pt x="23" y="38"/>
                  <a:pt x="24" y="40"/>
                  <a:pt x="24" y="41"/>
                </a:cubicBezTo>
                <a:cubicBezTo>
                  <a:pt x="24" y="41"/>
                  <a:pt x="23" y="41"/>
                  <a:pt x="23" y="41"/>
                </a:cubicBezTo>
                <a:close/>
                <a:moveTo>
                  <a:pt x="24" y="28"/>
                </a:moveTo>
                <a:cubicBezTo>
                  <a:pt x="26" y="27"/>
                  <a:pt x="27" y="26"/>
                  <a:pt x="29" y="25"/>
                </a:cubicBezTo>
                <a:cubicBezTo>
                  <a:pt x="31" y="24"/>
                  <a:pt x="33" y="23"/>
                  <a:pt x="35" y="22"/>
                </a:cubicBezTo>
                <a:cubicBezTo>
                  <a:pt x="37" y="24"/>
                  <a:pt x="38" y="26"/>
                  <a:pt x="39" y="28"/>
                </a:cubicBezTo>
                <a:cubicBezTo>
                  <a:pt x="40" y="30"/>
                  <a:pt x="41" y="32"/>
                  <a:pt x="41" y="34"/>
                </a:cubicBezTo>
                <a:cubicBezTo>
                  <a:pt x="40" y="35"/>
                  <a:pt x="38" y="36"/>
                  <a:pt x="36" y="37"/>
                </a:cubicBezTo>
                <a:cubicBezTo>
                  <a:pt x="34" y="38"/>
                  <a:pt x="32" y="39"/>
                  <a:pt x="30" y="40"/>
                </a:cubicBezTo>
                <a:cubicBezTo>
                  <a:pt x="29" y="38"/>
                  <a:pt x="28" y="36"/>
                  <a:pt x="27" y="34"/>
                </a:cubicBezTo>
                <a:cubicBezTo>
                  <a:pt x="25" y="32"/>
                  <a:pt x="25" y="30"/>
                  <a:pt x="24" y="28"/>
                </a:cubicBezTo>
                <a:close/>
                <a:moveTo>
                  <a:pt x="41" y="21"/>
                </a:moveTo>
                <a:cubicBezTo>
                  <a:pt x="41" y="21"/>
                  <a:pt x="42" y="21"/>
                  <a:pt x="43" y="21"/>
                </a:cubicBezTo>
                <a:cubicBezTo>
                  <a:pt x="46" y="21"/>
                  <a:pt x="48" y="21"/>
                  <a:pt x="49" y="23"/>
                </a:cubicBezTo>
                <a:cubicBezTo>
                  <a:pt x="49" y="24"/>
                  <a:pt x="49" y="26"/>
                  <a:pt x="47" y="29"/>
                </a:cubicBezTo>
                <a:cubicBezTo>
                  <a:pt x="46" y="29"/>
                  <a:pt x="46" y="29"/>
                  <a:pt x="46" y="30"/>
                </a:cubicBezTo>
                <a:cubicBezTo>
                  <a:pt x="45" y="28"/>
                  <a:pt x="44" y="27"/>
                  <a:pt x="43" y="25"/>
                </a:cubicBezTo>
                <a:cubicBezTo>
                  <a:pt x="43" y="24"/>
                  <a:pt x="42" y="22"/>
                  <a:pt x="41" y="21"/>
                </a:cubicBezTo>
                <a:close/>
                <a:moveTo>
                  <a:pt x="49" y="71"/>
                </a:moveTo>
                <a:cubicBezTo>
                  <a:pt x="49" y="77"/>
                  <a:pt x="49" y="77"/>
                  <a:pt x="49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1"/>
                  <a:pt x="21" y="71"/>
                  <a:pt x="21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30" y="64"/>
                  <a:pt x="30" y="64"/>
                  <a:pt x="30" y="64"/>
                </a:cubicBezTo>
                <a:cubicBezTo>
                  <a:pt x="22" y="63"/>
                  <a:pt x="15" y="60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2"/>
                  <a:pt x="3" y="14"/>
                  <a:pt x="9" y="8"/>
                </a:cubicBezTo>
                <a:cubicBezTo>
                  <a:pt x="13" y="4"/>
                  <a:pt x="17" y="2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1" y="7"/>
                  <a:pt x="17" y="9"/>
                  <a:pt x="14" y="13"/>
                </a:cubicBezTo>
                <a:cubicBezTo>
                  <a:pt x="9" y="17"/>
                  <a:pt x="6" y="24"/>
                  <a:pt x="6" y="31"/>
                </a:cubicBezTo>
                <a:cubicBezTo>
                  <a:pt x="6" y="38"/>
                  <a:pt x="9" y="45"/>
                  <a:pt x="14" y="50"/>
                </a:cubicBezTo>
                <a:cubicBezTo>
                  <a:pt x="19" y="54"/>
                  <a:pt x="25" y="57"/>
                  <a:pt x="33" y="57"/>
                </a:cubicBezTo>
                <a:cubicBezTo>
                  <a:pt x="39" y="57"/>
                  <a:pt x="45" y="55"/>
                  <a:pt x="49" y="51"/>
                </a:cubicBezTo>
                <a:cubicBezTo>
                  <a:pt x="52" y="57"/>
                  <a:pt x="52" y="57"/>
                  <a:pt x="52" y="57"/>
                </a:cubicBezTo>
                <a:cubicBezTo>
                  <a:pt x="48" y="60"/>
                  <a:pt x="43" y="62"/>
                  <a:pt x="38" y="63"/>
                </a:cubicBezTo>
                <a:cubicBezTo>
                  <a:pt x="38" y="71"/>
                  <a:pt x="38" y="71"/>
                  <a:pt x="38" y="71"/>
                </a:cubicBezTo>
                <a:lnTo>
                  <a:pt x="49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Freeform 454"/>
          <p:cNvSpPr>
            <a:spLocks noEditPoints="1"/>
          </p:cNvSpPr>
          <p:nvPr/>
        </p:nvSpPr>
        <p:spPr bwMode="auto">
          <a:xfrm>
            <a:off x="6288405" y="2799922"/>
            <a:ext cx="369570" cy="373842"/>
          </a:xfrm>
          <a:custGeom>
            <a:avLst/>
            <a:gdLst>
              <a:gd name="T0" fmla="*/ 33 w 73"/>
              <a:gd name="T1" fmla="*/ 12 h 74"/>
              <a:gd name="T2" fmla="*/ 55 w 73"/>
              <a:gd name="T3" fmla="*/ 18 h 74"/>
              <a:gd name="T4" fmla="*/ 66 w 73"/>
              <a:gd name="T5" fmla="*/ 38 h 74"/>
              <a:gd name="T6" fmla="*/ 60 w 73"/>
              <a:gd name="T7" fmla="*/ 59 h 74"/>
              <a:gd name="T8" fmla="*/ 62 w 73"/>
              <a:gd name="T9" fmla="*/ 74 h 74"/>
              <a:gd name="T10" fmla="*/ 58 w 73"/>
              <a:gd name="T11" fmla="*/ 74 h 74"/>
              <a:gd name="T12" fmla="*/ 53 w 73"/>
              <a:gd name="T13" fmla="*/ 67 h 74"/>
              <a:gd name="T14" fmla="*/ 39 w 73"/>
              <a:gd name="T15" fmla="*/ 72 h 74"/>
              <a:gd name="T16" fmla="*/ 39 w 73"/>
              <a:gd name="T17" fmla="*/ 72 h 74"/>
              <a:gd name="T18" fmla="*/ 39 w 73"/>
              <a:gd name="T19" fmla="*/ 72 h 74"/>
              <a:gd name="T20" fmla="*/ 20 w 73"/>
              <a:gd name="T21" fmla="*/ 67 h 74"/>
              <a:gd name="T22" fmla="*/ 15 w 73"/>
              <a:gd name="T23" fmla="*/ 74 h 74"/>
              <a:gd name="T24" fmla="*/ 11 w 73"/>
              <a:gd name="T25" fmla="*/ 74 h 74"/>
              <a:gd name="T26" fmla="*/ 13 w 73"/>
              <a:gd name="T27" fmla="*/ 60 h 74"/>
              <a:gd name="T28" fmla="*/ 6 w 73"/>
              <a:gd name="T29" fmla="*/ 45 h 74"/>
              <a:gd name="T30" fmla="*/ 6 w 73"/>
              <a:gd name="T31" fmla="*/ 45 h 74"/>
              <a:gd name="T32" fmla="*/ 6 w 73"/>
              <a:gd name="T33" fmla="*/ 45 h 74"/>
              <a:gd name="T34" fmla="*/ 33 w 73"/>
              <a:gd name="T35" fmla="*/ 12 h 74"/>
              <a:gd name="T36" fmla="*/ 37 w 73"/>
              <a:gd name="T37" fmla="*/ 37 h 74"/>
              <a:gd name="T38" fmla="*/ 34 w 73"/>
              <a:gd name="T39" fmla="*/ 37 h 74"/>
              <a:gd name="T40" fmla="*/ 26 w 73"/>
              <a:gd name="T41" fmla="*/ 24 h 74"/>
              <a:gd name="T42" fmla="*/ 25 w 73"/>
              <a:gd name="T43" fmla="*/ 24 h 74"/>
              <a:gd name="T44" fmla="*/ 33 w 73"/>
              <a:gd name="T45" fmla="*/ 38 h 74"/>
              <a:gd name="T46" fmla="*/ 32 w 73"/>
              <a:gd name="T47" fmla="*/ 42 h 74"/>
              <a:gd name="T48" fmla="*/ 37 w 73"/>
              <a:gd name="T49" fmla="*/ 47 h 74"/>
              <a:gd name="T50" fmla="*/ 42 w 73"/>
              <a:gd name="T51" fmla="*/ 42 h 74"/>
              <a:gd name="T52" fmla="*/ 42 w 73"/>
              <a:gd name="T53" fmla="*/ 41 h 74"/>
              <a:gd name="T54" fmla="*/ 51 w 73"/>
              <a:gd name="T55" fmla="*/ 31 h 74"/>
              <a:gd name="T56" fmla="*/ 48 w 73"/>
              <a:gd name="T57" fmla="*/ 28 h 74"/>
              <a:gd name="T58" fmla="*/ 39 w 73"/>
              <a:gd name="T59" fmla="*/ 37 h 74"/>
              <a:gd name="T60" fmla="*/ 37 w 73"/>
              <a:gd name="T61" fmla="*/ 37 h 74"/>
              <a:gd name="T62" fmla="*/ 67 w 73"/>
              <a:gd name="T63" fmla="*/ 0 h 74"/>
              <a:gd name="T64" fmla="*/ 63 w 73"/>
              <a:gd name="T65" fmla="*/ 3 h 74"/>
              <a:gd name="T66" fmla="*/ 45 w 73"/>
              <a:gd name="T67" fmla="*/ 7 h 74"/>
              <a:gd name="T68" fmla="*/ 45 w 73"/>
              <a:gd name="T69" fmla="*/ 7 h 74"/>
              <a:gd name="T70" fmla="*/ 68 w 73"/>
              <a:gd name="T71" fmla="*/ 27 h 74"/>
              <a:gd name="T72" fmla="*/ 68 w 73"/>
              <a:gd name="T73" fmla="*/ 26 h 74"/>
              <a:gd name="T74" fmla="*/ 68 w 73"/>
              <a:gd name="T75" fmla="*/ 7 h 74"/>
              <a:gd name="T76" fmla="*/ 70 w 73"/>
              <a:gd name="T77" fmla="*/ 2 h 74"/>
              <a:gd name="T78" fmla="*/ 67 w 73"/>
              <a:gd name="T79" fmla="*/ 0 h 74"/>
              <a:gd name="T80" fmla="*/ 5 w 73"/>
              <a:gd name="T81" fmla="*/ 2 h 74"/>
              <a:gd name="T82" fmla="*/ 6 w 73"/>
              <a:gd name="T83" fmla="*/ 6 h 74"/>
              <a:gd name="T84" fmla="*/ 4 w 73"/>
              <a:gd name="T85" fmla="*/ 25 h 74"/>
              <a:gd name="T86" fmla="*/ 4 w 73"/>
              <a:gd name="T87" fmla="*/ 25 h 74"/>
              <a:gd name="T88" fmla="*/ 29 w 73"/>
              <a:gd name="T89" fmla="*/ 8 h 74"/>
              <a:gd name="T90" fmla="*/ 29 w 73"/>
              <a:gd name="T91" fmla="*/ 8 h 74"/>
              <a:gd name="T92" fmla="*/ 11 w 73"/>
              <a:gd name="T93" fmla="*/ 3 h 74"/>
              <a:gd name="T94" fmla="*/ 7 w 73"/>
              <a:gd name="T95" fmla="*/ 0 h 74"/>
              <a:gd name="T96" fmla="*/ 5 w 73"/>
              <a:gd name="T97" fmla="*/ 2 h 74"/>
              <a:gd name="T98" fmla="*/ 51 w 73"/>
              <a:gd name="T99" fmla="*/ 23 h 74"/>
              <a:gd name="T100" fmla="*/ 33 w 73"/>
              <a:gd name="T101" fmla="*/ 18 h 74"/>
              <a:gd name="T102" fmla="*/ 17 w 73"/>
              <a:gd name="T103" fmla="*/ 27 h 74"/>
              <a:gd name="T104" fmla="*/ 12 w 73"/>
              <a:gd name="T105" fmla="*/ 44 h 74"/>
              <a:gd name="T106" fmla="*/ 12 w 73"/>
              <a:gd name="T107" fmla="*/ 44 h 74"/>
              <a:gd name="T108" fmla="*/ 21 w 73"/>
              <a:gd name="T109" fmla="*/ 60 h 74"/>
              <a:gd name="T110" fmla="*/ 39 w 73"/>
              <a:gd name="T111" fmla="*/ 65 h 74"/>
              <a:gd name="T112" fmla="*/ 39 w 73"/>
              <a:gd name="T113" fmla="*/ 65 h 74"/>
              <a:gd name="T114" fmla="*/ 55 w 73"/>
              <a:gd name="T115" fmla="*/ 57 h 74"/>
              <a:gd name="T116" fmla="*/ 60 w 73"/>
              <a:gd name="T117" fmla="*/ 39 h 74"/>
              <a:gd name="T118" fmla="*/ 51 w 73"/>
              <a:gd name="T119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" h="74">
                <a:moveTo>
                  <a:pt x="33" y="12"/>
                </a:moveTo>
                <a:cubicBezTo>
                  <a:pt x="41" y="11"/>
                  <a:pt x="49" y="14"/>
                  <a:pt x="55" y="18"/>
                </a:cubicBezTo>
                <a:cubicBezTo>
                  <a:pt x="61" y="23"/>
                  <a:pt x="65" y="30"/>
                  <a:pt x="66" y="38"/>
                </a:cubicBezTo>
                <a:cubicBezTo>
                  <a:pt x="67" y="46"/>
                  <a:pt x="65" y="53"/>
                  <a:pt x="60" y="59"/>
                </a:cubicBezTo>
                <a:cubicBezTo>
                  <a:pt x="62" y="74"/>
                  <a:pt x="62" y="74"/>
                  <a:pt x="62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3" y="67"/>
                  <a:pt x="53" y="67"/>
                  <a:pt x="53" y="67"/>
                </a:cubicBezTo>
                <a:cubicBezTo>
                  <a:pt x="49" y="69"/>
                  <a:pt x="44" y="71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2" y="72"/>
                  <a:pt x="26" y="71"/>
                  <a:pt x="20" y="67"/>
                </a:cubicBezTo>
                <a:cubicBezTo>
                  <a:pt x="15" y="74"/>
                  <a:pt x="15" y="74"/>
                  <a:pt x="15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3" y="60"/>
                  <a:pt x="13" y="60"/>
                  <a:pt x="13" y="60"/>
                </a:cubicBezTo>
                <a:cubicBezTo>
                  <a:pt x="9" y="56"/>
                  <a:pt x="7" y="51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4" y="29"/>
                  <a:pt x="16" y="14"/>
                  <a:pt x="33" y="12"/>
                </a:cubicBezTo>
                <a:close/>
                <a:moveTo>
                  <a:pt x="37" y="37"/>
                </a:moveTo>
                <a:cubicBezTo>
                  <a:pt x="36" y="37"/>
                  <a:pt x="35" y="37"/>
                  <a:pt x="34" y="37"/>
                </a:cubicBezTo>
                <a:cubicBezTo>
                  <a:pt x="32" y="33"/>
                  <a:pt x="29" y="28"/>
                  <a:pt x="26" y="24"/>
                </a:cubicBezTo>
                <a:cubicBezTo>
                  <a:pt x="26" y="24"/>
                  <a:pt x="25" y="24"/>
                  <a:pt x="25" y="24"/>
                </a:cubicBezTo>
                <a:cubicBezTo>
                  <a:pt x="27" y="29"/>
                  <a:pt x="30" y="34"/>
                  <a:pt x="33" y="38"/>
                </a:cubicBezTo>
                <a:cubicBezTo>
                  <a:pt x="32" y="39"/>
                  <a:pt x="32" y="41"/>
                  <a:pt x="32" y="42"/>
                </a:cubicBezTo>
                <a:cubicBezTo>
                  <a:pt x="32" y="45"/>
                  <a:pt x="34" y="47"/>
                  <a:pt x="37" y="47"/>
                </a:cubicBezTo>
                <a:cubicBezTo>
                  <a:pt x="40" y="47"/>
                  <a:pt x="42" y="45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5" y="38"/>
                  <a:pt x="48" y="35"/>
                  <a:pt x="51" y="31"/>
                </a:cubicBezTo>
                <a:cubicBezTo>
                  <a:pt x="50" y="30"/>
                  <a:pt x="49" y="29"/>
                  <a:pt x="48" y="28"/>
                </a:cubicBezTo>
                <a:cubicBezTo>
                  <a:pt x="45" y="31"/>
                  <a:pt x="42" y="34"/>
                  <a:pt x="39" y="37"/>
                </a:cubicBezTo>
                <a:cubicBezTo>
                  <a:pt x="38" y="37"/>
                  <a:pt x="38" y="37"/>
                  <a:pt x="37" y="37"/>
                </a:cubicBezTo>
                <a:close/>
                <a:moveTo>
                  <a:pt x="67" y="0"/>
                </a:moveTo>
                <a:cubicBezTo>
                  <a:pt x="63" y="3"/>
                  <a:pt x="63" y="3"/>
                  <a:pt x="63" y="3"/>
                </a:cubicBezTo>
                <a:cubicBezTo>
                  <a:pt x="57" y="0"/>
                  <a:pt x="50" y="1"/>
                  <a:pt x="45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7"/>
                  <a:pt x="68" y="26"/>
                </a:cubicBezTo>
                <a:cubicBezTo>
                  <a:pt x="73" y="21"/>
                  <a:pt x="73" y="12"/>
                  <a:pt x="68" y="7"/>
                </a:cubicBezTo>
                <a:cubicBezTo>
                  <a:pt x="70" y="2"/>
                  <a:pt x="70" y="2"/>
                  <a:pt x="70" y="2"/>
                </a:cubicBezTo>
                <a:cubicBezTo>
                  <a:pt x="67" y="0"/>
                  <a:pt x="67" y="0"/>
                  <a:pt x="67" y="0"/>
                </a:cubicBezTo>
                <a:close/>
                <a:moveTo>
                  <a:pt x="5" y="2"/>
                </a:moveTo>
                <a:cubicBezTo>
                  <a:pt x="6" y="6"/>
                  <a:pt x="6" y="6"/>
                  <a:pt x="6" y="6"/>
                </a:cubicBezTo>
                <a:cubicBezTo>
                  <a:pt x="1" y="11"/>
                  <a:pt x="0" y="19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5" y="2"/>
                  <a:pt x="17" y="0"/>
                  <a:pt x="11" y="3"/>
                </a:cubicBezTo>
                <a:cubicBezTo>
                  <a:pt x="7" y="0"/>
                  <a:pt x="7" y="0"/>
                  <a:pt x="7" y="0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51" y="23"/>
                </a:moveTo>
                <a:cubicBezTo>
                  <a:pt x="46" y="19"/>
                  <a:pt x="40" y="17"/>
                  <a:pt x="33" y="18"/>
                </a:cubicBezTo>
                <a:cubicBezTo>
                  <a:pt x="27" y="19"/>
                  <a:pt x="21" y="22"/>
                  <a:pt x="17" y="27"/>
                </a:cubicBezTo>
                <a:cubicBezTo>
                  <a:pt x="14" y="32"/>
                  <a:pt x="12" y="38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3" y="51"/>
                  <a:pt x="16" y="57"/>
                  <a:pt x="21" y="60"/>
                </a:cubicBezTo>
                <a:cubicBezTo>
                  <a:pt x="26" y="64"/>
                  <a:pt x="32" y="66"/>
                  <a:pt x="39" y="65"/>
                </a:cubicBezTo>
                <a:cubicBezTo>
                  <a:pt x="39" y="65"/>
                  <a:pt x="39" y="65"/>
                  <a:pt x="39" y="65"/>
                </a:cubicBezTo>
                <a:cubicBezTo>
                  <a:pt x="45" y="65"/>
                  <a:pt x="51" y="61"/>
                  <a:pt x="55" y="57"/>
                </a:cubicBezTo>
                <a:cubicBezTo>
                  <a:pt x="58" y="52"/>
                  <a:pt x="60" y="46"/>
                  <a:pt x="60" y="39"/>
                </a:cubicBezTo>
                <a:cubicBezTo>
                  <a:pt x="59" y="33"/>
                  <a:pt x="56" y="27"/>
                  <a:pt x="51" y="2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Freeform 292"/>
          <p:cNvSpPr>
            <a:spLocks noEditPoints="1"/>
          </p:cNvSpPr>
          <p:nvPr/>
        </p:nvSpPr>
        <p:spPr bwMode="auto">
          <a:xfrm>
            <a:off x="3184300" y="3810893"/>
            <a:ext cx="469972" cy="455020"/>
          </a:xfrm>
          <a:custGeom>
            <a:avLst/>
            <a:gdLst>
              <a:gd name="T0" fmla="*/ 44 w 93"/>
              <a:gd name="T1" fmla="*/ 0 h 90"/>
              <a:gd name="T2" fmla="*/ 83 w 93"/>
              <a:gd name="T3" fmla="*/ 0 h 90"/>
              <a:gd name="T4" fmla="*/ 90 w 93"/>
              <a:gd name="T5" fmla="*/ 3 h 90"/>
              <a:gd name="T6" fmla="*/ 93 w 93"/>
              <a:gd name="T7" fmla="*/ 11 h 90"/>
              <a:gd name="T8" fmla="*/ 93 w 93"/>
              <a:gd name="T9" fmla="*/ 33 h 90"/>
              <a:gd name="T10" fmla="*/ 90 w 93"/>
              <a:gd name="T11" fmla="*/ 40 h 90"/>
              <a:gd name="T12" fmla="*/ 83 w 93"/>
              <a:gd name="T13" fmla="*/ 43 h 90"/>
              <a:gd name="T14" fmla="*/ 61 w 93"/>
              <a:gd name="T15" fmla="*/ 43 h 90"/>
              <a:gd name="T16" fmla="*/ 50 w 93"/>
              <a:gd name="T17" fmla="*/ 53 h 90"/>
              <a:gd name="T18" fmla="*/ 49 w 93"/>
              <a:gd name="T19" fmla="*/ 52 h 90"/>
              <a:gd name="T20" fmla="*/ 46 w 93"/>
              <a:gd name="T21" fmla="*/ 50 h 90"/>
              <a:gd name="T22" fmla="*/ 48 w 93"/>
              <a:gd name="T23" fmla="*/ 43 h 90"/>
              <a:gd name="T24" fmla="*/ 47 w 93"/>
              <a:gd name="T25" fmla="*/ 43 h 90"/>
              <a:gd name="T26" fmla="*/ 48 w 93"/>
              <a:gd name="T27" fmla="*/ 39 h 90"/>
              <a:gd name="T28" fmla="*/ 51 w 93"/>
              <a:gd name="T29" fmla="*/ 39 h 90"/>
              <a:gd name="T30" fmla="*/ 54 w 93"/>
              <a:gd name="T31" fmla="*/ 39 h 90"/>
              <a:gd name="T32" fmla="*/ 53 w 93"/>
              <a:gd name="T33" fmla="*/ 41 h 90"/>
              <a:gd name="T34" fmla="*/ 52 w 93"/>
              <a:gd name="T35" fmla="*/ 44 h 90"/>
              <a:gd name="T36" fmla="*/ 58 w 93"/>
              <a:gd name="T37" fmla="*/ 39 h 90"/>
              <a:gd name="T38" fmla="*/ 59 w 93"/>
              <a:gd name="T39" fmla="*/ 39 h 90"/>
              <a:gd name="T40" fmla="*/ 60 w 93"/>
              <a:gd name="T41" fmla="*/ 39 h 90"/>
              <a:gd name="T42" fmla="*/ 83 w 93"/>
              <a:gd name="T43" fmla="*/ 39 h 90"/>
              <a:gd name="T44" fmla="*/ 87 w 93"/>
              <a:gd name="T45" fmla="*/ 37 h 90"/>
              <a:gd name="T46" fmla="*/ 89 w 93"/>
              <a:gd name="T47" fmla="*/ 33 h 90"/>
              <a:gd name="T48" fmla="*/ 89 w 93"/>
              <a:gd name="T49" fmla="*/ 11 h 90"/>
              <a:gd name="T50" fmla="*/ 87 w 93"/>
              <a:gd name="T51" fmla="*/ 7 h 90"/>
              <a:gd name="T52" fmla="*/ 83 w 93"/>
              <a:gd name="T53" fmla="*/ 5 h 90"/>
              <a:gd name="T54" fmla="*/ 44 w 93"/>
              <a:gd name="T55" fmla="*/ 5 h 90"/>
              <a:gd name="T56" fmla="*/ 39 w 93"/>
              <a:gd name="T57" fmla="*/ 7 h 90"/>
              <a:gd name="T58" fmla="*/ 38 w 93"/>
              <a:gd name="T59" fmla="*/ 11 h 90"/>
              <a:gd name="T60" fmla="*/ 38 w 93"/>
              <a:gd name="T61" fmla="*/ 14 h 90"/>
              <a:gd name="T62" fmla="*/ 33 w 93"/>
              <a:gd name="T63" fmla="*/ 12 h 90"/>
              <a:gd name="T64" fmla="*/ 33 w 93"/>
              <a:gd name="T65" fmla="*/ 11 h 90"/>
              <a:gd name="T66" fmla="*/ 36 w 93"/>
              <a:gd name="T67" fmla="*/ 3 h 90"/>
              <a:gd name="T68" fmla="*/ 44 w 93"/>
              <a:gd name="T69" fmla="*/ 0 h 90"/>
              <a:gd name="T70" fmla="*/ 75 w 93"/>
              <a:gd name="T71" fmla="*/ 18 h 90"/>
              <a:gd name="T72" fmla="*/ 71 w 93"/>
              <a:gd name="T73" fmla="*/ 22 h 90"/>
              <a:gd name="T74" fmla="*/ 75 w 93"/>
              <a:gd name="T75" fmla="*/ 25 h 90"/>
              <a:gd name="T76" fmla="*/ 79 w 93"/>
              <a:gd name="T77" fmla="*/ 22 h 90"/>
              <a:gd name="T78" fmla="*/ 75 w 93"/>
              <a:gd name="T79" fmla="*/ 18 h 90"/>
              <a:gd name="T80" fmla="*/ 63 w 93"/>
              <a:gd name="T81" fmla="*/ 18 h 90"/>
              <a:gd name="T82" fmla="*/ 59 w 93"/>
              <a:gd name="T83" fmla="*/ 22 h 90"/>
              <a:gd name="T84" fmla="*/ 63 w 93"/>
              <a:gd name="T85" fmla="*/ 25 h 90"/>
              <a:gd name="T86" fmla="*/ 67 w 93"/>
              <a:gd name="T87" fmla="*/ 22 h 90"/>
              <a:gd name="T88" fmla="*/ 63 w 93"/>
              <a:gd name="T89" fmla="*/ 18 h 90"/>
              <a:gd name="T90" fmla="*/ 51 w 93"/>
              <a:gd name="T91" fmla="*/ 18 h 90"/>
              <a:gd name="T92" fmla="*/ 48 w 93"/>
              <a:gd name="T93" fmla="*/ 22 h 90"/>
              <a:gd name="T94" fmla="*/ 51 w 93"/>
              <a:gd name="T95" fmla="*/ 25 h 90"/>
              <a:gd name="T96" fmla="*/ 55 w 93"/>
              <a:gd name="T97" fmla="*/ 22 h 90"/>
              <a:gd name="T98" fmla="*/ 51 w 93"/>
              <a:gd name="T99" fmla="*/ 18 h 90"/>
              <a:gd name="T100" fmla="*/ 27 w 93"/>
              <a:gd name="T101" fmla="*/ 18 h 90"/>
              <a:gd name="T102" fmla="*/ 12 w 93"/>
              <a:gd name="T103" fmla="*/ 33 h 90"/>
              <a:gd name="T104" fmla="*/ 27 w 93"/>
              <a:gd name="T105" fmla="*/ 48 h 90"/>
              <a:gd name="T106" fmla="*/ 43 w 93"/>
              <a:gd name="T107" fmla="*/ 33 h 90"/>
              <a:gd name="T108" fmla="*/ 27 w 93"/>
              <a:gd name="T109" fmla="*/ 18 h 90"/>
              <a:gd name="T110" fmla="*/ 55 w 93"/>
              <a:gd name="T111" fmla="*/ 82 h 90"/>
              <a:gd name="T112" fmla="*/ 38 w 93"/>
              <a:gd name="T113" fmla="*/ 53 h 90"/>
              <a:gd name="T114" fmla="*/ 28 w 93"/>
              <a:gd name="T115" fmla="*/ 69 h 90"/>
              <a:gd name="T116" fmla="*/ 18 w 93"/>
              <a:gd name="T117" fmla="*/ 53 h 90"/>
              <a:gd name="T118" fmla="*/ 0 w 93"/>
              <a:gd name="T119" fmla="*/ 82 h 90"/>
              <a:gd name="T120" fmla="*/ 55 w 93"/>
              <a:gd name="T121" fmla="*/ 8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" h="90">
                <a:moveTo>
                  <a:pt x="44" y="0"/>
                </a:moveTo>
                <a:cubicBezTo>
                  <a:pt x="83" y="0"/>
                  <a:pt x="83" y="0"/>
                  <a:pt x="83" y="0"/>
                </a:cubicBezTo>
                <a:cubicBezTo>
                  <a:pt x="86" y="0"/>
                  <a:pt x="88" y="1"/>
                  <a:pt x="90" y="3"/>
                </a:cubicBezTo>
                <a:cubicBezTo>
                  <a:pt x="92" y="5"/>
                  <a:pt x="93" y="8"/>
                  <a:pt x="93" y="11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6"/>
                  <a:pt x="92" y="38"/>
                  <a:pt x="90" y="40"/>
                </a:cubicBezTo>
                <a:cubicBezTo>
                  <a:pt x="88" y="42"/>
                  <a:pt x="86" y="43"/>
                  <a:pt x="83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50" y="53"/>
                  <a:pt x="50" y="53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7" y="51"/>
                  <a:pt x="46" y="50"/>
                </a:cubicBezTo>
                <a:cubicBezTo>
                  <a:pt x="48" y="43"/>
                  <a:pt x="48" y="43"/>
                  <a:pt x="48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2"/>
                  <a:pt x="48" y="40"/>
                  <a:pt x="48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4"/>
                  <a:pt x="52" y="44"/>
                  <a:pt x="52" y="44"/>
                </a:cubicBezTo>
                <a:cubicBezTo>
                  <a:pt x="58" y="39"/>
                  <a:pt x="58" y="39"/>
                  <a:pt x="58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83" y="39"/>
                  <a:pt x="83" y="39"/>
                  <a:pt x="83" y="39"/>
                </a:cubicBezTo>
                <a:cubicBezTo>
                  <a:pt x="84" y="39"/>
                  <a:pt x="86" y="38"/>
                  <a:pt x="87" y="37"/>
                </a:cubicBezTo>
                <a:cubicBezTo>
                  <a:pt x="88" y="36"/>
                  <a:pt x="89" y="34"/>
                  <a:pt x="89" y="33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9"/>
                  <a:pt x="88" y="8"/>
                  <a:pt x="87" y="7"/>
                </a:cubicBezTo>
                <a:cubicBezTo>
                  <a:pt x="86" y="6"/>
                  <a:pt x="84" y="5"/>
                  <a:pt x="83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2" y="5"/>
                  <a:pt x="40" y="6"/>
                  <a:pt x="39" y="7"/>
                </a:cubicBezTo>
                <a:cubicBezTo>
                  <a:pt x="38" y="8"/>
                  <a:pt x="38" y="9"/>
                  <a:pt x="38" y="11"/>
                </a:cubicBezTo>
                <a:cubicBezTo>
                  <a:pt x="38" y="14"/>
                  <a:pt x="38" y="14"/>
                  <a:pt x="38" y="14"/>
                </a:cubicBezTo>
                <a:cubicBezTo>
                  <a:pt x="36" y="13"/>
                  <a:pt x="35" y="12"/>
                  <a:pt x="33" y="12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8"/>
                  <a:pt x="34" y="5"/>
                  <a:pt x="36" y="3"/>
                </a:cubicBezTo>
                <a:cubicBezTo>
                  <a:pt x="38" y="1"/>
                  <a:pt x="41" y="0"/>
                  <a:pt x="44" y="0"/>
                </a:cubicBezTo>
                <a:close/>
                <a:moveTo>
                  <a:pt x="75" y="18"/>
                </a:moveTo>
                <a:cubicBezTo>
                  <a:pt x="73" y="18"/>
                  <a:pt x="71" y="19"/>
                  <a:pt x="71" y="22"/>
                </a:cubicBezTo>
                <a:cubicBezTo>
                  <a:pt x="71" y="24"/>
                  <a:pt x="73" y="25"/>
                  <a:pt x="75" y="25"/>
                </a:cubicBezTo>
                <a:cubicBezTo>
                  <a:pt x="77" y="25"/>
                  <a:pt x="79" y="24"/>
                  <a:pt x="79" y="22"/>
                </a:cubicBezTo>
                <a:cubicBezTo>
                  <a:pt x="79" y="19"/>
                  <a:pt x="77" y="18"/>
                  <a:pt x="75" y="18"/>
                </a:cubicBezTo>
                <a:close/>
                <a:moveTo>
                  <a:pt x="63" y="18"/>
                </a:moveTo>
                <a:cubicBezTo>
                  <a:pt x="61" y="18"/>
                  <a:pt x="59" y="19"/>
                  <a:pt x="59" y="22"/>
                </a:cubicBezTo>
                <a:cubicBezTo>
                  <a:pt x="59" y="24"/>
                  <a:pt x="61" y="25"/>
                  <a:pt x="63" y="25"/>
                </a:cubicBezTo>
                <a:cubicBezTo>
                  <a:pt x="65" y="25"/>
                  <a:pt x="67" y="24"/>
                  <a:pt x="67" y="22"/>
                </a:cubicBezTo>
                <a:cubicBezTo>
                  <a:pt x="67" y="19"/>
                  <a:pt x="65" y="18"/>
                  <a:pt x="63" y="18"/>
                </a:cubicBezTo>
                <a:close/>
                <a:moveTo>
                  <a:pt x="51" y="18"/>
                </a:moveTo>
                <a:cubicBezTo>
                  <a:pt x="49" y="18"/>
                  <a:pt x="48" y="19"/>
                  <a:pt x="48" y="22"/>
                </a:cubicBezTo>
                <a:cubicBezTo>
                  <a:pt x="48" y="24"/>
                  <a:pt x="49" y="25"/>
                  <a:pt x="51" y="25"/>
                </a:cubicBezTo>
                <a:cubicBezTo>
                  <a:pt x="54" y="25"/>
                  <a:pt x="55" y="24"/>
                  <a:pt x="55" y="22"/>
                </a:cubicBezTo>
                <a:cubicBezTo>
                  <a:pt x="55" y="19"/>
                  <a:pt x="54" y="18"/>
                  <a:pt x="51" y="18"/>
                </a:cubicBezTo>
                <a:close/>
                <a:moveTo>
                  <a:pt x="27" y="18"/>
                </a:moveTo>
                <a:cubicBezTo>
                  <a:pt x="19" y="18"/>
                  <a:pt x="12" y="24"/>
                  <a:pt x="12" y="33"/>
                </a:cubicBezTo>
                <a:cubicBezTo>
                  <a:pt x="12" y="42"/>
                  <a:pt x="19" y="48"/>
                  <a:pt x="27" y="48"/>
                </a:cubicBezTo>
                <a:cubicBezTo>
                  <a:pt x="36" y="48"/>
                  <a:pt x="43" y="42"/>
                  <a:pt x="43" y="33"/>
                </a:cubicBezTo>
                <a:cubicBezTo>
                  <a:pt x="43" y="24"/>
                  <a:pt x="36" y="18"/>
                  <a:pt x="27" y="18"/>
                </a:cubicBezTo>
                <a:close/>
                <a:moveTo>
                  <a:pt x="55" y="82"/>
                </a:moveTo>
                <a:cubicBezTo>
                  <a:pt x="55" y="67"/>
                  <a:pt x="47" y="57"/>
                  <a:pt x="38" y="53"/>
                </a:cubicBezTo>
                <a:cubicBezTo>
                  <a:pt x="28" y="69"/>
                  <a:pt x="28" y="69"/>
                  <a:pt x="28" y="69"/>
                </a:cubicBezTo>
                <a:cubicBezTo>
                  <a:pt x="18" y="53"/>
                  <a:pt x="18" y="53"/>
                  <a:pt x="18" y="53"/>
                </a:cubicBezTo>
                <a:cubicBezTo>
                  <a:pt x="8" y="57"/>
                  <a:pt x="0" y="66"/>
                  <a:pt x="0" y="82"/>
                </a:cubicBezTo>
                <a:cubicBezTo>
                  <a:pt x="20" y="90"/>
                  <a:pt x="38" y="89"/>
                  <a:pt x="55" y="8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07112" y="2655371"/>
            <a:ext cx="2027062" cy="626262"/>
          </a:xfrm>
          <a:prstGeom prst="rect">
            <a:avLst/>
          </a:prstGeom>
        </p:spPr>
        <p:txBody>
          <a:bodyPr vert="horz" wrap="square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制度执行力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制度执行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力说明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6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3"/>
          <p:cNvSpPr txBox="1"/>
          <p:nvPr/>
        </p:nvSpPr>
        <p:spPr>
          <a:xfrm>
            <a:off x="3873433" y="1208364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团队能力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2411760" y="1608474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9" name="TextBox 33"/>
          <p:cNvSpPr txBox="1"/>
          <p:nvPr/>
        </p:nvSpPr>
        <p:spPr>
          <a:xfrm>
            <a:off x="3207936" y="1651784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695368" y="4896376"/>
            <a:ext cx="1721136" cy="548848"/>
            <a:chOff x="695368" y="3811490"/>
            <a:chExt cx="1721136" cy="548848"/>
          </a:xfrm>
        </p:grpSpPr>
        <p:grpSp>
          <p:nvGrpSpPr>
            <p:cNvPr id="41" name="组合 40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圆角矩形 4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173927" y="4370405"/>
            <a:ext cx="1721136" cy="548848"/>
            <a:chOff x="2173927" y="3285519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圆角矩形 4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7" name="椭圆 46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685227" y="3844433"/>
            <a:ext cx="1721136" cy="548848"/>
            <a:chOff x="3685227" y="2759547"/>
            <a:chExt cx="1721136" cy="548848"/>
          </a:xfrm>
        </p:grpSpPr>
        <p:grpSp>
          <p:nvGrpSpPr>
            <p:cNvPr id="51" name="组合 50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04626" y="3318461"/>
            <a:ext cx="1721136" cy="548848"/>
            <a:chOff x="5204626" y="2233575"/>
            <a:chExt cx="1721136" cy="548848"/>
          </a:xfrm>
        </p:grpSpPr>
        <p:grpSp>
          <p:nvGrpSpPr>
            <p:cNvPr id="56" name="组合 55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8" name="圆角矩形 5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9" name="圆角矩形 5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7" name="椭圆 56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723643" y="2792489"/>
            <a:ext cx="1721136" cy="548848"/>
            <a:chOff x="6723643" y="1707603"/>
            <a:chExt cx="1721136" cy="548848"/>
          </a:xfrm>
        </p:grpSpPr>
        <p:grpSp>
          <p:nvGrpSpPr>
            <p:cNvPr id="61" name="组合 60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3" name="圆角矩形 6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4" name="圆角矩形 6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5" name="TextBox 37"/>
          <p:cNvSpPr txBox="1"/>
          <p:nvPr/>
        </p:nvSpPr>
        <p:spPr>
          <a:xfrm>
            <a:off x="1104868" y="5028556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表达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沟通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38"/>
          <p:cNvSpPr txBox="1"/>
          <p:nvPr/>
        </p:nvSpPr>
        <p:spPr>
          <a:xfrm>
            <a:off x="2630574" y="4475551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做事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主动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39"/>
          <p:cNvSpPr txBox="1"/>
          <p:nvPr/>
        </p:nvSpPr>
        <p:spPr>
          <a:xfrm>
            <a:off x="4108526" y="3974980"/>
            <a:ext cx="1271502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敬业的品质 </a:t>
            </a:r>
          </a:p>
        </p:txBody>
      </p:sp>
      <p:sp>
        <p:nvSpPr>
          <p:cNvPr id="68" name="TextBox 40"/>
          <p:cNvSpPr txBox="1"/>
          <p:nvPr/>
        </p:nvSpPr>
        <p:spPr>
          <a:xfrm>
            <a:off x="5677074" y="3440518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宽容与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7217402" y="2912708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全局观念</a:t>
            </a:r>
          </a:p>
        </p:txBody>
      </p:sp>
      <p:sp>
        <p:nvSpPr>
          <p:cNvPr id="70" name="TextBox 36"/>
          <p:cNvSpPr txBox="1"/>
          <p:nvPr/>
        </p:nvSpPr>
        <p:spPr>
          <a:xfrm>
            <a:off x="5701169" y="4271486"/>
            <a:ext cx="3119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71" name="TextBox 36"/>
          <p:cNvSpPr txBox="1"/>
          <p:nvPr/>
        </p:nvSpPr>
        <p:spPr>
          <a:xfrm>
            <a:off x="321126" y="2609799"/>
            <a:ext cx="3119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3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9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3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9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>
            <a:spLocks noChangeArrowheads="1"/>
          </p:cNvSpPr>
          <p:nvPr/>
        </p:nvSpPr>
        <p:spPr bwMode="auto">
          <a:xfrm rot="20503534">
            <a:off x="110158" y="4123078"/>
            <a:ext cx="5916039" cy="49904"/>
          </a:xfrm>
          <a:prstGeom prst="rect">
            <a:avLst/>
          </a:prstGeom>
          <a:solidFill>
            <a:srgbClr val="0070C0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25" name="椭圆 5"/>
          <p:cNvSpPr>
            <a:spLocks noChangeArrowheads="1"/>
          </p:cNvSpPr>
          <p:nvPr/>
        </p:nvSpPr>
        <p:spPr bwMode="auto">
          <a:xfrm rot="1404045">
            <a:off x="5708482" y="1233485"/>
            <a:ext cx="3189398" cy="3189310"/>
          </a:xfrm>
          <a:prstGeom prst="ellipse">
            <a:avLst/>
          </a:prstGeom>
          <a:solidFill>
            <a:srgbClr val="0070C0"/>
          </a:solidFill>
          <a:ln w="76200">
            <a:solidFill>
              <a:sysClr val="window" lastClr="FFFFFF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333018" y="1783509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ysClr val="window" lastClr="FFFFFF">
                  <a:lumMod val="93000"/>
                </a:sysClr>
              </a:gs>
              <a:gs pos="0">
                <a:srgbClr val="E2E2E2">
                  <a:lumMod val="85000"/>
                </a:srgb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E0E0E0"/>
                </a:gs>
                <a:gs pos="0">
                  <a:sysClr val="window" lastClr="FFFFFF"/>
                </a:gs>
              </a:gsLst>
              <a:lin ang="0" scaled="0"/>
              <a:tileRect/>
            </a:gradFill>
            <a:prstDash val="solid"/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lIns="0" tIns="24497" rIns="0" bIns="2449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700" b="0" i="0" u="sng" strike="noStrike" kern="0" cap="none" spc="0" normalizeH="0" baseline="0" noProof="0" dirty="0">
              <a:ln w="12700">
                <a:noFill/>
              </a:ln>
              <a:solidFill>
                <a:srgbClr val="0070C0"/>
              </a:solidFill>
              <a:effectLst/>
              <a:uLnTx/>
              <a:uFillTx/>
              <a:latin typeface="Harlow Solid Italic" panose="04030604020F02020D02" pitchFamily="82" charset="0"/>
              <a:ea typeface="微软雅黑" pitchFamily="34" charset="-122"/>
              <a:cs typeface="+mn-cs"/>
            </a:endParaRPr>
          </a:p>
        </p:txBody>
      </p:sp>
      <p:sp>
        <p:nvSpPr>
          <p:cNvPr id="27" name="TextBox 67"/>
          <p:cNvSpPr>
            <a:spLocks noChangeArrowheads="1"/>
          </p:cNvSpPr>
          <p:nvPr/>
        </p:nvSpPr>
        <p:spPr bwMode="auto">
          <a:xfrm>
            <a:off x="6447278" y="2143788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 rot="20505976">
            <a:off x="2342028" y="3158244"/>
            <a:ext cx="269814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</a:p>
        </p:txBody>
      </p:sp>
      <p:sp>
        <p:nvSpPr>
          <p:cNvPr id="29" name="TextBox 49"/>
          <p:cNvSpPr txBox="1"/>
          <p:nvPr/>
        </p:nvSpPr>
        <p:spPr>
          <a:xfrm rot="20505976">
            <a:off x="1007449" y="4166684"/>
            <a:ext cx="142365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PROGRAMMING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0531531">
            <a:off x="1917088" y="4716951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完成步骤</a:t>
            </a:r>
          </a:p>
        </p:txBody>
      </p:sp>
      <p:sp>
        <p:nvSpPr>
          <p:cNvPr id="31" name="矩形 30"/>
          <p:cNvSpPr/>
          <p:nvPr/>
        </p:nvSpPr>
        <p:spPr>
          <a:xfrm rot="20531531">
            <a:off x="3256304" y="4248563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3"/>
          <p:cNvSpPr txBox="1"/>
          <p:nvPr/>
        </p:nvSpPr>
        <p:spPr>
          <a:xfrm>
            <a:off x="3801425" y="908720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411760" y="1308830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5" name="TextBox 33"/>
          <p:cNvSpPr txBox="1"/>
          <p:nvPr/>
        </p:nvSpPr>
        <p:spPr>
          <a:xfrm>
            <a:off x="3207936" y="1352140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66"/>
          <p:cNvSpPr txBox="1"/>
          <p:nvPr/>
        </p:nvSpPr>
        <p:spPr>
          <a:xfrm>
            <a:off x="1094125" y="2164766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709236" y="3064861"/>
            <a:ext cx="1200324" cy="1200324"/>
            <a:chOff x="6709236" y="1850758"/>
            <a:chExt cx="1200324" cy="1200324"/>
          </a:xfrm>
        </p:grpSpPr>
        <p:grpSp>
          <p:nvGrpSpPr>
            <p:cNvPr id="38" name="组合 37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39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成果评估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225509" y="3050393"/>
            <a:ext cx="1200324" cy="1200324"/>
            <a:chOff x="1225509" y="1836290"/>
            <a:chExt cx="1200324" cy="1200324"/>
          </a:xfrm>
        </p:grpSpPr>
        <p:grpSp>
          <p:nvGrpSpPr>
            <p:cNvPr id="43" name="组合 42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5" name="同心圆 4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4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重视成果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234214" y="3267423"/>
            <a:ext cx="1668414" cy="1668414"/>
            <a:chOff x="5234214" y="2053320"/>
            <a:chExt cx="1668414" cy="1668414"/>
          </a:xfrm>
        </p:grpSpPr>
        <p:grpSp>
          <p:nvGrpSpPr>
            <p:cNvPr id="48" name="组合 47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9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目标体系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198327" y="3260674"/>
            <a:ext cx="1668414" cy="1668414"/>
            <a:chOff x="2198327" y="2046571"/>
            <a:chExt cx="1668414" cy="1668414"/>
          </a:xfrm>
        </p:grpSpPr>
        <p:grpSp>
          <p:nvGrpSpPr>
            <p:cNvPr id="53" name="组合 5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4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目标锁链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481448" y="3552152"/>
            <a:ext cx="2181104" cy="2181104"/>
            <a:chOff x="3481448" y="2338049"/>
            <a:chExt cx="2181104" cy="2181104"/>
          </a:xfrm>
        </p:grpSpPr>
        <p:grpSp>
          <p:nvGrpSpPr>
            <p:cNvPr id="58" name="组合 57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0" name="同心圆 5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9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人的因素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6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5" grpId="0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5" grpId="0"/>
          <p:bldP spid="3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33"/>
          <p:cNvSpPr txBox="1"/>
          <p:nvPr/>
        </p:nvSpPr>
        <p:spPr>
          <a:xfrm>
            <a:off x="3851920" y="1155791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完成步骤</a:t>
            </a: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411760" y="1564520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8" name="TextBox 33"/>
          <p:cNvSpPr txBox="1"/>
          <p:nvPr/>
        </p:nvSpPr>
        <p:spPr>
          <a:xfrm>
            <a:off x="3207936" y="1607830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66"/>
          <p:cNvSpPr txBox="1"/>
          <p:nvPr/>
        </p:nvSpPr>
        <p:spPr>
          <a:xfrm>
            <a:off x="1094125" y="2604570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593559" y="3700507"/>
            <a:ext cx="827056" cy="827056"/>
            <a:chOff x="1566862" y="4055810"/>
            <a:chExt cx="827056" cy="827056"/>
          </a:xfrm>
        </p:grpSpPr>
        <p:grpSp>
          <p:nvGrpSpPr>
            <p:cNvPr id="31" name="组合 30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32" name="TextBox 45"/>
            <p:cNvSpPr txBox="1"/>
            <p:nvPr/>
          </p:nvSpPr>
          <p:spPr>
            <a:xfrm>
              <a:off x="1673186" y="4307380"/>
              <a:ext cx="71205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STE1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45016" y="3589718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36" name="组合 35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37" name="TextBox 50"/>
            <p:cNvSpPr txBox="1"/>
            <p:nvPr/>
          </p:nvSpPr>
          <p:spPr>
            <a:xfrm>
              <a:off x="2906579" y="3395981"/>
              <a:ext cx="88998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STE2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482059" y="3462598"/>
            <a:ext cx="1310165" cy="1303621"/>
            <a:chOff x="4464548" y="3511181"/>
            <a:chExt cx="1310165" cy="1303621"/>
          </a:xfrm>
        </p:grpSpPr>
        <p:grpSp>
          <p:nvGrpSpPr>
            <p:cNvPr id="41" name="组合 40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2" name="TextBox 55"/>
            <p:cNvSpPr txBox="1"/>
            <p:nvPr/>
          </p:nvSpPr>
          <p:spPr>
            <a:xfrm>
              <a:off x="4650687" y="3884366"/>
              <a:ext cx="11240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STE3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12160" y="3252642"/>
            <a:ext cx="1688526" cy="1688526"/>
            <a:chOff x="6075122" y="1932896"/>
            <a:chExt cx="1688526" cy="1688526"/>
          </a:xfrm>
        </p:grpSpPr>
        <p:grpSp>
          <p:nvGrpSpPr>
            <p:cNvPr id="46" name="组合 45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499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7" name="TextBox 60"/>
            <p:cNvSpPr txBox="1"/>
            <p:nvPr/>
          </p:nvSpPr>
          <p:spPr>
            <a:xfrm>
              <a:off x="6365722" y="2412384"/>
              <a:ext cx="1358064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STE4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843808" y="3118170"/>
            <a:ext cx="38341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THANKS</a:t>
            </a:r>
            <a:endParaRPr kumimoji="0" lang="nl-NL" altLang="zh-CN" sz="6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35"/>
          <p:cNvSpPr>
            <a:spLocks noChangeArrowheads="1"/>
          </p:cNvSpPr>
          <p:nvPr/>
        </p:nvSpPr>
        <p:spPr bwMode="auto">
          <a:xfrm>
            <a:off x="4257799" y="1749878"/>
            <a:ext cx="1060450" cy="1060450"/>
          </a:xfrm>
          <a:prstGeom prst="ellipse">
            <a:avLst/>
          </a:prstGeom>
          <a:solidFill>
            <a:srgbClr val="0070C0"/>
          </a:solidFill>
          <a:ln w="76200">
            <a:solidFill>
              <a:sysClr val="window" lastClr="FFFFFF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" name="TextBox 67"/>
          <p:cNvSpPr>
            <a:spLocks noChangeArrowheads="1"/>
          </p:cNvSpPr>
          <p:nvPr/>
        </p:nvSpPr>
        <p:spPr bwMode="auto">
          <a:xfrm>
            <a:off x="4507036" y="2034040"/>
            <a:ext cx="5619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4932040" y="4391526"/>
            <a:ext cx="17034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应聘岗位：</a:t>
            </a: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XXX</a:t>
            </a:r>
            <a:endParaRPr kumimoji="0" lang="nl-NL" altLang="zh-CN" sz="11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3138532" y="4391526"/>
            <a:ext cx="17034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应聘人：</a:t>
            </a: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XX</a:t>
            </a:r>
            <a:endParaRPr kumimoji="0" lang="nl-NL" altLang="zh-CN" sz="11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422154" y="4133833"/>
            <a:ext cx="4814142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 rot="1224749">
            <a:off x="2843808" y="3592848"/>
            <a:ext cx="5916039" cy="45719"/>
          </a:xfrm>
          <a:prstGeom prst="rect">
            <a:avLst/>
          </a:prstGeom>
          <a:solidFill>
            <a:srgbClr val="0070C0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8144" y="1152815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ysClr val="window" lastClr="FFFFFF">
                  <a:lumMod val="93000"/>
                </a:sysClr>
              </a:gs>
              <a:gs pos="0">
                <a:srgbClr val="E2E2E2">
                  <a:lumMod val="85000"/>
                </a:srgb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E0E0E0"/>
                </a:gs>
                <a:gs pos="0">
                  <a:sysClr val="window" lastClr="FFFFFF"/>
                </a:gs>
              </a:gsLst>
              <a:lin ang="0" scaled="0"/>
              <a:tileRect/>
            </a:gradFill>
            <a:prstDash val="solid"/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lIns="0" tIns="24497" rIns="0" bIns="2449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700" b="0" i="0" u="sng" strike="noStrike" kern="0" cap="none" spc="0" normalizeH="0" baseline="0" noProof="0" dirty="0">
              <a:ln w="12700">
                <a:noFill/>
              </a:ln>
              <a:solidFill>
                <a:srgbClr val="0070C0"/>
              </a:solidFill>
              <a:effectLst/>
              <a:uLnTx/>
              <a:uFillTx/>
              <a:latin typeface="Harlow Solid Italic" panose="04030604020F02020D02" pitchFamily="82" charset="0"/>
              <a:ea typeface="微软雅黑" pitchFamily="34" charset="-122"/>
              <a:cs typeface="+mn-cs"/>
            </a:endParaRPr>
          </a:p>
        </p:txBody>
      </p:sp>
      <p:sp>
        <p:nvSpPr>
          <p:cNvPr id="12" name="TextBox 67"/>
          <p:cNvSpPr>
            <a:spLocks noChangeArrowheads="1"/>
          </p:cNvSpPr>
          <p:nvPr/>
        </p:nvSpPr>
        <p:spPr bwMode="auto">
          <a:xfrm>
            <a:off x="772404" y="1513094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 rot="1224921">
            <a:off x="4214932" y="2909817"/>
            <a:ext cx="3173790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sp>
        <p:nvSpPr>
          <p:cNvPr id="14" name="TextBox 48"/>
          <p:cNvSpPr txBox="1"/>
          <p:nvPr/>
        </p:nvSpPr>
        <p:spPr>
          <a:xfrm rot="1224921">
            <a:off x="5851801" y="3662970"/>
            <a:ext cx="28337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175824">
            <a:off x="3317268" y="3601367"/>
            <a:ext cx="2461251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175824">
            <a:off x="4909449" y="3980919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个人履历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169834">
            <a:off x="6413494" y="4518272"/>
            <a:ext cx="1520288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荣誉和奖项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33"/>
          <p:cNvSpPr txBox="1"/>
          <p:nvPr/>
        </p:nvSpPr>
        <p:spPr>
          <a:xfrm>
            <a:off x="3729417" y="1330908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V="1">
            <a:off x="2411760" y="1731018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43" name="TextBox 33"/>
          <p:cNvSpPr txBox="1"/>
          <p:nvPr/>
        </p:nvSpPr>
        <p:spPr>
          <a:xfrm>
            <a:off x="3207936" y="177432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58144" y="2941960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ysClr val="window" lastClr="FFFFFF">
                  <a:lumMod val="93000"/>
                </a:sysClr>
              </a:gs>
              <a:gs pos="0">
                <a:srgbClr val="E2E2E2">
                  <a:lumMod val="85000"/>
                </a:srgb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E0E0E0"/>
                </a:gs>
                <a:gs pos="0">
                  <a:sysClr val="window" lastClr="FFFFFF"/>
                </a:gs>
              </a:gsLst>
              <a:lin ang="0" scaled="0"/>
              <a:tileRect/>
            </a:gradFill>
            <a:prstDash val="solid"/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lIns="0" tIns="24497" rIns="0" bIns="2449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700" b="0" i="0" u="sng" strike="noStrike" kern="0" cap="none" spc="0" normalizeH="0" baseline="0" noProof="0" dirty="0">
              <a:ln w="12700">
                <a:noFill/>
              </a:ln>
              <a:solidFill>
                <a:srgbClr val="0070C0"/>
              </a:solidFill>
              <a:effectLst/>
              <a:uLnTx/>
              <a:uFillTx/>
              <a:latin typeface="Harlow Solid Italic" panose="04030604020F02020D02" pitchFamily="82" charset="0"/>
              <a:ea typeface="微软雅黑" pitchFamily="34" charset="-122"/>
              <a:cs typeface="+mn-cs"/>
            </a:endParaRPr>
          </a:p>
        </p:txBody>
      </p:sp>
      <p:sp>
        <p:nvSpPr>
          <p:cNvPr id="45" name="TextBox 67"/>
          <p:cNvSpPr>
            <a:spLocks noChangeArrowheads="1"/>
          </p:cNvSpPr>
          <p:nvPr/>
        </p:nvSpPr>
        <p:spPr bwMode="auto">
          <a:xfrm>
            <a:off x="772404" y="3302239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 flipH="1">
            <a:off x="4296885" y="2975931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47" name="直接连接符 46"/>
          <p:cNvCxnSpPr/>
          <p:nvPr/>
        </p:nvCxnSpPr>
        <p:spPr>
          <a:xfrm flipH="1">
            <a:off x="4296885" y="3280885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48" name="直接连接符 47"/>
          <p:cNvCxnSpPr/>
          <p:nvPr/>
        </p:nvCxnSpPr>
        <p:spPr>
          <a:xfrm flipH="1">
            <a:off x="4296885" y="3585839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49" name="直接连接符 48"/>
          <p:cNvCxnSpPr/>
          <p:nvPr/>
        </p:nvCxnSpPr>
        <p:spPr>
          <a:xfrm flipH="1">
            <a:off x="4296885" y="3890793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50" name="直接连接符 49"/>
          <p:cNvCxnSpPr/>
          <p:nvPr/>
        </p:nvCxnSpPr>
        <p:spPr>
          <a:xfrm flipH="1">
            <a:off x="4296885" y="4195748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51" name="直接连接符 50"/>
          <p:cNvCxnSpPr/>
          <p:nvPr/>
        </p:nvCxnSpPr>
        <p:spPr>
          <a:xfrm flipH="1">
            <a:off x="4296885" y="4500702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52" name="直接连接符 51"/>
          <p:cNvCxnSpPr/>
          <p:nvPr/>
        </p:nvCxnSpPr>
        <p:spPr>
          <a:xfrm flipH="1">
            <a:off x="4296885" y="4892740"/>
            <a:ext cx="3260213" cy="0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53" name="直接连接符 52"/>
          <p:cNvCxnSpPr/>
          <p:nvPr/>
        </p:nvCxnSpPr>
        <p:spPr>
          <a:xfrm flipH="1" flipV="1">
            <a:off x="4296885" y="5263008"/>
            <a:ext cx="3260213" cy="3559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dash"/>
          </a:ln>
          <a:effectLst/>
        </p:spPr>
      </p:cxnSp>
      <p:sp>
        <p:nvSpPr>
          <p:cNvPr id="54" name="TextBox 51"/>
          <p:cNvSpPr txBox="1"/>
          <p:nvPr/>
        </p:nvSpPr>
        <p:spPr>
          <a:xfrm>
            <a:off x="4289856" y="2701394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168948" y="2699060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性别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292067" y="3004176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74857" y="2996975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8" name="TextBox 60"/>
          <p:cNvSpPr txBox="1"/>
          <p:nvPr/>
        </p:nvSpPr>
        <p:spPr>
          <a:xfrm>
            <a:off x="4876481" y="2701394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</p:txBody>
      </p:sp>
      <p:sp>
        <p:nvSpPr>
          <p:cNvPr id="59" name="TextBox 61"/>
          <p:cNvSpPr txBox="1"/>
          <p:nvPr/>
        </p:nvSpPr>
        <p:spPr>
          <a:xfrm>
            <a:off x="6746048" y="2699060"/>
            <a:ext cx="36740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男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62"/>
          <p:cNvSpPr txBox="1"/>
          <p:nvPr/>
        </p:nvSpPr>
        <p:spPr>
          <a:xfrm>
            <a:off x="4878693" y="3004176"/>
            <a:ext cx="58140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3"/>
          <p:cNvSpPr txBox="1"/>
          <p:nvPr/>
        </p:nvSpPr>
        <p:spPr>
          <a:xfrm>
            <a:off x="6751957" y="3003324"/>
            <a:ext cx="36740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64"/>
          <p:cNvSpPr txBox="1"/>
          <p:nvPr/>
        </p:nvSpPr>
        <p:spPr>
          <a:xfrm>
            <a:off x="4297845" y="3612006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3" name="TextBox 65"/>
          <p:cNvSpPr txBox="1"/>
          <p:nvPr/>
        </p:nvSpPr>
        <p:spPr>
          <a:xfrm>
            <a:off x="6159621" y="3602468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4" name="TextBox 66"/>
          <p:cNvSpPr txBox="1"/>
          <p:nvPr/>
        </p:nvSpPr>
        <p:spPr>
          <a:xfrm>
            <a:off x="6164578" y="3304718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5" name="TextBox 67"/>
          <p:cNvSpPr txBox="1"/>
          <p:nvPr/>
        </p:nvSpPr>
        <p:spPr>
          <a:xfrm>
            <a:off x="4288540" y="3307125"/>
            <a:ext cx="594630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6" name="TextBox 68"/>
          <p:cNvSpPr txBox="1"/>
          <p:nvPr/>
        </p:nvSpPr>
        <p:spPr>
          <a:xfrm>
            <a:off x="4906915" y="3307125"/>
            <a:ext cx="61112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67" name="TextBox 69"/>
          <p:cNvSpPr txBox="1"/>
          <p:nvPr/>
        </p:nvSpPr>
        <p:spPr>
          <a:xfrm>
            <a:off x="6744854" y="3311069"/>
            <a:ext cx="76775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68" name="TextBox 70"/>
          <p:cNvSpPr txBox="1"/>
          <p:nvPr/>
        </p:nvSpPr>
        <p:spPr>
          <a:xfrm>
            <a:off x="4887646" y="3612006"/>
            <a:ext cx="732889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71"/>
          <p:cNvSpPr txBox="1"/>
          <p:nvPr/>
        </p:nvSpPr>
        <p:spPr>
          <a:xfrm>
            <a:off x="6739897" y="3615243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72"/>
          <p:cNvSpPr txBox="1"/>
          <p:nvPr/>
        </p:nvSpPr>
        <p:spPr>
          <a:xfrm>
            <a:off x="6150299" y="3909271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1" name="TextBox 73"/>
          <p:cNvSpPr txBox="1"/>
          <p:nvPr/>
        </p:nvSpPr>
        <p:spPr>
          <a:xfrm>
            <a:off x="4288658" y="4227590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2" name="TextBox 74"/>
          <p:cNvSpPr txBox="1"/>
          <p:nvPr/>
        </p:nvSpPr>
        <p:spPr>
          <a:xfrm>
            <a:off x="4288658" y="3911921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3" name="TextBox 75"/>
          <p:cNvSpPr txBox="1"/>
          <p:nvPr/>
        </p:nvSpPr>
        <p:spPr>
          <a:xfrm>
            <a:off x="5203599" y="3917454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76"/>
          <p:cNvSpPr txBox="1"/>
          <p:nvPr/>
        </p:nvSpPr>
        <p:spPr>
          <a:xfrm>
            <a:off x="7046190" y="3907562"/>
            <a:ext cx="550146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7"/>
          <p:cNvSpPr txBox="1"/>
          <p:nvPr/>
        </p:nvSpPr>
        <p:spPr>
          <a:xfrm>
            <a:off x="5187724" y="4224984"/>
            <a:ext cx="1275104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76" name="TextBox 78"/>
          <p:cNvSpPr txBox="1"/>
          <p:nvPr/>
        </p:nvSpPr>
        <p:spPr>
          <a:xfrm>
            <a:off x="4288658" y="4613124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7" name="TextBox 79"/>
          <p:cNvSpPr txBox="1"/>
          <p:nvPr/>
        </p:nvSpPr>
        <p:spPr>
          <a:xfrm>
            <a:off x="5187724" y="4610519"/>
            <a:ext cx="1593702" cy="3077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1ppt@1ppt.com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80"/>
          <p:cNvSpPr txBox="1"/>
          <p:nvPr/>
        </p:nvSpPr>
        <p:spPr>
          <a:xfrm>
            <a:off x="4288658" y="4989587"/>
            <a:ext cx="96011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现在住址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9" name="TextBox 81"/>
          <p:cNvSpPr txBox="1"/>
          <p:nvPr/>
        </p:nvSpPr>
        <p:spPr>
          <a:xfrm>
            <a:off x="5187724" y="4986981"/>
            <a:ext cx="2170782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家园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>
                  <a:lumMod val="60000"/>
                  <a:lumOff val="4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44" grpId="0" animBg="1"/>
      <p:bldP spid="45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3"/>
          <p:cNvSpPr txBox="1"/>
          <p:nvPr/>
        </p:nvSpPr>
        <p:spPr>
          <a:xfrm>
            <a:off x="3729417" y="1124744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个人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履历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2411760" y="1511808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7" name="TextBox 33"/>
          <p:cNvSpPr txBox="1"/>
          <p:nvPr/>
        </p:nvSpPr>
        <p:spPr>
          <a:xfrm>
            <a:off x="3207936" y="155511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859023" y="2119810"/>
            <a:ext cx="787037" cy="787037"/>
            <a:chOff x="304800" y="673100"/>
            <a:chExt cx="4000500" cy="4000500"/>
          </a:xfrm>
          <a:solidFill>
            <a:sysClr val="window" lastClr="FFFFFF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1" name="椭圆 40"/>
          <p:cNvSpPr/>
          <p:nvPr/>
        </p:nvSpPr>
        <p:spPr>
          <a:xfrm>
            <a:off x="5316064" y="2765510"/>
            <a:ext cx="794696" cy="79469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36553" y="3569095"/>
            <a:ext cx="1023389" cy="1023389"/>
            <a:chOff x="304800" y="673100"/>
            <a:chExt cx="4000500" cy="4000500"/>
          </a:xfrm>
          <a:solidFill>
            <a:sysClr val="window" lastClr="FFFFFF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4376429" y="4119984"/>
            <a:ext cx="1155180" cy="115518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885728" y="3860249"/>
            <a:ext cx="1480311" cy="1480311"/>
            <a:chOff x="304800" y="673100"/>
            <a:chExt cx="4000500" cy="4000500"/>
          </a:xfrm>
          <a:solidFill>
            <a:sysClr val="window" lastClr="FFFFFF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2037434" y="2335394"/>
            <a:ext cx="1696587" cy="1696587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TextBox 142"/>
          <p:cNvSpPr txBox="1"/>
          <p:nvPr/>
        </p:nvSpPr>
        <p:spPr>
          <a:xfrm>
            <a:off x="5869765" y="2260784"/>
            <a:ext cx="1723549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就读于北京大学工商管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理专业，学士学位。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1" name="TextBox 144"/>
          <p:cNvSpPr txBox="1"/>
          <p:nvPr/>
        </p:nvSpPr>
        <p:spPr>
          <a:xfrm>
            <a:off x="4768897" y="2373937"/>
            <a:ext cx="938073" cy="26160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050" b="1" dirty="0">
                <a:solidFill>
                  <a:srgbClr val="456D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sp>
        <p:nvSpPr>
          <p:cNvPr id="52" name="TextBox 136"/>
          <p:cNvSpPr txBox="1"/>
          <p:nvPr/>
        </p:nvSpPr>
        <p:spPr>
          <a:xfrm>
            <a:off x="6345835" y="3009717"/>
            <a:ext cx="1415772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就读于芝加哥大学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工商管理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MBA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3" name="TextBox 138"/>
          <p:cNvSpPr txBox="1"/>
          <p:nvPr/>
        </p:nvSpPr>
        <p:spPr>
          <a:xfrm>
            <a:off x="5269799" y="3018809"/>
            <a:ext cx="938073" cy="26160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521245" y="3886378"/>
            <a:ext cx="1507139" cy="4616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厂副厂长，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入中国共产党。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5" name="TextBox 132"/>
          <p:cNvSpPr txBox="1"/>
          <p:nvPr/>
        </p:nvSpPr>
        <p:spPr>
          <a:xfrm>
            <a:off x="5364088" y="3961341"/>
            <a:ext cx="1011811" cy="27699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200" b="1" dirty="0">
                <a:solidFill>
                  <a:srgbClr val="456D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sp>
        <p:nvSpPr>
          <p:cNvPr id="56" name="TextBox 124"/>
          <p:cNvSpPr txBox="1"/>
          <p:nvPr/>
        </p:nvSpPr>
        <p:spPr>
          <a:xfrm>
            <a:off x="5703374" y="4633513"/>
            <a:ext cx="1307565" cy="4616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市机械工业局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副局长。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7" name="TextBox 126"/>
          <p:cNvSpPr txBox="1"/>
          <p:nvPr/>
        </p:nvSpPr>
        <p:spPr>
          <a:xfrm>
            <a:off x="4479655" y="4561310"/>
            <a:ext cx="1148067" cy="3077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sp>
        <p:nvSpPr>
          <p:cNvPr id="58" name="TextBox 118"/>
          <p:cNvSpPr txBox="1"/>
          <p:nvPr/>
        </p:nvSpPr>
        <p:spPr>
          <a:xfrm>
            <a:off x="1462484" y="4466741"/>
            <a:ext cx="1153677" cy="4616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厅副厅长。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9" name="TextBox 120"/>
          <p:cNvSpPr txBox="1"/>
          <p:nvPr/>
        </p:nvSpPr>
        <p:spPr>
          <a:xfrm>
            <a:off x="3037429" y="4530969"/>
            <a:ext cx="1221003" cy="3231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1500" b="1" dirty="0">
                <a:solidFill>
                  <a:srgbClr val="456D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sp>
        <p:nvSpPr>
          <p:cNvPr id="60" name="TextBox 111"/>
          <p:cNvSpPr txBox="1"/>
          <p:nvPr/>
        </p:nvSpPr>
        <p:spPr>
          <a:xfrm>
            <a:off x="907152" y="3051465"/>
            <a:ext cx="1153677" cy="27699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市副市长。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61" name="TextBox 113"/>
          <p:cNvSpPr txBox="1"/>
          <p:nvPr/>
        </p:nvSpPr>
        <p:spPr>
          <a:xfrm>
            <a:off x="2289634" y="2997230"/>
            <a:ext cx="1213790" cy="369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2013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至今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5837033" y="2311590"/>
            <a:ext cx="0" cy="360052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63" name="直接连接符 62"/>
          <p:cNvCxnSpPr/>
          <p:nvPr/>
        </p:nvCxnSpPr>
        <p:spPr>
          <a:xfrm flipV="1">
            <a:off x="6499706" y="3945221"/>
            <a:ext cx="0" cy="360052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64" name="直接连接符 63"/>
          <p:cNvCxnSpPr/>
          <p:nvPr/>
        </p:nvCxnSpPr>
        <p:spPr>
          <a:xfrm flipV="1">
            <a:off x="6349159" y="3069521"/>
            <a:ext cx="0" cy="36005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5" name="直接连接符 64"/>
          <p:cNvCxnSpPr/>
          <p:nvPr/>
        </p:nvCxnSpPr>
        <p:spPr>
          <a:xfrm flipV="1">
            <a:off x="5677973" y="4677968"/>
            <a:ext cx="0" cy="36005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6" name="直接连接符 65"/>
          <p:cNvCxnSpPr/>
          <p:nvPr/>
        </p:nvCxnSpPr>
        <p:spPr>
          <a:xfrm flipV="1">
            <a:off x="2588480" y="4531323"/>
            <a:ext cx="0" cy="360052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dash"/>
          </a:ln>
          <a:effectLst/>
        </p:spPr>
      </p:cxnSp>
      <p:cxnSp>
        <p:nvCxnSpPr>
          <p:cNvPr id="67" name="直接连接符 66"/>
          <p:cNvCxnSpPr/>
          <p:nvPr/>
        </p:nvCxnSpPr>
        <p:spPr>
          <a:xfrm flipV="1">
            <a:off x="1907627" y="3105885"/>
            <a:ext cx="0" cy="225246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0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0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1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7" grpId="0"/>
          <p:bldP spid="41" grpId="0" animBg="1"/>
          <p:bldP spid="45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0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1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7" grpId="0"/>
          <p:bldP spid="41" grpId="0" animBg="1"/>
          <p:bldP spid="45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3"/>
          <p:cNvSpPr txBox="1"/>
          <p:nvPr/>
        </p:nvSpPr>
        <p:spPr>
          <a:xfrm>
            <a:off x="3707904" y="1250096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荣誉和奖项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2411760" y="1650206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33" name="TextBox 33"/>
          <p:cNvSpPr txBox="1"/>
          <p:nvPr/>
        </p:nvSpPr>
        <p:spPr>
          <a:xfrm>
            <a:off x="3207936" y="1693516"/>
            <a:ext cx="357888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4571999" y="2546240"/>
            <a:ext cx="0" cy="765629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35" name="直接连接符 34"/>
          <p:cNvCxnSpPr/>
          <p:nvPr/>
        </p:nvCxnSpPr>
        <p:spPr>
          <a:xfrm>
            <a:off x="3038916" y="2546240"/>
            <a:ext cx="0" cy="924001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36" name="直接连接符 35"/>
          <p:cNvCxnSpPr/>
          <p:nvPr/>
        </p:nvCxnSpPr>
        <p:spPr>
          <a:xfrm>
            <a:off x="6099027" y="2546240"/>
            <a:ext cx="0" cy="924001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7626055" y="2546240"/>
            <a:ext cx="0" cy="765629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38" name="直接连接符 37"/>
          <p:cNvCxnSpPr/>
          <p:nvPr/>
        </p:nvCxnSpPr>
        <p:spPr>
          <a:xfrm>
            <a:off x="1517944" y="2546240"/>
            <a:ext cx="0" cy="765629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4113006" y="3011248"/>
            <a:ext cx="917987" cy="91798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640034" y="3284437"/>
            <a:ext cx="917987" cy="91798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2585979" y="3284437"/>
            <a:ext cx="917987" cy="91798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167062" y="2906280"/>
            <a:ext cx="917987" cy="91798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58951" y="2906280"/>
            <a:ext cx="917987" cy="91798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698500" y="2546240"/>
            <a:ext cx="7772400" cy="0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45" name="TextBox 43"/>
          <p:cNvSpPr txBox="1"/>
          <p:nvPr/>
        </p:nvSpPr>
        <p:spPr>
          <a:xfrm>
            <a:off x="1019155" y="4202424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2002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46" name="TextBox 44"/>
          <p:cNvSpPr txBox="1"/>
          <p:nvPr/>
        </p:nvSpPr>
        <p:spPr>
          <a:xfrm>
            <a:off x="989834" y="4665871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2517445" y="4397002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48" name="TextBox 46"/>
          <p:cNvSpPr txBox="1"/>
          <p:nvPr/>
        </p:nvSpPr>
        <p:spPr>
          <a:xfrm>
            <a:off x="2488124" y="4860449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9" name="TextBox 47"/>
          <p:cNvSpPr txBox="1"/>
          <p:nvPr/>
        </p:nvSpPr>
        <p:spPr>
          <a:xfrm>
            <a:off x="4050528" y="4090306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2010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50" name="TextBox 48"/>
          <p:cNvSpPr txBox="1"/>
          <p:nvPr/>
        </p:nvSpPr>
        <p:spPr>
          <a:xfrm>
            <a:off x="4021207" y="4553753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1" name="TextBox 49"/>
          <p:cNvSpPr txBox="1"/>
          <p:nvPr/>
        </p:nvSpPr>
        <p:spPr>
          <a:xfrm>
            <a:off x="5648646" y="4397001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2012---</a:t>
            </a:r>
          </a:p>
        </p:txBody>
      </p:sp>
      <p:sp>
        <p:nvSpPr>
          <p:cNvPr id="52" name="TextBox 50"/>
          <p:cNvSpPr txBox="1"/>
          <p:nvPr/>
        </p:nvSpPr>
        <p:spPr>
          <a:xfrm>
            <a:off x="5619325" y="4860448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3" name="TextBox 51"/>
          <p:cNvSpPr txBox="1"/>
          <p:nvPr/>
        </p:nvSpPr>
        <p:spPr>
          <a:xfrm>
            <a:off x="7196383" y="4028169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2015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54" name="TextBox 52"/>
          <p:cNvSpPr txBox="1"/>
          <p:nvPr/>
        </p:nvSpPr>
        <p:spPr>
          <a:xfrm>
            <a:off x="7167062" y="4491616"/>
            <a:ext cx="1101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劳动奖章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805" y="3114340"/>
            <a:ext cx="570499" cy="570499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663" y="3426864"/>
            <a:ext cx="570499" cy="570499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450" y="3199168"/>
            <a:ext cx="570499" cy="570499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458180"/>
            <a:ext cx="570499" cy="57049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553" y="3089083"/>
            <a:ext cx="570499" cy="57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9" grpId="0" animBg="1"/>
      <p:bldP spid="40" grpId="0" animBg="1"/>
      <p:bldP spid="41" grpId="0" animBg="1"/>
      <p:bldP spid="42" grpId="0" animBg="1"/>
      <p:bldP spid="43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33"/>
          <p:cNvSpPr txBox="1"/>
          <p:nvPr/>
        </p:nvSpPr>
        <p:spPr>
          <a:xfrm>
            <a:off x="3779912" y="1049078"/>
            <a:ext cx="357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2411760" y="1449188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3" name="TextBox 33"/>
          <p:cNvSpPr txBox="1"/>
          <p:nvPr/>
        </p:nvSpPr>
        <p:spPr>
          <a:xfrm>
            <a:off x="3207936" y="1492498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46"/>
          <p:cNvSpPr txBox="1"/>
          <p:nvPr/>
        </p:nvSpPr>
        <p:spPr>
          <a:xfrm>
            <a:off x="2426588" y="1916279"/>
            <a:ext cx="1898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HINESE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47"/>
          <p:cNvSpPr txBox="1"/>
          <p:nvPr/>
        </p:nvSpPr>
        <p:spPr>
          <a:xfrm>
            <a:off x="3359169" y="2773147"/>
            <a:ext cx="2447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ANTONESE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48"/>
          <p:cNvSpPr txBox="1"/>
          <p:nvPr/>
        </p:nvSpPr>
        <p:spPr>
          <a:xfrm>
            <a:off x="4211225" y="3673762"/>
            <a:ext cx="1837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NGLISH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4951454" y="4676943"/>
            <a:ext cx="1739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RENCH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0"/>
          <p:cNvSpPr txBox="1"/>
          <p:nvPr/>
        </p:nvSpPr>
        <p:spPr>
          <a:xfrm>
            <a:off x="4137381" y="25633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汉语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普通话水平测试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级甲等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9" name="TextBox 51"/>
          <p:cNvSpPr txBox="1"/>
          <p:nvPr/>
        </p:nvSpPr>
        <p:spPr>
          <a:xfrm>
            <a:off x="5920347" y="4307995"/>
            <a:ext cx="2149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英语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新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TOEFL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考试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120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0" name="TextBox 52"/>
          <p:cNvSpPr txBox="1"/>
          <p:nvPr/>
        </p:nvSpPr>
        <p:spPr>
          <a:xfrm>
            <a:off x="6494750" y="5315363"/>
            <a:ext cx="1741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法语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:TEF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考试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900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1" name="TextBox 53"/>
          <p:cNvSpPr txBox="1"/>
          <p:nvPr/>
        </p:nvSpPr>
        <p:spPr>
          <a:xfrm>
            <a:off x="5616431" y="34117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粤语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能够满足正常交流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186687" y="1988849"/>
            <a:ext cx="936015" cy="936015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099842" y="28923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6" name="椭圆 35"/>
          <p:cNvSpPr/>
          <p:nvPr/>
        </p:nvSpPr>
        <p:spPr>
          <a:xfrm>
            <a:off x="2979001" y="3781932"/>
            <a:ext cx="936015" cy="936015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903586" y="46854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1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1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 animBg="1"/>
          <p:bldP spid="3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 rot="20503534">
            <a:off x="250661" y="4008646"/>
            <a:ext cx="5916039" cy="49904"/>
          </a:xfrm>
          <a:prstGeom prst="rect">
            <a:avLst/>
          </a:prstGeom>
          <a:solidFill>
            <a:srgbClr val="0070C0"/>
          </a:solidFill>
          <a:ln w="9525" algn="ctr">
            <a:noFill/>
            <a:round/>
            <a:headEnd/>
            <a:tailEnd/>
          </a:ln>
        </p:spPr>
        <p:txBody>
          <a:bodyPr lIns="65325" tIns="32662" rIns="65325" bIns="32662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2" name="椭圆 5"/>
          <p:cNvSpPr>
            <a:spLocks noChangeArrowheads="1"/>
          </p:cNvSpPr>
          <p:nvPr/>
        </p:nvSpPr>
        <p:spPr bwMode="auto">
          <a:xfrm rot="1404045">
            <a:off x="5848985" y="1119053"/>
            <a:ext cx="3189398" cy="3189310"/>
          </a:xfrm>
          <a:prstGeom prst="ellipse">
            <a:avLst/>
          </a:prstGeom>
          <a:solidFill>
            <a:srgbClr val="0070C0"/>
          </a:solidFill>
          <a:ln w="76200">
            <a:solidFill>
              <a:sysClr val="window" lastClr="FFFFFF"/>
            </a:solidFill>
            <a:round/>
            <a:headEnd/>
            <a:tailEnd/>
          </a:ln>
        </p:spPr>
        <p:txBody>
          <a:bodyPr lIns="65325" tIns="32662" rIns="65325" bIns="32662" anchor="ctr"/>
          <a:lstStyle>
            <a:lvl1pPr>
              <a:lnSpc>
                <a:spcPct val="90000"/>
              </a:lnSpc>
              <a:spcBef>
                <a:spcPts val="1050"/>
              </a:spcBef>
              <a:buFont typeface="Arial" charset="0"/>
              <a:buChar char="•"/>
              <a:defRPr sz="29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2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25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73521" y="1669077"/>
            <a:ext cx="1940012" cy="1939706"/>
          </a:xfrm>
          <a:prstGeom prst="ellipse">
            <a:avLst/>
          </a:prstGeom>
          <a:gradFill flip="none" rotWithShape="1">
            <a:gsLst>
              <a:gs pos="49000">
                <a:sysClr val="window" lastClr="FFFFFF">
                  <a:lumMod val="93000"/>
                </a:sysClr>
              </a:gs>
              <a:gs pos="0">
                <a:srgbClr val="E2E2E2">
                  <a:lumMod val="85000"/>
                </a:srgbClr>
              </a:gs>
              <a:gs pos="100000">
                <a:sysClr val="window" lastClr="FFFFFF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E0E0E0"/>
                </a:gs>
                <a:gs pos="0">
                  <a:sysClr val="window" lastClr="FFFFFF"/>
                </a:gs>
              </a:gsLst>
              <a:lin ang="0" scaled="0"/>
              <a:tileRect/>
            </a:gradFill>
            <a:prstDash val="solid"/>
          </a:ln>
          <a:effectLst>
            <a:outerShdw blurRad="368300" dist="5842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txBody>
          <a:bodyPr lIns="0" tIns="24497" rIns="0" bIns="2449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700" b="0" i="0" u="sng" strike="noStrike" kern="0" cap="none" spc="0" normalizeH="0" baseline="0" noProof="0" dirty="0">
              <a:ln w="12700">
                <a:noFill/>
              </a:ln>
              <a:solidFill>
                <a:srgbClr val="0070C0"/>
              </a:solidFill>
              <a:effectLst/>
              <a:uLnTx/>
              <a:uFillTx/>
              <a:latin typeface="Harlow Solid Italic" panose="04030604020F02020D02" pitchFamily="82" charset="0"/>
              <a:ea typeface="微软雅黑" pitchFamily="34" charset="-122"/>
              <a:cs typeface="+mn-cs"/>
            </a:endParaRPr>
          </a:p>
        </p:txBody>
      </p:sp>
      <p:sp>
        <p:nvSpPr>
          <p:cNvPr id="14" name="TextBox 67"/>
          <p:cNvSpPr>
            <a:spLocks noChangeArrowheads="1"/>
          </p:cNvSpPr>
          <p:nvPr/>
        </p:nvSpPr>
        <p:spPr bwMode="auto">
          <a:xfrm>
            <a:off x="6587781" y="2029356"/>
            <a:ext cx="166565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me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 rot="20505976">
            <a:off x="2482531" y="3043812"/>
            <a:ext cx="2698145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</a:p>
        </p:txBody>
      </p:sp>
      <p:sp>
        <p:nvSpPr>
          <p:cNvPr id="16" name="TextBox 49"/>
          <p:cNvSpPr txBox="1"/>
          <p:nvPr/>
        </p:nvSpPr>
        <p:spPr>
          <a:xfrm rot="20505976">
            <a:off x="1147952" y="4052252"/>
            <a:ext cx="142365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20531531">
            <a:off x="2788955" y="4351682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解决问题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20531531">
            <a:off x="1288159" y="4825670"/>
            <a:ext cx="1520288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责任与义务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 rot="20531531">
            <a:off x="4128171" y="3883294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知识技能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33"/>
          <p:cNvSpPr txBox="1"/>
          <p:nvPr/>
        </p:nvSpPr>
        <p:spPr>
          <a:xfrm>
            <a:off x="3729417" y="1226331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知识技能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2411760" y="1626441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3" name="TextBox 33"/>
          <p:cNvSpPr txBox="1"/>
          <p:nvPr/>
        </p:nvSpPr>
        <p:spPr>
          <a:xfrm>
            <a:off x="3207936" y="1669751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561783" y="346209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人力资源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管理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意识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5" name="TextBox 26"/>
          <p:cNvSpPr txBox="1"/>
          <p:nvPr/>
        </p:nvSpPr>
        <p:spPr>
          <a:xfrm>
            <a:off x="561783" y="4103262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专业的知识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与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技能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6" name="TextBox 41"/>
          <p:cNvSpPr txBox="1"/>
          <p:nvPr/>
        </p:nvSpPr>
        <p:spPr>
          <a:xfrm>
            <a:off x="6656327" y="434535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人文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素质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修养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7" name="TextBox 42"/>
          <p:cNvSpPr txBox="1"/>
          <p:nvPr/>
        </p:nvSpPr>
        <p:spPr>
          <a:xfrm>
            <a:off x="6656327" y="3239108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良好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心态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8" name="TextBox 43"/>
          <p:cNvSpPr txBox="1"/>
          <p:nvPr/>
        </p:nvSpPr>
        <p:spPr>
          <a:xfrm>
            <a:off x="6656327" y="397660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全面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知识结构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9" name="TextBox 54"/>
          <p:cNvSpPr txBox="1"/>
          <p:nvPr/>
        </p:nvSpPr>
        <p:spPr>
          <a:xfrm>
            <a:off x="6656327" y="360785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持之以恒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毅力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652567" y="3191586"/>
            <a:ext cx="1423450" cy="14234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702615" y="3725686"/>
            <a:ext cx="1604974" cy="368530"/>
            <a:chOff x="3838575" y="2712368"/>
            <a:chExt cx="1604974" cy="368530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3" name="直接连接符 32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4" name="直接连接符 33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5" name="直接连接符 34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grpSp>
        <p:nvGrpSpPr>
          <p:cNvPr id="37" name="组合 36"/>
          <p:cNvGrpSpPr/>
          <p:nvPr/>
        </p:nvGrpSpPr>
        <p:grpSpPr>
          <a:xfrm>
            <a:off x="5041985" y="3189432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" dur="1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" dur="1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33"/>
          <p:cNvSpPr txBox="1"/>
          <p:nvPr/>
        </p:nvSpPr>
        <p:spPr>
          <a:xfrm>
            <a:off x="3801425" y="1177540"/>
            <a:ext cx="3578887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-1800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解决问题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2411760" y="1577650"/>
            <a:ext cx="4226959" cy="2"/>
          </a:xfrm>
          <a:prstGeom prst="line">
            <a:avLst/>
          </a:prstGeom>
          <a:noFill/>
          <a:ln w="9525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7" name="TextBox 33"/>
          <p:cNvSpPr txBox="1"/>
          <p:nvPr/>
        </p:nvSpPr>
        <p:spPr>
          <a:xfrm>
            <a:off x="3207936" y="1620960"/>
            <a:ext cx="3578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Click  here  to  add  your  title 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178448" y="3187662"/>
            <a:ext cx="1060950" cy="1060950"/>
          </a:xfrm>
          <a:prstGeom prst="ellipse">
            <a:avLst/>
          </a:prstGeom>
          <a:noFill/>
          <a:ln w="9525" cap="flat" cmpd="sng" algn="ctr">
            <a:solidFill>
              <a:srgbClr val="01AEEE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94494" y="3187662"/>
            <a:ext cx="1060950" cy="1060950"/>
          </a:xfrm>
          <a:prstGeom prst="ellipse">
            <a:avLst/>
          </a:prstGeom>
          <a:noFill/>
          <a:ln w="9525" cap="flat" cmpd="sng" algn="ctr">
            <a:solidFill>
              <a:srgbClr val="01AEEE"/>
            </a:solidFill>
            <a:prstDash val="sysDash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477330" y="2545692"/>
            <a:ext cx="443372" cy="44337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97527" y="243869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菱心体简" pitchFamily="49" charset="-122"/>
                <a:ea typeface="汉仪菱心体简" pitchFamily="49" charset="-122"/>
              </a:rPr>
              <a:t>提出假设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997527" y="2808028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提出假设解决问题，事物的可能性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477330" y="4355608"/>
            <a:ext cx="443372" cy="44337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997527" y="42486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菱心体简" pitchFamily="49" charset="-122"/>
                <a:ea typeface="汉仪菱心体简" pitchFamily="49" charset="-122"/>
              </a:rPr>
              <a:t>检验假设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997527" y="4617944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做出实验检验问题的真假与是否对错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53696" y="243869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菱心体简" pitchFamily="49" charset="-122"/>
                <a:ea typeface="汉仪菱心体简" pitchFamily="49" charset="-122"/>
              </a:rPr>
              <a:t>发现问题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13595" y="2808028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有发现问题的能力和对事物有强烈的好奇心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853696" y="42486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菱心体简" pitchFamily="49" charset="-122"/>
                <a:ea typeface="汉仪菱心体简" pitchFamily="49" charset="-122"/>
              </a:rPr>
              <a:t>分析问题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菱心体简" pitchFamily="49" charset="-122"/>
              <a:ea typeface="汉仪菱心体简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595" y="4617944"/>
            <a:ext cx="26789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面对问题能冷静思考，从问题的本质出发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192524" y="2545692"/>
            <a:ext cx="443372" cy="44337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192524" y="4355608"/>
            <a:ext cx="443372" cy="44337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95000"/>
                  <a:lumOff val="5000"/>
                </a:sysClr>
              </a:gs>
              <a:gs pos="0">
                <a:sysClr val="window" lastClr="FFFFFF">
                  <a:lumMod val="75000"/>
                </a:sysClr>
              </a:gs>
              <a:gs pos="70000">
                <a:srgbClr val="FAFAFA"/>
              </a:gs>
            </a:gsLst>
            <a:lin ang="81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3256955" y="2576469"/>
            <a:ext cx="31450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" pitchFamily="34" charset="0"/>
                <a:ea typeface="汉仪菱心体简" pitchFamily="49" charset="-122"/>
              </a:rPr>
              <a:t>A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43" name="文本框 9"/>
          <p:cNvSpPr txBox="1"/>
          <p:nvPr/>
        </p:nvSpPr>
        <p:spPr>
          <a:xfrm>
            <a:off x="3251344" y="4377239"/>
            <a:ext cx="32573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" pitchFamily="34" charset="0"/>
                <a:ea typeface="汉仪菱心体简" pitchFamily="49" charset="-122"/>
              </a:rPr>
              <a:t>B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44" name="文本框 9"/>
          <p:cNvSpPr txBox="1"/>
          <p:nvPr/>
        </p:nvSpPr>
        <p:spPr>
          <a:xfrm>
            <a:off x="5536532" y="2576469"/>
            <a:ext cx="32733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" pitchFamily="34" charset="0"/>
                <a:ea typeface="汉仪菱心体简" pitchFamily="49" charset="-122"/>
              </a:rPr>
              <a:t>C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45" name="文本框 9"/>
          <p:cNvSpPr txBox="1"/>
          <p:nvPr/>
        </p:nvSpPr>
        <p:spPr>
          <a:xfrm>
            <a:off x="5537333" y="4377239"/>
            <a:ext cx="32573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" pitchFamily="34" charset="0"/>
                <a:ea typeface="汉仪菱心体简" pitchFamily="49" charset="-122"/>
              </a:rPr>
              <a:t>D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Impact" pitchFamily="34" charset="0"/>
              <a:ea typeface="汉仪菱心体简" pitchFamily="49" charset="-122"/>
            </a:endParaRPr>
          </a:p>
        </p:txBody>
      </p:sp>
      <p:sp>
        <p:nvSpPr>
          <p:cNvPr id="46" name="Freeform 532"/>
          <p:cNvSpPr>
            <a:spLocks/>
          </p:cNvSpPr>
          <p:nvPr/>
        </p:nvSpPr>
        <p:spPr bwMode="auto">
          <a:xfrm>
            <a:off x="3484631" y="3488367"/>
            <a:ext cx="448584" cy="455484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  <p:sp>
        <p:nvSpPr>
          <p:cNvPr id="47" name="Freeform 532"/>
          <p:cNvSpPr>
            <a:spLocks/>
          </p:cNvSpPr>
          <p:nvPr/>
        </p:nvSpPr>
        <p:spPr bwMode="auto">
          <a:xfrm rot="10800000" flipH="1" flipV="1">
            <a:off x="5100677" y="3488367"/>
            <a:ext cx="448584" cy="455484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8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8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1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6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1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 animBg="1"/>
      <p:bldP spid="29" grpId="0" animBg="1"/>
      <p:bldP spid="30" grpId="0" animBg="1"/>
      <p:bldP spid="31" grpId="0"/>
      <p:bldP spid="32" grpId="0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41" grpId="0" animBg="1"/>
      <p:bldP spid="42" grpId="0"/>
      <p:bldP spid="43" grpId="0"/>
      <p:bldP spid="44" grpId="0"/>
      <p:bldP spid="45" grpId="0"/>
      <p:bldP spid="46" grpId="0" animBg="1"/>
      <p:bldP spid="47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23091</TotalTime>
  <Words>970</Words>
  <Application>Microsoft Office PowerPoint</Application>
  <PresentationFormat>全屏显示(4:3)</PresentationFormat>
  <Paragraphs>215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2017-03-30T07:34:15Z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