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6"/>
  </p:notesMasterIdLst>
  <p:handoutMasterIdLst>
    <p:handoutMasterId r:id="rId17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359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90" d="100"/>
          <a:sy n="90" d="100"/>
        </p:scale>
        <p:origin x="-732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549948" y="983474"/>
            <a:ext cx="6556444" cy="4566257"/>
            <a:chOff x="6328283" y="606320"/>
            <a:chExt cx="6556444" cy="4566257"/>
          </a:xfrm>
        </p:grpSpPr>
        <p:cxnSp>
          <p:nvCxnSpPr>
            <p:cNvPr id="38" name="Straight Connector 4"/>
            <p:cNvCxnSpPr/>
            <p:nvPr/>
          </p:nvCxnSpPr>
          <p:spPr>
            <a:xfrm>
              <a:off x="6328283" y="1277455"/>
              <a:ext cx="6556444" cy="0"/>
            </a:xfrm>
            <a:prstGeom prst="line">
              <a:avLst/>
            </a:prstGeom>
            <a:noFill/>
            <a:ln w="12700" cap="flat" cmpd="sng" algn="ctr">
              <a:solidFill>
                <a:srgbClr val="44C072"/>
              </a:solidFill>
              <a:prstDash val="solid"/>
              <a:miter lim="800000"/>
              <a:headEnd type="oval" w="lg" len="lg"/>
            </a:ln>
            <a:effectLst/>
          </p:spPr>
        </p:cxnSp>
        <p:sp>
          <p:nvSpPr>
            <p:cNvPr id="39" name="Oval 10"/>
            <p:cNvSpPr/>
            <p:nvPr/>
          </p:nvSpPr>
          <p:spPr>
            <a:xfrm>
              <a:off x="8586124" y="606320"/>
              <a:ext cx="1319876" cy="131987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4CC776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4CC77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Roboto Condensed Light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756071" y="989158"/>
              <a:ext cx="18565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41" name="TextBox 6"/>
            <p:cNvSpPr txBox="1">
              <a:spLocks noChangeArrowheads="1"/>
            </p:cNvSpPr>
            <p:nvPr/>
          </p:nvSpPr>
          <p:spPr bwMode="auto">
            <a:xfrm>
              <a:off x="7395578" y="2734192"/>
              <a:ext cx="142162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关于我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6"/>
            <p:cNvSpPr txBox="1">
              <a:spLocks noChangeArrowheads="1"/>
            </p:cNvSpPr>
            <p:nvPr/>
          </p:nvSpPr>
          <p:spPr bwMode="auto">
            <a:xfrm>
              <a:off x="7440380" y="4403525"/>
              <a:ext cx="16374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胜任能力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Box 6"/>
            <p:cNvSpPr txBox="1">
              <a:spLocks noChangeArrowheads="1"/>
            </p:cNvSpPr>
            <p:nvPr/>
          </p:nvSpPr>
          <p:spPr bwMode="auto">
            <a:xfrm>
              <a:off x="9697512" y="4416416"/>
              <a:ext cx="176777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目标规划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48"/>
            <p:cNvSpPr txBox="1"/>
            <p:nvPr/>
          </p:nvSpPr>
          <p:spPr>
            <a:xfrm>
              <a:off x="7567118" y="3266603"/>
              <a:ext cx="11817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ABOUT ME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50"/>
            <p:cNvSpPr txBox="1"/>
            <p:nvPr/>
          </p:nvSpPr>
          <p:spPr>
            <a:xfrm>
              <a:off x="7481090" y="4855824"/>
              <a:ext cx="14468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COMPETENCE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TextBox 51"/>
            <p:cNvSpPr txBox="1"/>
            <p:nvPr/>
          </p:nvSpPr>
          <p:spPr>
            <a:xfrm>
              <a:off x="9699812" y="4864800"/>
              <a:ext cx="16911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PROGRAMMING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6"/>
            <p:cNvSpPr txBox="1">
              <a:spLocks noChangeArrowheads="1"/>
            </p:cNvSpPr>
            <p:nvPr/>
          </p:nvSpPr>
          <p:spPr bwMode="auto">
            <a:xfrm>
              <a:off x="9686630" y="2719473"/>
              <a:ext cx="187662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岗位认知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TextBox 49"/>
            <p:cNvSpPr txBox="1"/>
            <p:nvPr/>
          </p:nvSpPr>
          <p:spPr>
            <a:xfrm>
              <a:off x="9658781" y="3180678"/>
              <a:ext cx="16827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POST COGNTIVE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237498" y="1713998"/>
            <a:ext cx="2294848" cy="731797"/>
            <a:chOff x="695368" y="3811490"/>
            <a:chExt cx="1721136" cy="548848"/>
          </a:xfrm>
          <a:solidFill>
            <a:srgbClr val="FFFFFF"/>
          </a:solidFill>
        </p:grpSpPr>
        <p:grpSp>
          <p:nvGrpSpPr>
            <p:cNvPr id="35" name="组合 34"/>
            <p:cNvGrpSpPr/>
            <p:nvPr/>
          </p:nvGrpSpPr>
          <p:grpSpPr>
            <a:xfrm>
              <a:off x="695368" y="3811490"/>
              <a:ext cx="1721136" cy="548848"/>
              <a:chOff x="4304043" y="1286668"/>
              <a:chExt cx="3837944" cy="2757793"/>
            </a:xfrm>
            <a:grpFill/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7" name="圆角矩形 3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825405" y="3951961"/>
              <a:ext cx="279463" cy="27946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401888" y="2407055"/>
            <a:ext cx="2294848" cy="731797"/>
            <a:chOff x="2173927" y="3285519"/>
            <a:chExt cx="1721136" cy="548848"/>
          </a:xfrm>
          <a:solidFill>
            <a:srgbClr val="44C072"/>
          </a:solidFill>
        </p:grpSpPr>
        <p:grpSp>
          <p:nvGrpSpPr>
            <p:cNvPr id="40" name="组合 39"/>
            <p:cNvGrpSpPr/>
            <p:nvPr/>
          </p:nvGrpSpPr>
          <p:grpSpPr>
            <a:xfrm>
              <a:off x="2173927" y="3285519"/>
              <a:ext cx="1721136" cy="548848"/>
              <a:chOff x="4304043" y="1286668"/>
              <a:chExt cx="3837944" cy="2757793"/>
            </a:xfrm>
            <a:grpFill/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圆角矩形 41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3" name="圆角矩形 42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1" name="椭圆 40"/>
            <p:cNvSpPr/>
            <p:nvPr/>
          </p:nvSpPr>
          <p:spPr>
            <a:xfrm>
              <a:off x="2307128" y="3420211"/>
              <a:ext cx="279463" cy="27946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432161" y="3171758"/>
            <a:ext cx="2294848" cy="731797"/>
            <a:chOff x="3685227" y="2759547"/>
            <a:chExt cx="1721136" cy="548848"/>
          </a:xfrm>
          <a:solidFill>
            <a:srgbClr val="FFFFFF"/>
          </a:solidFill>
        </p:grpSpPr>
        <p:grpSp>
          <p:nvGrpSpPr>
            <p:cNvPr id="45" name="组合 44"/>
            <p:cNvGrpSpPr/>
            <p:nvPr/>
          </p:nvGrpSpPr>
          <p:grpSpPr>
            <a:xfrm>
              <a:off x="3685227" y="2759547"/>
              <a:ext cx="1721136" cy="548848"/>
              <a:chOff x="4304043" y="1286668"/>
              <a:chExt cx="3837944" cy="2757793"/>
            </a:xfrm>
            <a:grpFill/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圆角矩形 4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6" name="椭圆 45"/>
            <p:cNvSpPr/>
            <p:nvPr/>
          </p:nvSpPr>
          <p:spPr>
            <a:xfrm>
              <a:off x="3829063" y="2894239"/>
              <a:ext cx="279463" cy="27946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784866" y="3903555"/>
            <a:ext cx="2294848" cy="731797"/>
            <a:chOff x="5204626" y="2233575"/>
            <a:chExt cx="1721136" cy="548848"/>
          </a:xfrm>
          <a:solidFill>
            <a:srgbClr val="44C072"/>
          </a:solidFill>
        </p:grpSpPr>
        <p:grpSp>
          <p:nvGrpSpPr>
            <p:cNvPr id="50" name="组合 49"/>
            <p:cNvGrpSpPr/>
            <p:nvPr/>
          </p:nvGrpSpPr>
          <p:grpSpPr>
            <a:xfrm>
              <a:off x="5204626" y="2233575"/>
              <a:ext cx="1721136" cy="548848"/>
              <a:chOff x="4304043" y="1286668"/>
              <a:chExt cx="3837944" cy="2757793"/>
            </a:xfrm>
            <a:grpFill/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2" name="圆角矩形 51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3" name="圆角矩形 52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1" name="椭圆 50"/>
            <p:cNvSpPr/>
            <p:nvPr/>
          </p:nvSpPr>
          <p:spPr>
            <a:xfrm>
              <a:off x="5384889" y="2368267"/>
              <a:ext cx="279463" cy="27946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722465" y="4609218"/>
            <a:ext cx="2294848" cy="731797"/>
            <a:chOff x="6723643" y="1707603"/>
            <a:chExt cx="1721136" cy="548848"/>
          </a:xfrm>
          <a:solidFill>
            <a:srgbClr val="FFFFFF"/>
          </a:solidFill>
        </p:grpSpPr>
        <p:grpSp>
          <p:nvGrpSpPr>
            <p:cNvPr id="55" name="组合 54"/>
            <p:cNvGrpSpPr/>
            <p:nvPr/>
          </p:nvGrpSpPr>
          <p:grpSpPr>
            <a:xfrm>
              <a:off x="6723643" y="1707603"/>
              <a:ext cx="1721136" cy="548848"/>
              <a:chOff x="4304043" y="1286668"/>
              <a:chExt cx="3837944" cy="2757793"/>
            </a:xfrm>
            <a:grpFill/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圆角矩形 5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8" name="圆角矩形 5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6" name="椭圆 55"/>
            <p:cNvSpPr/>
            <p:nvPr/>
          </p:nvSpPr>
          <p:spPr>
            <a:xfrm>
              <a:off x="6904288" y="1842295"/>
              <a:ext cx="279463" cy="279463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59" name="TextBox 37"/>
          <p:cNvSpPr txBox="1"/>
          <p:nvPr/>
        </p:nvSpPr>
        <p:spPr>
          <a:xfrm>
            <a:off x="1783498" y="1890238"/>
            <a:ext cx="1614117" cy="451405"/>
          </a:xfrm>
          <a:prstGeom prst="rect">
            <a:avLst/>
          </a:prstGeom>
          <a:noFill/>
          <a:effectLst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表达与沟通</a:t>
            </a:r>
          </a:p>
        </p:txBody>
      </p:sp>
      <p:sp>
        <p:nvSpPr>
          <p:cNvPr id="60" name="TextBox 38"/>
          <p:cNvSpPr txBox="1"/>
          <p:nvPr/>
        </p:nvSpPr>
        <p:spPr>
          <a:xfrm>
            <a:off x="3010752" y="2547250"/>
            <a:ext cx="1340537" cy="451405"/>
          </a:xfrm>
          <a:prstGeom prst="rect">
            <a:avLst/>
          </a:prstGeom>
          <a:noFill/>
          <a:effectLst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做事主动</a:t>
            </a:r>
          </a:p>
        </p:txBody>
      </p:sp>
      <p:sp>
        <p:nvSpPr>
          <p:cNvPr id="61" name="TextBox 39"/>
          <p:cNvSpPr txBox="1"/>
          <p:nvPr/>
        </p:nvSpPr>
        <p:spPr>
          <a:xfrm>
            <a:off x="3996560" y="3345821"/>
            <a:ext cx="1727390" cy="446272"/>
          </a:xfrm>
          <a:prstGeom prst="rect">
            <a:avLst/>
          </a:prstGeom>
          <a:noFill/>
          <a:effectLst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敬业的品质 </a:t>
            </a:r>
          </a:p>
        </p:txBody>
      </p:sp>
      <p:sp>
        <p:nvSpPr>
          <p:cNvPr id="62" name="TextBox 40"/>
          <p:cNvSpPr txBox="1"/>
          <p:nvPr/>
        </p:nvSpPr>
        <p:spPr>
          <a:xfrm>
            <a:off x="5414797" y="4066298"/>
            <a:ext cx="1614117" cy="451405"/>
          </a:xfrm>
          <a:prstGeom prst="rect">
            <a:avLst/>
          </a:prstGeom>
          <a:noFill/>
          <a:effectLst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宽容与合作</a:t>
            </a:r>
          </a:p>
        </p:txBody>
      </p:sp>
      <p:sp>
        <p:nvSpPr>
          <p:cNvPr id="63" name="TextBox 41"/>
          <p:cNvSpPr txBox="1"/>
          <p:nvPr/>
        </p:nvSpPr>
        <p:spPr>
          <a:xfrm>
            <a:off x="6380812" y="4769510"/>
            <a:ext cx="1340537" cy="451405"/>
          </a:xfrm>
          <a:prstGeom prst="rect">
            <a:avLst/>
          </a:prstGeom>
          <a:noFill/>
          <a:effectLst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全局观念</a:t>
            </a:r>
          </a:p>
        </p:txBody>
      </p:sp>
      <p:sp>
        <p:nvSpPr>
          <p:cNvPr id="64" name="TextBox 36"/>
          <p:cNvSpPr txBox="1"/>
          <p:nvPr/>
        </p:nvSpPr>
        <p:spPr>
          <a:xfrm>
            <a:off x="6043804" y="1484784"/>
            <a:ext cx="2392720" cy="233909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65" name="TextBox 36"/>
          <p:cNvSpPr txBox="1"/>
          <p:nvPr/>
        </p:nvSpPr>
        <p:spPr>
          <a:xfrm>
            <a:off x="683568" y="3249445"/>
            <a:ext cx="2517649" cy="233909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4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4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66"/>
          <p:cNvSpPr txBox="1"/>
          <p:nvPr/>
        </p:nvSpPr>
        <p:spPr>
          <a:xfrm>
            <a:off x="201274" y="1196752"/>
            <a:ext cx="9045905" cy="67710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7347132" y="2396878"/>
            <a:ext cx="1600432" cy="1600432"/>
            <a:chOff x="6709236" y="1850758"/>
            <a:chExt cx="1200324" cy="1200324"/>
          </a:xfrm>
          <a:solidFill>
            <a:srgbClr val="44C072"/>
          </a:solidFill>
        </p:grpSpPr>
        <p:grpSp>
          <p:nvGrpSpPr>
            <p:cNvPr id="30" name="组合 29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2" name="同心圆 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1" name="TextBox 198"/>
            <p:cNvSpPr txBox="1"/>
            <p:nvPr/>
          </p:nvSpPr>
          <p:spPr>
            <a:xfrm>
              <a:off x="6871656" y="2340794"/>
              <a:ext cx="869469" cy="2885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成果评估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5496" y="2377587"/>
            <a:ext cx="1600432" cy="1600432"/>
            <a:chOff x="1225509" y="1836290"/>
            <a:chExt cx="1200324" cy="1200324"/>
          </a:xfrm>
          <a:solidFill>
            <a:srgbClr val="44C072"/>
          </a:solidFill>
        </p:grpSpPr>
        <p:grpSp>
          <p:nvGrpSpPr>
            <p:cNvPr id="35" name="组合 34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6" name="TextBox 193"/>
            <p:cNvSpPr txBox="1"/>
            <p:nvPr/>
          </p:nvSpPr>
          <p:spPr>
            <a:xfrm>
              <a:off x="1358173" y="2340794"/>
              <a:ext cx="869469" cy="2885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重视成果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380436" y="2666961"/>
            <a:ext cx="2224552" cy="2224552"/>
            <a:chOff x="5234214" y="2053320"/>
            <a:chExt cx="1668414" cy="1668414"/>
          </a:xfrm>
          <a:solidFill>
            <a:srgbClr val="FFFFFF"/>
          </a:solidFill>
        </p:grpSpPr>
        <p:grpSp>
          <p:nvGrpSpPr>
            <p:cNvPr id="40" name="组合 39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2" name="同心圆 4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1" name="TextBox 208"/>
            <p:cNvSpPr txBox="1"/>
            <p:nvPr/>
          </p:nvSpPr>
          <p:spPr>
            <a:xfrm>
              <a:off x="5452639" y="2737617"/>
              <a:ext cx="1177245" cy="38087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700" b="1" i="0" u="none" strike="noStrike" kern="0" cap="none" spc="0" normalizeH="0" baseline="0" noProof="0" dirty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目标体系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332587" y="2657962"/>
            <a:ext cx="2224552" cy="2224552"/>
            <a:chOff x="2198327" y="2046571"/>
            <a:chExt cx="1668414" cy="1668414"/>
          </a:xfrm>
          <a:solidFill>
            <a:srgbClr val="FFFFFF"/>
          </a:solidFill>
        </p:grpSpPr>
        <p:grpSp>
          <p:nvGrpSpPr>
            <p:cNvPr id="45" name="组合 44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7" name="同心圆 4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6" name="TextBox 203"/>
            <p:cNvSpPr txBox="1"/>
            <p:nvPr/>
          </p:nvSpPr>
          <p:spPr>
            <a:xfrm>
              <a:off x="2409775" y="2737617"/>
              <a:ext cx="1177245" cy="38087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700" b="1" i="0" u="none" strike="noStrike" kern="0" cap="none" spc="0" normalizeH="0" baseline="0" noProof="0" dirty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目标锁链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043415" y="3046599"/>
            <a:ext cx="2908139" cy="2908139"/>
            <a:chOff x="3481448" y="2338049"/>
            <a:chExt cx="2181104" cy="2181104"/>
          </a:xfrm>
          <a:solidFill>
            <a:srgbClr val="44C072"/>
          </a:solidFill>
        </p:grpSpPr>
        <p:grpSp>
          <p:nvGrpSpPr>
            <p:cNvPr id="50" name="组合 49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2" name="同心圆 5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51" name="TextBox 213"/>
            <p:cNvSpPr txBox="1"/>
            <p:nvPr/>
          </p:nvSpPr>
          <p:spPr>
            <a:xfrm>
              <a:off x="3761520" y="3154998"/>
              <a:ext cx="1561966" cy="49629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7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</a:rPr>
                <a:t>人的因素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9"/>
          <p:cNvSpPr/>
          <p:nvPr/>
        </p:nvSpPr>
        <p:spPr>
          <a:xfrm>
            <a:off x="1835696" y="908720"/>
            <a:ext cx="4940202" cy="4902002"/>
          </a:xfrm>
          <a:prstGeom prst="ellipse">
            <a:avLst/>
          </a:prstGeom>
          <a:noFill/>
          <a:ln w="73025" cap="flat" cmpd="sng" algn="ctr">
            <a:solidFill>
              <a:srgbClr val="4CC77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rgbClr val="2B2B2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130754" y="4643618"/>
            <a:ext cx="17202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韵动中黑简体" panose="02000000000000000000" pitchFamily="2" charset="-122"/>
                <a:ea typeface="方正韵动中黑简体" panose="02000000000000000000" pitchFamily="2" charset="-122"/>
              </a:rPr>
              <a:t>应聘部门： </a:t>
            </a: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XXX</a:t>
            </a:r>
            <a:endParaRPr kumimoji="0" lang="nl-NL" altLang="zh-CN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723490" y="1780268"/>
            <a:ext cx="470234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谢 谢    观 看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2685688" y="4643618"/>
            <a:ext cx="17202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韵动中黑简体" panose="02000000000000000000" pitchFamily="2" charset="-122"/>
                <a:ea typeface="方正韵动中黑简体" panose="02000000000000000000" pitchFamily="2" charset="-122"/>
              </a:rPr>
              <a:t>应聘人： </a:t>
            </a: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XX</a:t>
            </a:r>
            <a:endParaRPr kumimoji="0" lang="nl-NL" altLang="zh-CN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676718" y="4902206"/>
            <a:ext cx="3432818" cy="0"/>
          </a:xfrm>
          <a:prstGeom prst="line">
            <a:avLst/>
          </a:prstGeom>
          <a:noFill/>
          <a:ln w="6350" cap="flat" cmpd="sng" algn="ctr">
            <a:solidFill>
              <a:srgbClr val="44C072"/>
            </a:solidFill>
            <a:prstDash val="solid"/>
            <a:miter lim="800000"/>
          </a:ln>
          <a:effectLst/>
        </p:spPr>
      </p:cxnSp>
      <p:cxnSp>
        <p:nvCxnSpPr>
          <p:cNvPr id="14" name="直接连接符 13"/>
          <p:cNvCxnSpPr/>
          <p:nvPr/>
        </p:nvCxnSpPr>
        <p:spPr>
          <a:xfrm>
            <a:off x="2685689" y="4956188"/>
            <a:ext cx="242449" cy="0"/>
          </a:xfrm>
          <a:prstGeom prst="line">
            <a:avLst/>
          </a:prstGeom>
          <a:noFill/>
          <a:ln w="38100" cap="flat" cmpd="sng" algn="ctr">
            <a:solidFill>
              <a:srgbClr val="44C072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3285369" y="772965"/>
            <a:ext cx="5535103" cy="5030727"/>
            <a:chOff x="5857834" y="772965"/>
            <a:chExt cx="5535103" cy="5030727"/>
          </a:xfrm>
        </p:grpSpPr>
        <p:cxnSp>
          <p:nvCxnSpPr>
            <p:cNvPr id="74" name="直接连接符 73"/>
            <p:cNvCxnSpPr/>
            <p:nvPr/>
          </p:nvCxnSpPr>
          <p:spPr>
            <a:xfrm flipH="1">
              <a:off x="6993669" y="1963090"/>
              <a:ext cx="4346950" cy="0"/>
            </a:xfrm>
            <a:prstGeom prst="line">
              <a:avLst/>
            </a:prstGeom>
            <a:noFill/>
            <a:ln w="25400" cap="flat" cmpd="sng" algn="ctr">
              <a:solidFill>
                <a:srgbClr val="379A86"/>
              </a:solidFill>
              <a:prstDash val="dash"/>
              <a:miter lim="800000"/>
            </a:ln>
            <a:effectLst/>
          </p:spPr>
        </p:cxnSp>
        <p:cxnSp>
          <p:nvCxnSpPr>
            <p:cNvPr id="75" name="直接连接符 74"/>
            <p:cNvCxnSpPr/>
            <p:nvPr/>
          </p:nvCxnSpPr>
          <p:spPr>
            <a:xfrm flipH="1">
              <a:off x="6993669" y="2369696"/>
              <a:ext cx="4346950" cy="0"/>
            </a:xfrm>
            <a:prstGeom prst="line">
              <a:avLst/>
            </a:prstGeom>
            <a:noFill/>
            <a:ln w="25400" cap="flat" cmpd="sng" algn="ctr">
              <a:solidFill>
                <a:srgbClr val="379A86"/>
              </a:solidFill>
              <a:prstDash val="dash"/>
              <a:miter lim="800000"/>
            </a:ln>
            <a:effectLst/>
          </p:spPr>
        </p:cxnSp>
        <p:cxnSp>
          <p:nvCxnSpPr>
            <p:cNvPr id="76" name="直接连接符 75"/>
            <p:cNvCxnSpPr/>
            <p:nvPr/>
          </p:nvCxnSpPr>
          <p:spPr>
            <a:xfrm flipH="1">
              <a:off x="6993669" y="2776301"/>
              <a:ext cx="4346950" cy="0"/>
            </a:xfrm>
            <a:prstGeom prst="line">
              <a:avLst/>
            </a:prstGeom>
            <a:noFill/>
            <a:ln w="25400" cap="flat" cmpd="sng" algn="ctr">
              <a:solidFill>
                <a:srgbClr val="379A86"/>
              </a:solidFill>
              <a:prstDash val="dash"/>
              <a:miter lim="800000"/>
            </a:ln>
            <a:effectLst/>
          </p:spPr>
        </p:cxnSp>
        <p:cxnSp>
          <p:nvCxnSpPr>
            <p:cNvPr id="77" name="直接连接符 76"/>
            <p:cNvCxnSpPr/>
            <p:nvPr/>
          </p:nvCxnSpPr>
          <p:spPr>
            <a:xfrm flipH="1">
              <a:off x="6993669" y="3182906"/>
              <a:ext cx="4346950" cy="0"/>
            </a:xfrm>
            <a:prstGeom prst="line">
              <a:avLst/>
            </a:prstGeom>
            <a:noFill/>
            <a:ln w="25400" cap="flat" cmpd="sng" algn="ctr">
              <a:solidFill>
                <a:srgbClr val="379A86"/>
              </a:solidFill>
              <a:prstDash val="dash"/>
              <a:miter lim="800000"/>
            </a:ln>
            <a:effectLst/>
          </p:spPr>
        </p:cxnSp>
        <p:cxnSp>
          <p:nvCxnSpPr>
            <p:cNvPr id="78" name="直接连接符 77"/>
            <p:cNvCxnSpPr/>
            <p:nvPr/>
          </p:nvCxnSpPr>
          <p:spPr>
            <a:xfrm flipH="1">
              <a:off x="6993669" y="3589513"/>
              <a:ext cx="4346950" cy="0"/>
            </a:xfrm>
            <a:prstGeom prst="line">
              <a:avLst/>
            </a:prstGeom>
            <a:noFill/>
            <a:ln w="25400" cap="flat" cmpd="sng" algn="ctr">
              <a:solidFill>
                <a:srgbClr val="379A86"/>
              </a:solidFill>
              <a:prstDash val="dash"/>
              <a:miter lim="800000"/>
            </a:ln>
            <a:effectLst/>
          </p:spPr>
        </p:cxnSp>
        <p:cxnSp>
          <p:nvCxnSpPr>
            <p:cNvPr id="79" name="直接连接符 78"/>
            <p:cNvCxnSpPr/>
            <p:nvPr/>
          </p:nvCxnSpPr>
          <p:spPr>
            <a:xfrm flipH="1">
              <a:off x="6993669" y="3996118"/>
              <a:ext cx="4346950" cy="0"/>
            </a:xfrm>
            <a:prstGeom prst="line">
              <a:avLst/>
            </a:prstGeom>
            <a:noFill/>
            <a:ln w="25400" cap="flat" cmpd="sng" algn="ctr">
              <a:solidFill>
                <a:srgbClr val="379A86"/>
              </a:solidFill>
              <a:prstDash val="dash"/>
              <a:miter lim="800000"/>
            </a:ln>
            <a:effectLst/>
          </p:spPr>
        </p:cxnSp>
        <p:cxnSp>
          <p:nvCxnSpPr>
            <p:cNvPr id="80" name="直接连接符 79"/>
            <p:cNvCxnSpPr/>
            <p:nvPr/>
          </p:nvCxnSpPr>
          <p:spPr>
            <a:xfrm flipH="1">
              <a:off x="6993669" y="4518836"/>
              <a:ext cx="4346950" cy="0"/>
            </a:xfrm>
            <a:prstGeom prst="line">
              <a:avLst/>
            </a:prstGeom>
            <a:noFill/>
            <a:ln w="25400" cap="flat" cmpd="sng" algn="ctr">
              <a:solidFill>
                <a:srgbClr val="379A86"/>
              </a:solidFill>
              <a:prstDash val="dash"/>
              <a:miter lim="800000"/>
            </a:ln>
            <a:effectLst/>
          </p:spPr>
        </p:cxnSp>
        <p:cxnSp>
          <p:nvCxnSpPr>
            <p:cNvPr id="81" name="直接连接符 80"/>
            <p:cNvCxnSpPr/>
            <p:nvPr/>
          </p:nvCxnSpPr>
          <p:spPr>
            <a:xfrm flipH="1" flipV="1">
              <a:off x="6993669" y="5012526"/>
              <a:ext cx="4346950" cy="47459"/>
            </a:xfrm>
            <a:prstGeom prst="line">
              <a:avLst/>
            </a:prstGeom>
            <a:noFill/>
            <a:ln w="25400" cap="flat" cmpd="sng" algn="ctr">
              <a:solidFill>
                <a:srgbClr val="379A86"/>
              </a:solidFill>
              <a:prstDash val="dash"/>
              <a:miter lim="800000"/>
            </a:ln>
            <a:effectLst/>
          </p:spPr>
        </p:cxnSp>
        <p:sp>
          <p:nvSpPr>
            <p:cNvPr id="82" name="TextBox 51"/>
            <p:cNvSpPr txBox="1"/>
            <p:nvPr/>
          </p:nvSpPr>
          <p:spPr>
            <a:xfrm>
              <a:off x="6984297" y="1597041"/>
              <a:ext cx="792840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83" name="TextBox 54"/>
            <p:cNvSpPr txBox="1"/>
            <p:nvPr/>
          </p:nvSpPr>
          <p:spPr>
            <a:xfrm>
              <a:off x="9489753" y="1593930"/>
              <a:ext cx="792840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性别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84" name="TextBox 55"/>
            <p:cNvSpPr txBox="1"/>
            <p:nvPr/>
          </p:nvSpPr>
          <p:spPr>
            <a:xfrm>
              <a:off x="6987245" y="2000751"/>
              <a:ext cx="792840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年龄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85" name="TextBox 56"/>
            <p:cNvSpPr txBox="1"/>
            <p:nvPr/>
          </p:nvSpPr>
          <p:spPr>
            <a:xfrm>
              <a:off x="9497632" y="1991149"/>
              <a:ext cx="792840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民族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86" name="TextBox 60"/>
            <p:cNvSpPr txBox="1"/>
            <p:nvPr/>
          </p:nvSpPr>
          <p:spPr>
            <a:xfrm>
              <a:off x="7766464" y="1597041"/>
              <a:ext cx="733528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Xxx </a:t>
              </a:r>
            </a:p>
          </p:txBody>
        </p:sp>
        <p:sp>
          <p:nvSpPr>
            <p:cNvPr id="87" name="TextBox 61"/>
            <p:cNvSpPr txBox="1"/>
            <p:nvPr/>
          </p:nvSpPr>
          <p:spPr>
            <a:xfrm>
              <a:off x="10259220" y="1593930"/>
              <a:ext cx="489872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男</a:t>
              </a:r>
              <a:endPara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TextBox 62"/>
            <p:cNvSpPr txBox="1"/>
            <p:nvPr/>
          </p:nvSpPr>
          <p:spPr>
            <a:xfrm>
              <a:off x="7769413" y="2000751"/>
              <a:ext cx="775206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28</a:t>
              </a: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岁</a:t>
              </a:r>
              <a:endPara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TextBox 63"/>
            <p:cNvSpPr txBox="1"/>
            <p:nvPr/>
          </p:nvSpPr>
          <p:spPr>
            <a:xfrm>
              <a:off x="10267099" y="1999615"/>
              <a:ext cx="489872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汉</a:t>
              </a:r>
              <a:endPara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TextBox 64"/>
            <p:cNvSpPr txBox="1"/>
            <p:nvPr/>
          </p:nvSpPr>
          <p:spPr>
            <a:xfrm>
              <a:off x="6994949" y="2811191"/>
              <a:ext cx="792840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籍贯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91" name="TextBox 65"/>
            <p:cNvSpPr txBox="1"/>
            <p:nvPr/>
          </p:nvSpPr>
          <p:spPr>
            <a:xfrm>
              <a:off x="9477317" y="2798473"/>
              <a:ext cx="792840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学历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92" name="TextBox 66"/>
            <p:cNvSpPr txBox="1"/>
            <p:nvPr/>
          </p:nvSpPr>
          <p:spPr>
            <a:xfrm>
              <a:off x="9483926" y="2401474"/>
              <a:ext cx="792840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身高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93" name="TextBox 67"/>
            <p:cNvSpPr txBox="1"/>
            <p:nvPr/>
          </p:nvSpPr>
          <p:spPr>
            <a:xfrm>
              <a:off x="6982542" y="2404683"/>
              <a:ext cx="792840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体重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94" name="TextBox 68"/>
            <p:cNvSpPr txBox="1"/>
            <p:nvPr/>
          </p:nvSpPr>
          <p:spPr>
            <a:xfrm>
              <a:off x="7807043" y="2404683"/>
              <a:ext cx="814832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70kg</a:t>
              </a:r>
            </a:p>
          </p:txBody>
        </p:sp>
        <p:sp>
          <p:nvSpPr>
            <p:cNvPr id="95" name="TextBox 69"/>
            <p:cNvSpPr txBox="1"/>
            <p:nvPr/>
          </p:nvSpPr>
          <p:spPr>
            <a:xfrm>
              <a:off x="10257628" y="2409941"/>
              <a:ext cx="1023672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175cm</a:t>
              </a:r>
            </a:p>
          </p:txBody>
        </p:sp>
        <p:sp>
          <p:nvSpPr>
            <p:cNvPr id="96" name="TextBox 70"/>
            <p:cNvSpPr txBox="1"/>
            <p:nvPr/>
          </p:nvSpPr>
          <p:spPr>
            <a:xfrm>
              <a:off x="7781350" y="2811191"/>
              <a:ext cx="977185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上海市</a:t>
              </a:r>
              <a:endPara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TextBox 71"/>
            <p:cNvSpPr txBox="1"/>
            <p:nvPr/>
          </p:nvSpPr>
          <p:spPr>
            <a:xfrm>
              <a:off x="10251019" y="2815507"/>
              <a:ext cx="733528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本科</a:t>
              </a:r>
              <a:endPara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TextBox 72"/>
            <p:cNvSpPr txBox="1"/>
            <p:nvPr/>
          </p:nvSpPr>
          <p:spPr>
            <a:xfrm>
              <a:off x="9464888" y="3207544"/>
              <a:ext cx="1280153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政治面貌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99" name="TextBox 73"/>
            <p:cNvSpPr txBox="1"/>
            <p:nvPr/>
          </p:nvSpPr>
          <p:spPr>
            <a:xfrm>
              <a:off x="6982700" y="3631970"/>
              <a:ext cx="1280153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联系方式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100" name="TextBox 74"/>
            <p:cNvSpPr txBox="1"/>
            <p:nvPr/>
          </p:nvSpPr>
          <p:spPr>
            <a:xfrm>
              <a:off x="6982700" y="3211078"/>
              <a:ext cx="1280153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婚姻状况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101" name="TextBox 75"/>
            <p:cNvSpPr txBox="1"/>
            <p:nvPr/>
          </p:nvSpPr>
          <p:spPr>
            <a:xfrm>
              <a:off x="8202621" y="3218455"/>
              <a:ext cx="733528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未婚</a:t>
              </a:r>
              <a:endPara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TextBox 76"/>
            <p:cNvSpPr txBox="1"/>
            <p:nvPr/>
          </p:nvSpPr>
          <p:spPr>
            <a:xfrm>
              <a:off x="10659409" y="3205265"/>
              <a:ext cx="733528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党员</a:t>
              </a:r>
              <a:endPara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TextBox 77"/>
            <p:cNvSpPr txBox="1"/>
            <p:nvPr/>
          </p:nvSpPr>
          <p:spPr>
            <a:xfrm>
              <a:off x="8181454" y="3628495"/>
              <a:ext cx="1700139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13998xxxxxx</a:t>
              </a:r>
            </a:p>
          </p:txBody>
        </p:sp>
        <p:sp>
          <p:nvSpPr>
            <p:cNvPr id="104" name="TextBox 78"/>
            <p:cNvSpPr txBox="1"/>
            <p:nvPr/>
          </p:nvSpPr>
          <p:spPr>
            <a:xfrm>
              <a:off x="6982700" y="4146015"/>
              <a:ext cx="1280153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电子邮箱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105" name="TextBox 79"/>
            <p:cNvSpPr txBox="1"/>
            <p:nvPr/>
          </p:nvSpPr>
          <p:spPr>
            <a:xfrm>
              <a:off x="8181454" y="4142541"/>
              <a:ext cx="2152186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1ppt@1ppt.com</a:t>
              </a:r>
              <a:endPara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TextBox 80"/>
            <p:cNvSpPr txBox="1"/>
            <p:nvPr/>
          </p:nvSpPr>
          <p:spPr>
            <a:xfrm>
              <a:off x="6982700" y="4647966"/>
              <a:ext cx="1280153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现在住址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107" name="TextBox 81"/>
            <p:cNvSpPr txBox="1"/>
            <p:nvPr/>
          </p:nvSpPr>
          <p:spPr>
            <a:xfrm>
              <a:off x="8181454" y="4644491"/>
              <a:ext cx="2894376" cy="415494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上海市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区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路</a:t>
              </a:r>
              <a:r>
                <a:rPr kumimoji="0" lang="en-US" altLang="zh-CN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kumimoji="0" lang="zh-CN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家园</a:t>
              </a:r>
              <a:endPara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5857834" y="772965"/>
              <a:ext cx="0" cy="5030727"/>
            </a:xfrm>
            <a:prstGeom prst="line">
              <a:avLst/>
            </a:prstGeom>
            <a:noFill/>
            <a:ln w="25400" cap="flat" cmpd="sng" algn="ctr">
              <a:solidFill>
                <a:srgbClr val="4CC776"/>
              </a:solidFill>
              <a:prstDash val="solid"/>
              <a:miter lim="800000"/>
            </a:ln>
            <a:effectLst/>
          </p:spPr>
        </p:cxnSp>
      </p:grpSp>
      <p:pic>
        <p:nvPicPr>
          <p:cNvPr id="110" name="图片 10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49044"/>
            <a:ext cx="2540000" cy="2540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5170722" y="1288972"/>
            <a:ext cx="1049383" cy="1049383"/>
            <a:chOff x="304800" y="673100"/>
            <a:chExt cx="4000500" cy="4000500"/>
          </a:xfrm>
          <a:solidFill>
            <a:srgbClr val="FFFFFF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5" name="椭圆 34"/>
          <p:cNvSpPr/>
          <p:nvPr/>
        </p:nvSpPr>
        <p:spPr>
          <a:xfrm>
            <a:off x="5780110" y="2149905"/>
            <a:ext cx="1059594" cy="1059594"/>
          </a:xfrm>
          <a:prstGeom prst="ellipse">
            <a:avLst/>
          </a:prstGeom>
          <a:solidFill>
            <a:srgbClr val="44C07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807429" y="3221352"/>
            <a:ext cx="1364518" cy="1364518"/>
            <a:chOff x="304800" y="673100"/>
            <a:chExt cx="4000500" cy="4000500"/>
          </a:xfrm>
          <a:solidFill>
            <a:srgbClr val="FFFFFF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4527264" y="3955870"/>
            <a:ext cx="1540240" cy="1540240"/>
          </a:xfrm>
          <a:prstGeom prst="ellipse">
            <a:avLst/>
          </a:prstGeom>
          <a:solidFill>
            <a:srgbClr val="44C07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539662" y="3609557"/>
            <a:ext cx="1973748" cy="1973748"/>
            <a:chOff x="304800" y="673100"/>
            <a:chExt cx="4000500" cy="4000500"/>
          </a:xfrm>
          <a:solidFill>
            <a:srgbClr val="FFFFFF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1408604" y="1576417"/>
            <a:ext cx="2262116" cy="2262116"/>
          </a:xfrm>
          <a:prstGeom prst="ellipse">
            <a:avLst/>
          </a:prstGeom>
          <a:solidFill>
            <a:srgbClr val="44C07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TextBox 142"/>
          <p:cNvSpPr txBox="1"/>
          <p:nvPr/>
        </p:nvSpPr>
        <p:spPr>
          <a:xfrm>
            <a:off x="6518378" y="1476937"/>
            <a:ext cx="1785098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就读于北京大学工商管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理专业，学士学位。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5" name="TextBox 144"/>
          <p:cNvSpPr txBox="1"/>
          <p:nvPr/>
        </p:nvSpPr>
        <p:spPr>
          <a:xfrm>
            <a:off x="5050554" y="1627808"/>
            <a:ext cx="1070159" cy="30777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1994-1998</a:t>
            </a:r>
          </a:p>
        </p:txBody>
      </p:sp>
      <p:sp>
        <p:nvSpPr>
          <p:cNvPr id="46" name="TextBox 136"/>
          <p:cNvSpPr txBox="1"/>
          <p:nvPr/>
        </p:nvSpPr>
        <p:spPr>
          <a:xfrm>
            <a:off x="7153138" y="2475514"/>
            <a:ext cx="1477321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就读于芝加哥大学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工商管理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MBA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7" name="TextBox 138"/>
          <p:cNvSpPr txBox="1"/>
          <p:nvPr/>
        </p:nvSpPr>
        <p:spPr>
          <a:xfrm>
            <a:off x="5703910" y="2473123"/>
            <a:ext cx="1070159" cy="30777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1998-2000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387018" y="3644396"/>
            <a:ext cx="1567090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厂副厂长，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入中国共产党。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9" name="TextBox 132"/>
          <p:cNvSpPr txBox="1"/>
          <p:nvPr/>
        </p:nvSpPr>
        <p:spPr>
          <a:xfrm>
            <a:off x="5904912" y="3744347"/>
            <a:ext cx="1070159" cy="30777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2000-2006</a:t>
            </a:r>
          </a:p>
        </p:txBody>
      </p:sp>
      <p:sp>
        <p:nvSpPr>
          <p:cNvPr id="50" name="TextBox 124"/>
          <p:cNvSpPr txBox="1"/>
          <p:nvPr/>
        </p:nvSpPr>
        <p:spPr>
          <a:xfrm>
            <a:off x="6296523" y="4640575"/>
            <a:ext cx="1368317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市机械工业局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副局长。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1" name="TextBox 126"/>
          <p:cNvSpPr txBox="1"/>
          <p:nvPr/>
        </p:nvSpPr>
        <p:spPr>
          <a:xfrm>
            <a:off x="4664897" y="4544305"/>
            <a:ext cx="1209620" cy="338550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2006-2008</a:t>
            </a:r>
          </a:p>
        </p:txBody>
      </p:sp>
      <p:sp>
        <p:nvSpPr>
          <p:cNvPr id="52" name="TextBox 118"/>
          <p:cNvSpPr txBox="1"/>
          <p:nvPr/>
        </p:nvSpPr>
        <p:spPr>
          <a:xfrm>
            <a:off x="642003" y="4418213"/>
            <a:ext cx="1214429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市机械工业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厅副厅长。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3" name="TextBox 120"/>
          <p:cNvSpPr txBox="1"/>
          <p:nvPr/>
        </p:nvSpPr>
        <p:spPr>
          <a:xfrm>
            <a:off x="2741930" y="4503850"/>
            <a:ext cx="1349081" cy="36932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2008-2013</a:t>
            </a:r>
          </a:p>
        </p:txBody>
      </p:sp>
      <p:sp>
        <p:nvSpPr>
          <p:cNvPr id="54" name="TextBox 111"/>
          <p:cNvSpPr txBox="1"/>
          <p:nvPr/>
        </p:nvSpPr>
        <p:spPr>
          <a:xfrm>
            <a:off x="-98439" y="2531179"/>
            <a:ext cx="1214429" cy="30777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市副市长。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5" name="TextBox 113"/>
          <p:cNvSpPr txBox="1"/>
          <p:nvPr/>
        </p:nvSpPr>
        <p:spPr>
          <a:xfrm>
            <a:off x="1744870" y="2458865"/>
            <a:ext cx="1278549" cy="400105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2013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至今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V="1">
            <a:off x="6474735" y="1544678"/>
            <a:ext cx="0" cy="480069"/>
          </a:xfrm>
          <a:prstGeom prst="line">
            <a:avLst/>
          </a:prstGeom>
          <a:noFill/>
          <a:ln w="12700" cap="flat" cmpd="sng" algn="ctr">
            <a:solidFill>
              <a:srgbClr val="44C072"/>
            </a:solidFill>
            <a:prstDash val="dash"/>
            <a:miter lim="800000"/>
          </a:ln>
          <a:effectLst/>
        </p:spPr>
      </p:cxnSp>
      <p:cxnSp>
        <p:nvCxnSpPr>
          <p:cNvPr id="57" name="直接连接符 56"/>
          <p:cNvCxnSpPr/>
          <p:nvPr/>
        </p:nvCxnSpPr>
        <p:spPr>
          <a:xfrm flipV="1">
            <a:off x="7358299" y="3722853"/>
            <a:ext cx="0" cy="480069"/>
          </a:xfrm>
          <a:prstGeom prst="line">
            <a:avLst/>
          </a:prstGeom>
          <a:noFill/>
          <a:ln w="12700" cap="flat" cmpd="sng" algn="ctr">
            <a:solidFill>
              <a:srgbClr val="44C072"/>
            </a:solidFill>
            <a:prstDash val="dash"/>
            <a:miter lim="800000"/>
          </a:ln>
          <a:effectLst/>
        </p:spPr>
      </p:cxnSp>
      <p:cxnSp>
        <p:nvCxnSpPr>
          <p:cNvPr id="58" name="直接连接符 57"/>
          <p:cNvCxnSpPr/>
          <p:nvPr/>
        </p:nvCxnSpPr>
        <p:spPr>
          <a:xfrm flipV="1">
            <a:off x="7157570" y="2555253"/>
            <a:ext cx="0" cy="480069"/>
          </a:xfrm>
          <a:prstGeom prst="line">
            <a:avLst/>
          </a:prstGeom>
          <a:noFill/>
          <a:ln w="12700" cap="flat" cmpd="sng" algn="ctr">
            <a:solidFill>
              <a:srgbClr val="F6F8F8"/>
            </a:solidFill>
            <a:prstDash val="dash"/>
            <a:miter lim="800000"/>
          </a:ln>
          <a:effectLst/>
        </p:spPr>
      </p:cxnSp>
      <p:cxnSp>
        <p:nvCxnSpPr>
          <p:cNvPr id="59" name="直接连接符 58"/>
          <p:cNvCxnSpPr/>
          <p:nvPr/>
        </p:nvCxnSpPr>
        <p:spPr>
          <a:xfrm flipV="1">
            <a:off x="6262656" y="4699849"/>
            <a:ext cx="0" cy="480069"/>
          </a:xfrm>
          <a:prstGeom prst="line">
            <a:avLst/>
          </a:prstGeom>
          <a:noFill/>
          <a:ln w="12700" cap="flat" cmpd="sng" algn="ctr">
            <a:solidFill>
              <a:srgbClr val="F6F8F8"/>
            </a:solidFill>
            <a:prstDash val="dash"/>
            <a:miter lim="800000"/>
          </a:ln>
          <a:effectLst/>
        </p:spPr>
      </p:cxnSp>
      <p:cxnSp>
        <p:nvCxnSpPr>
          <p:cNvPr id="60" name="直接连接符 59"/>
          <p:cNvCxnSpPr/>
          <p:nvPr/>
        </p:nvCxnSpPr>
        <p:spPr>
          <a:xfrm flipV="1">
            <a:off x="2143331" y="4504322"/>
            <a:ext cx="0" cy="480069"/>
          </a:xfrm>
          <a:prstGeom prst="line">
            <a:avLst/>
          </a:prstGeom>
          <a:noFill/>
          <a:ln w="12700" cap="flat" cmpd="sng" algn="ctr">
            <a:solidFill>
              <a:srgbClr val="44C072"/>
            </a:solidFill>
            <a:prstDash val="dash"/>
            <a:miter lim="800000"/>
          </a:ln>
          <a:effectLst/>
        </p:spPr>
      </p:cxnSp>
      <p:cxnSp>
        <p:nvCxnSpPr>
          <p:cNvPr id="61" name="直接连接符 60"/>
          <p:cNvCxnSpPr/>
          <p:nvPr/>
        </p:nvCxnSpPr>
        <p:spPr>
          <a:xfrm flipV="1">
            <a:off x="1235527" y="2603739"/>
            <a:ext cx="0" cy="300328"/>
          </a:xfrm>
          <a:prstGeom prst="line">
            <a:avLst/>
          </a:prstGeom>
          <a:noFill/>
          <a:ln w="12700" cap="flat" cmpd="sng" algn="ctr">
            <a:solidFill>
              <a:srgbClr val="F6F8F8"/>
            </a:solidFill>
            <a:prstDash val="dash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9" grpId="0" animBg="1"/>
          <p:bldP spid="43" grpId="0" animBg="1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9" grpId="0" animBg="1"/>
          <p:bldP spid="43" grpId="0" animBg="1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82736" y="2120719"/>
            <a:ext cx="1622448" cy="814804"/>
          </a:xfrm>
          <a:prstGeom prst="rect">
            <a:avLst/>
          </a:prstGeom>
          <a:solidFill>
            <a:srgbClr val="4CC776"/>
          </a:solidFill>
          <a:ln w="12700" cap="flat" cmpd="sng" algn="ctr">
            <a:solidFill>
              <a:srgbClr val="4CC776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B2B2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82736" y="3082639"/>
            <a:ext cx="1622448" cy="814804"/>
          </a:xfrm>
          <a:prstGeom prst="rect">
            <a:avLst/>
          </a:prstGeom>
          <a:solidFill>
            <a:srgbClr val="4CC776"/>
          </a:solidFill>
          <a:ln w="12700" cap="flat" cmpd="sng" algn="ctr">
            <a:solidFill>
              <a:srgbClr val="4CC776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B2B2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93367" y="4010874"/>
            <a:ext cx="1622448" cy="814804"/>
          </a:xfrm>
          <a:prstGeom prst="rect">
            <a:avLst/>
          </a:prstGeom>
          <a:solidFill>
            <a:srgbClr val="4CC776"/>
          </a:solidFill>
          <a:ln w="12700" cap="flat" cmpd="sng" algn="ctr">
            <a:solidFill>
              <a:srgbClr val="4CC776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B2B2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9512" y="5000717"/>
            <a:ext cx="1622448" cy="814804"/>
          </a:xfrm>
          <a:prstGeom prst="rect">
            <a:avLst/>
          </a:prstGeom>
          <a:solidFill>
            <a:srgbClr val="4CC776"/>
          </a:solidFill>
          <a:ln w="12700" cap="flat" cmpd="sng" algn="ctr">
            <a:solidFill>
              <a:srgbClr val="4CC776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B2B2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2298" y="1146488"/>
            <a:ext cx="1622448" cy="814804"/>
          </a:xfrm>
          <a:prstGeom prst="rect">
            <a:avLst/>
          </a:prstGeom>
          <a:solidFill>
            <a:srgbClr val="4CC776"/>
          </a:solidFill>
          <a:ln w="12700" cap="flat" cmpd="sng" algn="ctr">
            <a:solidFill>
              <a:srgbClr val="4CC776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B2B2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TextBox 43"/>
          <p:cNvSpPr txBox="1"/>
          <p:nvPr/>
        </p:nvSpPr>
        <p:spPr>
          <a:xfrm>
            <a:off x="353750" y="1328371"/>
            <a:ext cx="1732590" cy="4154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2002</a:t>
            </a: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24" name="TextBox 44"/>
          <p:cNvSpPr txBox="1"/>
          <p:nvPr/>
        </p:nvSpPr>
        <p:spPr>
          <a:xfrm>
            <a:off x="2247130" y="1328371"/>
            <a:ext cx="6839785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5" name="TextBox 45"/>
          <p:cNvSpPr txBox="1"/>
          <p:nvPr/>
        </p:nvSpPr>
        <p:spPr>
          <a:xfrm>
            <a:off x="304993" y="2364413"/>
            <a:ext cx="1377935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</a:t>
            </a: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26" name="TextBox 47"/>
          <p:cNvSpPr txBox="1"/>
          <p:nvPr/>
        </p:nvSpPr>
        <p:spPr>
          <a:xfrm>
            <a:off x="395246" y="3342984"/>
            <a:ext cx="1377935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2010</a:t>
            </a: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sp>
        <p:nvSpPr>
          <p:cNvPr id="27" name="TextBox 49"/>
          <p:cNvSpPr txBox="1"/>
          <p:nvPr/>
        </p:nvSpPr>
        <p:spPr>
          <a:xfrm>
            <a:off x="374268" y="4225650"/>
            <a:ext cx="1134279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2012---</a:t>
            </a:r>
          </a:p>
        </p:txBody>
      </p:sp>
      <p:sp>
        <p:nvSpPr>
          <p:cNvPr id="28" name="TextBox 51"/>
          <p:cNvSpPr txBox="1"/>
          <p:nvPr/>
        </p:nvSpPr>
        <p:spPr>
          <a:xfrm>
            <a:off x="360412" y="5153091"/>
            <a:ext cx="1377935" cy="4154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2015</a:t>
            </a: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r>
              <a:rPr kumimoji="0" lang="en-US" altLang="zh-CN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1957096" y="476672"/>
            <a:ext cx="0" cy="5971309"/>
          </a:xfrm>
          <a:prstGeom prst="line">
            <a:avLst/>
          </a:prstGeom>
          <a:noFill/>
          <a:ln w="25400" cap="flat" cmpd="sng" algn="ctr">
            <a:solidFill>
              <a:srgbClr val="4CC776"/>
            </a:solidFill>
            <a:prstDash val="solid"/>
            <a:miter lim="800000"/>
          </a:ln>
          <a:effectLst/>
        </p:spPr>
      </p:cxnSp>
      <p:sp>
        <p:nvSpPr>
          <p:cNvPr id="30" name="TextBox 44"/>
          <p:cNvSpPr txBox="1"/>
          <p:nvPr/>
        </p:nvSpPr>
        <p:spPr>
          <a:xfrm>
            <a:off x="2183325" y="2269822"/>
            <a:ext cx="6839785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1" name="TextBox 44"/>
          <p:cNvSpPr txBox="1"/>
          <p:nvPr/>
        </p:nvSpPr>
        <p:spPr>
          <a:xfrm>
            <a:off x="2211034" y="3296638"/>
            <a:ext cx="6839785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2" name="TextBox 44"/>
          <p:cNvSpPr txBox="1"/>
          <p:nvPr/>
        </p:nvSpPr>
        <p:spPr>
          <a:xfrm>
            <a:off x="2197178" y="4160251"/>
            <a:ext cx="6839785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3" name="TextBox 44"/>
          <p:cNvSpPr txBox="1"/>
          <p:nvPr/>
        </p:nvSpPr>
        <p:spPr>
          <a:xfrm>
            <a:off x="2211033" y="5095970"/>
            <a:ext cx="6839785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点击输入所获荣誉和奖项</a:t>
            </a: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30" grpId="0"/>
      <p:bldP spid="3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4"/>
          <p:cNvGrpSpPr/>
          <p:nvPr/>
        </p:nvGrpSpPr>
        <p:grpSpPr>
          <a:xfrm>
            <a:off x="3589816" y="1708878"/>
            <a:ext cx="2042636" cy="1888860"/>
            <a:chOff x="3722175" y="2187840"/>
            <a:chExt cx="2042636" cy="1888860"/>
          </a:xfrm>
          <a:solidFill>
            <a:srgbClr val="44C072"/>
          </a:solidFill>
        </p:grpSpPr>
        <p:grpSp>
          <p:nvGrpSpPr>
            <p:cNvPr id="38" name="Group 27"/>
            <p:cNvGrpSpPr/>
            <p:nvPr/>
          </p:nvGrpSpPr>
          <p:grpSpPr>
            <a:xfrm>
              <a:off x="3722175" y="2187840"/>
              <a:ext cx="2042636" cy="1888860"/>
              <a:chOff x="2894013" y="1827213"/>
              <a:chExt cx="1265238" cy="1169988"/>
            </a:xfrm>
            <a:grpFill/>
          </p:grpSpPr>
          <p:sp>
            <p:nvSpPr>
              <p:cNvPr id="42" name="Freeform 25"/>
              <p:cNvSpPr>
                <a:spLocks noEditPoints="1"/>
              </p:cNvSpPr>
              <p:nvPr/>
            </p:nvSpPr>
            <p:spPr bwMode="auto">
              <a:xfrm>
                <a:off x="3000378" y="1893890"/>
                <a:ext cx="1039814" cy="104140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 26"/>
              <p:cNvSpPr>
                <a:spLocks noEditPoints="1"/>
              </p:cNvSpPr>
              <p:nvPr/>
            </p:nvSpPr>
            <p:spPr bwMode="auto">
              <a:xfrm>
                <a:off x="2894013" y="1827213"/>
                <a:ext cx="1265238" cy="1169988"/>
              </a:xfrm>
              <a:custGeom>
                <a:avLst/>
                <a:gdLst>
                  <a:gd name="T0" fmla="*/ 141 w 286"/>
                  <a:gd name="T1" fmla="*/ 261 h 264"/>
                  <a:gd name="T2" fmla="*/ 50 w 286"/>
                  <a:gd name="T3" fmla="*/ 223 h 264"/>
                  <a:gd name="T4" fmla="*/ 50 w 286"/>
                  <a:gd name="T5" fmla="*/ 41 h 264"/>
                  <a:gd name="T6" fmla="*/ 141 w 286"/>
                  <a:gd name="T7" fmla="*/ 4 h 264"/>
                  <a:gd name="T8" fmla="*/ 232 w 286"/>
                  <a:gd name="T9" fmla="*/ 41 h 264"/>
                  <a:gd name="T10" fmla="*/ 232 w 286"/>
                  <a:gd name="T11" fmla="*/ 223 h 264"/>
                  <a:gd name="T12" fmla="*/ 141 w 286"/>
                  <a:gd name="T13" fmla="*/ 261 h 264"/>
                  <a:gd name="T14" fmla="*/ 141 w 286"/>
                  <a:gd name="T15" fmla="*/ 0 h 264"/>
                  <a:gd name="T16" fmla="*/ 48 w 286"/>
                  <a:gd name="T17" fmla="*/ 39 h 264"/>
                  <a:gd name="T18" fmla="*/ 9 w 286"/>
                  <a:gd name="T19" fmla="*/ 132 h 264"/>
                  <a:gd name="T20" fmla="*/ 48 w 286"/>
                  <a:gd name="T21" fmla="*/ 226 h 264"/>
                  <a:gd name="T22" fmla="*/ 141 w 286"/>
                  <a:gd name="T23" fmla="*/ 264 h 264"/>
                  <a:gd name="T24" fmla="*/ 141 w 286"/>
                  <a:gd name="T25" fmla="*/ 264 h 264"/>
                  <a:gd name="T26" fmla="*/ 235 w 286"/>
                  <a:gd name="T27" fmla="*/ 226 h 264"/>
                  <a:gd name="T28" fmla="*/ 235 w 286"/>
                  <a:gd name="T29" fmla="*/ 39 h 264"/>
                  <a:gd name="T30" fmla="*/ 141 w 286"/>
                  <a:gd name="T31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6" h="264">
                    <a:moveTo>
                      <a:pt x="141" y="261"/>
                    </a:moveTo>
                    <a:cubicBezTo>
                      <a:pt x="107" y="261"/>
                      <a:pt x="75" y="248"/>
                      <a:pt x="50" y="223"/>
                    </a:cubicBezTo>
                    <a:cubicBezTo>
                      <a:pt x="0" y="173"/>
                      <a:pt x="0" y="92"/>
                      <a:pt x="50" y="41"/>
                    </a:cubicBezTo>
                    <a:cubicBezTo>
                      <a:pt x="75" y="17"/>
                      <a:pt x="107" y="4"/>
                      <a:pt x="141" y="4"/>
                    </a:cubicBezTo>
                    <a:cubicBezTo>
                      <a:pt x="176" y="4"/>
                      <a:pt x="208" y="17"/>
                      <a:pt x="232" y="41"/>
                    </a:cubicBezTo>
                    <a:cubicBezTo>
                      <a:pt x="283" y="92"/>
                      <a:pt x="283" y="173"/>
                      <a:pt x="232" y="223"/>
                    </a:cubicBezTo>
                    <a:cubicBezTo>
                      <a:pt x="208" y="248"/>
                      <a:pt x="176" y="261"/>
                      <a:pt x="141" y="261"/>
                    </a:cubicBezTo>
                    <a:moveTo>
                      <a:pt x="141" y="0"/>
                    </a:moveTo>
                    <a:cubicBezTo>
                      <a:pt x="106" y="0"/>
                      <a:pt x="73" y="14"/>
                      <a:pt x="48" y="39"/>
                    </a:cubicBezTo>
                    <a:cubicBezTo>
                      <a:pt x="23" y="64"/>
                      <a:pt x="9" y="97"/>
                      <a:pt x="9" y="132"/>
                    </a:cubicBezTo>
                    <a:cubicBezTo>
                      <a:pt x="9" y="168"/>
                      <a:pt x="23" y="201"/>
                      <a:pt x="48" y="226"/>
                    </a:cubicBezTo>
                    <a:cubicBezTo>
                      <a:pt x="73" y="251"/>
                      <a:pt x="106" y="264"/>
                      <a:pt x="141" y="264"/>
                    </a:cubicBezTo>
                    <a:cubicBezTo>
                      <a:pt x="141" y="264"/>
                      <a:pt x="141" y="264"/>
                      <a:pt x="141" y="264"/>
                    </a:cubicBezTo>
                    <a:cubicBezTo>
                      <a:pt x="177" y="264"/>
                      <a:pt x="210" y="251"/>
                      <a:pt x="235" y="226"/>
                    </a:cubicBezTo>
                    <a:cubicBezTo>
                      <a:pt x="286" y="174"/>
                      <a:pt x="286" y="91"/>
                      <a:pt x="235" y="39"/>
                    </a:cubicBezTo>
                    <a:cubicBezTo>
                      <a:pt x="210" y="14"/>
                      <a:pt x="177" y="0"/>
                      <a:pt x="14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 27"/>
              <p:cNvSpPr>
                <a:spLocks/>
              </p:cNvSpPr>
              <p:nvPr/>
            </p:nvSpPr>
            <p:spPr bwMode="auto">
              <a:xfrm>
                <a:off x="3033715" y="1967706"/>
                <a:ext cx="973139" cy="889000"/>
              </a:xfrm>
              <a:custGeom>
                <a:avLst/>
                <a:gdLst>
                  <a:gd name="T0" fmla="*/ 110 w 220"/>
                  <a:gd name="T1" fmla="*/ 0 h 201"/>
                  <a:gd name="T2" fmla="*/ 39 w 220"/>
                  <a:gd name="T3" fmla="*/ 30 h 201"/>
                  <a:gd name="T4" fmla="*/ 39 w 220"/>
                  <a:gd name="T5" fmla="*/ 171 h 201"/>
                  <a:gd name="T6" fmla="*/ 110 w 220"/>
                  <a:gd name="T7" fmla="*/ 201 h 201"/>
                  <a:gd name="T8" fmla="*/ 181 w 220"/>
                  <a:gd name="T9" fmla="*/ 171 h 201"/>
                  <a:gd name="T10" fmla="*/ 181 w 220"/>
                  <a:gd name="T11" fmla="*/ 30 h 201"/>
                  <a:gd name="T12" fmla="*/ 110 w 220"/>
                  <a:gd name="T13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201">
                    <a:moveTo>
                      <a:pt x="110" y="0"/>
                    </a:moveTo>
                    <a:cubicBezTo>
                      <a:pt x="85" y="0"/>
                      <a:pt x="59" y="10"/>
                      <a:pt x="39" y="30"/>
                    </a:cubicBezTo>
                    <a:cubicBezTo>
                      <a:pt x="0" y="69"/>
                      <a:pt x="0" y="132"/>
                      <a:pt x="39" y="171"/>
                    </a:cubicBezTo>
                    <a:cubicBezTo>
                      <a:pt x="59" y="191"/>
                      <a:pt x="85" y="201"/>
                      <a:pt x="110" y="201"/>
                    </a:cubicBezTo>
                    <a:cubicBezTo>
                      <a:pt x="136" y="201"/>
                      <a:pt x="162" y="191"/>
                      <a:pt x="181" y="171"/>
                    </a:cubicBezTo>
                    <a:cubicBezTo>
                      <a:pt x="220" y="132"/>
                      <a:pt x="220" y="69"/>
                      <a:pt x="181" y="30"/>
                    </a:cubicBezTo>
                    <a:cubicBezTo>
                      <a:pt x="162" y="10"/>
                      <a:pt x="136" y="0"/>
                      <a:pt x="1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9" name="Group 50"/>
            <p:cNvGrpSpPr/>
            <p:nvPr/>
          </p:nvGrpSpPr>
          <p:grpSpPr>
            <a:xfrm>
              <a:off x="4387643" y="2840705"/>
              <a:ext cx="691203" cy="647560"/>
              <a:chOff x="5368132" y="3540125"/>
              <a:chExt cx="465138" cy="435769"/>
            </a:xfrm>
            <a:grpFill/>
          </p:grpSpPr>
          <p:sp>
            <p:nvSpPr>
              <p:cNvPr id="40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41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899592" y="4124626"/>
            <a:ext cx="20426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25946" y="3799550"/>
            <a:ext cx="198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89816" y="4124626"/>
            <a:ext cx="20426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16170" y="3799550"/>
            <a:ext cx="198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45577" y="4124626"/>
            <a:ext cx="20426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71931" y="3799550"/>
            <a:ext cx="198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Group 8"/>
          <p:cNvGrpSpPr/>
          <p:nvPr/>
        </p:nvGrpSpPr>
        <p:grpSpPr>
          <a:xfrm>
            <a:off x="6345577" y="1708878"/>
            <a:ext cx="2042636" cy="1888860"/>
            <a:chOff x="6477936" y="2187840"/>
            <a:chExt cx="2042636" cy="1888860"/>
          </a:xfrm>
          <a:solidFill>
            <a:srgbClr val="44C072"/>
          </a:solidFill>
        </p:grpSpPr>
        <p:grpSp>
          <p:nvGrpSpPr>
            <p:cNvPr id="52" name="Group 33"/>
            <p:cNvGrpSpPr/>
            <p:nvPr/>
          </p:nvGrpSpPr>
          <p:grpSpPr>
            <a:xfrm>
              <a:off x="6477936" y="2187840"/>
              <a:ext cx="2042636" cy="1888860"/>
              <a:chOff x="2894013" y="1827213"/>
              <a:chExt cx="1265238" cy="1169988"/>
            </a:xfrm>
            <a:grpFill/>
          </p:grpSpPr>
          <p:sp>
            <p:nvSpPr>
              <p:cNvPr id="56" name="Freeform 25"/>
              <p:cNvSpPr>
                <a:spLocks noEditPoints="1"/>
              </p:cNvSpPr>
              <p:nvPr/>
            </p:nvSpPr>
            <p:spPr bwMode="auto">
              <a:xfrm>
                <a:off x="3000378" y="1893890"/>
                <a:ext cx="1039814" cy="104140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26"/>
              <p:cNvSpPr>
                <a:spLocks noEditPoints="1"/>
              </p:cNvSpPr>
              <p:nvPr/>
            </p:nvSpPr>
            <p:spPr bwMode="auto">
              <a:xfrm>
                <a:off x="2894013" y="1827213"/>
                <a:ext cx="1265238" cy="1169988"/>
              </a:xfrm>
              <a:custGeom>
                <a:avLst/>
                <a:gdLst>
                  <a:gd name="T0" fmla="*/ 141 w 286"/>
                  <a:gd name="T1" fmla="*/ 261 h 264"/>
                  <a:gd name="T2" fmla="*/ 50 w 286"/>
                  <a:gd name="T3" fmla="*/ 223 h 264"/>
                  <a:gd name="T4" fmla="*/ 50 w 286"/>
                  <a:gd name="T5" fmla="*/ 41 h 264"/>
                  <a:gd name="T6" fmla="*/ 141 w 286"/>
                  <a:gd name="T7" fmla="*/ 4 h 264"/>
                  <a:gd name="T8" fmla="*/ 232 w 286"/>
                  <a:gd name="T9" fmla="*/ 41 h 264"/>
                  <a:gd name="T10" fmla="*/ 232 w 286"/>
                  <a:gd name="T11" fmla="*/ 223 h 264"/>
                  <a:gd name="T12" fmla="*/ 141 w 286"/>
                  <a:gd name="T13" fmla="*/ 261 h 264"/>
                  <a:gd name="T14" fmla="*/ 141 w 286"/>
                  <a:gd name="T15" fmla="*/ 0 h 264"/>
                  <a:gd name="T16" fmla="*/ 48 w 286"/>
                  <a:gd name="T17" fmla="*/ 39 h 264"/>
                  <a:gd name="T18" fmla="*/ 9 w 286"/>
                  <a:gd name="T19" fmla="*/ 132 h 264"/>
                  <a:gd name="T20" fmla="*/ 48 w 286"/>
                  <a:gd name="T21" fmla="*/ 226 h 264"/>
                  <a:gd name="T22" fmla="*/ 141 w 286"/>
                  <a:gd name="T23" fmla="*/ 264 h 264"/>
                  <a:gd name="T24" fmla="*/ 141 w 286"/>
                  <a:gd name="T25" fmla="*/ 264 h 264"/>
                  <a:gd name="T26" fmla="*/ 235 w 286"/>
                  <a:gd name="T27" fmla="*/ 226 h 264"/>
                  <a:gd name="T28" fmla="*/ 235 w 286"/>
                  <a:gd name="T29" fmla="*/ 39 h 264"/>
                  <a:gd name="T30" fmla="*/ 141 w 286"/>
                  <a:gd name="T31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6" h="264">
                    <a:moveTo>
                      <a:pt x="141" y="261"/>
                    </a:moveTo>
                    <a:cubicBezTo>
                      <a:pt x="107" y="261"/>
                      <a:pt x="75" y="248"/>
                      <a:pt x="50" y="223"/>
                    </a:cubicBezTo>
                    <a:cubicBezTo>
                      <a:pt x="0" y="173"/>
                      <a:pt x="0" y="92"/>
                      <a:pt x="50" y="41"/>
                    </a:cubicBezTo>
                    <a:cubicBezTo>
                      <a:pt x="75" y="17"/>
                      <a:pt x="107" y="4"/>
                      <a:pt x="141" y="4"/>
                    </a:cubicBezTo>
                    <a:cubicBezTo>
                      <a:pt x="176" y="4"/>
                      <a:pt x="208" y="17"/>
                      <a:pt x="232" y="41"/>
                    </a:cubicBezTo>
                    <a:cubicBezTo>
                      <a:pt x="283" y="92"/>
                      <a:pt x="283" y="173"/>
                      <a:pt x="232" y="223"/>
                    </a:cubicBezTo>
                    <a:cubicBezTo>
                      <a:pt x="208" y="248"/>
                      <a:pt x="176" y="261"/>
                      <a:pt x="141" y="261"/>
                    </a:cubicBezTo>
                    <a:moveTo>
                      <a:pt x="141" y="0"/>
                    </a:moveTo>
                    <a:cubicBezTo>
                      <a:pt x="106" y="0"/>
                      <a:pt x="73" y="14"/>
                      <a:pt x="48" y="39"/>
                    </a:cubicBezTo>
                    <a:cubicBezTo>
                      <a:pt x="23" y="64"/>
                      <a:pt x="9" y="97"/>
                      <a:pt x="9" y="132"/>
                    </a:cubicBezTo>
                    <a:cubicBezTo>
                      <a:pt x="9" y="168"/>
                      <a:pt x="23" y="201"/>
                      <a:pt x="48" y="226"/>
                    </a:cubicBezTo>
                    <a:cubicBezTo>
                      <a:pt x="73" y="251"/>
                      <a:pt x="106" y="264"/>
                      <a:pt x="141" y="264"/>
                    </a:cubicBezTo>
                    <a:cubicBezTo>
                      <a:pt x="141" y="264"/>
                      <a:pt x="141" y="264"/>
                      <a:pt x="141" y="264"/>
                    </a:cubicBezTo>
                    <a:cubicBezTo>
                      <a:pt x="177" y="264"/>
                      <a:pt x="210" y="251"/>
                      <a:pt x="235" y="226"/>
                    </a:cubicBezTo>
                    <a:cubicBezTo>
                      <a:pt x="286" y="174"/>
                      <a:pt x="286" y="91"/>
                      <a:pt x="235" y="39"/>
                    </a:cubicBezTo>
                    <a:cubicBezTo>
                      <a:pt x="210" y="14"/>
                      <a:pt x="177" y="0"/>
                      <a:pt x="14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 27"/>
              <p:cNvSpPr>
                <a:spLocks/>
              </p:cNvSpPr>
              <p:nvPr/>
            </p:nvSpPr>
            <p:spPr bwMode="auto">
              <a:xfrm>
                <a:off x="3033715" y="1967706"/>
                <a:ext cx="973139" cy="889000"/>
              </a:xfrm>
              <a:custGeom>
                <a:avLst/>
                <a:gdLst>
                  <a:gd name="T0" fmla="*/ 110 w 220"/>
                  <a:gd name="T1" fmla="*/ 0 h 201"/>
                  <a:gd name="T2" fmla="*/ 39 w 220"/>
                  <a:gd name="T3" fmla="*/ 30 h 201"/>
                  <a:gd name="T4" fmla="*/ 39 w 220"/>
                  <a:gd name="T5" fmla="*/ 171 h 201"/>
                  <a:gd name="T6" fmla="*/ 110 w 220"/>
                  <a:gd name="T7" fmla="*/ 201 h 201"/>
                  <a:gd name="T8" fmla="*/ 181 w 220"/>
                  <a:gd name="T9" fmla="*/ 171 h 201"/>
                  <a:gd name="T10" fmla="*/ 181 w 220"/>
                  <a:gd name="T11" fmla="*/ 30 h 201"/>
                  <a:gd name="T12" fmla="*/ 110 w 220"/>
                  <a:gd name="T13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201">
                    <a:moveTo>
                      <a:pt x="110" y="0"/>
                    </a:moveTo>
                    <a:cubicBezTo>
                      <a:pt x="85" y="0"/>
                      <a:pt x="59" y="10"/>
                      <a:pt x="39" y="30"/>
                    </a:cubicBezTo>
                    <a:cubicBezTo>
                      <a:pt x="0" y="69"/>
                      <a:pt x="0" y="132"/>
                      <a:pt x="39" y="171"/>
                    </a:cubicBezTo>
                    <a:cubicBezTo>
                      <a:pt x="59" y="191"/>
                      <a:pt x="85" y="201"/>
                      <a:pt x="110" y="201"/>
                    </a:cubicBezTo>
                    <a:cubicBezTo>
                      <a:pt x="136" y="201"/>
                      <a:pt x="162" y="191"/>
                      <a:pt x="181" y="171"/>
                    </a:cubicBezTo>
                    <a:cubicBezTo>
                      <a:pt x="220" y="132"/>
                      <a:pt x="220" y="69"/>
                      <a:pt x="181" y="30"/>
                    </a:cubicBezTo>
                    <a:cubicBezTo>
                      <a:pt x="162" y="10"/>
                      <a:pt x="136" y="0"/>
                      <a:pt x="1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3" name="Group 47"/>
            <p:cNvGrpSpPr/>
            <p:nvPr/>
          </p:nvGrpSpPr>
          <p:grpSpPr>
            <a:xfrm>
              <a:off x="7154242" y="2883757"/>
              <a:ext cx="690024" cy="561455"/>
              <a:chOff x="10074275" y="4479132"/>
              <a:chExt cx="464344" cy="377825"/>
            </a:xfrm>
            <a:grpFill/>
          </p:grpSpPr>
          <p:sp>
            <p:nvSpPr>
              <p:cNvPr id="54" name="AutoShape 5"/>
              <p:cNvSpPr>
                <a:spLocks/>
              </p:cNvSpPr>
              <p:nvPr/>
            </p:nvSpPr>
            <p:spPr bwMode="auto">
              <a:xfrm>
                <a:off x="10393363" y="4595019"/>
                <a:ext cx="87313" cy="1166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55" name="AutoShape 6"/>
              <p:cNvSpPr>
                <a:spLocks/>
              </p:cNvSpPr>
              <p:nvPr/>
            </p:nvSpPr>
            <p:spPr bwMode="auto">
              <a:xfrm>
                <a:off x="10074275" y="4479132"/>
                <a:ext cx="464344" cy="377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</p:grpSp>
      <p:grpSp>
        <p:nvGrpSpPr>
          <p:cNvPr id="59" name="Group 2"/>
          <p:cNvGrpSpPr/>
          <p:nvPr/>
        </p:nvGrpSpPr>
        <p:grpSpPr>
          <a:xfrm>
            <a:off x="899592" y="1708878"/>
            <a:ext cx="2042636" cy="1888860"/>
            <a:chOff x="1031951" y="2187840"/>
            <a:chExt cx="2042636" cy="1888860"/>
          </a:xfrm>
          <a:solidFill>
            <a:srgbClr val="44C072"/>
          </a:solidFill>
        </p:grpSpPr>
        <p:grpSp>
          <p:nvGrpSpPr>
            <p:cNvPr id="60" name="Group 3"/>
            <p:cNvGrpSpPr/>
            <p:nvPr/>
          </p:nvGrpSpPr>
          <p:grpSpPr>
            <a:xfrm>
              <a:off x="1031951" y="2187840"/>
              <a:ext cx="2042636" cy="1888860"/>
              <a:chOff x="2894013" y="1827213"/>
              <a:chExt cx="1265238" cy="1169988"/>
            </a:xfrm>
            <a:grpFill/>
          </p:grpSpPr>
          <p:sp>
            <p:nvSpPr>
              <p:cNvPr id="69" name="Freeform 25"/>
              <p:cNvSpPr>
                <a:spLocks noEditPoints="1"/>
              </p:cNvSpPr>
              <p:nvPr/>
            </p:nvSpPr>
            <p:spPr bwMode="auto">
              <a:xfrm>
                <a:off x="3000378" y="1893890"/>
                <a:ext cx="1039814" cy="104140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Freeform 26"/>
              <p:cNvSpPr>
                <a:spLocks noEditPoints="1"/>
              </p:cNvSpPr>
              <p:nvPr/>
            </p:nvSpPr>
            <p:spPr bwMode="auto">
              <a:xfrm>
                <a:off x="2894013" y="1827213"/>
                <a:ext cx="1265238" cy="1169988"/>
              </a:xfrm>
              <a:custGeom>
                <a:avLst/>
                <a:gdLst>
                  <a:gd name="T0" fmla="*/ 141 w 286"/>
                  <a:gd name="T1" fmla="*/ 261 h 264"/>
                  <a:gd name="T2" fmla="*/ 50 w 286"/>
                  <a:gd name="T3" fmla="*/ 223 h 264"/>
                  <a:gd name="T4" fmla="*/ 50 w 286"/>
                  <a:gd name="T5" fmla="*/ 41 h 264"/>
                  <a:gd name="T6" fmla="*/ 141 w 286"/>
                  <a:gd name="T7" fmla="*/ 4 h 264"/>
                  <a:gd name="T8" fmla="*/ 232 w 286"/>
                  <a:gd name="T9" fmla="*/ 41 h 264"/>
                  <a:gd name="T10" fmla="*/ 232 w 286"/>
                  <a:gd name="T11" fmla="*/ 223 h 264"/>
                  <a:gd name="T12" fmla="*/ 141 w 286"/>
                  <a:gd name="T13" fmla="*/ 261 h 264"/>
                  <a:gd name="T14" fmla="*/ 141 w 286"/>
                  <a:gd name="T15" fmla="*/ 0 h 264"/>
                  <a:gd name="T16" fmla="*/ 48 w 286"/>
                  <a:gd name="T17" fmla="*/ 39 h 264"/>
                  <a:gd name="T18" fmla="*/ 9 w 286"/>
                  <a:gd name="T19" fmla="*/ 132 h 264"/>
                  <a:gd name="T20" fmla="*/ 48 w 286"/>
                  <a:gd name="T21" fmla="*/ 226 h 264"/>
                  <a:gd name="T22" fmla="*/ 141 w 286"/>
                  <a:gd name="T23" fmla="*/ 264 h 264"/>
                  <a:gd name="T24" fmla="*/ 141 w 286"/>
                  <a:gd name="T25" fmla="*/ 264 h 264"/>
                  <a:gd name="T26" fmla="*/ 235 w 286"/>
                  <a:gd name="T27" fmla="*/ 226 h 264"/>
                  <a:gd name="T28" fmla="*/ 235 w 286"/>
                  <a:gd name="T29" fmla="*/ 39 h 264"/>
                  <a:gd name="T30" fmla="*/ 141 w 286"/>
                  <a:gd name="T31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6" h="264">
                    <a:moveTo>
                      <a:pt x="141" y="261"/>
                    </a:moveTo>
                    <a:cubicBezTo>
                      <a:pt x="107" y="261"/>
                      <a:pt x="75" y="248"/>
                      <a:pt x="50" y="223"/>
                    </a:cubicBezTo>
                    <a:cubicBezTo>
                      <a:pt x="0" y="173"/>
                      <a:pt x="0" y="92"/>
                      <a:pt x="50" y="41"/>
                    </a:cubicBezTo>
                    <a:cubicBezTo>
                      <a:pt x="75" y="17"/>
                      <a:pt x="107" y="4"/>
                      <a:pt x="141" y="4"/>
                    </a:cubicBezTo>
                    <a:cubicBezTo>
                      <a:pt x="176" y="4"/>
                      <a:pt x="208" y="17"/>
                      <a:pt x="232" y="41"/>
                    </a:cubicBezTo>
                    <a:cubicBezTo>
                      <a:pt x="283" y="92"/>
                      <a:pt x="283" y="173"/>
                      <a:pt x="232" y="223"/>
                    </a:cubicBezTo>
                    <a:cubicBezTo>
                      <a:pt x="208" y="248"/>
                      <a:pt x="176" y="261"/>
                      <a:pt x="141" y="261"/>
                    </a:cubicBezTo>
                    <a:moveTo>
                      <a:pt x="141" y="0"/>
                    </a:moveTo>
                    <a:cubicBezTo>
                      <a:pt x="106" y="0"/>
                      <a:pt x="73" y="14"/>
                      <a:pt x="48" y="39"/>
                    </a:cubicBezTo>
                    <a:cubicBezTo>
                      <a:pt x="23" y="64"/>
                      <a:pt x="9" y="97"/>
                      <a:pt x="9" y="132"/>
                    </a:cubicBezTo>
                    <a:cubicBezTo>
                      <a:pt x="9" y="168"/>
                      <a:pt x="23" y="201"/>
                      <a:pt x="48" y="226"/>
                    </a:cubicBezTo>
                    <a:cubicBezTo>
                      <a:pt x="73" y="251"/>
                      <a:pt x="106" y="264"/>
                      <a:pt x="141" y="264"/>
                    </a:cubicBezTo>
                    <a:cubicBezTo>
                      <a:pt x="141" y="264"/>
                      <a:pt x="141" y="264"/>
                      <a:pt x="141" y="264"/>
                    </a:cubicBezTo>
                    <a:cubicBezTo>
                      <a:pt x="177" y="264"/>
                      <a:pt x="210" y="251"/>
                      <a:pt x="235" y="226"/>
                    </a:cubicBezTo>
                    <a:cubicBezTo>
                      <a:pt x="286" y="174"/>
                      <a:pt x="286" y="91"/>
                      <a:pt x="235" y="39"/>
                    </a:cubicBezTo>
                    <a:cubicBezTo>
                      <a:pt x="210" y="14"/>
                      <a:pt x="177" y="0"/>
                      <a:pt x="141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Freeform 27"/>
              <p:cNvSpPr>
                <a:spLocks/>
              </p:cNvSpPr>
              <p:nvPr/>
            </p:nvSpPr>
            <p:spPr bwMode="auto">
              <a:xfrm>
                <a:off x="3033716" y="1967706"/>
                <a:ext cx="973139" cy="889000"/>
              </a:xfrm>
              <a:custGeom>
                <a:avLst/>
                <a:gdLst>
                  <a:gd name="T0" fmla="*/ 110 w 220"/>
                  <a:gd name="T1" fmla="*/ 0 h 201"/>
                  <a:gd name="T2" fmla="*/ 39 w 220"/>
                  <a:gd name="T3" fmla="*/ 30 h 201"/>
                  <a:gd name="T4" fmla="*/ 39 w 220"/>
                  <a:gd name="T5" fmla="*/ 171 h 201"/>
                  <a:gd name="T6" fmla="*/ 110 w 220"/>
                  <a:gd name="T7" fmla="*/ 201 h 201"/>
                  <a:gd name="T8" fmla="*/ 181 w 220"/>
                  <a:gd name="T9" fmla="*/ 171 h 201"/>
                  <a:gd name="T10" fmla="*/ 181 w 220"/>
                  <a:gd name="T11" fmla="*/ 30 h 201"/>
                  <a:gd name="T12" fmla="*/ 110 w 220"/>
                  <a:gd name="T13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201">
                    <a:moveTo>
                      <a:pt x="110" y="0"/>
                    </a:moveTo>
                    <a:cubicBezTo>
                      <a:pt x="85" y="0"/>
                      <a:pt x="59" y="10"/>
                      <a:pt x="39" y="30"/>
                    </a:cubicBezTo>
                    <a:cubicBezTo>
                      <a:pt x="0" y="69"/>
                      <a:pt x="0" y="132"/>
                      <a:pt x="39" y="171"/>
                    </a:cubicBezTo>
                    <a:cubicBezTo>
                      <a:pt x="59" y="191"/>
                      <a:pt x="85" y="201"/>
                      <a:pt x="110" y="201"/>
                    </a:cubicBezTo>
                    <a:cubicBezTo>
                      <a:pt x="136" y="201"/>
                      <a:pt x="162" y="191"/>
                      <a:pt x="181" y="171"/>
                    </a:cubicBezTo>
                    <a:cubicBezTo>
                      <a:pt x="220" y="132"/>
                      <a:pt x="220" y="69"/>
                      <a:pt x="181" y="30"/>
                    </a:cubicBezTo>
                    <a:cubicBezTo>
                      <a:pt x="162" y="10"/>
                      <a:pt x="136" y="0"/>
                      <a:pt x="1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1" name="Group 54"/>
            <p:cNvGrpSpPr/>
            <p:nvPr/>
          </p:nvGrpSpPr>
          <p:grpSpPr>
            <a:xfrm>
              <a:off x="1698009" y="2894963"/>
              <a:ext cx="690023" cy="539044"/>
              <a:chOff x="2581275" y="1710532"/>
              <a:chExt cx="464344" cy="362744"/>
            </a:xfrm>
            <a:grpFill/>
          </p:grpSpPr>
          <p:sp>
            <p:nvSpPr>
              <p:cNvPr id="62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3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4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5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6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7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8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2865541" y="2627422"/>
            <a:ext cx="1414600" cy="1414600"/>
          </a:xfrm>
          <a:prstGeom prst="ellipse">
            <a:avLst/>
          </a:prstGeom>
          <a:solidFill>
            <a:srgbClr val="44C072"/>
          </a:solidFill>
          <a:ln w="9525" cap="flat" cmpd="sng" algn="ctr">
            <a:noFill/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541307" y="2627422"/>
            <a:ext cx="1414600" cy="1414600"/>
          </a:xfrm>
          <a:prstGeom prst="ellipse">
            <a:avLst/>
          </a:prstGeom>
          <a:solidFill>
            <a:srgbClr val="44C072"/>
          </a:solidFill>
          <a:ln w="9525" cap="flat" cmpd="sng" algn="ctr">
            <a:noFill/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451755" y="1771462"/>
            <a:ext cx="591163" cy="591163"/>
          </a:xfrm>
          <a:prstGeom prst="ellipse">
            <a:avLst/>
          </a:prstGeom>
          <a:solidFill>
            <a:srgbClr val="FFFFFF"/>
          </a:solidFill>
          <a:ln w="25400" cap="flat" cmpd="sng" algn="ctr">
            <a:noFill/>
            <a:prstDash val="solid"/>
            <a:miter lim="800000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45351" y="1628800"/>
            <a:ext cx="1477321" cy="49243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提出假设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145352" y="2121243"/>
            <a:ext cx="2958764" cy="7140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提出假设解决问题，事物的可能性</a:t>
            </a:r>
          </a:p>
        </p:txBody>
      </p:sp>
      <p:sp>
        <p:nvSpPr>
          <p:cNvPr id="27" name="椭圆 26"/>
          <p:cNvSpPr/>
          <p:nvPr/>
        </p:nvSpPr>
        <p:spPr>
          <a:xfrm>
            <a:off x="5451755" y="4184683"/>
            <a:ext cx="591163" cy="591163"/>
          </a:xfrm>
          <a:prstGeom prst="ellipse">
            <a:avLst/>
          </a:prstGeom>
          <a:solidFill>
            <a:srgbClr val="FFFFFF"/>
          </a:solidFill>
          <a:ln w="25400" cap="flat" cmpd="sng" algn="ctr">
            <a:noFill/>
            <a:prstDash val="solid"/>
            <a:miter lim="800000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145351" y="4042022"/>
            <a:ext cx="1477321" cy="49243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检验假设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145353" y="4534465"/>
            <a:ext cx="2958764" cy="7140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做出实验检验问题的真假与是否对错</a:t>
            </a:r>
          </a:p>
        </p:txBody>
      </p:sp>
      <p:sp>
        <p:nvSpPr>
          <p:cNvPr id="30" name="矩形 29"/>
          <p:cNvSpPr/>
          <p:nvPr/>
        </p:nvSpPr>
        <p:spPr>
          <a:xfrm>
            <a:off x="1099205" y="1628800"/>
            <a:ext cx="1477321" cy="49243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发现问题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96" y="2121243"/>
            <a:ext cx="2848813" cy="7140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有发现问题的能力和对事物有强烈的好奇心</a:t>
            </a:r>
          </a:p>
        </p:txBody>
      </p:sp>
      <p:sp>
        <p:nvSpPr>
          <p:cNvPr id="32" name="矩形 31"/>
          <p:cNvSpPr/>
          <p:nvPr/>
        </p:nvSpPr>
        <p:spPr>
          <a:xfrm>
            <a:off x="1099205" y="4042022"/>
            <a:ext cx="1477321" cy="49243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分析问题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5496" y="4534465"/>
            <a:ext cx="2848813" cy="71403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面对问题能冷静思考，从问题的本质出发</a:t>
            </a:r>
          </a:p>
        </p:txBody>
      </p:sp>
      <p:sp>
        <p:nvSpPr>
          <p:cNvPr id="34" name="椭圆 33"/>
          <p:cNvSpPr/>
          <p:nvPr/>
        </p:nvSpPr>
        <p:spPr>
          <a:xfrm>
            <a:off x="2884309" y="1771462"/>
            <a:ext cx="591163" cy="591163"/>
          </a:xfrm>
          <a:prstGeom prst="ellipse">
            <a:avLst/>
          </a:prstGeom>
          <a:solidFill>
            <a:srgbClr val="FFFFFF"/>
          </a:solidFill>
          <a:ln w="25400" cap="flat" cmpd="sng" algn="ctr">
            <a:noFill/>
            <a:prstDash val="solid"/>
            <a:miter lim="800000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884309" y="4184683"/>
            <a:ext cx="591163" cy="591163"/>
          </a:xfrm>
          <a:prstGeom prst="ellipse">
            <a:avLst/>
          </a:prstGeom>
          <a:solidFill>
            <a:srgbClr val="FFFFFF"/>
          </a:solidFill>
          <a:ln w="25400" cap="flat" cmpd="sng" algn="ctr">
            <a:noFill/>
            <a:prstDash val="solid"/>
            <a:miter lim="800000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文本框 9"/>
          <p:cNvSpPr txBox="1"/>
          <p:nvPr/>
        </p:nvSpPr>
        <p:spPr>
          <a:xfrm>
            <a:off x="2934954" y="1809936"/>
            <a:ext cx="489873" cy="538605"/>
          </a:xfrm>
          <a:prstGeom prst="rect">
            <a:avLst/>
          </a:prstGeom>
          <a:noFill/>
          <a:ln>
            <a:noFill/>
          </a:ln>
        </p:spPr>
        <p:txBody>
          <a:bodyPr wrap="none" lIns="121917" tIns="60958" rIns="121917" bIns="60958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kumimoji="0" lang="zh-CN" altLang="en-US" sz="27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9"/>
          <p:cNvSpPr txBox="1"/>
          <p:nvPr/>
        </p:nvSpPr>
        <p:spPr>
          <a:xfrm>
            <a:off x="2947778" y="4210963"/>
            <a:ext cx="464224" cy="538605"/>
          </a:xfrm>
          <a:prstGeom prst="rect">
            <a:avLst/>
          </a:prstGeom>
          <a:noFill/>
        </p:spPr>
        <p:txBody>
          <a:bodyPr wrap="none" lIns="121917" tIns="60958" rIns="121917" bIns="60958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kumimoji="0" lang="zh-CN" altLang="en-US" sz="27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9"/>
          <p:cNvSpPr txBox="1"/>
          <p:nvPr/>
        </p:nvSpPr>
        <p:spPr>
          <a:xfrm>
            <a:off x="5510389" y="1809936"/>
            <a:ext cx="477049" cy="538605"/>
          </a:xfrm>
          <a:prstGeom prst="rect">
            <a:avLst/>
          </a:prstGeom>
          <a:noFill/>
        </p:spPr>
        <p:txBody>
          <a:bodyPr wrap="none" lIns="121917" tIns="60958" rIns="121917" bIns="60958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kumimoji="0" lang="zh-CN" altLang="en-US" sz="27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9"/>
          <p:cNvSpPr txBox="1"/>
          <p:nvPr/>
        </p:nvSpPr>
        <p:spPr>
          <a:xfrm>
            <a:off x="5493558" y="4210963"/>
            <a:ext cx="510711" cy="538605"/>
          </a:xfrm>
          <a:prstGeom prst="rect">
            <a:avLst/>
          </a:prstGeom>
          <a:noFill/>
        </p:spPr>
        <p:txBody>
          <a:bodyPr wrap="none" lIns="121917" tIns="60958" rIns="121917" bIns="60958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kumimoji="0" lang="zh-CN" altLang="en-US" sz="27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532"/>
          <p:cNvSpPr>
            <a:spLocks/>
          </p:cNvSpPr>
          <p:nvPr/>
        </p:nvSpPr>
        <p:spPr bwMode="auto">
          <a:xfrm>
            <a:off x="3273785" y="3028362"/>
            <a:ext cx="598112" cy="607312"/>
          </a:xfrm>
          <a:custGeom>
            <a:avLst/>
            <a:gdLst>
              <a:gd name="T0" fmla="*/ 53 w 55"/>
              <a:gd name="T1" fmla="*/ 20 h 56"/>
              <a:gd name="T2" fmla="*/ 54 w 55"/>
              <a:gd name="T3" fmla="*/ 28 h 56"/>
              <a:gd name="T4" fmla="*/ 52 w 55"/>
              <a:gd name="T5" fmla="*/ 30 h 56"/>
              <a:gd name="T6" fmla="*/ 55 w 55"/>
              <a:gd name="T7" fmla="*/ 33 h 56"/>
              <a:gd name="T8" fmla="*/ 54 w 55"/>
              <a:gd name="T9" fmla="*/ 37 h 56"/>
              <a:gd name="T10" fmla="*/ 52 w 55"/>
              <a:gd name="T11" fmla="*/ 38 h 56"/>
              <a:gd name="T12" fmla="*/ 53 w 55"/>
              <a:gd name="T13" fmla="*/ 40 h 56"/>
              <a:gd name="T14" fmla="*/ 52 w 55"/>
              <a:gd name="T15" fmla="*/ 45 h 56"/>
              <a:gd name="T16" fmla="*/ 50 w 55"/>
              <a:gd name="T17" fmla="*/ 46 h 56"/>
              <a:gd name="T18" fmla="*/ 52 w 55"/>
              <a:gd name="T19" fmla="*/ 48 h 56"/>
              <a:gd name="T20" fmla="*/ 51 w 55"/>
              <a:gd name="T21" fmla="*/ 54 h 56"/>
              <a:gd name="T22" fmla="*/ 47 w 55"/>
              <a:gd name="T23" fmla="*/ 56 h 56"/>
              <a:gd name="T24" fmla="*/ 20 w 55"/>
              <a:gd name="T25" fmla="*/ 49 h 56"/>
              <a:gd name="T26" fmla="*/ 13 w 55"/>
              <a:gd name="T27" fmla="*/ 48 h 56"/>
              <a:gd name="T28" fmla="*/ 13 w 55"/>
              <a:gd name="T29" fmla="*/ 52 h 56"/>
              <a:gd name="T30" fmla="*/ 0 w 55"/>
              <a:gd name="T31" fmla="*/ 52 h 56"/>
              <a:gd name="T32" fmla="*/ 0 w 55"/>
              <a:gd name="T33" fmla="*/ 17 h 56"/>
              <a:gd name="T34" fmla="*/ 13 w 55"/>
              <a:gd name="T35" fmla="*/ 17 h 56"/>
              <a:gd name="T36" fmla="*/ 13 w 55"/>
              <a:gd name="T37" fmla="*/ 23 h 56"/>
              <a:gd name="T38" fmla="*/ 18 w 55"/>
              <a:gd name="T39" fmla="*/ 22 h 56"/>
              <a:gd name="T40" fmla="*/ 40 w 55"/>
              <a:gd name="T41" fmla="*/ 0 h 56"/>
              <a:gd name="T42" fmla="*/ 34 w 55"/>
              <a:gd name="T43" fmla="*/ 21 h 56"/>
              <a:gd name="T44" fmla="*/ 53 w 55"/>
              <a:gd name="T45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56">
                <a:moveTo>
                  <a:pt x="53" y="20"/>
                </a:moveTo>
                <a:cubicBezTo>
                  <a:pt x="54" y="28"/>
                  <a:pt x="54" y="28"/>
                  <a:pt x="54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3"/>
                  <a:pt x="55" y="33"/>
                  <a:pt x="55" y="33"/>
                </a:cubicBezTo>
                <a:cubicBezTo>
                  <a:pt x="54" y="37"/>
                  <a:pt x="54" y="37"/>
                  <a:pt x="54" y="3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40"/>
                  <a:pt x="53" y="40"/>
                  <a:pt x="53" y="40"/>
                </a:cubicBezTo>
                <a:cubicBezTo>
                  <a:pt x="52" y="45"/>
                  <a:pt x="52" y="45"/>
                  <a:pt x="52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6"/>
                  <a:pt x="47" y="56"/>
                  <a:pt x="47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52"/>
                  <a:pt x="13" y="52"/>
                  <a:pt x="1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7"/>
                  <a:pt x="0" y="17"/>
                  <a:pt x="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0"/>
                  <a:pt x="40" y="0"/>
                  <a:pt x="40" y="0"/>
                </a:cubicBezTo>
                <a:cubicBezTo>
                  <a:pt x="51" y="8"/>
                  <a:pt x="41" y="15"/>
                  <a:pt x="34" y="21"/>
                </a:cubicBezTo>
                <a:lnTo>
                  <a:pt x="5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Freeform 532"/>
          <p:cNvSpPr>
            <a:spLocks/>
          </p:cNvSpPr>
          <p:nvPr/>
        </p:nvSpPr>
        <p:spPr bwMode="auto">
          <a:xfrm rot="10800000" flipH="1" flipV="1">
            <a:off x="4949551" y="3028362"/>
            <a:ext cx="598112" cy="607312"/>
          </a:xfrm>
          <a:custGeom>
            <a:avLst/>
            <a:gdLst>
              <a:gd name="T0" fmla="*/ 53 w 55"/>
              <a:gd name="T1" fmla="*/ 20 h 56"/>
              <a:gd name="T2" fmla="*/ 54 w 55"/>
              <a:gd name="T3" fmla="*/ 28 h 56"/>
              <a:gd name="T4" fmla="*/ 52 w 55"/>
              <a:gd name="T5" fmla="*/ 30 h 56"/>
              <a:gd name="T6" fmla="*/ 55 w 55"/>
              <a:gd name="T7" fmla="*/ 33 h 56"/>
              <a:gd name="T8" fmla="*/ 54 w 55"/>
              <a:gd name="T9" fmla="*/ 37 h 56"/>
              <a:gd name="T10" fmla="*/ 52 w 55"/>
              <a:gd name="T11" fmla="*/ 38 h 56"/>
              <a:gd name="T12" fmla="*/ 53 w 55"/>
              <a:gd name="T13" fmla="*/ 40 h 56"/>
              <a:gd name="T14" fmla="*/ 52 w 55"/>
              <a:gd name="T15" fmla="*/ 45 h 56"/>
              <a:gd name="T16" fmla="*/ 50 w 55"/>
              <a:gd name="T17" fmla="*/ 46 h 56"/>
              <a:gd name="T18" fmla="*/ 52 w 55"/>
              <a:gd name="T19" fmla="*/ 48 h 56"/>
              <a:gd name="T20" fmla="*/ 51 w 55"/>
              <a:gd name="T21" fmla="*/ 54 h 56"/>
              <a:gd name="T22" fmla="*/ 47 w 55"/>
              <a:gd name="T23" fmla="*/ 56 h 56"/>
              <a:gd name="T24" fmla="*/ 20 w 55"/>
              <a:gd name="T25" fmla="*/ 49 h 56"/>
              <a:gd name="T26" fmla="*/ 13 w 55"/>
              <a:gd name="T27" fmla="*/ 48 h 56"/>
              <a:gd name="T28" fmla="*/ 13 w 55"/>
              <a:gd name="T29" fmla="*/ 52 h 56"/>
              <a:gd name="T30" fmla="*/ 0 w 55"/>
              <a:gd name="T31" fmla="*/ 52 h 56"/>
              <a:gd name="T32" fmla="*/ 0 w 55"/>
              <a:gd name="T33" fmla="*/ 17 h 56"/>
              <a:gd name="T34" fmla="*/ 13 w 55"/>
              <a:gd name="T35" fmla="*/ 17 h 56"/>
              <a:gd name="T36" fmla="*/ 13 w 55"/>
              <a:gd name="T37" fmla="*/ 23 h 56"/>
              <a:gd name="T38" fmla="*/ 18 w 55"/>
              <a:gd name="T39" fmla="*/ 22 h 56"/>
              <a:gd name="T40" fmla="*/ 40 w 55"/>
              <a:gd name="T41" fmla="*/ 0 h 56"/>
              <a:gd name="T42" fmla="*/ 34 w 55"/>
              <a:gd name="T43" fmla="*/ 21 h 56"/>
              <a:gd name="T44" fmla="*/ 53 w 55"/>
              <a:gd name="T45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56">
                <a:moveTo>
                  <a:pt x="53" y="20"/>
                </a:moveTo>
                <a:cubicBezTo>
                  <a:pt x="54" y="28"/>
                  <a:pt x="54" y="28"/>
                  <a:pt x="54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3"/>
                  <a:pt x="55" y="33"/>
                  <a:pt x="55" y="33"/>
                </a:cubicBezTo>
                <a:cubicBezTo>
                  <a:pt x="54" y="37"/>
                  <a:pt x="54" y="37"/>
                  <a:pt x="54" y="3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40"/>
                  <a:pt x="53" y="40"/>
                  <a:pt x="53" y="40"/>
                </a:cubicBezTo>
                <a:cubicBezTo>
                  <a:pt x="52" y="45"/>
                  <a:pt x="52" y="45"/>
                  <a:pt x="52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6"/>
                  <a:pt x="47" y="56"/>
                  <a:pt x="47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52"/>
                  <a:pt x="13" y="52"/>
                  <a:pt x="1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7"/>
                  <a:pt x="0" y="17"/>
                  <a:pt x="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0"/>
                  <a:pt x="40" y="0"/>
                  <a:pt x="40" y="0"/>
                </a:cubicBezTo>
                <a:cubicBezTo>
                  <a:pt x="51" y="8"/>
                  <a:pt x="41" y="15"/>
                  <a:pt x="34" y="21"/>
                </a:cubicBezTo>
                <a:lnTo>
                  <a:pt x="53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25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/>
      <p:bldP spid="26" grpId="0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4" grpId="0" animBg="1"/>
      <p:bldP spid="35" grpId="0" animBg="1"/>
      <p:bldP spid="36" grpId="0"/>
      <p:bldP spid="37" grpId="0"/>
      <p:bldP spid="38" grpId="0"/>
      <p:bldP spid="39" grpId="0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21"/>
          <p:cNvSpPr txBox="1"/>
          <p:nvPr/>
        </p:nvSpPr>
        <p:spPr>
          <a:xfrm>
            <a:off x="1115594" y="2306454"/>
            <a:ext cx="1640828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针对性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2"/>
          <p:cNvSpPr txBox="1"/>
          <p:nvPr/>
        </p:nvSpPr>
        <p:spPr>
          <a:xfrm>
            <a:off x="544241" y="3625719"/>
            <a:ext cx="1645637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系统性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5"/>
          <p:cNvSpPr txBox="1"/>
          <p:nvPr/>
        </p:nvSpPr>
        <p:spPr>
          <a:xfrm>
            <a:off x="7311412" y="2296572"/>
            <a:ext cx="1323433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经济性</a:t>
            </a:r>
          </a:p>
        </p:txBody>
      </p:sp>
      <p:sp>
        <p:nvSpPr>
          <p:cNvPr id="21" name="TextBox 26"/>
          <p:cNvSpPr txBox="1"/>
          <p:nvPr/>
        </p:nvSpPr>
        <p:spPr>
          <a:xfrm>
            <a:off x="6631507" y="3557986"/>
            <a:ext cx="1323433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时效性</a:t>
            </a:r>
          </a:p>
        </p:txBody>
      </p:sp>
      <p:sp>
        <p:nvSpPr>
          <p:cNvPr id="22" name="椭圆 34"/>
          <p:cNvSpPr/>
          <p:nvPr/>
        </p:nvSpPr>
        <p:spPr>
          <a:xfrm rot="16200000">
            <a:off x="3670248" y="2058629"/>
            <a:ext cx="1221732" cy="1571219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3" name="组合 22"/>
          <p:cNvGrpSpPr/>
          <p:nvPr/>
        </p:nvGrpSpPr>
        <p:grpSpPr>
          <a:xfrm rot="5400000">
            <a:off x="5591657" y="2024782"/>
            <a:ext cx="1203627" cy="1563792"/>
            <a:chOff x="4020870" y="2194485"/>
            <a:chExt cx="1102258" cy="1432090"/>
          </a:xfrm>
          <a:solidFill>
            <a:srgbClr val="44C07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6" name="椭圆 34"/>
          <p:cNvSpPr/>
          <p:nvPr/>
        </p:nvSpPr>
        <p:spPr>
          <a:xfrm rot="5400000">
            <a:off x="4820062" y="3305253"/>
            <a:ext cx="1221731" cy="1571217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7" name="组合 26"/>
          <p:cNvGrpSpPr/>
          <p:nvPr/>
        </p:nvGrpSpPr>
        <p:grpSpPr>
          <a:xfrm rot="16200000">
            <a:off x="2950439" y="3273642"/>
            <a:ext cx="1203627" cy="1563792"/>
            <a:chOff x="4020870" y="2194485"/>
            <a:chExt cx="1102258" cy="1432090"/>
          </a:xfrm>
          <a:solidFill>
            <a:srgbClr val="44C07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1AEE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0" name="TextBox 52"/>
          <p:cNvSpPr txBox="1"/>
          <p:nvPr/>
        </p:nvSpPr>
        <p:spPr>
          <a:xfrm>
            <a:off x="6631508" y="4155147"/>
            <a:ext cx="2246763" cy="44627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EFFECTIVENESS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53"/>
          <p:cNvSpPr txBox="1"/>
          <p:nvPr/>
        </p:nvSpPr>
        <p:spPr>
          <a:xfrm>
            <a:off x="1243834" y="2902100"/>
            <a:ext cx="1873777" cy="44627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PERTINENCE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54"/>
          <p:cNvSpPr txBox="1"/>
          <p:nvPr/>
        </p:nvSpPr>
        <p:spPr>
          <a:xfrm>
            <a:off x="80892" y="4218557"/>
            <a:ext cx="2537868" cy="44627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SYSTEMATICNESS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55"/>
          <p:cNvSpPr txBox="1"/>
          <p:nvPr/>
        </p:nvSpPr>
        <p:spPr>
          <a:xfrm>
            <a:off x="7311413" y="2892797"/>
            <a:ext cx="1653075" cy="446272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ECONOMY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5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2" grpId="0" animBg="1"/>
          <p:bldP spid="26" grpId="0" animBg="1"/>
          <p:bldP spid="30" grpId="0"/>
          <p:bldP spid="31" grpId="0"/>
          <p:bldP spid="32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5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2" grpId="0" animBg="1"/>
          <p:bldP spid="26" grpId="0" animBg="1"/>
          <p:bldP spid="30" grpId="0"/>
          <p:bldP spid="31" grpId="0"/>
          <p:bldP spid="32" grpId="0"/>
          <p:bldP spid="33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五角星 18"/>
          <p:cNvSpPr/>
          <p:nvPr/>
        </p:nvSpPr>
        <p:spPr>
          <a:xfrm>
            <a:off x="1497912" y="1856634"/>
            <a:ext cx="2816055" cy="2816055"/>
          </a:xfrm>
          <a:prstGeom prst="star5">
            <a:avLst/>
          </a:prstGeom>
          <a:solidFill>
            <a:srgbClr val="44C072"/>
          </a:solidFill>
          <a:ln w="76200" cap="flat" cmpd="sng" algn="ctr">
            <a:solidFill>
              <a:srgbClr val="44C072"/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129006" y="2646828"/>
            <a:ext cx="1584932" cy="1584933"/>
            <a:chOff x="3962648" y="2819400"/>
            <a:chExt cx="1218704" cy="1218704"/>
          </a:xfrm>
          <a:solidFill>
            <a:srgbClr val="FFFFFF"/>
          </a:solidFill>
        </p:grpSpPr>
        <p:grpSp>
          <p:nvGrpSpPr>
            <p:cNvPr id="21" name="组合 20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AEE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2" name="TextBox 54"/>
            <p:cNvSpPr txBox="1"/>
            <p:nvPr/>
          </p:nvSpPr>
          <p:spPr>
            <a:xfrm>
              <a:off x="4028935" y="3244804"/>
              <a:ext cx="1092329" cy="4023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400" normalizeH="0" baseline="0" noProof="0" dirty="0">
                  <a:ln>
                    <a:noFill/>
                  </a:ln>
                  <a:solidFill>
                    <a:srgbClr val="44C07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领导力</a:t>
              </a:r>
            </a:p>
          </p:txBody>
        </p:sp>
      </p:grpSp>
      <p:sp>
        <p:nvSpPr>
          <p:cNvPr id="25" name="椭圆 24"/>
          <p:cNvSpPr/>
          <p:nvPr/>
        </p:nvSpPr>
        <p:spPr>
          <a:xfrm>
            <a:off x="827584" y="2449515"/>
            <a:ext cx="923541" cy="923541"/>
          </a:xfrm>
          <a:prstGeom prst="ellipse">
            <a:avLst/>
          </a:prstGeom>
          <a:solidFill>
            <a:srgbClr val="44C07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468054" y="1120248"/>
            <a:ext cx="923541" cy="923541"/>
          </a:xfrm>
          <a:prstGeom prst="ellipse">
            <a:avLst/>
          </a:prstGeom>
          <a:solidFill>
            <a:srgbClr val="44C07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127520" y="2449515"/>
            <a:ext cx="923541" cy="923541"/>
          </a:xfrm>
          <a:prstGeom prst="ellipse">
            <a:avLst/>
          </a:prstGeom>
          <a:solidFill>
            <a:srgbClr val="44C07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472061" y="4373606"/>
            <a:ext cx="923541" cy="923541"/>
          </a:xfrm>
          <a:prstGeom prst="ellipse">
            <a:avLst/>
          </a:prstGeom>
          <a:solidFill>
            <a:srgbClr val="44C07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480918" y="4356672"/>
            <a:ext cx="923541" cy="923541"/>
          </a:xfrm>
          <a:prstGeom prst="ellipse">
            <a:avLst/>
          </a:prstGeom>
          <a:solidFill>
            <a:srgbClr val="44C07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TextBox 55"/>
          <p:cNvSpPr txBox="1"/>
          <p:nvPr/>
        </p:nvSpPr>
        <p:spPr>
          <a:xfrm>
            <a:off x="2476567" y="1406116"/>
            <a:ext cx="1140757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学习力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56"/>
          <p:cNvSpPr txBox="1"/>
          <p:nvPr/>
        </p:nvSpPr>
        <p:spPr>
          <a:xfrm>
            <a:off x="4148270" y="2696966"/>
            <a:ext cx="1140757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决策力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58"/>
          <p:cNvSpPr txBox="1"/>
          <p:nvPr/>
        </p:nvSpPr>
        <p:spPr>
          <a:xfrm>
            <a:off x="3485712" y="4640420"/>
            <a:ext cx="1140757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感召力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59"/>
          <p:cNvSpPr txBox="1"/>
          <p:nvPr/>
        </p:nvSpPr>
        <p:spPr>
          <a:xfrm>
            <a:off x="838710" y="2719775"/>
            <a:ext cx="1140757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组织力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61"/>
          <p:cNvSpPr txBox="1"/>
          <p:nvPr/>
        </p:nvSpPr>
        <p:spPr>
          <a:xfrm>
            <a:off x="1475878" y="4640422"/>
            <a:ext cx="1140757" cy="40010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执行力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28"/>
          <p:cNvSpPr txBox="1"/>
          <p:nvPr/>
        </p:nvSpPr>
        <p:spPr>
          <a:xfrm>
            <a:off x="6363064" y="1547353"/>
            <a:ext cx="22438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建立组织结构，规定职务或职位，明确责权关系，以使组织中的成员互相协作配合、共同劳动，有效实现组织目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标的过程。组织管理是管理活动的一部分，也称组织职能。为了有效地实现目标，灵活地运用各种方法，把各种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力量合理地组织和有效地协调起来的能力。包括协调关系的能力和善于用人的能力等等。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"/>
                            </p:stCondLst>
                            <p:childTnLst>
                              <p:par>
                                <p:cTn id="4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300"/>
                            </p:stCondLst>
                            <p:childTnLst>
                              <p:par>
                                <p:cTn id="6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直接连接符 85"/>
          <p:cNvCxnSpPr/>
          <p:nvPr/>
        </p:nvCxnSpPr>
        <p:spPr>
          <a:xfrm>
            <a:off x="2496395" y="2377616"/>
            <a:ext cx="3854306" cy="0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87" name="直接连接符 86"/>
          <p:cNvCxnSpPr/>
          <p:nvPr/>
        </p:nvCxnSpPr>
        <p:spPr>
          <a:xfrm>
            <a:off x="4438036" y="2388058"/>
            <a:ext cx="1109425" cy="1045031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88" name="直接连接符 87"/>
          <p:cNvCxnSpPr/>
          <p:nvPr/>
        </p:nvCxnSpPr>
        <p:spPr>
          <a:xfrm flipH="1">
            <a:off x="3317487" y="2388058"/>
            <a:ext cx="1109425" cy="1045031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89" name="直接连接符 88"/>
          <p:cNvCxnSpPr/>
          <p:nvPr/>
        </p:nvCxnSpPr>
        <p:spPr>
          <a:xfrm>
            <a:off x="4423548" y="2373047"/>
            <a:ext cx="0" cy="1550938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90" name="椭圆 89"/>
          <p:cNvSpPr/>
          <p:nvPr/>
        </p:nvSpPr>
        <p:spPr>
          <a:xfrm>
            <a:off x="1588018" y="1944582"/>
            <a:ext cx="965991" cy="965992"/>
          </a:xfrm>
          <a:prstGeom prst="ellipse">
            <a:avLst/>
          </a:prstGeom>
          <a:solidFill>
            <a:srgbClr val="44C072"/>
          </a:solidFill>
          <a:ln w="9525" cap="flat" cmpd="sng" algn="ctr">
            <a:solidFill>
              <a:srgbClr val="FFFFFF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297918" y="1944582"/>
            <a:ext cx="965991" cy="965992"/>
          </a:xfrm>
          <a:prstGeom prst="ellipse">
            <a:avLst/>
          </a:prstGeom>
          <a:solidFill>
            <a:srgbClr val="44C072"/>
          </a:solidFill>
          <a:ln w="9525" cap="flat" cmpd="sng" algn="ctr">
            <a:solidFill>
              <a:srgbClr val="FFFFFF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5418280" y="3277650"/>
            <a:ext cx="965991" cy="965992"/>
          </a:xfrm>
          <a:prstGeom prst="ellipse">
            <a:avLst/>
          </a:prstGeom>
          <a:solidFill>
            <a:srgbClr val="44C072"/>
          </a:solidFill>
          <a:ln w="9525" cap="flat" cmpd="sng" algn="ctr">
            <a:solidFill>
              <a:srgbClr val="FFFFFF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2481666" y="3277650"/>
            <a:ext cx="965991" cy="965992"/>
          </a:xfrm>
          <a:prstGeom prst="ellipse">
            <a:avLst/>
          </a:prstGeom>
          <a:solidFill>
            <a:srgbClr val="44C072"/>
          </a:solidFill>
          <a:ln w="9525" cap="flat" cmpd="sng" algn="ctr">
            <a:solidFill>
              <a:srgbClr val="FFFFFF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3940552" y="3923985"/>
            <a:ext cx="965991" cy="965992"/>
          </a:xfrm>
          <a:prstGeom prst="ellipse">
            <a:avLst/>
          </a:prstGeom>
          <a:solidFill>
            <a:srgbClr val="44C072"/>
          </a:solidFill>
          <a:ln w="9525" cap="flat" cmpd="sng" algn="ctr">
            <a:solidFill>
              <a:srgbClr val="FFFFFF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3518183" y="1577505"/>
            <a:ext cx="1700145" cy="1700145"/>
          </a:xfrm>
          <a:prstGeom prst="ellipse">
            <a:avLst/>
          </a:prstGeom>
          <a:solidFill>
            <a:srgbClr val="FFFFFF"/>
          </a:solidFill>
          <a:ln w="25400" cap="flat" cmpd="sng" algn="ctr">
            <a:noFill/>
            <a:prstDash val="solid"/>
            <a:miter lim="800000"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7336368" y="2030620"/>
            <a:ext cx="2420208" cy="793916"/>
          </a:xfrm>
          <a:prstGeom prst="rect">
            <a:avLst/>
          </a:prstGeom>
        </p:spPr>
        <p:txBody>
          <a:bodyPr vert="horz" wrap="square" lIns="121917" tIns="60958" rIns="121917" bIns="60958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其他执行力</a:t>
            </a: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其他执行力说明</a:t>
            </a:r>
          </a:p>
        </p:txBody>
      </p:sp>
      <p:sp>
        <p:nvSpPr>
          <p:cNvPr id="97" name="矩形 96"/>
          <p:cNvSpPr/>
          <p:nvPr/>
        </p:nvSpPr>
        <p:spPr>
          <a:xfrm>
            <a:off x="6316415" y="4047786"/>
            <a:ext cx="2308655" cy="793916"/>
          </a:xfrm>
          <a:prstGeom prst="rect">
            <a:avLst/>
          </a:prstGeom>
        </p:spPr>
        <p:txBody>
          <a:bodyPr vert="horz" wrap="square" lIns="121917" tIns="60958" rIns="121917" bIns="60958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工作执行力</a:t>
            </a: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工作执行力说明</a:t>
            </a:r>
          </a:p>
        </p:txBody>
      </p:sp>
      <p:sp>
        <p:nvSpPr>
          <p:cNvPr id="98" name="矩形 97"/>
          <p:cNvSpPr/>
          <p:nvPr/>
        </p:nvSpPr>
        <p:spPr>
          <a:xfrm>
            <a:off x="3518183" y="4940685"/>
            <a:ext cx="3317930" cy="793916"/>
          </a:xfrm>
          <a:prstGeom prst="rect">
            <a:avLst/>
          </a:prstGeom>
        </p:spPr>
        <p:txBody>
          <a:bodyPr vert="horz" wrap="square" lIns="121917" tIns="60958" rIns="121917" bIns="60958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战略执行力</a:t>
            </a: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战略执行力说明</a:t>
            </a:r>
          </a:p>
        </p:txBody>
      </p:sp>
      <p:sp>
        <p:nvSpPr>
          <p:cNvPr id="99" name="矩形 98"/>
          <p:cNvSpPr/>
          <p:nvPr/>
        </p:nvSpPr>
        <p:spPr>
          <a:xfrm>
            <a:off x="-22019" y="4047786"/>
            <a:ext cx="2622285" cy="793916"/>
          </a:xfrm>
          <a:prstGeom prst="rect">
            <a:avLst/>
          </a:prstGeom>
        </p:spPr>
        <p:txBody>
          <a:bodyPr vert="horz" wrap="square" lIns="121917" tIns="60958" rIns="121917" bIns="60958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应急执行力</a:t>
            </a: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应急执行力说明</a:t>
            </a: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550288" y="1956109"/>
            <a:ext cx="1563267" cy="10534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执行</a:t>
            </a:r>
            <a:endParaRPr kumimoji="0" lang="en-US" altLang="zh-CN" sz="3200" b="1" i="0" u="none" strike="noStrike" kern="0" cap="none" spc="0" normalizeH="0" baseline="0" noProof="0" dirty="0">
              <a:ln>
                <a:noFill/>
              </a:ln>
              <a:solidFill>
                <a:srgbClr val="44C072"/>
              </a:solidFill>
              <a:effectLst/>
              <a:uLnTx/>
              <a:uFillTx/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44C072"/>
                </a:solidFill>
                <a:effectLst/>
                <a:uLnTx/>
                <a:uFillTx/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能力</a:t>
            </a:r>
          </a:p>
        </p:txBody>
      </p:sp>
      <p:sp>
        <p:nvSpPr>
          <p:cNvPr id="101" name="Freeform 338"/>
          <p:cNvSpPr>
            <a:spLocks noEditPoints="1"/>
          </p:cNvSpPr>
          <p:nvPr/>
        </p:nvSpPr>
        <p:spPr bwMode="auto">
          <a:xfrm>
            <a:off x="4183181" y="4237573"/>
            <a:ext cx="487461" cy="414342"/>
          </a:xfrm>
          <a:custGeom>
            <a:avLst/>
            <a:gdLst>
              <a:gd name="T0" fmla="*/ 58 w 76"/>
              <a:gd name="T1" fmla="*/ 2 h 65"/>
              <a:gd name="T2" fmla="*/ 69 w 76"/>
              <a:gd name="T3" fmla="*/ 2 h 65"/>
              <a:gd name="T4" fmla="*/ 76 w 76"/>
              <a:gd name="T5" fmla="*/ 8 h 65"/>
              <a:gd name="T6" fmla="*/ 76 w 76"/>
              <a:gd name="T7" fmla="*/ 62 h 65"/>
              <a:gd name="T8" fmla="*/ 73 w 76"/>
              <a:gd name="T9" fmla="*/ 65 h 65"/>
              <a:gd name="T10" fmla="*/ 12 w 76"/>
              <a:gd name="T11" fmla="*/ 62 h 65"/>
              <a:gd name="T12" fmla="*/ 8 w 76"/>
              <a:gd name="T13" fmla="*/ 58 h 65"/>
              <a:gd name="T14" fmla="*/ 0 w 76"/>
              <a:gd name="T15" fmla="*/ 45 h 65"/>
              <a:gd name="T16" fmla="*/ 10 w 76"/>
              <a:gd name="T17" fmla="*/ 47 h 65"/>
              <a:gd name="T18" fmla="*/ 49 w 76"/>
              <a:gd name="T19" fmla="*/ 47 h 65"/>
              <a:gd name="T20" fmla="*/ 10 w 76"/>
              <a:gd name="T21" fmla="*/ 44 h 65"/>
              <a:gd name="T22" fmla="*/ 10 w 76"/>
              <a:gd name="T23" fmla="*/ 41 h 65"/>
              <a:gd name="T24" fmla="*/ 49 w 76"/>
              <a:gd name="T25" fmla="*/ 39 h 65"/>
              <a:gd name="T26" fmla="*/ 10 w 76"/>
              <a:gd name="T27" fmla="*/ 31 h 65"/>
              <a:gd name="T28" fmla="*/ 49 w 76"/>
              <a:gd name="T29" fmla="*/ 31 h 65"/>
              <a:gd name="T30" fmla="*/ 42 w 76"/>
              <a:gd name="T31" fmla="*/ 23 h 65"/>
              <a:gd name="T32" fmla="*/ 50 w 76"/>
              <a:gd name="T33" fmla="*/ 21 h 65"/>
              <a:gd name="T34" fmla="*/ 45 w 76"/>
              <a:gd name="T35" fmla="*/ 14 h 65"/>
              <a:gd name="T36" fmla="*/ 46 w 76"/>
              <a:gd name="T37" fmla="*/ 12 h 65"/>
              <a:gd name="T38" fmla="*/ 50 w 76"/>
              <a:gd name="T39" fmla="*/ 12 h 65"/>
              <a:gd name="T40" fmla="*/ 42 w 76"/>
              <a:gd name="T41" fmla="*/ 15 h 65"/>
              <a:gd name="T42" fmla="*/ 46 w 76"/>
              <a:gd name="T43" fmla="*/ 21 h 65"/>
              <a:gd name="T44" fmla="*/ 45 w 76"/>
              <a:gd name="T45" fmla="*/ 23 h 65"/>
              <a:gd name="T46" fmla="*/ 18 w 76"/>
              <a:gd name="T47" fmla="*/ 26 h 65"/>
              <a:gd name="T48" fmla="*/ 15 w 76"/>
              <a:gd name="T49" fmla="*/ 17 h 65"/>
              <a:gd name="T50" fmla="*/ 9 w 76"/>
              <a:gd name="T51" fmla="*/ 26 h 65"/>
              <a:gd name="T52" fmla="*/ 15 w 76"/>
              <a:gd name="T53" fmla="*/ 26 h 65"/>
              <a:gd name="T54" fmla="*/ 26 w 76"/>
              <a:gd name="T55" fmla="*/ 24 h 65"/>
              <a:gd name="T56" fmla="*/ 26 w 76"/>
              <a:gd name="T57" fmla="*/ 18 h 65"/>
              <a:gd name="T58" fmla="*/ 23 w 76"/>
              <a:gd name="T59" fmla="*/ 12 h 65"/>
              <a:gd name="T60" fmla="*/ 19 w 76"/>
              <a:gd name="T61" fmla="*/ 10 h 65"/>
              <a:gd name="T62" fmla="*/ 41 w 76"/>
              <a:gd name="T63" fmla="*/ 10 h 65"/>
              <a:gd name="T64" fmla="*/ 36 w 76"/>
              <a:gd name="T65" fmla="*/ 10 h 65"/>
              <a:gd name="T66" fmla="*/ 30 w 76"/>
              <a:gd name="T67" fmla="*/ 10 h 65"/>
              <a:gd name="T68" fmla="*/ 32 w 76"/>
              <a:gd name="T69" fmla="*/ 26 h 65"/>
              <a:gd name="T70" fmla="*/ 39 w 76"/>
              <a:gd name="T71" fmla="*/ 26 h 65"/>
              <a:gd name="T72" fmla="*/ 58 w 76"/>
              <a:gd name="T73" fmla="*/ 44 h 65"/>
              <a:gd name="T74" fmla="*/ 61 w 76"/>
              <a:gd name="T75" fmla="*/ 53 h 65"/>
              <a:gd name="T76" fmla="*/ 63 w 76"/>
              <a:gd name="T77" fmla="*/ 44 h 65"/>
              <a:gd name="T78" fmla="*/ 63 w 76"/>
              <a:gd name="T79" fmla="*/ 8 h 65"/>
              <a:gd name="T80" fmla="*/ 59 w 76"/>
              <a:gd name="T81" fmla="*/ 7 h 65"/>
              <a:gd name="T82" fmla="*/ 68 w 76"/>
              <a:gd name="T83" fmla="*/ 7 h 65"/>
              <a:gd name="T84" fmla="*/ 68 w 76"/>
              <a:gd name="T85" fmla="*/ 8 h 65"/>
              <a:gd name="T86" fmla="*/ 67 w 76"/>
              <a:gd name="T87" fmla="*/ 53 h 65"/>
              <a:gd name="T88" fmla="*/ 62 w 76"/>
              <a:gd name="T89" fmla="*/ 58 h 65"/>
              <a:gd name="T90" fmla="*/ 71 w 76"/>
              <a:gd name="T91" fmla="*/ 59 h 65"/>
              <a:gd name="T92" fmla="*/ 71 w 76"/>
              <a:gd name="T93" fmla="*/ 8 h 65"/>
              <a:gd name="T94" fmla="*/ 69 w 76"/>
              <a:gd name="T95" fmla="*/ 7 h 65"/>
              <a:gd name="T96" fmla="*/ 5 w 76"/>
              <a:gd name="T97" fmla="*/ 5 h 65"/>
              <a:gd name="T98" fmla="*/ 5 w 76"/>
              <a:gd name="T99" fmla="*/ 45 h 65"/>
              <a:gd name="T100" fmla="*/ 54 w 76"/>
              <a:gd name="T101" fmla="*/ 53 h 65"/>
              <a:gd name="T102" fmla="*/ 53 w 76"/>
              <a:gd name="T103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6" h="65">
                <a:moveTo>
                  <a:pt x="2" y="0"/>
                </a:move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1"/>
                  <a:pt x="58" y="2"/>
                </a:cubicBezTo>
                <a:cubicBezTo>
                  <a:pt x="58" y="2"/>
                  <a:pt x="59" y="2"/>
                  <a:pt x="59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9" y="2"/>
                  <a:pt x="69" y="2"/>
                </a:cubicBezTo>
                <a:cubicBezTo>
                  <a:pt x="69" y="2"/>
                  <a:pt x="69" y="2"/>
                  <a:pt x="70" y="2"/>
                </a:cubicBezTo>
                <a:cubicBezTo>
                  <a:pt x="71" y="2"/>
                  <a:pt x="73" y="2"/>
                  <a:pt x="74" y="3"/>
                </a:cubicBezTo>
                <a:cubicBezTo>
                  <a:pt x="75" y="5"/>
                  <a:pt x="76" y="6"/>
                  <a:pt x="76" y="8"/>
                </a:cubicBezTo>
                <a:cubicBezTo>
                  <a:pt x="76" y="8"/>
                  <a:pt x="76" y="8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3"/>
                  <a:pt x="75" y="65"/>
                  <a:pt x="73" y="65"/>
                </a:cubicBezTo>
                <a:cubicBezTo>
                  <a:pt x="73" y="65"/>
                  <a:pt x="73" y="64"/>
                  <a:pt x="72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13" y="64"/>
                  <a:pt x="12" y="63"/>
                  <a:pt x="12" y="62"/>
                </a:cubicBezTo>
                <a:cubicBezTo>
                  <a:pt x="12" y="58"/>
                  <a:pt x="12" y="58"/>
                  <a:pt x="12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6" y="57"/>
                  <a:pt x="4" y="56"/>
                  <a:pt x="2" y="54"/>
                </a:cubicBezTo>
                <a:cubicBezTo>
                  <a:pt x="1" y="52"/>
                  <a:pt x="0" y="49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10" y="47"/>
                </a:moveTo>
                <a:cubicBezTo>
                  <a:pt x="10" y="49"/>
                  <a:pt x="10" y="49"/>
                  <a:pt x="10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7"/>
                  <a:pt x="49" y="47"/>
                  <a:pt x="49" y="47"/>
                </a:cubicBezTo>
                <a:cubicBezTo>
                  <a:pt x="10" y="47"/>
                  <a:pt x="10" y="47"/>
                  <a:pt x="10" y="47"/>
                </a:cubicBezTo>
                <a:close/>
                <a:moveTo>
                  <a:pt x="10" y="41"/>
                </a:moveTo>
                <a:cubicBezTo>
                  <a:pt x="10" y="44"/>
                  <a:pt x="10" y="44"/>
                  <a:pt x="10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9" y="41"/>
                  <a:pt x="49" y="41"/>
                  <a:pt x="49" y="41"/>
                </a:cubicBezTo>
                <a:cubicBezTo>
                  <a:pt x="10" y="41"/>
                  <a:pt x="10" y="41"/>
                  <a:pt x="10" y="41"/>
                </a:cubicBezTo>
                <a:close/>
                <a:moveTo>
                  <a:pt x="10" y="36"/>
                </a:moveTo>
                <a:cubicBezTo>
                  <a:pt x="10" y="39"/>
                  <a:pt x="10" y="39"/>
                  <a:pt x="10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6"/>
                  <a:pt x="49" y="36"/>
                  <a:pt x="49" y="36"/>
                </a:cubicBezTo>
                <a:cubicBezTo>
                  <a:pt x="10" y="36"/>
                  <a:pt x="10" y="36"/>
                  <a:pt x="10" y="36"/>
                </a:cubicBezTo>
                <a:close/>
                <a:moveTo>
                  <a:pt x="10" y="31"/>
                </a:moveTo>
                <a:cubicBezTo>
                  <a:pt x="10" y="33"/>
                  <a:pt x="10" y="33"/>
                  <a:pt x="10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1"/>
                  <a:pt x="49" y="31"/>
                  <a:pt x="49" y="31"/>
                </a:cubicBezTo>
                <a:cubicBezTo>
                  <a:pt x="10" y="31"/>
                  <a:pt x="10" y="31"/>
                  <a:pt x="10" y="31"/>
                </a:cubicBezTo>
                <a:close/>
                <a:moveTo>
                  <a:pt x="42" y="20"/>
                </a:moveTo>
                <a:cubicBezTo>
                  <a:pt x="42" y="23"/>
                  <a:pt x="42" y="23"/>
                  <a:pt x="42" y="23"/>
                </a:cubicBezTo>
                <a:cubicBezTo>
                  <a:pt x="42" y="25"/>
                  <a:pt x="43" y="26"/>
                  <a:pt x="46" y="26"/>
                </a:cubicBezTo>
                <a:cubicBezTo>
                  <a:pt x="48" y="26"/>
                  <a:pt x="50" y="25"/>
                  <a:pt x="50" y="23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0"/>
                  <a:pt x="50" y="20"/>
                  <a:pt x="49" y="19"/>
                </a:cubicBezTo>
                <a:cubicBezTo>
                  <a:pt x="49" y="18"/>
                  <a:pt x="48" y="17"/>
                  <a:pt x="46" y="16"/>
                </a:cubicBezTo>
                <a:cubicBezTo>
                  <a:pt x="46" y="15"/>
                  <a:pt x="45" y="14"/>
                  <a:pt x="45" y="14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2"/>
                  <a:pt x="45" y="12"/>
                  <a:pt x="46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5"/>
                  <a:pt x="46" y="15"/>
                  <a:pt x="4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0"/>
                  <a:pt x="48" y="10"/>
                  <a:pt x="46" y="10"/>
                </a:cubicBezTo>
                <a:cubicBezTo>
                  <a:pt x="43" y="10"/>
                  <a:pt x="42" y="11"/>
                  <a:pt x="42" y="13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5"/>
                  <a:pt x="42" y="16"/>
                  <a:pt x="42" y="16"/>
                </a:cubicBezTo>
                <a:cubicBezTo>
                  <a:pt x="43" y="17"/>
                  <a:pt x="44" y="18"/>
                  <a:pt x="45" y="19"/>
                </a:cubicBezTo>
                <a:cubicBezTo>
                  <a:pt x="46" y="20"/>
                  <a:pt x="46" y="21"/>
                  <a:pt x="46" y="21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5" y="24"/>
                  <a:pt x="45" y="24"/>
                  <a:pt x="45" y="23"/>
                </a:cubicBezTo>
                <a:cubicBezTo>
                  <a:pt x="45" y="20"/>
                  <a:pt x="45" y="20"/>
                  <a:pt x="45" y="20"/>
                </a:cubicBezTo>
                <a:cubicBezTo>
                  <a:pt x="42" y="20"/>
                  <a:pt x="42" y="20"/>
                  <a:pt x="42" y="20"/>
                </a:cubicBezTo>
                <a:close/>
                <a:moveTo>
                  <a:pt x="18" y="26"/>
                </a:moveTo>
                <a:cubicBezTo>
                  <a:pt x="18" y="10"/>
                  <a:pt x="18" y="10"/>
                  <a:pt x="18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7"/>
                  <a:pt x="15" y="17"/>
                  <a:pt x="15" y="17"/>
                </a:cubicBezTo>
                <a:cubicBezTo>
                  <a:pt x="13" y="10"/>
                  <a:pt x="13" y="10"/>
                  <a:pt x="13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6"/>
                  <a:pt x="9" y="26"/>
                  <a:pt x="9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17"/>
                  <a:pt x="12" y="17"/>
                  <a:pt x="12" y="17"/>
                </a:cubicBezTo>
                <a:cubicBezTo>
                  <a:pt x="15" y="26"/>
                  <a:pt x="15" y="26"/>
                  <a:pt x="15" y="26"/>
                </a:cubicBezTo>
                <a:cubicBezTo>
                  <a:pt x="18" y="26"/>
                  <a:pt x="18" y="26"/>
                  <a:pt x="18" y="26"/>
                </a:cubicBezTo>
                <a:close/>
                <a:moveTo>
                  <a:pt x="26" y="26"/>
                </a:moveTo>
                <a:cubicBezTo>
                  <a:pt x="26" y="24"/>
                  <a:pt x="26" y="24"/>
                  <a:pt x="26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18"/>
                  <a:pt x="23" y="18"/>
                  <a:pt x="23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6"/>
                  <a:pt x="26" y="16"/>
                  <a:pt x="26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0"/>
                  <a:pt x="26" y="10"/>
                  <a:pt x="26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26"/>
                  <a:pt x="19" y="26"/>
                  <a:pt x="19" y="26"/>
                </a:cubicBezTo>
                <a:cubicBezTo>
                  <a:pt x="26" y="26"/>
                  <a:pt x="26" y="26"/>
                  <a:pt x="26" y="26"/>
                </a:cubicBezTo>
                <a:close/>
                <a:moveTo>
                  <a:pt x="41" y="10"/>
                </a:moveTo>
                <a:cubicBezTo>
                  <a:pt x="38" y="10"/>
                  <a:pt x="38" y="10"/>
                  <a:pt x="38" y="10"/>
                </a:cubicBezTo>
                <a:cubicBezTo>
                  <a:pt x="37" y="17"/>
                  <a:pt x="37" y="17"/>
                  <a:pt x="37" y="17"/>
                </a:cubicBezTo>
                <a:cubicBezTo>
                  <a:pt x="36" y="10"/>
                  <a:pt x="36" y="10"/>
                  <a:pt x="36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1" y="17"/>
                  <a:pt x="31" y="17"/>
                  <a:pt x="31" y="17"/>
                </a:cubicBezTo>
                <a:cubicBezTo>
                  <a:pt x="30" y="10"/>
                  <a:pt x="30" y="10"/>
                  <a:pt x="30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9" y="26"/>
                  <a:pt x="29" y="26"/>
                  <a:pt x="29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3" y="17"/>
                  <a:pt x="33" y="17"/>
                  <a:pt x="33" y="17"/>
                </a:cubicBezTo>
                <a:cubicBezTo>
                  <a:pt x="35" y="26"/>
                  <a:pt x="35" y="26"/>
                  <a:pt x="35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10"/>
                  <a:pt x="41" y="10"/>
                  <a:pt x="41" y="10"/>
                </a:cubicBezTo>
                <a:close/>
                <a:moveTo>
                  <a:pt x="58" y="7"/>
                </a:move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4"/>
                  <a:pt x="58" y="45"/>
                </a:cubicBezTo>
                <a:cubicBezTo>
                  <a:pt x="58" y="48"/>
                  <a:pt x="58" y="50"/>
                  <a:pt x="59" y="52"/>
                </a:cubicBezTo>
                <a:cubicBezTo>
                  <a:pt x="60" y="52"/>
                  <a:pt x="60" y="53"/>
                  <a:pt x="61" y="53"/>
                </a:cubicBezTo>
                <a:cubicBezTo>
                  <a:pt x="61" y="53"/>
                  <a:pt x="61" y="53"/>
                  <a:pt x="61" y="53"/>
                </a:cubicBezTo>
                <a:cubicBezTo>
                  <a:pt x="61" y="53"/>
                  <a:pt x="62" y="52"/>
                  <a:pt x="62" y="51"/>
                </a:cubicBezTo>
                <a:cubicBezTo>
                  <a:pt x="62" y="50"/>
                  <a:pt x="63" y="47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7"/>
                  <a:pt x="63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8" y="7"/>
                  <a:pt x="58" y="7"/>
                </a:cubicBezTo>
                <a:close/>
                <a:moveTo>
                  <a:pt x="69" y="7"/>
                </a:moveTo>
                <a:cubicBezTo>
                  <a:pt x="69" y="7"/>
                  <a:pt x="68" y="7"/>
                  <a:pt x="68" y="7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7"/>
                  <a:pt x="68" y="7"/>
                  <a:pt x="68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8"/>
                  <a:pt x="67" y="51"/>
                  <a:pt x="67" y="53"/>
                </a:cubicBezTo>
                <a:cubicBezTo>
                  <a:pt x="66" y="56"/>
                  <a:pt x="64" y="58"/>
                  <a:pt x="62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17" y="58"/>
                  <a:pt x="17" y="58"/>
                  <a:pt x="17" y="58"/>
                </a:cubicBezTo>
                <a:cubicBezTo>
                  <a:pt x="17" y="59"/>
                  <a:pt x="17" y="59"/>
                  <a:pt x="17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7"/>
                  <a:pt x="70" y="7"/>
                </a:cubicBezTo>
                <a:cubicBezTo>
                  <a:pt x="70" y="7"/>
                  <a:pt x="70" y="7"/>
                  <a:pt x="69" y="7"/>
                </a:cubicBezTo>
                <a:cubicBezTo>
                  <a:pt x="69" y="7"/>
                  <a:pt x="69" y="7"/>
                  <a:pt x="69" y="7"/>
                </a:cubicBezTo>
                <a:cubicBezTo>
                  <a:pt x="69" y="7"/>
                  <a:pt x="69" y="7"/>
                  <a:pt x="69" y="7"/>
                </a:cubicBezTo>
                <a:close/>
                <a:moveTo>
                  <a:pt x="53" y="5"/>
                </a:moveTo>
                <a:cubicBezTo>
                  <a:pt x="5" y="5"/>
                  <a:pt x="5" y="5"/>
                  <a:pt x="5" y="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8"/>
                  <a:pt x="5" y="50"/>
                  <a:pt x="6" y="51"/>
                </a:cubicBezTo>
                <a:cubicBezTo>
                  <a:pt x="7" y="52"/>
                  <a:pt x="8" y="52"/>
                  <a:pt x="9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1"/>
                  <a:pt x="53" y="48"/>
                  <a:pt x="53" y="44"/>
                </a:cubicBezTo>
                <a:cubicBezTo>
                  <a:pt x="53" y="44"/>
                  <a:pt x="53" y="44"/>
                  <a:pt x="53" y="44"/>
                </a:cubicBezTo>
                <a:lnTo>
                  <a:pt x="53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</a:endParaRPr>
          </a:p>
        </p:txBody>
      </p:sp>
      <p:sp>
        <p:nvSpPr>
          <p:cNvPr id="102" name="Freeform 373"/>
          <p:cNvSpPr>
            <a:spLocks noEditPoints="1"/>
          </p:cNvSpPr>
          <p:nvPr/>
        </p:nvSpPr>
        <p:spPr bwMode="auto">
          <a:xfrm>
            <a:off x="1853008" y="2206362"/>
            <a:ext cx="436009" cy="441425"/>
          </a:xfrm>
          <a:custGeom>
            <a:avLst/>
            <a:gdLst>
              <a:gd name="T0" fmla="*/ 65 w 68"/>
              <a:gd name="T1" fmla="*/ 29 h 69"/>
              <a:gd name="T2" fmla="*/ 68 w 68"/>
              <a:gd name="T3" fmla="*/ 34 h 69"/>
              <a:gd name="T4" fmla="*/ 68 w 68"/>
              <a:gd name="T5" fmla="*/ 63 h 69"/>
              <a:gd name="T6" fmla="*/ 61 w 68"/>
              <a:gd name="T7" fmla="*/ 69 h 69"/>
              <a:gd name="T8" fmla="*/ 7 w 68"/>
              <a:gd name="T9" fmla="*/ 69 h 69"/>
              <a:gd name="T10" fmla="*/ 0 w 68"/>
              <a:gd name="T11" fmla="*/ 63 h 69"/>
              <a:gd name="T12" fmla="*/ 0 w 68"/>
              <a:gd name="T13" fmla="*/ 34 h 69"/>
              <a:gd name="T14" fmla="*/ 2 w 68"/>
              <a:gd name="T15" fmla="*/ 30 h 69"/>
              <a:gd name="T16" fmla="*/ 2 w 68"/>
              <a:gd name="T17" fmla="*/ 30 h 69"/>
              <a:gd name="T18" fmla="*/ 2 w 68"/>
              <a:gd name="T19" fmla="*/ 30 h 69"/>
              <a:gd name="T20" fmla="*/ 2 w 68"/>
              <a:gd name="T21" fmla="*/ 29 h 69"/>
              <a:gd name="T22" fmla="*/ 30 w 68"/>
              <a:gd name="T23" fmla="*/ 2 h 69"/>
              <a:gd name="T24" fmla="*/ 38 w 68"/>
              <a:gd name="T25" fmla="*/ 2 h 69"/>
              <a:gd name="T26" fmla="*/ 65 w 68"/>
              <a:gd name="T27" fmla="*/ 29 h 69"/>
              <a:gd name="T28" fmla="*/ 12 w 68"/>
              <a:gd name="T29" fmla="*/ 22 h 69"/>
              <a:gd name="T30" fmla="*/ 12 w 68"/>
              <a:gd name="T31" fmla="*/ 39 h 69"/>
              <a:gd name="T32" fmla="*/ 34 w 68"/>
              <a:gd name="T33" fmla="*/ 56 h 69"/>
              <a:gd name="T34" fmla="*/ 55 w 68"/>
              <a:gd name="T35" fmla="*/ 40 h 69"/>
              <a:gd name="T36" fmla="*/ 55 w 68"/>
              <a:gd name="T37" fmla="*/ 22 h 69"/>
              <a:gd name="T38" fmla="*/ 12 w 68"/>
              <a:gd name="T39" fmla="*/ 22 h 69"/>
              <a:gd name="T40" fmla="*/ 19 w 68"/>
              <a:gd name="T41" fmla="*/ 26 h 69"/>
              <a:gd name="T42" fmla="*/ 19 w 68"/>
              <a:gd name="T43" fmla="*/ 29 h 69"/>
              <a:gd name="T44" fmla="*/ 48 w 68"/>
              <a:gd name="T45" fmla="*/ 29 h 69"/>
              <a:gd name="T46" fmla="*/ 48 w 68"/>
              <a:gd name="T47" fmla="*/ 26 h 69"/>
              <a:gd name="T48" fmla="*/ 19 w 68"/>
              <a:gd name="T49" fmla="*/ 26 h 69"/>
              <a:gd name="T50" fmla="*/ 19 w 68"/>
              <a:gd name="T51" fmla="*/ 38 h 69"/>
              <a:gd name="T52" fmla="*/ 19 w 68"/>
              <a:gd name="T53" fmla="*/ 41 h 69"/>
              <a:gd name="T54" fmla="*/ 48 w 68"/>
              <a:gd name="T55" fmla="*/ 41 h 69"/>
              <a:gd name="T56" fmla="*/ 48 w 68"/>
              <a:gd name="T57" fmla="*/ 38 h 69"/>
              <a:gd name="T58" fmla="*/ 19 w 68"/>
              <a:gd name="T59" fmla="*/ 38 h 69"/>
              <a:gd name="T60" fmla="*/ 19 w 68"/>
              <a:gd name="T61" fmla="*/ 32 h 69"/>
              <a:gd name="T62" fmla="*/ 19 w 68"/>
              <a:gd name="T63" fmla="*/ 35 h 69"/>
              <a:gd name="T64" fmla="*/ 48 w 68"/>
              <a:gd name="T65" fmla="*/ 35 h 69"/>
              <a:gd name="T66" fmla="*/ 48 w 68"/>
              <a:gd name="T67" fmla="*/ 32 h 69"/>
              <a:gd name="T68" fmla="*/ 19 w 68"/>
              <a:gd name="T69" fmla="*/ 32 h 69"/>
              <a:gd name="T70" fmla="*/ 8 w 68"/>
              <a:gd name="T71" fmla="*/ 65 h 69"/>
              <a:gd name="T72" fmla="*/ 21 w 68"/>
              <a:gd name="T73" fmla="*/ 52 h 69"/>
              <a:gd name="T74" fmla="*/ 21 w 68"/>
              <a:gd name="T75" fmla="*/ 50 h 69"/>
              <a:gd name="T76" fmla="*/ 19 w 68"/>
              <a:gd name="T77" fmla="*/ 50 h 69"/>
              <a:gd name="T78" fmla="*/ 6 w 68"/>
              <a:gd name="T79" fmla="*/ 63 h 69"/>
              <a:gd name="T80" fmla="*/ 6 w 68"/>
              <a:gd name="T81" fmla="*/ 65 h 69"/>
              <a:gd name="T82" fmla="*/ 8 w 68"/>
              <a:gd name="T83" fmla="*/ 65 h 69"/>
              <a:gd name="T84" fmla="*/ 63 w 68"/>
              <a:gd name="T85" fmla="*/ 63 h 69"/>
              <a:gd name="T86" fmla="*/ 50 w 68"/>
              <a:gd name="T87" fmla="*/ 50 h 69"/>
              <a:gd name="T88" fmla="*/ 48 w 68"/>
              <a:gd name="T89" fmla="*/ 50 h 69"/>
              <a:gd name="T90" fmla="*/ 48 w 68"/>
              <a:gd name="T91" fmla="*/ 52 h 69"/>
              <a:gd name="T92" fmla="*/ 61 w 68"/>
              <a:gd name="T93" fmla="*/ 65 h 69"/>
              <a:gd name="T94" fmla="*/ 64 w 68"/>
              <a:gd name="T95" fmla="*/ 65 h 69"/>
              <a:gd name="T96" fmla="*/ 63 w 68"/>
              <a:gd name="T97" fmla="*/ 6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8" h="69">
                <a:moveTo>
                  <a:pt x="65" y="29"/>
                </a:moveTo>
                <a:cubicBezTo>
                  <a:pt x="67" y="30"/>
                  <a:pt x="68" y="32"/>
                  <a:pt x="68" y="34"/>
                </a:cubicBezTo>
                <a:cubicBezTo>
                  <a:pt x="68" y="63"/>
                  <a:pt x="68" y="63"/>
                  <a:pt x="68" y="63"/>
                </a:cubicBezTo>
                <a:cubicBezTo>
                  <a:pt x="68" y="66"/>
                  <a:pt x="65" y="69"/>
                  <a:pt x="61" y="69"/>
                </a:cubicBezTo>
                <a:cubicBezTo>
                  <a:pt x="7" y="69"/>
                  <a:pt x="7" y="69"/>
                  <a:pt x="7" y="69"/>
                </a:cubicBezTo>
                <a:cubicBezTo>
                  <a:pt x="3" y="69"/>
                  <a:pt x="0" y="66"/>
                  <a:pt x="0" y="63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3"/>
                  <a:pt x="1" y="31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29"/>
                  <a:pt x="2" y="29"/>
                  <a:pt x="2" y="29"/>
                </a:cubicBezTo>
                <a:cubicBezTo>
                  <a:pt x="30" y="2"/>
                  <a:pt x="30" y="2"/>
                  <a:pt x="30" y="2"/>
                </a:cubicBezTo>
                <a:cubicBezTo>
                  <a:pt x="33" y="0"/>
                  <a:pt x="35" y="0"/>
                  <a:pt x="38" y="2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12" y="22"/>
                </a:moveTo>
                <a:cubicBezTo>
                  <a:pt x="12" y="39"/>
                  <a:pt x="12" y="39"/>
                  <a:pt x="12" y="39"/>
                </a:cubicBezTo>
                <a:cubicBezTo>
                  <a:pt x="34" y="56"/>
                  <a:pt x="34" y="56"/>
                  <a:pt x="34" y="56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22"/>
                  <a:pt x="55" y="22"/>
                  <a:pt x="55" y="22"/>
                </a:cubicBezTo>
                <a:cubicBezTo>
                  <a:pt x="12" y="22"/>
                  <a:pt x="12" y="22"/>
                  <a:pt x="12" y="22"/>
                </a:cubicBezTo>
                <a:close/>
                <a:moveTo>
                  <a:pt x="19" y="26"/>
                </a:moveTo>
                <a:cubicBezTo>
                  <a:pt x="19" y="29"/>
                  <a:pt x="19" y="29"/>
                  <a:pt x="1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26"/>
                  <a:pt x="48" y="26"/>
                  <a:pt x="48" y="26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19" y="38"/>
                </a:moveTo>
                <a:cubicBezTo>
                  <a:pt x="19" y="41"/>
                  <a:pt x="19" y="41"/>
                  <a:pt x="19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38"/>
                  <a:pt x="48" y="38"/>
                  <a:pt x="48" y="38"/>
                </a:cubicBezTo>
                <a:cubicBezTo>
                  <a:pt x="19" y="38"/>
                  <a:pt x="19" y="38"/>
                  <a:pt x="19" y="38"/>
                </a:cubicBezTo>
                <a:close/>
                <a:moveTo>
                  <a:pt x="19" y="32"/>
                </a:moveTo>
                <a:cubicBezTo>
                  <a:pt x="19" y="35"/>
                  <a:pt x="19" y="35"/>
                  <a:pt x="19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2"/>
                  <a:pt x="48" y="32"/>
                  <a:pt x="48" y="32"/>
                </a:cubicBezTo>
                <a:cubicBezTo>
                  <a:pt x="19" y="32"/>
                  <a:pt x="19" y="32"/>
                  <a:pt x="19" y="32"/>
                </a:cubicBezTo>
                <a:close/>
                <a:moveTo>
                  <a:pt x="8" y="65"/>
                </a:moveTo>
                <a:cubicBezTo>
                  <a:pt x="21" y="52"/>
                  <a:pt x="21" y="52"/>
                  <a:pt x="21" y="52"/>
                </a:cubicBezTo>
                <a:cubicBezTo>
                  <a:pt x="22" y="52"/>
                  <a:pt x="22" y="51"/>
                  <a:pt x="21" y="50"/>
                </a:cubicBezTo>
                <a:cubicBezTo>
                  <a:pt x="21" y="49"/>
                  <a:pt x="20" y="49"/>
                  <a:pt x="19" y="50"/>
                </a:cubicBezTo>
                <a:cubicBezTo>
                  <a:pt x="6" y="63"/>
                  <a:pt x="6" y="63"/>
                  <a:pt x="6" y="63"/>
                </a:cubicBezTo>
                <a:cubicBezTo>
                  <a:pt x="5" y="64"/>
                  <a:pt x="5" y="64"/>
                  <a:pt x="6" y="65"/>
                </a:cubicBezTo>
                <a:cubicBezTo>
                  <a:pt x="6" y="66"/>
                  <a:pt x="7" y="66"/>
                  <a:pt x="8" y="65"/>
                </a:cubicBezTo>
                <a:close/>
                <a:moveTo>
                  <a:pt x="63" y="63"/>
                </a:moveTo>
                <a:cubicBezTo>
                  <a:pt x="50" y="50"/>
                  <a:pt x="50" y="50"/>
                  <a:pt x="50" y="50"/>
                </a:cubicBezTo>
                <a:cubicBezTo>
                  <a:pt x="49" y="49"/>
                  <a:pt x="48" y="49"/>
                  <a:pt x="48" y="50"/>
                </a:cubicBezTo>
                <a:cubicBezTo>
                  <a:pt x="47" y="51"/>
                  <a:pt x="47" y="52"/>
                  <a:pt x="48" y="52"/>
                </a:cubicBezTo>
                <a:cubicBezTo>
                  <a:pt x="61" y="65"/>
                  <a:pt x="61" y="65"/>
                  <a:pt x="61" y="65"/>
                </a:cubicBezTo>
                <a:cubicBezTo>
                  <a:pt x="62" y="66"/>
                  <a:pt x="63" y="66"/>
                  <a:pt x="64" y="65"/>
                </a:cubicBezTo>
                <a:cubicBezTo>
                  <a:pt x="64" y="64"/>
                  <a:pt x="64" y="64"/>
                  <a:pt x="63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</a:endParaRPr>
          </a:p>
        </p:txBody>
      </p:sp>
      <p:sp>
        <p:nvSpPr>
          <p:cNvPr id="103" name="Freeform 447"/>
          <p:cNvSpPr>
            <a:spLocks noEditPoints="1"/>
          </p:cNvSpPr>
          <p:nvPr/>
        </p:nvSpPr>
        <p:spPr bwMode="auto">
          <a:xfrm>
            <a:off x="5718477" y="3514208"/>
            <a:ext cx="365598" cy="492876"/>
          </a:xfrm>
          <a:custGeom>
            <a:avLst/>
            <a:gdLst>
              <a:gd name="T0" fmla="*/ 10 w 57"/>
              <a:gd name="T1" fmla="*/ 24 h 77"/>
              <a:gd name="T2" fmla="*/ 26 w 57"/>
              <a:gd name="T3" fmla="*/ 53 h 77"/>
              <a:gd name="T4" fmla="*/ 55 w 57"/>
              <a:gd name="T5" fmla="*/ 38 h 77"/>
              <a:gd name="T6" fmla="*/ 40 w 57"/>
              <a:gd name="T7" fmla="*/ 9 h 77"/>
              <a:gd name="T8" fmla="*/ 23 w 57"/>
              <a:gd name="T9" fmla="*/ 46 h 77"/>
              <a:gd name="T10" fmla="*/ 32 w 57"/>
              <a:gd name="T11" fmla="*/ 49 h 77"/>
              <a:gd name="T12" fmla="*/ 23 w 57"/>
              <a:gd name="T13" fmla="*/ 46 h 77"/>
              <a:gd name="T14" fmla="*/ 38 w 57"/>
              <a:gd name="T15" fmla="*/ 42 h 77"/>
              <a:gd name="T16" fmla="*/ 43 w 57"/>
              <a:gd name="T17" fmla="*/ 41 h 77"/>
              <a:gd name="T18" fmla="*/ 35 w 57"/>
              <a:gd name="T19" fmla="*/ 45 h 77"/>
              <a:gd name="T20" fmla="*/ 47 w 57"/>
              <a:gd name="T21" fmla="*/ 36 h 77"/>
              <a:gd name="T22" fmla="*/ 50 w 57"/>
              <a:gd name="T23" fmla="*/ 36 h 77"/>
              <a:gd name="T24" fmla="*/ 47 w 57"/>
              <a:gd name="T25" fmla="*/ 36 h 77"/>
              <a:gd name="T26" fmla="*/ 37 w 57"/>
              <a:gd name="T27" fmla="*/ 16 h 77"/>
              <a:gd name="T28" fmla="*/ 38 w 57"/>
              <a:gd name="T29" fmla="*/ 14 h 77"/>
              <a:gd name="T30" fmla="*/ 32 w 57"/>
              <a:gd name="T31" fmla="*/ 18 h 77"/>
              <a:gd name="T32" fmla="*/ 23 w 57"/>
              <a:gd name="T33" fmla="*/ 23 h 77"/>
              <a:gd name="T34" fmla="*/ 24 w 57"/>
              <a:gd name="T35" fmla="*/ 15 h 77"/>
              <a:gd name="T36" fmla="*/ 32 w 57"/>
              <a:gd name="T37" fmla="*/ 18 h 77"/>
              <a:gd name="T38" fmla="*/ 15 w 57"/>
              <a:gd name="T39" fmla="*/ 30 h 77"/>
              <a:gd name="T40" fmla="*/ 17 w 57"/>
              <a:gd name="T41" fmla="*/ 22 h 77"/>
              <a:gd name="T42" fmla="*/ 23 w 57"/>
              <a:gd name="T43" fmla="*/ 41 h 77"/>
              <a:gd name="T44" fmla="*/ 19 w 57"/>
              <a:gd name="T45" fmla="*/ 33 h 77"/>
              <a:gd name="T46" fmla="*/ 22 w 57"/>
              <a:gd name="T47" fmla="*/ 37 h 77"/>
              <a:gd name="T48" fmla="*/ 23 w 57"/>
              <a:gd name="T49" fmla="*/ 41 h 77"/>
              <a:gd name="T50" fmla="*/ 29 w 57"/>
              <a:gd name="T51" fmla="*/ 25 h 77"/>
              <a:gd name="T52" fmla="*/ 39 w 57"/>
              <a:gd name="T53" fmla="*/ 28 h 77"/>
              <a:gd name="T54" fmla="*/ 36 w 57"/>
              <a:gd name="T55" fmla="*/ 37 h 77"/>
              <a:gd name="T56" fmla="*/ 27 w 57"/>
              <a:gd name="T57" fmla="*/ 34 h 77"/>
              <a:gd name="T58" fmla="*/ 41 w 57"/>
              <a:gd name="T59" fmla="*/ 21 h 77"/>
              <a:gd name="T60" fmla="*/ 49 w 57"/>
              <a:gd name="T61" fmla="*/ 23 h 77"/>
              <a:gd name="T62" fmla="*/ 46 w 57"/>
              <a:gd name="T63" fmla="*/ 30 h 77"/>
              <a:gd name="T64" fmla="*/ 41 w 57"/>
              <a:gd name="T65" fmla="*/ 21 h 77"/>
              <a:gd name="T66" fmla="*/ 49 w 57"/>
              <a:gd name="T67" fmla="*/ 77 h 77"/>
              <a:gd name="T68" fmla="*/ 21 w 57"/>
              <a:gd name="T69" fmla="*/ 71 h 77"/>
              <a:gd name="T70" fmla="*/ 30 w 57"/>
              <a:gd name="T71" fmla="*/ 64 h 77"/>
              <a:gd name="T72" fmla="*/ 0 w 57"/>
              <a:gd name="T73" fmla="*/ 31 h 77"/>
              <a:gd name="T74" fmla="*/ 22 w 57"/>
              <a:gd name="T75" fmla="*/ 0 h 77"/>
              <a:gd name="T76" fmla="*/ 14 w 57"/>
              <a:gd name="T77" fmla="*/ 13 h 77"/>
              <a:gd name="T78" fmla="*/ 14 w 57"/>
              <a:gd name="T79" fmla="*/ 50 h 77"/>
              <a:gd name="T80" fmla="*/ 49 w 57"/>
              <a:gd name="T81" fmla="*/ 51 h 77"/>
              <a:gd name="T82" fmla="*/ 38 w 57"/>
              <a:gd name="T83" fmla="*/ 63 h 77"/>
              <a:gd name="T84" fmla="*/ 49 w 57"/>
              <a:gd name="T85" fmla="*/ 7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7" h="77">
                <a:moveTo>
                  <a:pt x="22" y="10"/>
                </a:moveTo>
                <a:cubicBezTo>
                  <a:pt x="16" y="13"/>
                  <a:pt x="12" y="18"/>
                  <a:pt x="10" y="24"/>
                </a:cubicBezTo>
                <a:cubicBezTo>
                  <a:pt x="9" y="30"/>
                  <a:pt x="9" y="36"/>
                  <a:pt x="12" y="42"/>
                </a:cubicBezTo>
                <a:cubicBezTo>
                  <a:pt x="15" y="47"/>
                  <a:pt x="20" y="51"/>
                  <a:pt x="26" y="53"/>
                </a:cubicBezTo>
                <a:cubicBezTo>
                  <a:pt x="31" y="55"/>
                  <a:pt x="38" y="55"/>
                  <a:pt x="43" y="52"/>
                </a:cubicBezTo>
                <a:cubicBezTo>
                  <a:pt x="49" y="49"/>
                  <a:pt x="53" y="44"/>
                  <a:pt x="55" y="38"/>
                </a:cubicBezTo>
                <a:cubicBezTo>
                  <a:pt x="57" y="32"/>
                  <a:pt x="56" y="26"/>
                  <a:pt x="53" y="20"/>
                </a:cubicBezTo>
                <a:cubicBezTo>
                  <a:pt x="50" y="14"/>
                  <a:pt x="45" y="11"/>
                  <a:pt x="40" y="9"/>
                </a:cubicBezTo>
                <a:cubicBezTo>
                  <a:pt x="34" y="7"/>
                  <a:pt x="28" y="7"/>
                  <a:pt x="22" y="10"/>
                </a:cubicBezTo>
                <a:close/>
                <a:moveTo>
                  <a:pt x="23" y="46"/>
                </a:moveTo>
                <a:cubicBezTo>
                  <a:pt x="25" y="46"/>
                  <a:pt x="26" y="46"/>
                  <a:pt x="28" y="46"/>
                </a:cubicBezTo>
                <a:cubicBezTo>
                  <a:pt x="29" y="47"/>
                  <a:pt x="31" y="48"/>
                  <a:pt x="32" y="49"/>
                </a:cubicBezTo>
                <a:cubicBezTo>
                  <a:pt x="30" y="49"/>
                  <a:pt x="29" y="49"/>
                  <a:pt x="27" y="48"/>
                </a:cubicBezTo>
                <a:cubicBezTo>
                  <a:pt x="26" y="48"/>
                  <a:pt x="24" y="47"/>
                  <a:pt x="23" y="46"/>
                </a:cubicBezTo>
                <a:close/>
                <a:moveTo>
                  <a:pt x="34" y="44"/>
                </a:moveTo>
                <a:cubicBezTo>
                  <a:pt x="35" y="43"/>
                  <a:pt x="37" y="43"/>
                  <a:pt x="38" y="42"/>
                </a:cubicBezTo>
                <a:cubicBezTo>
                  <a:pt x="40" y="41"/>
                  <a:pt x="41" y="40"/>
                  <a:pt x="43" y="39"/>
                </a:cubicBezTo>
                <a:cubicBezTo>
                  <a:pt x="43" y="40"/>
                  <a:pt x="43" y="40"/>
                  <a:pt x="43" y="41"/>
                </a:cubicBezTo>
                <a:cubicBezTo>
                  <a:pt x="43" y="44"/>
                  <a:pt x="42" y="46"/>
                  <a:pt x="41" y="47"/>
                </a:cubicBezTo>
                <a:cubicBezTo>
                  <a:pt x="40" y="48"/>
                  <a:pt x="38" y="47"/>
                  <a:pt x="35" y="45"/>
                </a:cubicBezTo>
                <a:cubicBezTo>
                  <a:pt x="35" y="45"/>
                  <a:pt x="34" y="44"/>
                  <a:pt x="34" y="44"/>
                </a:cubicBezTo>
                <a:close/>
                <a:moveTo>
                  <a:pt x="47" y="36"/>
                </a:moveTo>
                <a:cubicBezTo>
                  <a:pt x="49" y="34"/>
                  <a:pt x="50" y="33"/>
                  <a:pt x="51" y="32"/>
                </a:cubicBezTo>
                <a:cubicBezTo>
                  <a:pt x="51" y="33"/>
                  <a:pt x="50" y="35"/>
                  <a:pt x="50" y="36"/>
                </a:cubicBezTo>
                <a:cubicBezTo>
                  <a:pt x="49" y="38"/>
                  <a:pt x="49" y="39"/>
                  <a:pt x="48" y="40"/>
                </a:cubicBezTo>
                <a:cubicBezTo>
                  <a:pt x="48" y="39"/>
                  <a:pt x="48" y="37"/>
                  <a:pt x="47" y="36"/>
                </a:cubicBezTo>
                <a:close/>
                <a:moveTo>
                  <a:pt x="42" y="16"/>
                </a:moveTo>
                <a:cubicBezTo>
                  <a:pt x="41" y="16"/>
                  <a:pt x="39" y="16"/>
                  <a:pt x="37" y="16"/>
                </a:cubicBezTo>
                <a:cubicBezTo>
                  <a:pt x="36" y="15"/>
                  <a:pt x="35" y="14"/>
                  <a:pt x="34" y="13"/>
                </a:cubicBezTo>
                <a:cubicBezTo>
                  <a:pt x="35" y="13"/>
                  <a:pt x="37" y="13"/>
                  <a:pt x="38" y="14"/>
                </a:cubicBezTo>
                <a:cubicBezTo>
                  <a:pt x="39" y="14"/>
                  <a:pt x="41" y="15"/>
                  <a:pt x="42" y="16"/>
                </a:cubicBezTo>
                <a:close/>
                <a:moveTo>
                  <a:pt x="32" y="18"/>
                </a:moveTo>
                <a:cubicBezTo>
                  <a:pt x="30" y="19"/>
                  <a:pt x="29" y="19"/>
                  <a:pt x="27" y="20"/>
                </a:cubicBezTo>
                <a:cubicBezTo>
                  <a:pt x="25" y="21"/>
                  <a:pt x="24" y="22"/>
                  <a:pt x="23" y="23"/>
                </a:cubicBezTo>
                <a:cubicBezTo>
                  <a:pt x="23" y="22"/>
                  <a:pt x="23" y="22"/>
                  <a:pt x="23" y="21"/>
                </a:cubicBezTo>
                <a:cubicBezTo>
                  <a:pt x="22" y="18"/>
                  <a:pt x="23" y="16"/>
                  <a:pt x="24" y="15"/>
                </a:cubicBezTo>
                <a:cubicBezTo>
                  <a:pt x="26" y="14"/>
                  <a:pt x="28" y="15"/>
                  <a:pt x="30" y="17"/>
                </a:cubicBezTo>
                <a:cubicBezTo>
                  <a:pt x="31" y="17"/>
                  <a:pt x="31" y="18"/>
                  <a:pt x="32" y="18"/>
                </a:cubicBezTo>
                <a:close/>
                <a:moveTo>
                  <a:pt x="18" y="26"/>
                </a:moveTo>
                <a:cubicBezTo>
                  <a:pt x="17" y="28"/>
                  <a:pt x="16" y="29"/>
                  <a:pt x="15" y="30"/>
                </a:cubicBezTo>
                <a:cubicBezTo>
                  <a:pt x="15" y="29"/>
                  <a:pt x="15" y="27"/>
                  <a:pt x="15" y="26"/>
                </a:cubicBezTo>
                <a:cubicBezTo>
                  <a:pt x="16" y="24"/>
                  <a:pt x="17" y="23"/>
                  <a:pt x="17" y="22"/>
                </a:cubicBezTo>
                <a:cubicBezTo>
                  <a:pt x="17" y="23"/>
                  <a:pt x="18" y="25"/>
                  <a:pt x="18" y="26"/>
                </a:cubicBezTo>
                <a:close/>
                <a:moveTo>
                  <a:pt x="23" y="41"/>
                </a:moveTo>
                <a:cubicBezTo>
                  <a:pt x="20" y="41"/>
                  <a:pt x="17" y="41"/>
                  <a:pt x="17" y="39"/>
                </a:cubicBezTo>
                <a:cubicBezTo>
                  <a:pt x="16" y="38"/>
                  <a:pt x="17" y="36"/>
                  <a:pt x="19" y="33"/>
                </a:cubicBezTo>
                <a:cubicBezTo>
                  <a:pt x="19" y="33"/>
                  <a:pt x="19" y="32"/>
                  <a:pt x="20" y="32"/>
                </a:cubicBezTo>
                <a:cubicBezTo>
                  <a:pt x="20" y="34"/>
                  <a:pt x="21" y="35"/>
                  <a:pt x="22" y="37"/>
                </a:cubicBezTo>
                <a:cubicBezTo>
                  <a:pt x="23" y="38"/>
                  <a:pt x="24" y="40"/>
                  <a:pt x="24" y="41"/>
                </a:cubicBezTo>
                <a:cubicBezTo>
                  <a:pt x="24" y="41"/>
                  <a:pt x="23" y="41"/>
                  <a:pt x="23" y="41"/>
                </a:cubicBezTo>
                <a:close/>
                <a:moveTo>
                  <a:pt x="24" y="28"/>
                </a:moveTo>
                <a:cubicBezTo>
                  <a:pt x="26" y="27"/>
                  <a:pt x="27" y="26"/>
                  <a:pt x="29" y="25"/>
                </a:cubicBezTo>
                <a:cubicBezTo>
                  <a:pt x="31" y="24"/>
                  <a:pt x="33" y="23"/>
                  <a:pt x="35" y="22"/>
                </a:cubicBezTo>
                <a:cubicBezTo>
                  <a:pt x="37" y="24"/>
                  <a:pt x="38" y="26"/>
                  <a:pt x="39" y="28"/>
                </a:cubicBezTo>
                <a:cubicBezTo>
                  <a:pt x="40" y="30"/>
                  <a:pt x="41" y="32"/>
                  <a:pt x="41" y="34"/>
                </a:cubicBezTo>
                <a:cubicBezTo>
                  <a:pt x="40" y="35"/>
                  <a:pt x="38" y="36"/>
                  <a:pt x="36" y="37"/>
                </a:cubicBezTo>
                <a:cubicBezTo>
                  <a:pt x="34" y="38"/>
                  <a:pt x="32" y="39"/>
                  <a:pt x="30" y="40"/>
                </a:cubicBezTo>
                <a:cubicBezTo>
                  <a:pt x="29" y="38"/>
                  <a:pt x="28" y="36"/>
                  <a:pt x="27" y="34"/>
                </a:cubicBezTo>
                <a:cubicBezTo>
                  <a:pt x="25" y="32"/>
                  <a:pt x="25" y="30"/>
                  <a:pt x="24" y="28"/>
                </a:cubicBezTo>
                <a:close/>
                <a:moveTo>
                  <a:pt x="41" y="21"/>
                </a:moveTo>
                <a:cubicBezTo>
                  <a:pt x="41" y="21"/>
                  <a:pt x="42" y="21"/>
                  <a:pt x="43" y="21"/>
                </a:cubicBezTo>
                <a:cubicBezTo>
                  <a:pt x="46" y="21"/>
                  <a:pt x="48" y="21"/>
                  <a:pt x="49" y="23"/>
                </a:cubicBezTo>
                <a:cubicBezTo>
                  <a:pt x="49" y="24"/>
                  <a:pt x="49" y="26"/>
                  <a:pt x="47" y="29"/>
                </a:cubicBezTo>
                <a:cubicBezTo>
                  <a:pt x="46" y="29"/>
                  <a:pt x="46" y="29"/>
                  <a:pt x="46" y="30"/>
                </a:cubicBezTo>
                <a:cubicBezTo>
                  <a:pt x="45" y="28"/>
                  <a:pt x="44" y="27"/>
                  <a:pt x="43" y="25"/>
                </a:cubicBezTo>
                <a:cubicBezTo>
                  <a:pt x="43" y="24"/>
                  <a:pt x="42" y="22"/>
                  <a:pt x="41" y="21"/>
                </a:cubicBezTo>
                <a:close/>
                <a:moveTo>
                  <a:pt x="49" y="71"/>
                </a:moveTo>
                <a:cubicBezTo>
                  <a:pt x="49" y="77"/>
                  <a:pt x="49" y="77"/>
                  <a:pt x="49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1"/>
                  <a:pt x="21" y="71"/>
                  <a:pt x="21" y="71"/>
                </a:cubicBezTo>
                <a:cubicBezTo>
                  <a:pt x="30" y="71"/>
                  <a:pt x="30" y="71"/>
                  <a:pt x="30" y="71"/>
                </a:cubicBezTo>
                <a:cubicBezTo>
                  <a:pt x="30" y="64"/>
                  <a:pt x="30" y="64"/>
                  <a:pt x="30" y="64"/>
                </a:cubicBezTo>
                <a:cubicBezTo>
                  <a:pt x="22" y="63"/>
                  <a:pt x="15" y="60"/>
                  <a:pt x="9" y="54"/>
                </a:cubicBezTo>
                <a:cubicBezTo>
                  <a:pt x="3" y="48"/>
                  <a:pt x="0" y="40"/>
                  <a:pt x="0" y="31"/>
                </a:cubicBezTo>
                <a:cubicBezTo>
                  <a:pt x="0" y="22"/>
                  <a:pt x="3" y="14"/>
                  <a:pt x="9" y="8"/>
                </a:cubicBezTo>
                <a:cubicBezTo>
                  <a:pt x="13" y="4"/>
                  <a:pt x="17" y="2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1" y="7"/>
                  <a:pt x="17" y="9"/>
                  <a:pt x="14" y="13"/>
                </a:cubicBezTo>
                <a:cubicBezTo>
                  <a:pt x="9" y="17"/>
                  <a:pt x="6" y="24"/>
                  <a:pt x="6" y="31"/>
                </a:cubicBezTo>
                <a:cubicBezTo>
                  <a:pt x="6" y="38"/>
                  <a:pt x="9" y="45"/>
                  <a:pt x="14" y="50"/>
                </a:cubicBezTo>
                <a:cubicBezTo>
                  <a:pt x="19" y="54"/>
                  <a:pt x="25" y="57"/>
                  <a:pt x="33" y="57"/>
                </a:cubicBezTo>
                <a:cubicBezTo>
                  <a:pt x="39" y="57"/>
                  <a:pt x="45" y="55"/>
                  <a:pt x="49" y="51"/>
                </a:cubicBezTo>
                <a:cubicBezTo>
                  <a:pt x="52" y="57"/>
                  <a:pt x="52" y="57"/>
                  <a:pt x="52" y="57"/>
                </a:cubicBezTo>
                <a:cubicBezTo>
                  <a:pt x="48" y="60"/>
                  <a:pt x="43" y="62"/>
                  <a:pt x="38" y="63"/>
                </a:cubicBezTo>
                <a:cubicBezTo>
                  <a:pt x="38" y="71"/>
                  <a:pt x="38" y="71"/>
                  <a:pt x="38" y="71"/>
                </a:cubicBezTo>
                <a:lnTo>
                  <a:pt x="49" y="7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</a:endParaRPr>
          </a:p>
        </p:txBody>
      </p:sp>
      <p:sp>
        <p:nvSpPr>
          <p:cNvPr id="104" name="Freeform 454"/>
          <p:cNvSpPr>
            <a:spLocks noEditPoints="1"/>
          </p:cNvSpPr>
          <p:nvPr/>
        </p:nvSpPr>
        <p:spPr bwMode="auto">
          <a:xfrm>
            <a:off x="6546661" y="2190617"/>
            <a:ext cx="468506" cy="473922"/>
          </a:xfrm>
          <a:custGeom>
            <a:avLst/>
            <a:gdLst>
              <a:gd name="T0" fmla="*/ 33 w 73"/>
              <a:gd name="T1" fmla="*/ 12 h 74"/>
              <a:gd name="T2" fmla="*/ 55 w 73"/>
              <a:gd name="T3" fmla="*/ 18 h 74"/>
              <a:gd name="T4" fmla="*/ 66 w 73"/>
              <a:gd name="T5" fmla="*/ 38 h 74"/>
              <a:gd name="T6" fmla="*/ 60 w 73"/>
              <a:gd name="T7" fmla="*/ 59 h 74"/>
              <a:gd name="T8" fmla="*/ 62 w 73"/>
              <a:gd name="T9" fmla="*/ 74 h 74"/>
              <a:gd name="T10" fmla="*/ 58 w 73"/>
              <a:gd name="T11" fmla="*/ 74 h 74"/>
              <a:gd name="T12" fmla="*/ 53 w 73"/>
              <a:gd name="T13" fmla="*/ 67 h 74"/>
              <a:gd name="T14" fmla="*/ 39 w 73"/>
              <a:gd name="T15" fmla="*/ 72 h 74"/>
              <a:gd name="T16" fmla="*/ 39 w 73"/>
              <a:gd name="T17" fmla="*/ 72 h 74"/>
              <a:gd name="T18" fmla="*/ 39 w 73"/>
              <a:gd name="T19" fmla="*/ 72 h 74"/>
              <a:gd name="T20" fmla="*/ 20 w 73"/>
              <a:gd name="T21" fmla="*/ 67 h 74"/>
              <a:gd name="T22" fmla="*/ 15 w 73"/>
              <a:gd name="T23" fmla="*/ 74 h 74"/>
              <a:gd name="T24" fmla="*/ 11 w 73"/>
              <a:gd name="T25" fmla="*/ 74 h 74"/>
              <a:gd name="T26" fmla="*/ 13 w 73"/>
              <a:gd name="T27" fmla="*/ 60 h 74"/>
              <a:gd name="T28" fmla="*/ 6 w 73"/>
              <a:gd name="T29" fmla="*/ 45 h 74"/>
              <a:gd name="T30" fmla="*/ 6 w 73"/>
              <a:gd name="T31" fmla="*/ 45 h 74"/>
              <a:gd name="T32" fmla="*/ 6 w 73"/>
              <a:gd name="T33" fmla="*/ 45 h 74"/>
              <a:gd name="T34" fmla="*/ 33 w 73"/>
              <a:gd name="T35" fmla="*/ 12 h 74"/>
              <a:gd name="T36" fmla="*/ 37 w 73"/>
              <a:gd name="T37" fmla="*/ 37 h 74"/>
              <a:gd name="T38" fmla="*/ 34 w 73"/>
              <a:gd name="T39" fmla="*/ 37 h 74"/>
              <a:gd name="T40" fmla="*/ 26 w 73"/>
              <a:gd name="T41" fmla="*/ 24 h 74"/>
              <a:gd name="T42" fmla="*/ 25 w 73"/>
              <a:gd name="T43" fmla="*/ 24 h 74"/>
              <a:gd name="T44" fmla="*/ 33 w 73"/>
              <a:gd name="T45" fmla="*/ 38 h 74"/>
              <a:gd name="T46" fmla="*/ 32 w 73"/>
              <a:gd name="T47" fmla="*/ 42 h 74"/>
              <a:gd name="T48" fmla="*/ 37 w 73"/>
              <a:gd name="T49" fmla="*/ 47 h 74"/>
              <a:gd name="T50" fmla="*/ 42 w 73"/>
              <a:gd name="T51" fmla="*/ 42 h 74"/>
              <a:gd name="T52" fmla="*/ 42 w 73"/>
              <a:gd name="T53" fmla="*/ 41 h 74"/>
              <a:gd name="T54" fmla="*/ 51 w 73"/>
              <a:gd name="T55" fmla="*/ 31 h 74"/>
              <a:gd name="T56" fmla="*/ 48 w 73"/>
              <a:gd name="T57" fmla="*/ 28 h 74"/>
              <a:gd name="T58" fmla="*/ 39 w 73"/>
              <a:gd name="T59" fmla="*/ 37 h 74"/>
              <a:gd name="T60" fmla="*/ 37 w 73"/>
              <a:gd name="T61" fmla="*/ 37 h 74"/>
              <a:gd name="T62" fmla="*/ 67 w 73"/>
              <a:gd name="T63" fmla="*/ 0 h 74"/>
              <a:gd name="T64" fmla="*/ 63 w 73"/>
              <a:gd name="T65" fmla="*/ 3 h 74"/>
              <a:gd name="T66" fmla="*/ 45 w 73"/>
              <a:gd name="T67" fmla="*/ 7 h 74"/>
              <a:gd name="T68" fmla="*/ 45 w 73"/>
              <a:gd name="T69" fmla="*/ 7 h 74"/>
              <a:gd name="T70" fmla="*/ 68 w 73"/>
              <a:gd name="T71" fmla="*/ 27 h 74"/>
              <a:gd name="T72" fmla="*/ 68 w 73"/>
              <a:gd name="T73" fmla="*/ 26 h 74"/>
              <a:gd name="T74" fmla="*/ 68 w 73"/>
              <a:gd name="T75" fmla="*/ 7 h 74"/>
              <a:gd name="T76" fmla="*/ 70 w 73"/>
              <a:gd name="T77" fmla="*/ 2 h 74"/>
              <a:gd name="T78" fmla="*/ 67 w 73"/>
              <a:gd name="T79" fmla="*/ 0 h 74"/>
              <a:gd name="T80" fmla="*/ 5 w 73"/>
              <a:gd name="T81" fmla="*/ 2 h 74"/>
              <a:gd name="T82" fmla="*/ 6 w 73"/>
              <a:gd name="T83" fmla="*/ 6 h 74"/>
              <a:gd name="T84" fmla="*/ 4 w 73"/>
              <a:gd name="T85" fmla="*/ 25 h 74"/>
              <a:gd name="T86" fmla="*/ 4 w 73"/>
              <a:gd name="T87" fmla="*/ 25 h 74"/>
              <a:gd name="T88" fmla="*/ 29 w 73"/>
              <a:gd name="T89" fmla="*/ 8 h 74"/>
              <a:gd name="T90" fmla="*/ 29 w 73"/>
              <a:gd name="T91" fmla="*/ 8 h 74"/>
              <a:gd name="T92" fmla="*/ 11 w 73"/>
              <a:gd name="T93" fmla="*/ 3 h 74"/>
              <a:gd name="T94" fmla="*/ 7 w 73"/>
              <a:gd name="T95" fmla="*/ 0 h 74"/>
              <a:gd name="T96" fmla="*/ 5 w 73"/>
              <a:gd name="T97" fmla="*/ 2 h 74"/>
              <a:gd name="T98" fmla="*/ 51 w 73"/>
              <a:gd name="T99" fmla="*/ 23 h 74"/>
              <a:gd name="T100" fmla="*/ 33 w 73"/>
              <a:gd name="T101" fmla="*/ 18 h 74"/>
              <a:gd name="T102" fmla="*/ 17 w 73"/>
              <a:gd name="T103" fmla="*/ 27 h 74"/>
              <a:gd name="T104" fmla="*/ 12 w 73"/>
              <a:gd name="T105" fmla="*/ 44 h 74"/>
              <a:gd name="T106" fmla="*/ 12 w 73"/>
              <a:gd name="T107" fmla="*/ 44 h 74"/>
              <a:gd name="T108" fmla="*/ 21 w 73"/>
              <a:gd name="T109" fmla="*/ 60 h 74"/>
              <a:gd name="T110" fmla="*/ 39 w 73"/>
              <a:gd name="T111" fmla="*/ 65 h 74"/>
              <a:gd name="T112" fmla="*/ 39 w 73"/>
              <a:gd name="T113" fmla="*/ 65 h 74"/>
              <a:gd name="T114" fmla="*/ 55 w 73"/>
              <a:gd name="T115" fmla="*/ 57 h 74"/>
              <a:gd name="T116" fmla="*/ 60 w 73"/>
              <a:gd name="T117" fmla="*/ 39 h 74"/>
              <a:gd name="T118" fmla="*/ 51 w 73"/>
              <a:gd name="T119" fmla="*/ 2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" h="74">
                <a:moveTo>
                  <a:pt x="33" y="12"/>
                </a:moveTo>
                <a:cubicBezTo>
                  <a:pt x="41" y="11"/>
                  <a:pt x="49" y="14"/>
                  <a:pt x="55" y="18"/>
                </a:cubicBezTo>
                <a:cubicBezTo>
                  <a:pt x="61" y="23"/>
                  <a:pt x="65" y="30"/>
                  <a:pt x="66" y="38"/>
                </a:cubicBezTo>
                <a:cubicBezTo>
                  <a:pt x="67" y="46"/>
                  <a:pt x="65" y="53"/>
                  <a:pt x="60" y="59"/>
                </a:cubicBezTo>
                <a:cubicBezTo>
                  <a:pt x="62" y="74"/>
                  <a:pt x="62" y="74"/>
                  <a:pt x="62" y="74"/>
                </a:cubicBezTo>
                <a:cubicBezTo>
                  <a:pt x="58" y="74"/>
                  <a:pt x="58" y="74"/>
                  <a:pt x="58" y="74"/>
                </a:cubicBezTo>
                <a:cubicBezTo>
                  <a:pt x="53" y="67"/>
                  <a:pt x="53" y="67"/>
                  <a:pt x="53" y="67"/>
                </a:cubicBezTo>
                <a:cubicBezTo>
                  <a:pt x="49" y="69"/>
                  <a:pt x="44" y="71"/>
                  <a:pt x="39" y="72"/>
                </a:cubicBezTo>
                <a:cubicBezTo>
                  <a:pt x="39" y="72"/>
                  <a:pt x="39" y="72"/>
                  <a:pt x="39" y="72"/>
                </a:cubicBezTo>
                <a:cubicBezTo>
                  <a:pt x="39" y="72"/>
                  <a:pt x="39" y="72"/>
                  <a:pt x="39" y="72"/>
                </a:cubicBezTo>
                <a:cubicBezTo>
                  <a:pt x="32" y="72"/>
                  <a:pt x="26" y="71"/>
                  <a:pt x="20" y="67"/>
                </a:cubicBezTo>
                <a:cubicBezTo>
                  <a:pt x="15" y="74"/>
                  <a:pt x="15" y="74"/>
                  <a:pt x="15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3" y="60"/>
                  <a:pt x="13" y="60"/>
                  <a:pt x="13" y="60"/>
                </a:cubicBezTo>
                <a:cubicBezTo>
                  <a:pt x="9" y="56"/>
                  <a:pt x="7" y="51"/>
                  <a:pt x="6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4" y="29"/>
                  <a:pt x="16" y="14"/>
                  <a:pt x="33" y="12"/>
                </a:cubicBezTo>
                <a:close/>
                <a:moveTo>
                  <a:pt x="37" y="37"/>
                </a:moveTo>
                <a:cubicBezTo>
                  <a:pt x="36" y="37"/>
                  <a:pt x="35" y="37"/>
                  <a:pt x="34" y="37"/>
                </a:cubicBezTo>
                <a:cubicBezTo>
                  <a:pt x="32" y="33"/>
                  <a:pt x="29" y="28"/>
                  <a:pt x="26" y="24"/>
                </a:cubicBezTo>
                <a:cubicBezTo>
                  <a:pt x="26" y="24"/>
                  <a:pt x="25" y="24"/>
                  <a:pt x="25" y="24"/>
                </a:cubicBezTo>
                <a:cubicBezTo>
                  <a:pt x="27" y="29"/>
                  <a:pt x="30" y="34"/>
                  <a:pt x="33" y="38"/>
                </a:cubicBezTo>
                <a:cubicBezTo>
                  <a:pt x="32" y="39"/>
                  <a:pt x="32" y="41"/>
                  <a:pt x="32" y="42"/>
                </a:cubicBezTo>
                <a:cubicBezTo>
                  <a:pt x="32" y="45"/>
                  <a:pt x="34" y="47"/>
                  <a:pt x="37" y="47"/>
                </a:cubicBezTo>
                <a:cubicBezTo>
                  <a:pt x="40" y="47"/>
                  <a:pt x="42" y="45"/>
                  <a:pt x="42" y="42"/>
                </a:cubicBezTo>
                <a:cubicBezTo>
                  <a:pt x="42" y="42"/>
                  <a:pt x="42" y="41"/>
                  <a:pt x="42" y="41"/>
                </a:cubicBezTo>
                <a:cubicBezTo>
                  <a:pt x="45" y="38"/>
                  <a:pt x="48" y="35"/>
                  <a:pt x="51" y="31"/>
                </a:cubicBezTo>
                <a:cubicBezTo>
                  <a:pt x="50" y="30"/>
                  <a:pt x="49" y="29"/>
                  <a:pt x="48" y="28"/>
                </a:cubicBezTo>
                <a:cubicBezTo>
                  <a:pt x="45" y="31"/>
                  <a:pt x="42" y="34"/>
                  <a:pt x="39" y="37"/>
                </a:cubicBezTo>
                <a:cubicBezTo>
                  <a:pt x="38" y="37"/>
                  <a:pt x="38" y="37"/>
                  <a:pt x="37" y="37"/>
                </a:cubicBezTo>
                <a:close/>
                <a:moveTo>
                  <a:pt x="67" y="0"/>
                </a:moveTo>
                <a:cubicBezTo>
                  <a:pt x="63" y="3"/>
                  <a:pt x="63" y="3"/>
                  <a:pt x="63" y="3"/>
                </a:cubicBezTo>
                <a:cubicBezTo>
                  <a:pt x="57" y="0"/>
                  <a:pt x="50" y="1"/>
                  <a:pt x="45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68" y="27"/>
                  <a:pt x="68" y="27"/>
                  <a:pt x="68" y="27"/>
                </a:cubicBezTo>
                <a:cubicBezTo>
                  <a:pt x="68" y="27"/>
                  <a:pt x="68" y="27"/>
                  <a:pt x="68" y="26"/>
                </a:cubicBezTo>
                <a:cubicBezTo>
                  <a:pt x="73" y="21"/>
                  <a:pt x="73" y="12"/>
                  <a:pt x="68" y="7"/>
                </a:cubicBezTo>
                <a:cubicBezTo>
                  <a:pt x="70" y="2"/>
                  <a:pt x="70" y="2"/>
                  <a:pt x="70" y="2"/>
                </a:cubicBezTo>
                <a:cubicBezTo>
                  <a:pt x="67" y="0"/>
                  <a:pt x="67" y="0"/>
                  <a:pt x="67" y="0"/>
                </a:cubicBezTo>
                <a:close/>
                <a:moveTo>
                  <a:pt x="5" y="2"/>
                </a:moveTo>
                <a:cubicBezTo>
                  <a:pt x="6" y="6"/>
                  <a:pt x="6" y="6"/>
                  <a:pt x="6" y="6"/>
                </a:cubicBezTo>
                <a:cubicBezTo>
                  <a:pt x="1" y="11"/>
                  <a:pt x="0" y="19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5" y="2"/>
                  <a:pt x="17" y="0"/>
                  <a:pt x="11" y="3"/>
                </a:cubicBezTo>
                <a:cubicBezTo>
                  <a:pt x="7" y="0"/>
                  <a:pt x="7" y="0"/>
                  <a:pt x="7" y="0"/>
                </a:cubicBezTo>
                <a:cubicBezTo>
                  <a:pt x="5" y="2"/>
                  <a:pt x="5" y="2"/>
                  <a:pt x="5" y="2"/>
                </a:cubicBezTo>
                <a:close/>
                <a:moveTo>
                  <a:pt x="51" y="23"/>
                </a:moveTo>
                <a:cubicBezTo>
                  <a:pt x="46" y="19"/>
                  <a:pt x="40" y="17"/>
                  <a:pt x="33" y="18"/>
                </a:cubicBezTo>
                <a:cubicBezTo>
                  <a:pt x="27" y="19"/>
                  <a:pt x="21" y="22"/>
                  <a:pt x="17" y="27"/>
                </a:cubicBezTo>
                <a:cubicBezTo>
                  <a:pt x="14" y="32"/>
                  <a:pt x="12" y="38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3" y="51"/>
                  <a:pt x="16" y="57"/>
                  <a:pt x="21" y="60"/>
                </a:cubicBezTo>
                <a:cubicBezTo>
                  <a:pt x="26" y="64"/>
                  <a:pt x="32" y="66"/>
                  <a:pt x="39" y="65"/>
                </a:cubicBezTo>
                <a:cubicBezTo>
                  <a:pt x="39" y="65"/>
                  <a:pt x="39" y="65"/>
                  <a:pt x="39" y="65"/>
                </a:cubicBezTo>
                <a:cubicBezTo>
                  <a:pt x="45" y="65"/>
                  <a:pt x="51" y="61"/>
                  <a:pt x="55" y="57"/>
                </a:cubicBezTo>
                <a:cubicBezTo>
                  <a:pt x="58" y="52"/>
                  <a:pt x="60" y="46"/>
                  <a:pt x="60" y="39"/>
                </a:cubicBezTo>
                <a:cubicBezTo>
                  <a:pt x="59" y="33"/>
                  <a:pt x="56" y="27"/>
                  <a:pt x="51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</a:endParaRPr>
          </a:p>
        </p:txBody>
      </p:sp>
      <p:sp>
        <p:nvSpPr>
          <p:cNvPr id="105" name="Freeform 292"/>
          <p:cNvSpPr>
            <a:spLocks noEditPoints="1"/>
          </p:cNvSpPr>
          <p:nvPr/>
        </p:nvSpPr>
        <p:spPr bwMode="auto">
          <a:xfrm>
            <a:off x="2666770" y="3472231"/>
            <a:ext cx="595786" cy="576831"/>
          </a:xfrm>
          <a:custGeom>
            <a:avLst/>
            <a:gdLst>
              <a:gd name="T0" fmla="*/ 44 w 93"/>
              <a:gd name="T1" fmla="*/ 0 h 90"/>
              <a:gd name="T2" fmla="*/ 83 w 93"/>
              <a:gd name="T3" fmla="*/ 0 h 90"/>
              <a:gd name="T4" fmla="*/ 90 w 93"/>
              <a:gd name="T5" fmla="*/ 3 h 90"/>
              <a:gd name="T6" fmla="*/ 93 w 93"/>
              <a:gd name="T7" fmla="*/ 11 h 90"/>
              <a:gd name="T8" fmla="*/ 93 w 93"/>
              <a:gd name="T9" fmla="*/ 33 h 90"/>
              <a:gd name="T10" fmla="*/ 90 w 93"/>
              <a:gd name="T11" fmla="*/ 40 h 90"/>
              <a:gd name="T12" fmla="*/ 83 w 93"/>
              <a:gd name="T13" fmla="*/ 43 h 90"/>
              <a:gd name="T14" fmla="*/ 61 w 93"/>
              <a:gd name="T15" fmla="*/ 43 h 90"/>
              <a:gd name="T16" fmla="*/ 50 w 93"/>
              <a:gd name="T17" fmla="*/ 53 h 90"/>
              <a:gd name="T18" fmla="*/ 49 w 93"/>
              <a:gd name="T19" fmla="*/ 52 h 90"/>
              <a:gd name="T20" fmla="*/ 46 w 93"/>
              <a:gd name="T21" fmla="*/ 50 h 90"/>
              <a:gd name="T22" fmla="*/ 48 w 93"/>
              <a:gd name="T23" fmla="*/ 43 h 90"/>
              <a:gd name="T24" fmla="*/ 47 w 93"/>
              <a:gd name="T25" fmla="*/ 43 h 90"/>
              <a:gd name="T26" fmla="*/ 48 w 93"/>
              <a:gd name="T27" fmla="*/ 39 h 90"/>
              <a:gd name="T28" fmla="*/ 51 w 93"/>
              <a:gd name="T29" fmla="*/ 39 h 90"/>
              <a:gd name="T30" fmla="*/ 54 w 93"/>
              <a:gd name="T31" fmla="*/ 39 h 90"/>
              <a:gd name="T32" fmla="*/ 53 w 93"/>
              <a:gd name="T33" fmla="*/ 41 h 90"/>
              <a:gd name="T34" fmla="*/ 52 w 93"/>
              <a:gd name="T35" fmla="*/ 44 h 90"/>
              <a:gd name="T36" fmla="*/ 58 w 93"/>
              <a:gd name="T37" fmla="*/ 39 h 90"/>
              <a:gd name="T38" fmla="*/ 59 w 93"/>
              <a:gd name="T39" fmla="*/ 39 h 90"/>
              <a:gd name="T40" fmla="*/ 60 w 93"/>
              <a:gd name="T41" fmla="*/ 39 h 90"/>
              <a:gd name="T42" fmla="*/ 83 w 93"/>
              <a:gd name="T43" fmla="*/ 39 h 90"/>
              <a:gd name="T44" fmla="*/ 87 w 93"/>
              <a:gd name="T45" fmla="*/ 37 h 90"/>
              <a:gd name="T46" fmla="*/ 89 w 93"/>
              <a:gd name="T47" fmla="*/ 33 h 90"/>
              <a:gd name="T48" fmla="*/ 89 w 93"/>
              <a:gd name="T49" fmla="*/ 11 h 90"/>
              <a:gd name="T50" fmla="*/ 87 w 93"/>
              <a:gd name="T51" fmla="*/ 7 h 90"/>
              <a:gd name="T52" fmla="*/ 83 w 93"/>
              <a:gd name="T53" fmla="*/ 5 h 90"/>
              <a:gd name="T54" fmla="*/ 44 w 93"/>
              <a:gd name="T55" fmla="*/ 5 h 90"/>
              <a:gd name="T56" fmla="*/ 39 w 93"/>
              <a:gd name="T57" fmla="*/ 7 h 90"/>
              <a:gd name="T58" fmla="*/ 38 w 93"/>
              <a:gd name="T59" fmla="*/ 11 h 90"/>
              <a:gd name="T60" fmla="*/ 38 w 93"/>
              <a:gd name="T61" fmla="*/ 14 h 90"/>
              <a:gd name="T62" fmla="*/ 33 w 93"/>
              <a:gd name="T63" fmla="*/ 12 h 90"/>
              <a:gd name="T64" fmla="*/ 33 w 93"/>
              <a:gd name="T65" fmla="*/ 11 h 90"/>
              <a:gd name="T66" fmla="*/ 36 w 93"/>
              <a:gd name="T67" fmla="*/ 3 h 90"/>
              <a:gd name="T68" fmla="*/ 44 w 93"/>
              <a:gd name="T69" fmla="*/ 0 h 90"/>
              <a:gd name="T70" fmla="*/ 75 w 93"/>
              <a:gd name="T71" fmla="*/ 18 h 90"/>
              <a:gd name="T72" fmla="*/ 71 w 93"/>
              <a:gd name="T73" fmla="*/ 22 h 90"/>
              <a:gd name="T74" fmla="*/ 75 w 93"/>
              <a:gd name="T75" fmla="*/ 25 h 90"/>
              <a:gd name="T76" fmla="*/ 79 w 93"/>
              <a:gd name="T77" fmla="*/ 22 h 90"/>
              <a:gd name="T78" fmla="*/ 75 w 93"/>
              <a:gd name="T79" fmla="*/ 18 h 90"/>
              <a:gd name="T80" fmla="*/ 63 w 93"/>
              <a:gd name="T81" fmla="*/ 18 h 90"/>
              <a:gd name="T82" fmla="*/ 59 w 93"/>
              <a:gd name="T83" fmla="*/ 22 h 90"/>
              <a:gd name="T84" fmla="*/ 63 w 93"/>
              <a:gd name="T85" fmla="*/ 25 h 90"/>
              <a:gd name="T86" fmla="*/ 67 w 93"/>
              <a:gd name="T87" fmla="*/ 22 h 90"/>
              <a:gd name="T88" fmla="*/ 63 w 93"/>
              <a:gd name="T89" fmla="*/ 18 h 90"/>
              <a:gd name="T90" fmla="*/ 51 w 93"/>
              <a:gd name="T91" fmla="*/ 18 h 90"/>
              <a:gd name="T92" fmla="*/ 48 w 93"/>
              <a:gd name="T93" fmla="*/ 22 h 90"/>
              <a:gd name="T94" fmla="*/ 51 w 93"/>
              <a:gd name="T95" fmla="*/ 25 h 90"/>
              <a:gd name="T96" fmla="*/ 55 w 93"/>
              <a:gd name="T97" fmla="*/ 22 h 90"/>
              <a:gd name="T98" fmla="*/ 51 w 93"/>
              <a:gd name="T99" fmla="*/ 18 h 90"/>
              <a:gd name="T100" fmla="*/ 27 w 93"/>
              <a:gd name="T101" fmla="*/ 18 h 90"/>
              <a:gd name="T102" fmla="*/ 12 w 93"/>
              <a:gd name="T103" fmla="*/ 33 h 90"/>
              <a:gd name="T104" fmla="*/ 27 w 93"/>
              <a:gd name="T105" fmla="*/ 48 h 90"/>
              <a:gd name="T106" fmla="*/ 43 w 93"/>
              <a:gd name="T107" fmla="*/ 33 h 90"/>
              <a:gd name="T108" fmla="*/ 27 w 93"/>
              <a:gd name="T109" fmla="*/ 18 h 90"/>
              <a:gd name="T110" fmla="*/ 55 w 93"/>
              <a:gd name="T111" fmla="*/ 82 h 90"/>
              <a:gd name="T112" fmla="*/ 38 w 93"/>
              <a:gd name="T113" fmla="*/ 53 h 90"/>
              <a:gd name="T114" fmla="*/ 28 w 93"/>
              <a:gd name="T115" fmla="*/ 69 h 90"/>
              <a:gd name="T116" fmla="*/ 18 w 93"/>
              <a:gd name="T117" fmla="*/ 53 h 90"/>
              <a:gd name="T118" fmla="*/ 0 w 93"/>
              <a:gd name="T119" fmla="*/ 82 h 90"/>
              <a:gd name="T120" fmla="*/ 55 w 93"/>
              <a:gd name="T121" fmla="*/ 8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3" h="90">
                <a:moveTo>
                  <a:pt x="44" y="0"/>
                </a:moveTo>
                <a:cubicBezTo>
                  <a:pt x="83" y="0"/>
                  <a:pt x="83" y="0"/>
                  <a:pt x="83" y="0"/>
                </a:cubicBezTo>
                <a:cubicBezTo>
                  <a:pt x="86" y="0"/>
                  <a:pt x="88" y="1"/>
                  <a:pt x="90" y="3"/>
                </a:cubicBezTo>
                <a:cubicBezTo>
                  <a:pt x="92" y="5"/>
                  <a:pt x="93" y="8"/>
                  <a:pt x="93" y="11"/>
                </a:cubicBezTo>
                <a:cubicBezTo>
                  <a:pt x="93" y="33"/>
                  <a:pt x="93" y="33"/>
                  <a:pt x="93" y="33"/>
                </a:cubicBezTo>
                <a:cubicBezTo>
                  <a:pt x="93" y="36"/>
                  <a:pt x="92" y="38"/>
                  <a:pt x="90" y="40"/>
                </a:cubicBezTo>
                <a:cubicBezTo>
                  <a:pt x="88" y="42"/>
                  <a:pt x="86" y="43"/>
                  <a:pt x="83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50" y="53"/>
                  <a:pt x="50" y="53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2"/>
                  <a:pt x="47" y="51"/>
                  <a:pt x="46" y="50"/>
                </a:cubicBezTo>
                <a:cubicBezTo>
                  <a:pt x="48" y="43"/>
                  <a:pt x="48" y="43"/>
                  <a:pt x="48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2"/>
                  <a:pt x="48" y="40"/>
                  <a:pt x="48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3" y="41"/>
                  <a:pt x="53" y="41"/>
                  <a:pt x="53" y="41"/>
                </a:cubicBezTo>
                <a:cubicBezTo>
                  <a:pt x="52" y="44"/>
                  <a:pt x="52" y="44"/>
                  <a:pt x="52" y="44"/>
                </a:cubicBezTo>
                <a:cubicBezTo>
                  <a:pt x="58" y="39"/>
                  <a:pt x="58" y="39"/>
                  <a:pt x="58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83" y="39"/>
                  <a:pt x="83" y="39"/>
                  <a:pt x="83" y="39"/>
                </a:cubicBezTo>
                <a:cubicBezTo>
                  <a:pt x="84" y="39"/>
                  <a:pt x="86" y="38"/>
                  <a:pt x="87" y="37"/>
                </a:cubicBezTo>
                <a:cubicBezTo>
                  <a:pt x="88" y="36"/>
                  <a:pt x="89" y="34"/>
                  <a:pt x="89" y="33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9"/>
                  <a:pt x="88" y="8"/>
                  <a:pt x="87" y="7"/>
                </a:cubicBezTo>
                <a:cubicBezTo>
                  <a:pt x="86" y="6"/>
                  <a:pt x="84" y="5"/>
                  <a:pt x="83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2" y="5"/>
                  <a:pt x="40" y="6"/>
                  <a:pt x="39" y="7"/>
                </a:cubicBezTo>
                <a:cubicBezTo>
                  <a:pt x="38" y="8"/>
                  <a:pt x="38" y="9"/>
                  <a:pt x="38" y="11"/>
                </a:cubicBezTo>
                <a:cubicBezTo>
                  <a:pt x="38" y="14"/>
                  <a:pt x="38" y="14"/>
                  <a:pt x="38" y="14"/>
                </a:cubicBezTo>
                <a:cubicBezTo>
                  <a:pt x="36" y="13"/>
                  <a:pt x="35" y="12"/>
                  <a:pt x="33" y="12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8"/>
                  <a:pt x="34" y="5"/>
                  <a:pt x="36" y="3"/>
                </a:cubicBezTo>
                <a:cubicBezTo>
                  <a:pt x="38" y="1"/>
                  <a:pt x="41" y="0"/>
                  <a:pt x="44" y="0"/>
                </a:cubicBezTo>
                <a:close/>
                <a:moveTo>
                  <a:pt x="75" y="18"/>
                </a:moveTo>
                <a:cubicBezTo>
                  <a:pt x="73" y="18"/>
                  <a:pt x="71" y="19"/>
                  <a:pt x="71" y="22"/>
                </a:cubicBezTo>
                <a:cubicBezTo>
                  <a:pt x="71" y="24"/>
                  <a:pt x="73" y="25"/>
                  <a:pt x="75" y="25"/>
                </a:cubicBezTo>
                <a:cubicBezTo>
                  <a:pt x="77" y="25"/>
                  <a:pt x="79" y="24"/>
                  <a:pt x="79" y="22"/>
                </a:cubicBezTo>
                <a:cubicBezTo>
                  <a:pt x="79" y="19"/>
                  <a:pt x="77" y="18"/>
                  <a:pt x="75" y="18"/>
                </a:cubicBezTo>
                <a:close/>
                <a:moveTo>
                  <a:pt x="63" y="18"/>
                </a:moveTo>
                <a:cubicBezTo>
                  <a:pt x="61" y="18"/>
                  <a:pt x="59" y="19"/>
                  <a:pt x="59" y="22"/>
                </a:cubicBezTo>
                <a:cubicBezTo>
                  <a:pt x="59" y="24"/>
                  <a:pt x="61" y="25"/>
                  <a:pt x="63" y="25"/>
                </a:cubicBezTo>
                <a:cubicBezTo>
                  <a:pt x="65" y="25"/>
                  <a:pt x="67" y="24"/>
                  <a:pt x="67" y="22"/>
                </a:cubicBezTo>
                <a:cubicBezTo>
                  <a:pt x="67" y="19"/>
                  <a:pt x="65" y="18"/>
                  <a:pt x="63" y="18"/>
                </a:cubicBezTo>
                <a:close/>
                <a:moveTo>
                  <a:pt x="51" y="18"/>
                </a:moveTo>
                <a:cubicBezTo>
                  <a:pt x="49" y="18"/>
                  <a:pt x="48" y="19"/>
                  <a:pt x="48" y="22"/>
                </a:cubicBezTo>
                <a:cubicBezTo>
                  <a:pt x="48" y="24"/>
                  <a:pt x="49" y="25"/>
                  <a:pt x="51" y="25"/>
                </a:cubicBezTo>
                <a:cubicBezTo>
                  <a:pt x="54" y="25"/>
                  <a:pt x="55" y="24"/>
                  <a:pt x="55" y="22"/>
                </a:cubicBezTo>
                <a:cubicBezTo>
                  <a:pt x="55" y="19"/>
                  <a:pt x="54" y="18"/>
                  <a:pt x="51" y="18"/>
                </a:cubicBezTo>
                <a:close/>
                <a:moveTo>
                  <a:pt x="27" y="18"/>
                </a:moveTo>
                <a:cubicBezTo>
                  <a:pt x="19" y="18"/>
                  <a:pt x="12" y="24"/>
                  <a:pt x="12" y="33"/>
                </a:cubicBezTo>
                <a:cubicBezTo>
                  <a:pt x="12" y="42"/>
                  <a:pt x="19" y="48"/>
                  <a:pt x="27" y="48"/>
                </a:cubicBezTo>
                <a:cubicBezTo>
                  <a:pt x="36" y="48"/>
                  <a:pt x="43" y="42"/>
                  <a:pt x="43" y="33"/>
                </a:cubicBezTo>
                <a:cubicBezTo>
                  <a:pt x="43" y="24"/>
                  <a:pt x="36" y="18"/>
                  <a:pt x="27" y="18"/>
                </a:cubicBezTo>
                <a:close/>
                <a:moveTo>
                  <a:pt x="55" y="82"/>
                </a:moveTo>
                <a:cubicBezTo>
                  <a:pt x="55" y="67"/>
                  <a:pt x="47" y="57"/>
                  <a:pt x="38" y="53"/>
                </a:cubicBezTo>
                <a:cubicBezTo>
                  <a:pt x="28" y="69"/>
                  <a:pt x="28" y="69"/>
                  <a:pt x="28" y="69"/>
                </a:cubicBezTo>
                <a:cubicBezTo>
                  <a:pt x="18" y="53"/>
                  <a:pt x="18" y="53"/>
                  <a:pt x="18" y="53"/>
                </a:cubicBezTo>
                <a:cubicBezTo>
                  <a:pt x="8" y="57"/>
                  <a:pt x="0" y="66"/>
                  <a:pt x="0" y="82"/>
                </a:cubicBezTo>
                <a:cubicBezTo>
                  <a:pt x="20" y="90"/>
                  <a:pt x="38" y="89"/>
                  <a:pt x="55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1AEEE"/>
              </a:solidFill>
              <a:effectLst/>
              <a:uLnTx/>
              <a:uFillTx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-447350" y="2007368"/>
            <a:ext cx="2015510" cy="793916"/>
          </a:xfrm>
          <a:prstGeom prst="rect">
            <a:avLst/>
          </a:prstGeom>
        </p:spPr>
        <p:txBody>
          <a:bodyPr vert="horz" wrap="square" lIns="121917" tIns="60958" rIns="121917" bIns="60958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制度执行力</a:t>
            </a:r>
            <a:endParaRPr kumimoji="0" lang="en-US" altLang="zh-CN" sz="2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制度执行力说明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23080</TotalTime>
  <Words>801</Words>
  <Application>Microsoft Office PowerPoint</Application>
  <PresentationFormat>全屏显示(4:3)</PresentationFormat>
  <Paragraphs>144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2017-03-27T05:37:24Z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