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3"/>
  </p:notesMasterIdLst>
  <p:handoutMasterIdLst>
    <p:handoutMasterId r:id="rId34"/>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359" r:id="rId3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100" d="100"/>
          <a:sy n="100" d="100"/>
        </p:scale>
        <p:origin x="-756" y="-24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image" Target="../media/image5.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0D54B0-679F-4848-8779-CC11031A7F74}" type="doc">
      <dgm:prSet loTypeId="urn:microsoft.com/office/officeart/2008/layout/HexagonCluster" loCatId="picture" qsTypeId="urn:microsoft.com/office/officeart/2005/8/quickstyle/simple1" qsCatId="simple" csTypeId="urn:microsoft.com/office/officeart/2005/8/colors/accent3_2" csCatId="accent3" phldr="1"/>
      <dgm:spPr/>
      <dgm:t>
        <a:bodyPr/>
        <a:lstStyle/>
        <a:p>
          <a:endParaRPr lang="zh-CN" altLang="en-US"/>
        </a:p>
      </dgm:t>
    </dgm:pt>
    <dgm:pt modelId="{874B3D34-2173-4617-A4A8-4CE120848AAD}">
      <dgm:prSet phldrT="[文本]" custT="1"/>
      <dgm:spPr>
        <a:solidFill>
          <a:srgbClr val="99CC00">
            <a:alpha val="20000"/>
          </a:srgbClr>
        </a:solidFill>
        <a:ln>
          <a:solidFill>
            <a:srgbClr val="99CC00"/>
          </a:solidFill>
        </a:ln>
      </dgm:spPr>
      <dgm:t>
        <a:bodyPr/>
        <a:lstStyle/>
        <a:p>
          <a:pPr marL="0" algn="ctr" defTabSz="914400" rtl="0" eaLnBrk="1" fontAlgn="base" latinLnBrk="1" hangingPunct="1">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第二章</a:t>
          </a:r>
          <a:endParaRPr kumimoji="1" lang="zh-CN" altLang="en-US" sz="2400" b="0" kern="1200" dirty="0">
            <a:solidFill>
              <a:srgbClr val="99CC00"/>
            </a:solidFill>
            <a:latin typeface="微软雅黑" pitchFamily="34" charset="-122"/>
            <a:ea typeface="微软雅黑" pitchFamily="34" charset="-122"/>
            <a:cs typeface="+mn-cs"/>
          </a:endParaRPr>
        </a:p>
      </dgm:t>
    </dgm:pt>
    <dgm:pt modelId="{B4CF2FE0-85EF-440A-A8F8-B9991F9397FD}" type="parTrans" cxnId="{96B582D7-7319-4642-89E6-6D0DFCCD61BA}">
      <dgm:prSet/>
      <dgm:spPr/>
      <dgm:t>
        <a:bodyPr/>
        <a:lstStyle/>
        <a:p>
          <a:endParaRPr lang="zh-CN" altLang="en-US"/>
        </a:p>
      </dgm:t>
    </dgm:pt>
    <dgm:pt modelId="{F0843940-A02D-4536-92F8-74F8C2E41AE1}" type="sibTrans" cxnId="{96B582D7-7319-4642-89E6-6D0DFCCD61BA}">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5000" b="-5000"/>
          </a:stretch>
        </a:blipFill>
        <a:ln>
          <a:solidFill>
            <a:srgbClr val="99CC00"/>
          </a:solidFill>
        </a:ln>
      </dgm:spPr>
      <dgm:t>
        <a:bodyPr/>
        <a:lstStyle/>
        <a:p>
          <a:endParaRPr lang="zh-CN" altLang="en-US"/>
        </a:p>
      </dgm:t>
    </dgm:pt>
    <dgm:pt modelId="{D474965B-433D-4DC8-9D4D-3D7A85C17E4A}">
      <dgm:prSet phldrT="[文本]" custT="1"/>
      <dgm:spPr>
        <a:solidFill>
          <a:srgbClr val="99CC00">
            <a:alpha val="20000"/>
          </a:srgbClr>
        </a:solidFill>
        <a:ln>
          <a:solidFill>
            <a:srgbClr val="99CC00"/>
          </a:solidFill>
        </a:ln>
      </dgm:spPr>
      <dgm:t>
        <a:bodyPr/>
        <a:lstStyle/>
        <a:p>
          <a:pPr marL="0" algn="ctr" defTabSz="914400" rtl="0" eaLnBrk="1" fontAlgn="base" latinLnBrk="1" hangingPunct="1">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第三章</a:t>
          </a:r>
          <a:endParaRPr kumimoji="1" lang="zh-CN" altLang="en-US" sz="2400" b="0" kern="1200" dirty="0">
            <a:solidFill>
              <a:srgbClr val="99CC00"/>
            </a:solidFill>
            <a:latin typeface="微软雅黑" pitchFamily="34" charset="-122"/>
            <a:ea typeface="微软雅黑" pitchFamily="34" charset="-122"/>
            <a:cs typeface="+mn-cs"/>
          </a:endParaRPr>
        </a:p>
      </dgm:t>
    </dgm:pt>
    <dgm:pt modelId="{FB328FF2-E3BE-4918-8E8E-7D3E4474D69A}" type="parTrans" cxnId="{F1B09A5F-C755-44D3-A7A6-05AC7A15D02E}">
      <dgm:prSet/>
      <dgm:spPr/>
      <dgm:t>
        <a:bodyPr/>
        <a:lstStyle/>
        <a:p>
          <a:endParaRPr lang="zh-CN" altLang="en-US"/>
        </a:p>
      </dgm:t>
    </dgm:pt>
    <dgm:pt modelId="{2F20762E-F884-4A55-9012-8A83F8EF96C6}" type="sibTrans" cxnId="{F1B09A5F-C755-44D3-A7A6-05AC7A15D02E}">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a:ln>
          <a:solidFill>
            <a:srgbClr val="99CC00"/>
          </a:solidFill>
        </a:ln>
      </dgm:spPr>
      <dgm:t>
        <a:bodyPr/>
        <a:lstStyle/>
        <a:p>
          <a:endParaRPr lang="zh-CN" altLang="en-US"/>
        </a:p>
      </dgm:t>
    </dgm:pt>
    <dgm:pt modelId="{BDD07C43-87AD-4A57-98CE-75A147EA1841}">
      <dgm:prSet phldrT="[文本]" custT="1"/>
      <dgm:spPr>
        <a:solidFill>
          <a:srgbClr val="99CC00">
            <a:alpha val="20000"/>
          </a:srgbClr>
        </a:solidFill>
        <a:ln>
          <a:solidFill>
            <a:srgbClr val="99CC00"/>
          </a:solidFill>
        </a:ln>
      </dgm:spPr>
      <dgm:t>
        <a:bodyPr/>
        <a:lstStyle/>
        <a:p>
          <a:pPr marL="0" algn="ctr" defTabSz="914400" rtl="0" eaLnBrk="1" fontAlgn="base" latinLnBrk="1" hangingPunct="1">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第一章</a:t>
          </a:r>
          <a:endParaRPr kumimoji="1" lang="zh-CN" altLang="en-US" sz="2400" b="0" kern="1200" dirty="0">
            <a:solidFill>
              <a:srgbClr val="99CC00"/>
            </a:solidFill>
            <a:latin typeface="微软雅黑" pitchFamily="34" charset="-122"/>
            <a:ea typeface="微软雅黑" pitchFamily="34" charset="-122"/>
            <a:cs typeface="+mn-cs"/>
          </a:endParaRPr>
        </a:p>
      </dgm:t>
    </dgm:pt>
    <dgm:pt modelId="{39D1E1B0-1E14-4306-89DF-8C96514FB7B1}" type="parTrans" cxnId="{DE88E97F-068A-475C-A60E-87B85C30F90B}">
      <dgm:prSet/>
      <dgm:spPr/>
      <dgm:t>
        <a:bodyPr/>
        <a:lstStyle/>
        <a:p>
          <a:endParaRPr lang="zh-CN" altLang="en-US"/>
        </a:p>
      </dgm:t>
    </dgm:pt>
    <dgm:pt modelId="{4F881A8F-1252-4E56-8CC3-D300109430A1}" type="sibTrans" cxnId="{DE88E97F-068A-475C-A60E-87B85C30F90B}">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8000" b="-8000"/>
          </a:stretch>
        </a:blipFill>
        <a:ln>
          <a:solidFill>
            <a:srgbClr val="99CC00"/>
          </a:solidFill>
        </a:ln>
      </dgm:spPr>
      <dgm:t>
        <a:bodyPr/>
        <a:lstStyle/>
        <a:p>
          <a:endParaRPr lang="zh-CN" altLang="en-US"/>
        </a:p>
      </dgm:t>
    </dgm:pt>
    <dgm:pt modelId="{81A24D50-0414-4D69-8DEC-A4907B98890B}" type="pres">
      <dgm:prSet presAssocID="{BF0D54B0-679F-4848-8779-CC11031A7F74}" presName="Name0" presStyleCnt="0">
        <dgm:presLayoutVars>
          <dgm:chMax val="21"/>
          <dgm:chPref val="21"/>
        </dgm:presLayoutVars>
      </dgm:prSet>
      <dgm:spPr/>
      <dgm:t>
        <a:bodyPr/>
        <a:lstStyle/>
        <a:p>
          <a:endParaRPr lang="zh-CN" altLang="en-US"/>
        </a:p>
      </dgm:t>
    </dgm:pt>
    <dgm:pt modelId="{F5681EC3-4467-402A-A766-62DB328868F1}" type="pres">
      <dgm:prSet presAssocID="{874B3D34-2173-4617-A4A8-4CE120848AAD}" presName="text1" presStyleCnt="0"/>
      <dgm:spPr/>
    </dgm:pt>
    <dgm:pt modelId="{F41CE24F-977C-478C-9601-8F134155CE63}" type="pres">
      <dgm:prSet presAssocID="{874B3D34-2173-4617-A4A8-4CE120848AAD}" presName="textRepeatNode" presStyleLbl="alignNode1" presStyleIdx="0" presStyleCnt="3">
        <dgm:presLayoutVars>
          <dgm:chMax val="0"/>
          <dgm:chPref val="0"/>
          <dgm:bulletEnabled val="1"/>
        </dgm:presLayoutVars>
      </dgm:prSet>
      <dgm:spPr/>
      <dgm:t>
        <a:bodyPr/>
        <a:lstStyle/>
        <a:p>
          <a:endParaRPr lang="zh-CN" altLang="en-US"/>
        </a:p>
      </dgm:t>
    </dgm:pt>
    <dgm:pt modelId="{7E4A5107-DE52-46A6-9821-E6CBA6A97AF2}" type="pres">
      <dgm:prSet presAssocID="{874B3D34-2173-4617-A4A8-4CE120848AAD}" presName="textaccent1" presStyleCnt="0"/>
      <dgm:spPr/>
    </dgm:pt>
    <dgm:pt modelId="{50F8BC9E-B915-4559-8099-FF8724D0FBB2}" type="pres">
      <dgm:prSet presAssocID="{874B3D34-2173-4617-A4A8-4CE120848AAD}" presName="accentRepeatNode" presStyleLbl="solidAlignAcc1" presStyleIdx="0" presStyleCnt="6"/>
      <dgm:spPr/>
    </dgm:pt>
    <dgm:pt modelId="{1519B198-21EF-43BE-BA0E-51D1E8615642}" type="pres">
      <dgm:prSet presAssocID="{F0843940-A02D-4536-92F8-74F8C2E41AE1}" presName="image1" presStyleCnt="0"/>
      <dgm:spPr/>
    </dgm:pt>
    <dgm:pt modelId="{D3CE6F8B-8371-41C5-A52C-7BF60B95A5D6}" type="pres">
      <dgm:prSet presAssocID="{F0843940-A02D-4536-92F8-74F8C2E41AE1}" presName="imageRepeatNode" presStyleLbl="alignAcc1" presStyleIdx="0" presStyleCnt="3"/>
      <dgm:spPr/>
      <dgm:t>
        <a:bodyPr/>
        <a:lstStyle/>
        <a:p>
          <a:endParaRPr lang="zh-CN" altLang="en-US"/>
        </a:p>
      </dgm:t>
    </dgm:pt>
    <dgm:pt modelId="{05EDFB7F-19DA-49E5-8D09-8A193D83E537}" type="pres">
      <dgm:prSet presAssocID="{F0843940-A02D-4536-92F8-74F8C2E41AE1}" presName="imageaccent1" presStyleCnt="0"/>
      <dgm:spPr/>
    </dgm:pt>
    <dgm:pt modelId="{D38AA61C-AE5C-4FAA-AB96-990EBDE9FE94}" type="pres">
      <dgm:prSet presAssocID="{F0843940-A02D-4536-92F8-74F8C2E41AE1}" presName="accentRepeatNode" presStyleLbl="solidAlignAcc1" presStyleIdx="1" presStyleCnt="6"/>
      <dgm:spPr/>
    </dgm:pt>
    <dgm:pt modelId="{F38537FD-BC6C-4A27-81A4-08530B49721A}" type="pres">
      <dgm:prSet presAssocID="{D474965B-433D-4DC8-9D4D-3D7A85C17E4A}" presName="text2" presStyleCnt="0"/>
      <dgm:spPr/>
    </dgm:pt>
    <dgm:pt modelId="{92D11336-22EE-40AA-82C4-484E9EF99D24}" type="pres">
      <dgm:prSet presAssocID="{D474965B-433D-4DC8-9D4D-3D7A85C17E4A}" presName="textRepeatNode" presStyleLbl="alignNode1" presStyleIdx="1" presStyleCnt="3">
        <dgm:presLayoutVars>
          <dgm:chMax val="0"/>
          <dgm:chPref val="0"/>
          <dgm:bulletEnabled val="1"/>
        </dgm:presLayoutVars>
      </dgm:prSet>
      <dgm:spPr/>
      <dgm:t>
        <a:bodyPr/>
        <a:lstStyle/>
        <a:p>
          <a:endParaRPr lang="zh-CN" altLang="en-US"/>
        </a:p>
      </dgm:t>
    </dgm:pt>
    <dgm:pt modelId="{9FFBB78D-B5F4-438D-9212-F72A95653CA0}" type="pres">
      <dgm:prSet presAssocID="{D474965B-433D-4DC8-9D4D-3D7A85C17E4A}" presName="textaccent2" presStyleCnt="0"/>
      <dgm:spPr/>
    </dgm:pt>
    <dgm:pt modelId="{AF4D9785-2AD1-4A55-8486-2575532FA688}" type="pres">
      <dgm:prSet presAssocID="{D474965B-433D-4DC8-9D4D-3D7A85C17E4A}" presName="accentRepeatNode" presStyleLbl="solidAlignAcc1" presStyleIdx="2" presStyleCnt="6"/>
      <dgm:spPr/>
    </dgm:pt>
    <dgm:pt modelId="{FB06275A-F897-4E13-8924-4DFB0E0F48FE}" type="pres">
      <dgm:prSet presAssocID="{2F20762E-F884-4A55-9012-8A83F8EF96C6}" presName="image2" presStyleCnt="0"/>
      <dgm:spPr/>
    </dgm:pt>
    <dgm:pt modelId="{A8227293-F99B-464F-BF58-92BB8F12AF9C}" type="pres">
      <dgm:prSet presAssocID="{2F20762E-F884-4A55-9012-8A83F8EF96C6}" presName="imageRepeatNode" presStyleLbl="alignAcc1" presStyleIdx="1" presStyleCnt="3"/>
      <dgm:spPr/>
      <dgm:t>
        <a:bodyPr/>
        <a:lstStyle/>
        <a:p>
          <a:endParaRPr lang="zh-CN" altLang="en-US"/>
        </a:p>
      </dgm:t>
    </dgm:pt>
    <dgm:pt modelId="{16BE4F36-BFD5-4A19-9776-AD33A67B90F7}" type="pres">
      <dgm:prSet presAssocID="{2F20762E-F884-4A55-9012-8A83F8EF96C6}" presName="imageaccent2" presStyleCnt="0"/>
      <dgm:spPr/>
    </dgm:pt>
    <dgm:pt modelId="{6F237F1F-E144-4F38-AAAC-431A7F6CE162}" type="pres">
      <dgm:prSet presAssocID="{2F20762E-F884-4A55-9012-8A83F8EF96C6}" presName="accentRepeatNode" presStyleLbl="solidAlignAcc1" presStyleIdx="3" presStyleCnt="6"/>
      <dgm:spPr/>
    </dgm:pt>
    <dgm:pt modelId="{AAF1AC2F-3957-4B35-8B49-4C4C15D2E318}" type="pres">
      <dgm:prSet presAssocID="{BDD07C43-87AD-4A57-98CE-75A147EA1841}" presName="text3" presStyleCnt="0"/>
      <dgm:spPr/>
    </dgm:pt>
    <dgm:pt modelId="{C8E4175A-7837-4970-B94B-93846CC8A053}" type="pres">
      <dgm:prSet presAssocID="{BDD07C43-87AD-4A57-98CE-75A147EA1841}" presName="textRepeatNode" presStyleLbl="alignNode1" presStyleIdx="2" presStyleCnt="3">
        <dgm:presLayoutVars>
          <dgm:chMax val="0"/>
          <dgm:chPref val="0"/>
          <dgm:bulletEnabled val="1"/>
        </dgm:presLayoutVars>
      </dgm:prSet>
      <dgm:spPr/>
      <dgm:t>
        <a:bodyPr/>
        <a:lstStyle/>
        <a:p>
          <a:endParaRPr lang="zh-CN" altLang="en-US"/>
        </a:p>
      </dgm:t>
    </dgm:pt>
    <dgm:pt modelId="{8EC4F79A-CBE3-4FB7-83DF-29639D94481A}" type="pres">
      <dgm:prSet presAssocID="{BDD07C43-87AD-4A57-98CE-75A147EA1841}" presName="textaccent3" presStyleCnt="0"/>
      <dgm:spPr/>
    </dgm:pt>
    <dgm:pt modelId="{8D7CB90F-AC56-4194-B95B-9162F724175D}" type="pres">
      <dgm:prSet presAssocID="{BDD07C43-87AD-4A57-98CE-75A147EA1841}" presName="accentRepeatNode" presStyleLbl="solidAlignAcc1" presStyleIdx="4" presStyleCnt="6"/>
      <dgm:spPr/>
    </dgm:pt>
    <dgm:pt modelId="{0984C78D-F3BB-448B-A349-C8C38AAF9428}" type="pres">
      <dgm:prSet presAssocID="{4F881A8F-1252-4E56-8CC3-D300109430A1}" presName="image3" presStyleCnt="0"/>
      <dgm:spPr/>
    </dgm:pt>
    <dgm:pt modelId="{9527070A-EF5C-4876-A47C-C6FA06AC48E5}" type="pres">
      <dgm:prSet presAssocID="{4F881A8F-1252-4E56-8CC3-D300109430A1}" presName="imageRepeatNode" presStyleLbl="alignAcc1" presStyleIdx="2" presStyleCnt="3"/>
      <dgm:spPr/>
      <dgm:t>
        <a:bodyPr/>
        <a:lstStyle/>
        <a:p>
          <a:endParaRPr lang="zh-CN" altLang="en-US"/>
        </a:p>
      </dgm:t>
    </dgm:pt>
    <dgm:pt modelId="{F245DEFC-F0F7-4C01-ABA4-4CCCB8D56CCC}" type="pres">
      <dgm:prSet presAssocID="{4F881A8F-1252-4E56-8CC3-D300109430A1}" presName="imageaccent3" presStyleCnt="0"/>
      <dgm:spPr/>
    </dgm:pt>
    <dgm:pt modelId="{2BC24FC1-083E-437C-8D01-0E5831EFCE2E}" type="pres">
      <dgm:prSet presAssocID="{4F881A8F-1252-4E56-8CC3-D300109430A1}" presName="accentRepeatNode" presStyleLbl="solidAlignAcc1" presStyleIdx="5" presStyleCnt="6"/>
      <dgm:spPr/>
    </dgm:pt>
  </dgm:ptLst>
  <dgm:cxnLst>
    <dgm:cxn modelId="{DE88E97F-068A-475C-A60E-87B85C30F90B}" srcId="{BF0D54B0-679F-4848-8779-CC11031A7F74}" destId="{BDD07C43-87AD-4A57-98CE-75A147EA1841}" srcOrd="2" destOrd="0" parTransId="{39D1E1B0-1E14-4306-89DF-8C96514FB7B1}" sibTransId="{4F881A8F-1252-4E56-8CC3-D300109430A1}"/>
    <dgm:cxn modelId="{EF4B6675-DFED-45D0-A834-E38C95E77F9F}" type="presOf" srcId="{874B3D34-2173-4617-A4A8-4CE120848AAD}" destId="{F41CE24F-977C-478C-9601-8F134155CE63}" srcOrd="0" destOrd="0" presId="urn:microsoft.com/office/officeart/2008/layout/HexagonCluster"/>
    <dgm:cxn modelId="{82958019-CF6F-4413-B196-76F822FF2CB0}" type="presOf" srcId="{BF0D54B0-679F-4848-8779-CC11031A7F74}" destId="{81A24D50-0414-4D69-8DEC-A4907B98890B}" srcOrd="0" destOrd="0" presId="urn:microsoft.com/office/officeart/2008/layout/HexagonCluster"/>
    <dgm:cxn modelId="{05763318-90F9-4540-85AC-2443FC9A5FED}" type="presOf" srcId="{BDD07C43-87AD-4A57-98CE-75A147EA1841}" destId="{C8E4175A-7837-4970-B94B-93846CC8A053}" srcOrd="0" destOrd="0" presId="urn:microsoft.com/office/officeart/2008/layout/HexagonCluster"/>
    <dgm:cxn modelId="{96B582D7-7319-4642-89E6-6D0DFCCD61BA}" srcId="{BF0D54B0-679F-4848-8779-CC11031A7F74}" destId="{874B3D34-2173-4617-A4A8-4CE120848AAD}" srcOrd="0" destOrd="0" parTransId="{B4CF2FE0-85EF-440A-A8F8-B9991F9397FD}" sibTransId="{F0843940-A02D-4536-92F8-74F8C2E41AE1}"/>
    <dgm:cxn modelId="{F716A0B8-C2B4-44F9-8CE9-5B09A8E39400}" type="presOf" srcId="{4F881A8F-1252-4E56-8CC3-D300109430A1}" destId="{9527070A-EF5C-4876-A47C-C6FA06AC48E5}" srcOrd="0" destOrd="0" presId="urn:microsoft.com/office/officeart/2008/layout/HexagonCluster"/>
    <dgm:cxn modelId="{A7F3F9ED-8D9F-4BE1-BB21-F64EA1B7791A}" type="presOf" srcId="{2F20762E-F884-4A55-9012-8A83F8EF96C6}" destId="{A8227293-F99B-464F-BF58-92BB8F12AF9C}" srcOrd="0" destOrd="0" presId="urn:microsoft.com/office/officeart/2008/layout/HexagonCluster"/>
    <dgm:cxn modelId="{2379B771-A0DC-4A19-AE20-D285EDA6252E}" type="presOf" srcId="{D474965B-433D-4DC8-9D4D-3D7A85C17E4A}" destId="{92D11336-22EE-40AA-82C4-484E9EF99D24}" srcOrd="0" destOrd="0" presId="urn:microsoft.com/office/officeart/2008/layout/HexagonCluster"/>
    <dgm:cxn modelId="{F1B09A5F-C755-44D3-A7A6-05AC7A15D02E}" srcId="{BF0D54B0-679F-4848-8779-CC11031A7F74}" destId="{D474965B-433D-4DC8-9D4D-3D7A85C17E4A}" srcOrd="1" destOrd="0" parTransId="{FB328FF2-E3BE-4918-8E8E-7D3E4474D69A}" sibTransId="{2F20762E-F884-4A55-9012-8A83F8EF96C6}"/>
    <dgm:cxn modelId="{7507BC12-7423-4AD1-AE24-501F34F5E68D}" type="presOf" srcId="{F0843940-A02D-4536-92F8-74F8C2E41AE1}" destId="{D3CE6F8B-8371-41C5-A52C-7BF60B95A5D6}" srcOrd="0" destOrd="0" presId="urn:microsoft.com/office/officeart/2008/layout/HexagonCluster"/>
    <dgm:cxn modelId="{8576C695-CB21-4948-B342-83A6EFE28C13}" type="presParOf" srcId="{81A24D50-0414-4D69-8DEC-A4907B98890B}" destId="{F5681EC3-4467-402A-A766-62DB328868F1}" srcOrd="0" destOrd="0" presId="urn:microsoft.com/office/officeart/2008/layout/HexagonCluster"/>
    <dgm:cxn modelId="{95CE323B-A9BA-4BC3-B333-602850CE5E3E}" type="presParOf" srcId="{F5681EC3-4467-402A-A766-62DB328868F1}" destId="{F41CE24F-977C-478C-9601-8F134155CE63}" srcOrd="0" destOrd="0" presId="urn:microsoft.com/office/officeart/2008/layout/HexagonCluster"/>
    <dgm:cxn modelId="{5616B431-0A9A-425C-A451-D885370636D3}" type="presParOf" srcId="{81A24D50-0414-4D69-8DEC-A4907B98890B}" destId="{7E4A5107-DE52-46A6-9821-E6CBA6A97AF2}" srcOrd="1" destOrd="0" presId="urn:microsoft.com/office/officeart/2008/layout/HexagonCluster"/>
    <dgm:cxn modelId="{0482CED5-8D66-49EF-AE0C-1A13217BB1CB}" type="presParOf" srcId="{7E4A5107-DE52-46A6-9821-E6CBA6A97AF2}" destId="{50F8BC9E-B915-4559-8099-FF8724D0FBB2}" srcOrd="0" destOrd="0" presId="urn:microsoft.com/office/officeart/2008/layout/HexagonCluster"/>
    <dgm:cxn modelId="{04B0AB04-E779-44BC-904F-1B3E9CA64AED}" type="presParOf" srcId="{81A24D50-0414-4D69-8DEC-A4907B98890B}" destId="{1519B198-21EF-43BE-BA0E-51D1E8615642}" srcOrd="2" destOrd="0" presId="urn:microsoft.com/office/officeart/2008/layout/HexagonCluster"/>
    <dgm:cxn modelId="{BEC8674D-1688-4A5E-BC4E-84C9FE79B9C4}" type="presParOf" srcId="{1519B198-21EF-43BE-BA0E-51D1E8615642}" destId="{D3CE6F8B-8371-41C5-A52C-7BF60B95A5D6}" srcOrd="0" destOrd="0" presId="urn:microsoft.com/office/officeart/2008/layout/HexagonCluster"/>
    <dgm:cxn modelId="{C58D3051-2B5D-4FEC-9B62-9F4D880D329C}" type="presParOf" srcId="{81A24D50-0414-4D69-8DEC-A4907B98890B}" destId="{05EDFB7F-19DA-49E5-8D09-8A193D83E537}" srcOrd="3" destOrd="0" presId="urn:microsoft.com/office/officeart/2008/layout/HexagonCluster"/>
    <dgm:cxn modelId="{1E9A9BEE-C733-4EA9-80F9-A2D8F4DE6790}" type="presParOf" srcId="{05EDFB7F-19DA-49E5-8D09-8A193D83E537}" destId="{D38AA61C-AE5C-4FAA-AB96-990EBDE9FE94}" srcOrd="0" destOrd="0" presId="urn:microsoft.com/office/officeart/2008/layout/HexagonCluster"/>
    <dgm:cxn modelId="{D898A25E-B679-42E5-AC4D-AD77EBD5224E}" type="presParOf" srcId="{81A24D50-0414-4D69-8DEC-A4907B98890B}" destId="{F38537FD-BC6C-4A27-81A4-08530B49721A}" srcOrd="4" destOrd="0" presId="urn:microsoft.com/office/officeart/2008/layout/HexagonCluster"/>
    <dgm:cxn modelId="{B01DC43F-C623-47F8-A5EE-0A3B739C392C}" type="presParOf" srcId="{F38537FD-BC6C-4A27-81A4-08530B49721A}" destId="{92D11336-22EE-40AA-82C4-484E9EF99D24}" srcOrd="0" destOrd="0" presId="urn:microsoft.com/office/officeart/2008/layout/HexagonCluster"/>
    <dgm:cxn modelId="{19C0FC50-E3AA-45C9-A5E0-AB9A6530CC1A}" type="presParOf" srcId="{81A24D50-0414-4D69-8DEC-A4907B98890B}" destId="{9FFBB78D-B5F4-438D-9212-F72A95653CA0}" srcOrd="5" destOrd="0" presId="urn:microsoft.com/office/officeart/2008/layout/HexagonCluster"/>
    <dgm:cxn modelId="{F774EC4D-0003-46A1-8E79-69294AA4D61D}" type="presParOf" srcId="{9FFBB78D-B5F4-438D-9212-F72A95653CA0}" destId="{AF4D9785-2AD1-4A55-8486-2575532FA688}" srcOrd="0" destOrd="0" presId="urn:microsoft.com/office/officeart/2008/layout/HexagonCluster"/>
    <dgm:cxn modelId="{B9AD9FD6-DE59-491C-8C1D-9E22C211FC83}" type="presParOf" srcId="{81A24D50-0414-4D69-8DEC-A4907B98890B}" destId="{FB06275A-F897-4E13-8924-4DFB0E0F48FE}" srcOrd="6" destOrd="0" presId="urn:microsoft.com/office/officeart/2008/layout/HexagonCluster"/>
    <dgm:cxn modelId="{BB45AD2E-9727-4C28-95B7-B88DC456449F}" type="presParOf" srcId="{FB06275A-F897-4E13-8924-4DFB0E0F48FE}" destId="{A8227293-F99B-464F-BF58-92BB8F12AF9C}" srcOrd="0" destOrd="0" presId="urn:microsoft.com/office/officeart/2008/layout/HexagonCluster"/>
    <dgm:cxn modelId="{EBA1E964-B4D7-4BEA-A6F2-A51A5E88D1D7}" type="presParOf" srcId="{81A24D50-0414-4D69-8DEC-A4907B98890B}" destId="{16BE4F36-BFD5-4A19-9776-AD33A67B90F7}" srcOrd="7" destOrd="0" presId="urn:microsoft.com/office/officeart/2008/layout/HexagonCluster"/>
    <dgm:cxn modelId="{C50BF201-D89A-4565-9B0E-189216648A46}" type="presParOf" srcId="{16BE4F36-BFD5-4A19-9776-AD33A67B90F7}" destId="{6F237F1F-E144-4F38-AAAC-431A7F6CE162}" srcOrd="0" destOrd="0" presId="urn:microsoft.com/office/officeart/2008/layout/HexagonCluster"/>
    <dgm:cxn modelId="{1E3E7DD1-BC4A-48AE-A26D-225F4C2E6D64}" type="presParOf" srcId="{81A24D50-0414-4D69-8DEC-A4907B98890B}" destId="{AAF1AC2F-3957-4B35-8B49-4C4C15D2E318}" srcOrd="8" destOrd="0" presId="urn:microsoft.com/office/officeart/2008/layout/HexagonCluster"/>
    <dgm:cxn modelId="{7E10D484-FD3F-47B7-9F29-27211D2359CF}" type="presParOf" srcId="{AAF1AC2F-3957-4B35-8B49-4C4C15D2E318}" destId="{C8E4175A-7837-4970-B94B-93846CC8A053}" srcOrd="0" destOrd="0" presId="urn:microsoft.com/office/officeart/2008/layout/HexagonCluster"/>
    <dgm:cxn modelId="{2B1BB0E4-3E7B-4AC3-8D47-2FC4C3FD2EDE}" type="presParOf" srcId="{81A24D50-0414-4D69-8DEC-A4907B98890B}" destId="{8EC4F79A-CBE3-4FB7-83DF-29639D94481A}" srcOrd="9" destOrd="0" presId="urn:microsoft.com/office/officeart/2008/layout/HexagonCluster"/>
    <dgm:cxn modelId="{FDD8BAAA-3F91-4367-A27B-88FEB05B5AE5}" type="presParOf" srcId="{8EC4F79A-CBE3-4FB7-83DF-29639D94481A}" destId="{8D7CB90F-AC56-4194-B95B-9162F724175D}" srcOrd="0" destOrd="0" presId="urn:microsoft.com/office/officeart/2008/layout/HexagonCluster"/>
    <dgm:cxn modelId="{6F667AF1-543D-4BD6-A6B2-85B8AB5C4980}" type="presParOf" srcId="{81A24D50-0414-4D69-8DEC-A4907B98890B}" destId="{0984C78D-F3BB-448B-A349-C8C38AAF9428}" srcOrd="10" destOrd="0" presId="urn:microsoft.com/office/officeart/2008/layout/HexagonCluster"/>
    <dgm:cxn modelId="{1A3387E2-1681-4905-832E-875C28D5E20F}" type="presParOf" srcId="{0984C78D-F3BB-448B-A349-C8C38AAF9428}" destId="{9527070A-EF5C-4876-A47C-C6FA06AC48E5}" srcOrd="0" destOrd="0" presId="urn:microsoft.com/office/officeart/2008/layout/HexagonCluster"/>
    <dgm:cxn modelId="{52C810A9-1157-4647-B1C3-616E7E98D35C}" type="presParOf" srcId="{81A24D50-0414-4D69-8DEC-A4907B98890B}" destId="{F245DEFC-F0F7-4C01-ABA4-4CCCB8D56CCC}" srcOrd="11" destOrd="0" presId="urn:microsoft.com/office/officeart/2008/layout/HexagonCluster"/>
    <dgm:cxn modelId="{30CBF247-E7E9-4536-8A71-E84E01CD0A64}" type="presParOf" srcId="{F245DEFC-F0F7-4C01-ABA4-4CCCB8D56CCC}" destId="{2BC24FC1-083E-437C-8D01-0E5831EFCE2E}"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BD1157-3891-4ED2-BBCD-AEC49E6F956E}" type="doc">
      <dgm:prSet loTypeId="urn:microsoft.com/office/officeart/2005/8/layout/radial1" loCatId="cycle" qsTypeId="urn:microsoft.com/office/officeart/2005/8/quickstyle/simple4" qsCatId="simple" csTypeId="urn:microsoft.com/office/officeart/2005/8/colors/accent1_2" csCatId="accent1" phldr="1"/>
      <dgm:spPr/>
      <dgm:t>
        <a:bodyPr/>
        <a:lstStyle/>
        <a:p>
          <a:endParaRPr lang="zh-CN" altLang="en-US"/>
        </a:p>
      </dgm:t>
    </dgm:pt>
    <dgm:pt modelId="{441FB8FA-784E-4A65-8F41-E29918727E8D}">
      <dgm:prSet phldrT="[文本]" custT="1">
        <dgm:style>
          <a:lnRef idx="1">
            <a:schemeClr val="accent2"/>
          </a:lnRef>
          <a:fillRef idx="3">
            <a:schemeClr val="accent2"/>
          </a:fillRef>
          <a:effectRef idx="2">
            <a:schemeClr val="accent2"/>
          </a:effectRef>
          <a:fontRef idx="minor">
            <a:schemeClr val="lt1"/>
          </a:fontRef>
        </dgm:style>
      </dgm:prSet>
      <dgm:spPr/>
      <dgm:t>
        <a:bodyPr/>
        <a:lstStyle/>
        <a:p>
          <a:r>
            <a:rPr lang="zh-CN" altLang="en-US" sz="1600" dirty="0">
              <a:latin typeface="微软雅黑" pitchFamily="34" charset="-122"/>
              <a:ea typeface="微软雅黑" pitchFamily="34" charset="-122"/>
            </a:rPr>
            <a:t>经理小组</a:t>
          </a:r>
        </a:p>
      </dgm:t>
    </dgm:pt>
    <dgm:pt modelId="{16F0FA26-D178-4D6F-8C9E-EC32E2520D7D}" type="parTrans" cxnId="{CC45B03D-17C6-45CE-91FC-3E685AC46603}">
      <dgm:prSet/>
      <dgm:spPr/>
      <dgm:t>
        <a:bodyPr/>
        <a:lstStyle/>
        <a:p>
          <a:endParaRPr lang="zh-CN" altLang="en-US">
            <a:latin typeface="微软雅黑" pitchFamily="34" charset="-122"/>
            <a:ea typeface="微软雅黑" pitchFamily="34" charset="-122"/>
          </a:endParaRPr>
        </a:p>
      </dgm:t>
    </dgm:pt>
    <dgm:pt modelId="{E5B689D1-43EE-473F-A90C-B43ABA54419B}" type="sibTrans" cxnId="{CC45B03D-17C6-45CE-91FC-3E685AC46603}">
      <dgm:prSet/>
      <dgm:spPr/>
      <dgm:t>
        <a:bodyPr/>
        <a:lstStyle/>
        <a:p>
          <a:endParaRPr lang="zh-CN" altLang="en-US">
            <a:latin typeface="微软雅黑" pitchFamily="34" charset="-122"/>
            <a:ea typeface="微软雅黑" pitchFamily="34" charset="-122"/>
          </a:endParaRPr>
        </a:p>
      </dgm:t>
    </dgm:pt>
    <dgm:pt modelId="{8A1D5847-77F2-4ACD-8AF8-899CAE5579FB}">
      <dgm:prSet phldrT="[文本]">
        <dgm:style>
          <a:lnRef idx="1">
            <a:schemeClr val="accent5"/>
          </a:lnRef>
          <a:fillRef idx="3">
            <a:schemeClr val="accent5"/>
          </a:fillRef>
          <a:effectRef idx="2">
            <a:schemeClr val="accent5"/>
          </a:effectRef>
          <a:fontRef idx="minor">
            <a:schemeClr val="lt1"/>
          </a:fontRef>
        </dgm:style>
      </dgm:prSet>
      <dgm:spPr/>
      <dgm:t>
        <a:bodyPr/>
        <a:lstStyle/>
        <a:p>
          <a:r>
            <a:rPr lang="zh-CN" altLang="en-US">
              <a:latin typeface="微软雅黑" pitchFamily="34" charset="-122"/>
              <a:ea typeface="微软雅黑" pitchFamily="34" charset="-122"/>
            </a:rPr>
            <a:t>研发机构</a:t>
          </a:r>
        </a:p>
      </dgm:t>
    </dgm:pt>
    <dgm:pt modelId="{C2A2925C-40FB-4BC7-9E5E-BAD50833CF33}" type="parTrans" cxnId="{E508218F-FAE8-4E82-9B07-9ADBE799A244}">
      <dgm:prSet/>
      <dgm:spPr/>
      <dgm:t>
        <a:bodyPr/>
        <a:lstStyle/>
        <a:p>
          <a:endParaRPr lang="zh-CN" altLang="en-US">
            <a:latin typeface="微软雅黑" pitchFamily="34" charset="-122"/>
            <a:ea typeface="微软雅黑" pitchFamily="34" charset="-122"/>
          </a:endParaRPr>
        </a:p>
      </dgm:t>
    </dgm:pt>
    <dgm:pt modelId="{3C7DE7D8-F027-4533-8708-E199097001DD}" type="sibTrans" cxnId="{E508218F-FAE8-4E82-9B07-9ADBE799A244}">
      <dgm:prSet/>
      <dgm:spPr/>
      <dgm:t>
        <a:bodyPr/>
        <a:lstStyle/>
        <a:p>
          <a:endParaRPr lang="zh-CN" altLang="en-US">
            <a:latin typeface="微软雅黑" pitchFamily="34" charset="-122"/>
            <a:ea typeface="微软雅黑" pitchFamily="34" charset="-122"/>
          </a:endParaRPr>
        </a:p>
      </dgm:t>
    </dgm:pt>
    <dgm:pt modelId="{C71EF975-7EC5-4E6E-BA60-1A560E207300}">
      <dgm:prSet phldrT="[文本]">
        <dgm:style>
          <a:lnRef idx="1">
            <a:schemeClr val="accent6"/>
          </a:lnRef>
          <a:fillRef idx="3">
            <a:schemeClr val="accent6"/>
          </a:fillRef>
          <a:effectRef idx="2">
            <a:schemeClr val="accent6"/>
          </a:effectRef>
          <a:fontRef idx="minor">
            <a:schemeClr val="lt1"/>
          </a:fontRef>
        </dgm:style>
      </dgm:prSet>
      <dgm:spPr/>
      <dgm:t>
        <a:bodyPr/>
        <a:lstStyle/>
        <a:p>
          <a:r>
            <a:rPr lang="zh-CN" altLang="en-US">
              <a:latin typeface="微软雅黑" pitchFamily="34" charset="-122"/>
              <a:ea typeface="微软雅黑" pitchFamily="34" charset="-122"/>
            </a:rPr>
            <a:t>管理咨询公司</a:t>
          </a:r>
        </a:p>
      </dgm:t>
    </dgm:pt>
    <dgm:pt modelId="{86BA5D02-B8A5-46A6-9046-7E3E9ED4BAA1}" type="parTrans" cxnId="{11C14B5C-FE87-409D-86AF-D0F2EA259B33}">
      <dgm:prSet/>
      <dgm:spPr/>
      <dgm:t>
        <a:bodyPr/>
        <a:lstStyle/>
        <a:p>
          <a:endParaRPr lang="zh-CN" altLang="en-US">
            <a:latin typeface="微软雅黑" pitchFamily="34" charset="-122"/>
            <a:ea typeface="微软雅黑" pitchFamily="34" charset="-122"/>
          </a:endParaRPr>
        </a:p>
      </dgm:t>
    </dgm:pt>
    <dgm:pt modelId="{3F83CE86-4CE9-45C2-B8D4-AC548C00F67D}" type="sibTrans" cxnId="{11C14B5C-FE87-409D-86AF-D0F2EA259B33}">
      <dgm:prSet/>
      <dgm:spPr/>
      <dgm:t>
        <a:bodyPr/>
        <a:lstStyle/>
        <a:p>
          <a:endParaRPr lang="zh-CN" altLang="en-US">
            <a:latin typeface="微软雅黑" pitchFamily="34" charset="-122"/>
            <a:ea typeface="微软雅黑" pitchFamily="34" charset="-122"/>
          </a:endParaRPr>
        </a:p>
      </dgm:t>
    </dgm:pt>
    <dgm:pt modelId="{BE18C0FE-E5F2-4F36-9111-8A6779BE5CEA}">
      <dgm:prSet phldrT="[文本]">
        <dgm:style>
          <a:lnRef idx="1">
            <a:schemeClr val="accent3"/>
          </a:lnRef>
          <a:fillRef idx="3">
            <a:schemeClr val="accent3"/>
          </a:fillRef>
          <a:effectRef idx="2">
            <a:schemeClr val="accent3"/>
          </a:effectRef>
          <a:fontRef idx="minor">
            <a:schemeClr val="lt1"/>
          </a:fontRef>
        </dgm:style>
      </dgm:prSet>
      <dgm:spPr/>
      <dgm:t>
        <a:bodyPr/>
        <a:lstStyle/>
        <a:p>
          <a:r>
            <a:rPr lang="zh-CN" altLang="en-US">
              <a:latin typeface="微软雅黑" pitchFamily="34" charset="-122"/>
              <a:ea typeface="微软雅黑" pitchFamily="34" charset="-122"/>
            </a:rPr>
            <a:t>销售代理商</a:t>
          </a:r>
        </a:p>
      </dgm:t>
    </dgm:pt>
    <dgm:pt modelId="{F8EE7901-71F9-4B4C-A139-3965456CC533}" type="parTrans" cxnId="{203DAA74-4AE3-4F2D-9BE4-E2259033A467}">
      <dgm:prSet/>
      <dgm:spPr/>
      <dgm:t>
        <a:bodyPr/>
        <a:lstStyle/>
        <a:p>
          <a:endParaRPr lang="zh-CN" altLang="en-US">
            <a:latin typeface="微软雅黑" pitchFamily="34" charset="-122"/>
            <a:ea typeface="微软雅黑" pitchFamily="34" charset="-122"/>
          </a:endParaRPr>
        </a:p>
      </dgm:t>
    </dgm:pt>
    <dgm:pt modelId="{177A0FE6-D21C-4CD0-9923-D82E95BECC87}" type="sibTrans" cxnId="{203DAA74-4AE3-4F2D-9BE4-E2259033A467}">
      <dgm:prSet/>
      <dgm:spPr/>
      <dgm:t>
        <a:bodyPr/>
        <a:lstStyle/>
        <a:p>
          <a:endParaRPr lang="zh-CN" altLang="en-US">
            <a:latin typeface="微软雅黑" pitchFamily="34" charset="-122"/>
            <a:ea typeface="微软雅黑" pitchFamily="34" charset="-122"/>
          </a:endParaRPr>
        </a:p>
      </dgm:t>
    </dgm:pt>
    <dgm:pt modelId="{AEDD0E3F-5F02-4FDF-9990-2D3C534420DA}">
      <dgm:prSet phldrT="[文本]">
        <dgm:style>
          <a:lnRef idx="1">
            <a:schemeClr val="accent4"/>
          </a:lnRef>
          <a:fillRef idx="3">
            <a:schemeClr val="accent4"/>
          </a:fillRef>
          <a:effectRef idx="2">
            <a:schemeClr val="accent4"/>
          </a:effectRef>
          <a:fontRef idx="minor">
            <a:schemeClr val="lt1"/>
          </a:fontRef>
        </dgm:style>
      </dgm:prSet>
      <dgm:spPr/>
      <dgm:t>
        <a:bodyPr/>
        <a:lstStyle/>
        <a:p>
          <a:r>
            <a:rPr lang="zh-CN" altLang="en-US">
              <a:latin typeface="微软雅黑" pitchFamily="34" charset="-122"/>
              <a:ea typeface="微软雅黑" pitchFamily="34" charset="-122"/>
            </a:rPr>
            <a:t>广告公司</a:t>
          </a:r>
        </a:p>
      </dgm:t>
    </dgm:pt>
    <dgm:pt modelId="{15599A30-FE52-4C0F-A9AE-9D87711320BF}" type="parTrans" cxnId="{D4505B2A-E0E7-4FF5-B6AA-BF41AEB499DF}">
      <dgm:prSet/>
      <dgm:spPr/>
      <dgm:t>
        <a:bodyPr/>
        <a:lstStyle/>
        <a:p>
          <a:endParaRPr lang="zh-CN" altLang="en-US">
            <a:latin typeface="微软雅黑" pitchFamily="34" charset="-122"/>
            <a:ea typeface="微软雅黑" pitchFamily="34" charset="-122"/>
          </a:endParaRPr>
        </a:p>
      </dgm:t>
    </dgm:pt>
    <dgm:pt modelId="{D4B08CB0-DC42-4860-8EAD-3E43844D3323}" type="sibTrans" cxnId="{D4505B2A-E0E7-4FF5-B6AA-BF41AEB499DF}">
      <dgm:prSet/>
      <dgm:spPr/>
      <dgm:t>
        <a:bodyPr/>
        <a:lstStyle/>
        <a:p>
          <a:endParaRPr lang="zh-CN" altLang="en-US">
            <a:latin typeface="微软雅黑" pitchFamily="34" charset="-122"/>
            <a:ea typeface="微软雅黑" pitchFamily="34" charset="-122"/>
          </a:endParaRPr>
        </a:p>
      </dgm:t>
    </dgm:pt>
    <dgm:pt modelId="{E7260022-F59D-4B31-BDF5-F156E3EC6F46}">
      <dgm:prSet phldrT="[文本]">
        <dgm:style>
          <a:lnRef idx="1">
            <a:schemeClr val="accent6"/>
          </a:lnRef>
          <a:fillRef idx="3">
            <a:schemeClr val="accent6"/>
          </a:fillRef>
          <a:effectRef idx="2">
            <a:schemeClr val="accent6"/>
          </a:effectRef>
          <a:fontRef idx="minor">
            <a:schemeClr val="lt1"/>
          </a:fontRef>
        </dgm:style>
      </dgm:prSet>
      <dgm:spPr/>
      <dgm:t>
        <a:bodyPr/>
        <a:lstStyle/>
        <a:p>
          <a:r>
            <a:rPr lang="zh-CN" altLang="en-US" dirty="0">
              <a:latin typeface="微软雅黑" pitchFamily="34" charset="-122"/>
              <a:ea typeface="微软雅黑" pitchFamily="34" charset="-122"/>
            </a:rPr>
            <a:t>物流服务公司</a:t>
          </a:r>
        </a:p>
      </dgm:t>
    </dgm:pt>
    <dgm:pt modelId="{80E7FCFA-0DDB-4427-9BA3-B914F4C97B63}" type="parTrans" cxnId="{44F008E4-C9AC-4B0F-9431-CB2EEDCFEE77}">
      <dgm:prSet/>
      <dgm:spPr/>
      <dgm:t>
        <a:bodyPr/>
        <a:lstStyle/>
        <a:p>
          <a:endParaRPr lang="zh-CN" altLang="en-US">
            <a:latin typeface="微软雅黑" pitchFamily="34" charset="-122"/>
            <a:ea typeface="微软雅黑" pitchFamily="34" charset="-122"/>
          </a:endParaRPr>
        </a:p>
      </dgm:t>
    </dgm:pt>
    <dgm:pt modelId="{BBF4DFD5-0203-42AE-9455-A6338DCC3960}" type="sibTrans" cxnId="{44F008E4-C9AC-4B0F-9431-CB2EEDCFEE77}">
      <dgm:prSet/>
      <dgm:spPr/>
      <dgm:t>
        <a:bodyPr/>
        <a:lstStyle/>
        <a:p>
          <a:endParaRPr lang="zh-CN" altLang="en-US">
            <a:latin typeface="微软雅黑" pitchFamily="34" charset="-122"/>
            <a:ea typeface="微软雅黑" pitchFamily="34" charset="-122"/>
          </a:endParaRPr>
        </a:p>
      </dgm:t>
    </dgm:pt>
    <dgm:pt modelId="{E7214379-2893-497F-BAAC-9FABFEA39E0C}">
      <dgm:prSet phldrT="[文本]"/>
      <dgm:spPr/>
      <dgm:t>
        <a:bodyPr/>
        <a:lstStyle/>
        <a:p>
          <a:r>
            <a:rPr lang="zh-CN" altLang="en-US">
              <a:latin typeface="微软雅黑" pitchFamily="34" charset="-122"/>
              <a:ea typeface="微软雅黑" pitchFamily="34" charset="-122"/>
            </a:rPr>
            <a:t>制造商</a:t>
          </a:r>
        </a:p>
      </dgm:t>
    </dgm:pt>
    <dgm:pt modelId="{E316EAE2-58E3-4FC0-A56B-1A4A26542DEC}" type="parTrans" cxnId="{4095C709-2A87-4A46-913E-04462C7EACF1}">
      <dgm:prSet/>
      <dgm:spPr/>
      <dgm:t>
        <a:bodyPr/>
        <a:lstStyle/>
        <a:p>
          <a:endParaRPr lang="zh-CN" altLang="en-US">
            <a:latin typeface="微软雅黑" pitchFamily="34" charset="-122"/>
            <a:ea typeface="微软雅黑" pitchFamily="34" charset="-122"/>
          </a:endParaRPr>
        </a:p>
      </dgm:t>
    </dgm:pt>
    <dgm:pt modelId="{2FFAF408-EAE5-4171-91B5-18E94161BB5C}" type="sibTrans" cxnId="{4095C709-2A87-4A46-913E-04462C7EACF1}">
      <dgm:prSet/>
      <dgm:spPr/>
      <dgm:t>
        <a:bodyPr/>
        <a:lstStyle/>
        <a:p>
          <a:endParaRPr lang="zh-CN" altLang="en-US">
            <a:latin typeface="微软雅黑" pitchFamily="34" charset="-122"/>
            <a:ea typeface="微软雅黑" pitchFamily="34" charset="-122"/>
          </a:endParaRPr>
        </a:p>
      </dgm:t>
    </dgm:pt>
    <dgm:pt modelId="{513BB315-5588-4350-805A-FE8CDA77EFB2}" type="pres">
      <dgm:prSet presAssocID="{EABD1157-3891-4ED2-BBCD-AEC49E6F956E}" presName="cycle" presStyleCnt="0">
        <dgm:presLayoutVars>
          <dgm:chMax val="1"/>
          <dgm:dir/>
          <dgm:animLvl val="ctr"/>
          <dgm:resizeHandles val="exact"/>
        </dgm:presLayoutVars>
      </dgm:prSet>
      <dgm:spPr/>
      <dgm:t>
        <a:bodyPr/>
        <a:lstStyle/>
        <a:p>
          <a:endParaRPr lang="zh-CN" altLang="en-US"/>
        </a:p>
      </dgm:t>
    </dgm:pt>
    <dgm:pt modelId="{6FFCA2BA-5892-41B4-9375-2167022A7DAF}" type="pres">
      <dgm:prSet presAssocID="{441FB8FA-784E-4A65-8F41-E29918727E8D}" presName="centerShape" presStyleLbl="node0" presStyleIdx="0" presStyleCnt="1"/>
      <dgm:spPr/>
      <dgm:t>
        <a:bodyPr/>
        <a:lstStyle/>
        <a:p>
          <a:endParaRPr lang="zh-CN" altLang="en-US"/>
        </a:p>
      </dgm:t>
    </dgm:pt>
    <dgm:pt modelId="{C36DF2E4-8469-4435-8F7A-BD99E500FBB4}" type="pres">
      <dgm:prSet presAssocID="{C2A2925C-40FB-4BC7-9E5E-BAD50833CF33}" presName="Name9" presStyleLbl="parChTrans1D2" presStyleIdx="0" presStyleCnt="6"/>
      <dgm:spPr/>
      <dgm:t>
        <a:bodyPr/>
        <a:lstStyle/>
        <a:p>
          <a:endParaRPr lang="zh-CN" altLang="en-US"/>
        </a:p>
      </dgm:t>
    </dgm:pt>
    <dgm:pt modelId="{E5C7027B-693B-493C-B14E-EA9888672B8F}" type="pres">
      <dgm:prSet presAssocID="{C2A2925C-40FB-4BC7-9E5E-BAD50833CF33}" presName="connTx" presStyleLbl="parChTrans1D2" presStyleIdx="0" presStyleCnt="6"/>
      <dgm:spPr/>
      <dgm:t>
        <a:bodyPr/>
        <a:lstStyle/>
        <a:p>
          <a:endParaRPr lang="zh-CN" altLang="en-US"/>
        </a:p>
      </dgm:t>
    </dgm:pt>
    <dgm:pt modelId="{33511A2F-5A0B-4EDA-8BAB-C348C3C21A96}" type="pres">
      <dgm:prSet presAssocID="{8A1D5847-77F2-4ACD-8AF8-899CAE5579FB}" presName="node" presStyleLbl="node1" presStyleIdx="0" presStyleCnt="6">
        <dgm:presLayoutVars>
          <dgm:bulletEnabled val="1"/>
        </dgm:presLayoutVars>
      </dgm:prSet>
      <dgm:spPr/>
      <dgm:t>
        <a:bodyPr/>
        <a:lstStyle/>
        <a:p>
          <a:endParaRPr lang="zh-CN" altLang="en-US"/>
        </a:p>
      </dgm:t>
    </dgm:pt>
    <dgm:pt modelId="{2EF578F7-58EF-47FD-8FD2-E323BDEA42B1}" type="pres">
      <dgm:prSet presAssocID="{86BA5D02-B8A5-46A6-9046-7E3E9ED4BAA1}" presName="Name9" presStyleLbl="parChTrans1D2" presStyleIdx="1" presStyleCnt="6"/>
      <dgm:spPr/>
      <dgm:t>
        <a:bodyPr/>
        <a:lstStyle/>
        <a:p>
          <a:endParaRPr lang="zh-CN" altLang="en-US"/>
        </a:p>
      </dgm:t>
    </dgm:pt>
    <dgm:pt modelId="{40AFA089-1CE5-4AB7-9798-5041B1DD0088}" type="pres">
      <dgm:prSet presAssocID="{86BA5D02-B8A5-46A6-9046-7E3E9ED4BAA1}" presName="connTx" presStyleLbl="parChTrans1D2" presStyleIdx="1" presStyleCnt="6"/>
      <dgm:spPr/>
      <dgm:t>
        <a:bodyPr/>
        <a:lstStyle/>
        <a:p>
          <a:endParaRPr lang="zh-CN" altLang="en-US"/>
        </a:p>
      </dgm:t>
    </dgm:pt>
    <dgm:pt modelId="{C15FC8D4-9108-41EB-A5D0-18EBD5C442F8}" type="pres">
      <dgm:prSet presAssocID="{C71EF975-7EC5-4E6E-BA60-1A560E207300}" presName="node" presStyleLbl="node1" presStyleIdx="1" presStyleCnt="6">
        <dgm:presLayoutVars>
          <dgm:bulletEnabled val="1"/>
        </dgm:presLayoutVars>
      </dgm:prSet>
      <dgm:spPr/>
      <dgm:t>
        <a:bodyPr/>
        <a:lstStyle/>
        <a:p>
          <a:endParaRPr lang="zh-CN" altLang="en-US"/>
        </a:p>
      </dgm:t>
    </dgm:pt>
    <dgm:pt modelId="{93AE0D9B-F93A-4843-9CB9-C99DC6B2C97C}" type="pres">
      <dgm:prSet presAssocID="{15599A30-FE52-4C0F-A9AE-9D87711320BF}" presName="Name9" presStyleLbl="parChTrans1D2" presStyleIdx="2" presStyleCnt="6"/>
      <dgm:spPr/>
      <dgm:t>
        <a:bodyPr/>
        <a:lstStyle/>
        <a:p>
          <a:endParaRPr lang="zh-CN" altLang="en-US"/>
        </a:p>
      </dgm:t>
    </dgm:pt>
    <dgm:pt modelId="{76B993F9-FDDB-440C-82C7-9AA602D614C0}" type="pres">
      <dgm:prSet presAssocID="{15599A30-FE52-4C0F-A9AE-9D87711320BF}" presName="connTx" presStyleLbl="parChTrans1D2" presStyleIdx="2" presStyleCnt="6"/>
      <dgm:spPr/>
      <dgm:t>
        <a:bodyPr/>
        <a:lstStyle/>
        <a:p>
          <a:endParaRPr lang="zh-CN" altLang="en-US"/>
        </a:p>
      </dgm:t>
    </dgm:pt>
    <dgm:pt modelId="{33C899F1-073B-439B-AF6D-EA3874767543}" type="pres">
      <dgm:prSet presAssocID="{AEDD0E3F-5F02-4FDF-9990-2D3C534420DA}" presName="node" presStyleLbl="node1" presStyleIdx="2" presStyleCnt="6">
        <dgm:presLayoutVars>
          <dgm:bulletEnabled val="1"/>
        </dgm:presLayoutVars>
      </dgm:prSet>
      <dgm:spPr/>
      <dgm:t>
        <a:bodyPr/>
        <a:lstStyle/>
        <a:p>
          <a:endParaRPr lang="zh-CN" altLang="en-US"/>
        </a:p>
      </dgm:t>
    </dgm:pt>
    <dgm:pt modelId="{5773BCAD-85CD-4F8C-B9A8-B35E38383138}" type="pres">
      <dgm:prSet presAssocID="{F8EE7901-71F9-4B4C-A139-3965456CC533}" presName="Name9" presStyleLbl="parChTrans1D2" presStyleIdx="3" presStyleCnt="6"/>
      <dgm:spPr/>
      <dgm:t>
        <a:bodyPr/>
        <a:lstStyle/>
        <a:p>
          <a:endParaRPr lang="zh-CN" altLang="en-US"/>
        </a:p>
      </dgm:t>
    </dgm:pt>
    <dgm:pt modelId="{D15A7004-232B-46BD-BAA3-65F28F8EEEFC}" type="pres">
      <dgm:prSet presAssocID="{F8EE7901-71F9-4B4C-A139-3965456CC533}" presName="connTx" presStyleLbl="parChTrans1D2" presStyleIdx="3" presStyleCnt="6"/>
      <dgm:spPr/>
      <dgm:t>
        <a:bodyPr/>
        <a:lstStyle/>
        <a:p>
          <a:endParaRPr lang="zh-CN" altLang="en-US"/>
        </a:p>
      </dgm:t>
    </dgm:pt>
    <dgm:pt modelId="{4BD87BF1-6418-4B28-B650-3F2746B8787F}" type="pres">
      <dgm:prSet presAssocID="{BE18C0FE-E5F2-4F36-9111-8A6779BE5CEA}" presName="node" presStyleLbl="node1" presStyleIdx="3" presStyleCnt="6">
        <dgm:presLayoutVars>
          <dgm:bulletEnabled val="1"/>
        </dgm:presLayoutVars>
      </dgm:prSet>
      <dgm:spPr/>
      <dgm:t>
        <a:bodyPr/>
        <a:lstStyle/>
        <a:p>
          <a:endParaRPr lang="zh-CN" altLang="en-US"/>
        </a:p>
      </dgm:t>
    </dgm:pt>
    <dgm:pt modelId="{57F3E66B-321A-4EE0-8B88-56C1D1BC851B}" type="pres">
      <dgm:prSet presAssocID="{80E7FCFA-0DDB-4427-9BA3-B914F4C97B63}" presName="Name9" presStyleLbl="parChTrans1D2" presStyleIdx="4" presStyleCnt="6"/>
      <dgm:spPr/>
      <dgm:t>
        <a:bodyPr/>
        <a:lstStyle/>
        <a:p>
          <a:endParaRPr lang="zh-CN" altLang="en-US"/>
        </a:p>
      </dgm:t>
    </dgm:pt>
    <dgm:pt modelId="{72A99DB5-36C0-4ED0-8304-57DB70CA1D43}" type="pres">
      <dgm:prSet presAssocID="{80E7FCFA-0DDB-4427-9BA3-B914F4C97B63}" presName="connTx" presStyleLbl="parChTrans1D2" presStyleIdx="4" presStyleCnt="6"/>
      <dgm:spPr/>
      <dgm:t>
        <a:bodyPr/>
        <a:lstStyle/>
        <a:p>
          <a:endParaRPr lang="zh-CN" altLang="en-US"/>
        </a:p>
      </dgm:t>
    </dgm:pt>
    <dgm:pt modelId="{3F4C5D5A-E121-426E-96E7-C1A20E2040C8}" type="pres">
      <dgm:prSet presAssocID="{E7260022-F59D-4B31-BDF5-F156E3EC6F46}" presName="node" presStyleLbl="node1" presStyleIdx="4" presStyleCnt="6">
        <dgm:presLayoutVars>
          <dgm:bulletEnabled val="1"/>
        </dgm:presLayoutVars>
      </dgm:prSet>
      <dgm:spPr/>
      <dgm:t>
        <a:bodyPr/>
        <a:lstStyle/>
        <a:p>
          <a:endParaRPr lang="zh-CN" altLang="en-US"/>
        </a:p>
      </dgm:t>
    </dgm:pt>
    <dgm:pt modelId="{0BED1CCB-2DE7-4AED-91B7-5A295399ECD3}" type="pres">
      <dgm:prSet presAssocID="{E316EAE2-58E3-4FC0-A56B-1A4A26542DEC}" presName="Name9" presStyleLbl="parChTrans1D2" presStyleIdx="5" presStyleCnt="6"/>
      <dgm:spPr/>
      <dgm:t>
        <a:bodyPr/>
        <a:lstStyle/>
        <a:p>
          <a:endParaRPr lang="zh-CN" altLang="en-US"/>
        </a:p>
      </dgm:t>
    </dgm:pt>
    <dgm:pt modelId="{0877CD63-3099-4BE8-95D7-E29E06216BF1}" type="pres">
      <dgm:prSet presAssocID="{E316EAE2-58E3-4FC0-A56B-1A4A26542DEC}" presName="connTx" presStyleLbl="parChTrans1D2" presStyleIdx="5" presStyleCnt="6"/>
      <dgm:spPr/>
      <dgm:t>
        <a:bodyPr/>
        <a:lstStyle/>
        <a:p>
          <a:endParaRPr lang="zh-CN" altLang="en-US"/>
        </a:p>
      </dgm:t>
    </dgm:pt>
    <dgm:pt modelId="{EF805631-7B54-486A-A1BC-B3F2486CB97D}" type="pres">
      <dgm:prSet presAssocID="{E7214379-2893-497F-BAAC-9FABFEA39E0C}" presName="node" presStyleLbl="node1" presStyleIdx="5" presStyleCnt="6">
        <dgm:presLayoutVars>
          <dgm:bulletEnabled val="1"/>
        </dgm:presLayoutVars>
      </dgm:prSet>
      <dgm:spPr/>
      <dgm:t>
        <a:bodyPr/>
        <a:lstStyle/>
        <a:p>
          <a:endParaRPr lang="zh-CN" altLang="en-US"/>
        </a:p>
      </dgm:t>
    </dgm:pt>
  </dgm:ptLst>
  <dgm:cxnLst>
    <dgm:cxn modelId="{CC45B03D-17C6-45CE-91FC-3E685AC46603}" srcId="{EABD1157-3891-4ED2-BBCD-AEC49E6F956E}" destId="{441FB8FA-784E-4A65-8F41-E29918727E8D}" srcOrd="0" destOrd="0" parTransId="{16F0FA26-D178-4D6F-8C9E-EC32E2520D7D}" sibTransId="{E5B689D1-43EE-473F-A90C-B43ABA54419B}"/>
    <dgm:cxn modelId="{F8CA7973-8192-4196-935B-C5EEDD8A993E}" type="presOf" srcId="{C2A2925C-40FB-4BC7-9E5E-BAD50833CF33}" destId="{E5C7027B-693B-493C-B14E-EA9888672B8F}" srcOrd="1" destOrd="0" presId="urn:microsoft.com/office/officeart/2005/8/layout/radial1"/>
    <dgm:cxn modelId="{CFF58F47-D4C5-4775-A003-5B41FF49CBAC}" type="presOf" srcId="{BE18C0FE-E5F2-4F36-9111-8A6779BE5CEA}" destId="{4BD87BF1-6418-4B28-B650-3F2746B8787F}" srcOrd="0" destOrd="0" presId="urn:microsoft.com/office/officeart/2005/8/layout/radial1"/>
    <dgm:cxn modelId="{3576D88F-7B22-4707-ACCE-CBDB469942D4}" type="presOf" srcId="{C71EF975-7EC5-4E6E-BA60-1A560E207300}" destId="{C15FC8D4-9108-41EB-A5D0-18EBD5C442F8}" srcOrd="0" destOrd="0" presId="urn:microsoft.com/office/officeart/2005/8/layout/radial1"/>
    <dgm:cxn modelId="{4798BDA1-D59C-46D8-A7DA-248A0084534B}" type="presOf" srcId="{E316EAE2-58E3-4FC0-A56B-1A4A26542DEC}" destId="{0BED1CCB-2DE7-4AED-91B7-5A295399ECD3}" srcOrd="0" destOrd="0" presId="urn:microsoft.com/office/officeart/2005/8/layout/radial1"/>
    <dgm:cxn modelId="{9EBA7B39-457B-4162-94A2-A40BA25085AD}" type="presOf" srcId="{80E7FCFA-0DDB-4427-9BA3-B914F4C97B63}" destId="{72A99DB5-36C0-4ED0-8304-57DB70CA1D43}" srcOrd="1" destOrd="0" presId="urn:microsoft.com/office/officeart/2005/8/layout/radial1"/>
    <dgm:cxn modelId="{4095C709-2A87-4A46-913E-04462C7EACF1}" srcId="{441FB8FA-784E-4A65-8F41-E29918727E8D}" destId="{E7214379-2893-497F-BAAC-9FABFEA39E0C}" srcOrd="5" destOrd="0" parTransId="{E316EAE2-58E3-4FC0-A56B-1A4A26542DEC}" sibTransId="{2FFAF408-EAE5-4171-91B5-18E94161BB5C}"/>
    <dgm:cxn modelId="{D4505B2A-E0E7-4FF5-B6AA-BF41AEB499DF}" srcId="{441FB8FA-784E-4A65-8F41-E29918727E8D}" destId="{AEDD0E3F-5F02-4FDF-9990-2D3C534420DA}" srcOrd="2" destOrd="0" parTransId="{15599A30-FE52-4C0F-A9AE-9D87711320BF}" sibTransId="{D4B08CB0-DC42-4860-8EAD-3E43844D3323}"/>
    <dgm:cxn modelId="{203DAA74-4AE3-4F2D-9BE4-E2259033A467}" srcId="{441FB8FA-784E-4A65-8F41-E29918727E8D}" destId="{BE18C0FE-E5F2-4F36-9111-8A6779BE5CEA}" srcOrd="3" destOrd="0" parTransId="{F8EE7901-71F9-4B4C-A139-3965456CC533}" sibTransId="{177A0FE6-D21C-4CD0-9923-D82E95BECC87}"/>
    <dgm:cxn modelId="{2597906F-1124-4602-807B-2C7217D6C9F9}" type="presOf" srcId="{E316EAE2-58E3-4FC0-A56B-1A4A26542DEC}" destId="{0877CD63-3099-4BE8-95D7-E29E06216BF1}" srcOrd="1" destOrd="0" presId="urn:microsoft.com/office/officeart/2005/8/layout/radial1"/>
    <dgm:cxn modelId="{E508218F-FAE8-4E82-9B07-9ADBE799A244}" srcId="{441FB8FA-784E-4A65-8F41-E29918727E8D}" destId="{8A1D5847-77F2-4ACD-8AF8-899CAE5579FB}" srcOrd="0" destOrd="0" parTransId="{C2A2925C-40FB-4BC7-9E5E-BAD50833CF33}" sibTransId="{3C7DE7D8-F027-4533-8708-E199097001DD}"/>
    <dgm:cxn modelId="{8FD2A539-A4FE-4898-9810-35FE9A345382}" type="presOf" srcId="{80E7FCFA-0DDB-4427-9BA3-B914F4C97B63}" destId="{57F3E66B-321A-4EE0-8B88-56C1D1BC851B}" srcOrd="0" destOrd="0" presId="urn:microsoft.com/office/officeart/2005/8/layout/radial1"/>
    <dgm:cxn modelId="{3FE244E6-CF1F-4012-AF08-A8AA51809874}" type="presOf" srcId="{C2A2925C-40FB-4BC7-9E5E-BAD50833CF33}" destId="{C36DF2E4-8469-4435-8F7A-BD99E500FBB4}" srcOrd="0" destOrd="0" presId="urn:microsoft.com/office/officeart/2005/8/layout/radial1"/>
    <dgm:cxn modelId="{8EC8A7CE-30A5-4A3E-B4E3-43234640D355}" type="presOf" srcId="{441FB8FA-784E-4A65-8F41-E29918727E8D}" destId="{6FFCA2BA-5892-41B4-9375-2167022A7DAF}" srcOrd="0" destOrd="0" presId="urn:microsoft.com/office/officeart/2005/8/layout/radial1"/>
    <dgm:cxn modelId="{FF07983C-8C06-4C81-9474-7CC49F167D5C}" type="presOf" srcId="{AEDD0E3F-5F02-4FDF-9990-2D3C534420DA}" destId="{33C899F1-073B-439B-AF6D-EA3874767543}" srcOrd="0" destOrd="0" presId="urn:microsoft.com/office/officeart/2005/8/layout/radial1"/>
    <dgm:cxn modelId="{4E5FA115-400C-4B67-8385-AB2BC979C8FD}" type="presOf" srcId="{EABD1157-3891-4ED2-BBCD-AEC49E6F956E}" destId="{513BB315-5588-4350-805A-FE8CDA77EFB2}" srcOrd="0" destOrd="0" presId="urn:microsoft.com/office/officeart/2005/8/layout/radial1"/>
    <dgm:cxn modelId="{88B95C01-7DC0-4ABF-88EE-C89BE0BB7048}" type="presOf" srcId="{8A1D5847-77F2-4ACD-8AF8-899CAE5579FB}" destId="{33511A2F-5A0B-4EDA-8BAB-C348C3C21A96}" srcOrd="0" destOrd="0" presId="urn:microsoft.com/office/officeart/2005/8/layout/radial1"/>
    <dgm:cxn modelId="{FD2DDF04-DDBB-4578-8D1D-AB92D0FF5291}" type="presOf" srcId="{E7260022-F59D-4B31-BDF5-F156E3EC6F46}" destId="{3F4C5D5A-E121-426E-96E7-C1A20E2040C8}" srcOrd="0" destOrd="0" presId="urn:microsoft.com/office/officeart/2005/8/layout/radial1"/>
    <dgm:cxn modelId="{645F7E79-C04D-44A1-ABCD-F8CAF203898F}" type="presOf" srcId="{F8EE7901-71F9-4B4C-A139-3965456CC533}" destId="{D15A7004-232B-46BD-BAA3-65F28F8EEEFC}" srcOrd="1" destOrd="0" presId="urn:microsoft.com/office/officeart/2005/8/layout/radial1"/>
    <dgm:cxn modelId="{2C71ADE6-F421-400B-8D3F-F32534F05BA2}" type="presOf" srcId="{F8EE7901-71F9-4B4C-A139-3965456CC533}" destId="{5773BCAD-85CD-4F8C-B9A8-B35E38383138}" srcOrd="0" destOrd="0" presId="urn:microsoft.com/office/officeart/2005/8/layout/radial1"/>
    <dgm:cxn modelId="{AAD18216-D47E-4C61-AAAD-1B68E98A3DC4}" type="presOf" srcId="{86BA5D02-B8A5-46A6-9046-7E3E9ED4BAA1}" destId="{40AFA089-1CE5-4AB7-9798-5041B1DD0088}" srcOrd="1" destOrd="0" presId="urn:microsoft.com/office/officeart/2005/8/layout/radial1"/>
    <dgm:cxn modelId="{A1772081-859D-4883-B67B-28682A9E8A07}" type="presOf" srcId="{15599A30-FE52-4C0F-A9AE-9D87711320BF}" destId="{76B993F9-FDDB-440C-82C7-9AA602D614C0}" srcOrd="1" destOrd="0" presId="urn:microsoft.com/office/officeart/2005/8/layout/radial1"/>
    <dgm:cxn modelId="{44F008E4-C9AC-4B0F-9431-CB2EEDCFEE77}" srcId="{441FB8FA-784E-4A65-8F41-E29918727E8D}" destId="{E7260022-F59D-4B31-BDF5-F156E3EC6F46}" srcOrd="4" destOrd="0" parTransId="{80E7FCFA-0DDB-4427-9BA3-B914F4C97B63}" sibTransId="{BBF4DFD5-0203-42AE-9455-A6338DCC3960}"/>
    <dgm:cxn modelId="{11C14B5C-FE87-409D-86AF-D0F2EA259B33}" srcId="{441FB8FA-784E-4A65-8F41-E29918727E8D}" destId="{C71EF975-7EC5-4E6E-BA60-1A560E207300}" srcOrd="1" destOrd="0" parTransId="{86BA5D02-B8A5-46A6-9046-7E3E9ED4BAA1}" sibTransId="{3F83CE86-4CE9-45C2-B8D4-AC548C00F67D}"/>
    <dgm:cxn modelId="{F985B50A-E9FF-4C1C-A4D0-D224ED18FF99}" type="presOf" srcId="{E7214379-2893-497F-BAAC-9FABFEA39E0C}" destId="{EF805631-7B54-486A-A1BC-B3F2486CB97D}" srcOrd="0" destOrd="0" presId="urn:microsoft.com/office/officeart/2005/8/layout/radial1"/>
    <dgm:cxn modelId="{5E9CEEA1-5D1E-4598-B329-55580910BAE2}" type="presOf" srcId="{86BA5D02-B8A5-46A6-9046-7E3E9ED4BAA1}" destId="{2EF578F7-58EF-47FD-8FD2-E323BDEA42B1}" srcOrd="0" destOrd="0" presId="urn:microsoft.com/office/officeart/2005/8/layout/radial1"/>
    <dgm:cxn modelId="{16D14FE5-7BC6-4225-8352-8D90BBB6E245}" type="presOf" srcId="{15599A30-FE52-4C0F-A9AE-9D87711320BF}" destId="{93AE0D9B-F93A-4843-9CB9-C99DC6B2C97C}" srcOrd="0" destOrd="0" presId="urn:microsoft.com/office/officeart/2005/8/layout/radial1"/>
    <dgm:cxn modelId="{83CF273B-2E93-4FB0-A129-8D3A1E19D067}" type="presParOf" srcId="{513BB315-5588-4350-805A-FE8CDA77EFB2}" destId="{6FFCA2BA-5892-41B4-9375-2167022A7DAF}" srcOrd="0" destOrd="0" presId="urn:microsoft.com/office/officeart/2005/8/layout/radial1"/>
    <dgm:cxn modelId="{7CDAD0F1-B34D-4E2A-9030-D80A91F6890A}" type="presParOf" srcId="{513BB315-5588-4350-805A-FE8CDA77EFB2}" destId="{C36DF2E4-8469-4435-8F7A-BD99E500FBB4}" srcOrd="1" destOrd="0" presId="urn:microsoft.com/office/officeart/2005/8/layout/radial1"/>
    <dgm:cxn modelId="{29A022E3-4BFC-48E5-A14E-AFF4751BCDAC}" type="presParOf" srcId="{C36DF2E4-8469-4435-8F7A-BD99E500FBB4}" destId="{E5C7027B-693B-493C-B14E-EA9888672B8F}" srcOrd="0" destOrd="0" presId="urn:microsoft.com/office/officeart/2005/8/layout/radial1"/>
    <dgm:cxn modelId="{B7209124-1F69-4B68-8E3F-205B7B233405}" type="presParOf" srcId="{513BB315-5588-4350-805A-FE8CDA77EFB2}" destId="{33511A2F-5A0B-4EDA-8BAB-C348C3C21A96}" srcOrd="2" destOrd="0" presId="urn:microsoft.com/office/officeart/2005/8/layout/radial1"/>
    <dgm:cxn modelId="{FC535080-EBCC-4F96-9A30-46A2099A5689}" type="presParOf" srcId="{513BB315-5588-4350-805A-FE8CDA77EFB2}" destId="{2EF578F7-58EF-47FD-8FD2-E323BDEA42B1}" srcOrd="3" destOrd="0" presId="urn:microsoft.com/office/officeart/2005/8/layout/radial1"/>
    <dgm:cxn modelId="{34C5A6CA-0BA9-4801-8F48-8D9EF813C2D1}" type="presParOf" srcId="{2EF578F7-58EF-47FD-8FD2-E323BDEA42B1}" destId="{40AFA089-1CE5-4AB7-9798-5041B1DD0088}" srcOrd="0" destOrd="0" presId="urn:microsoft.com/office/officeart/2005/8/layout/radial1"/>
    <dgm:cxn modelId="{D9A730C5-53AD-410F-A8AB-A16F6C934FE4}" type="presParOf" srcId="{513BB315-5588-4350-805A-FE8CDA77EFB2}" destId="{C15FC8D4-9108-41EB-A5D0-18EBD5C442F8}" srcOrd="4" destOrd="0" presId="urn:microsoft.com/office/officeart/2005/8/layout/radial1"/>
    <dgm:cxn modelId="{5A0D5BD5-539E-4717-8AE2-21E5D99B9BCD}" type="presParOf" srcId="{513BB315-5588-4350-805A-FE8CDA77EFB2}" destId="{93AE0D9B-F93A-4843-9CB9-C99DC6B2C97C}" srcOrd="5" destOrd="0" presId="urn:microsoft.com/office/officeart/2005/8/layout/radial1"/>
    <dgm:cxn modelId="{FFCCEE9B-35F3-4CD8-A28B-211B6CE035F0}" type="presParOf" srcId="{93AE0D9B-F93A-4843-9CB9-C99DC6B2C97C}" destId="{76B993F9-FDDB-440C-82C7-9AA602D614C0}" srcOrd="0" destOrd="0" presId="urn:microsoft.com/office/officeart/2005/8/layout/radial1"/>
    <dgm:cxn modelId="{AE6A717A-6576-4DC5-BDD8-8148AE55C5A1}" type="presParOf" srcId="{513BB315-5588-4350-805A-FE8CDA77EFB2}" destId="{33C899F1-073B-439B-AF6D-EA3874767543}" srcOrd="6" destOrd="0" presId="urn:microsoft.com/office/officeart/2005/8/layout/radial1"/>
    <dgm:cxn modelId="{ED0081DC-305E-486D-8CF9-2DF0B7294006}" type="presParOf" srcId="{513BB315-5588-4350-805A-FE8CDA77EFB2}" destId="{5773BCAD-85CD-4F8C-B9A8-B35E38383138}" srcOrd="7" destOrd="0" presId="urn:microsoft.com/office/officeart/2005/8/layout/radial1"/>
    <dgm:cxn modelId="{7C24F430-6A01-4C1B-85CA-03DCFD456F25}" type="presParOf" srcId="{5773BCAD-85CD-4F8C-B9A8-B35E38383138}" destId="{D15A7004-232B-46BD-BAA3-65F28F8EEEFC}" srcOrd="0" destOrd="0" presId="urn:microsoft.com/office/officeart/2005/8/layout/radial1"/>
    <dgm:cxn modelId="{3D84519E-6265-4833-BE2E-0ABCFEB82A37}" type="presParOf" srcId="{513BB315-5588-4350-805A-FE8CDA77EFB2}" destId="{4BD87BF1-6418-4B28-B650-3F2746B8787F}" srcOrd="8" destOrd="0" presId="urn:microsoft.com/office/officeart/2005/8/layout/radial1"/>
    <dgm:cxn modelId="{2CB5936A-6B11-47F6-B4C1-E7C74621A786}" type="presParOf" srcId="{513BB315-5588-4350-805A-FE8CDA77EFB2}" destId="{57F3E66B-321A-4EE0-8B88-56C1D1BC851B}" srcOrd="9" destOrd="0" presId="urn:microsoft.com/office/officeart/2005/8/layout/radial1"/>
    <dgm:cxn modelId="{BE429D0B-ECB4-4904-B9EE-7D51F1D53474}" type="presParOf" srcId="{57F3E66B-321A-4EE0-8B88-56C1D1BC851B}" destId="{72A99DB5-36C0-4ED0-8304-57DB70CA1D43}" srcOrd="0" destOrd="0" presId="urn:microsoft.com/office/officeart/2005/8/layout/radial1"/>
    <dgm:cxn modelId="{A58A680D-0A0F-4050-A6AE-531131D99494}" type="presParOf" srcId="{513BB315-5588-4350-805A-FE8CDA77EFB2}" destId="{3F4C5D5A-E121-426E-96E7-C1A20E2040C8}" srcOrd="10" destOrd="0" presId="urn:microsoft.com/office/officeart/2005/8/layout/radial1"/>
    <dgm:cxn modelId="{A235DAEA-1519-487D-98E4-DB20ABE44A9D}" type="presParOf" srcId="{513BB315-5588-4350-805A-FE8CDA77EFB2}" destId="{0BED1CCB-2DE7-4AED-91B7-5A295399ECD3}" srcOrd="11" destOrd="0" presId="urn:microsoft.com/office/officeart/2005/8/layout/radial1"/>
    <dgm:cxn modelId="{C5FA2FFF-E2D0-4D5A-9E80-EE10C13FCD82}" type="presParOf" srcId="{0BED1CCB-2DE7-4AED-91B7-5A295399ECD3}" destId="{0877CD63-3099-4BE8-95D7-E29E06216BF1}" srcOrd="0" destOrd="0" presId="urn:microsoft.com/office/officeart/2005/8/layout/radial1"/>
    <dgm:cxn modelId="{2FFE353C-5C3E-4F8C-9F5A-8356DD1FF37A}" type="presParOf" srcId="{513BB315-5588-4350-805A-FE8CDA77EFB2}" destId="{EF805631-7B54-486A-A1BC-B3F2486CB97D}"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A7A352-AD3F-4607-965C-E1AFDE58DFE6}"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zh-CN" altLang="en-US"/>
        </a:p>
      </dgm:t>
    </dgm:pt>
    <dgm:pt modelId="{C3D3C4CC-34B0-42C3-B8F9-CEE3A4C4FA21}">
      <dgm:prSet phldrT="[文本]" custT="1">
        <dgm:style>
          <a:lnRef idx="1">
            <a:schemeClr val="accent2"/>
          </a:lnRef>
          <a:fillRef idx="3">
            <a:schemeClr val="accent2"/>
          </a:fillRef>
          <a:effectRef idx="2">
            <a:schemeClr val="accent2"/>
          </a:effectRef>
          <a:fontRef idx="minor">
            <a:schemeClr val="lt1"/>
          </a:fontRef>
        </dgm:style>
      </dgm:prSet>
      <dgm:spPr/>
      <dgm:t>
        <a:bodyPr/>
        <a:lstStyle/>
        <a:p>
          <a:r>
            <a:rPr lang="zh-CN" altLang="en-US" sz="2100">
              <a:latin typeface="微软雅黑" pitchFamily="34" charset="-122"/>
              <a:ea typeface="微软雅黑" pitchFamily="34" charset="-122"/>
            </a:rPr>
            <a:t>母公司</a:t>
          </a:r>
        </a:p>
      </dgm:t>
    </dgm:pt>
    <dgm:pt modelId="{EF19D6BA-5C4D-4EF9-B2FA-7339F3333B79}" type="parTrans" cxnId="{CF17795D-3F3A-458C-B504-3863168A9275}">
      <dgm:prSet/>
      <dgm:spPr/>
      <dgm:t>
        <a:bodyPr/>
        <a:lstStyle/>
        <a:p>
          <a:endParaRPr lang="zh-CN" altLang="en-US"/>
        </a:p>
      </dgm:t>
    </dgm:pt>
    <dgm:pt modelId="{AB1F9813-0389-4C1D-A32B-A7079933B68D}" type="sibTrans" cxnId="{CF17795D-3F3A-458C-B504-3863168A9275}">
      <dgm:prSet/>
      <dgm:spPr/>
      <dgm:t>
        <a:bodyPr/>
        <a:lstStyle/>
        <a:p>
          <a:endParaRPr lang="zh-CN" altLang="en-US"/>
        </a:p>
      </dgm:t>
    </dgm:pt>
    <dgm:pt modelId="{BD00F172-7E3F-46E8-846F-34AE9A54AB48}">
      <dgm:prSet phldrT="[文本]" custT="1">
        <dgm:style>
          <a:lnRef idx="1">
            <a:schemeClr val="accent3"/>
          </a:lnRef>
          <a:fillRef idx="3">
            <a:schemeClr val="accent3"/>
          </a:fillRef>
          <a:effectRef idx="2">
            <a:schemeClr val="accent3"/>
          </a:effectRef>
          <a:fontRef idx="minor">
            <a:schemeClr val="lt1"/>
          </a:fontRef>
        </dgm:style>
      </dgm:prSet>
      <dgm:spPr/>
      <dgm:t>
        <a:bodyPr/>
        <a:lstStyle/>
        <a:p>
          <a:r>
            <a:rPr lang="zh-CN" altLang="en-US" sz="1600">
              <a:latin typeface="微软雅黑" pitchFamily="34" charset="-122"/>
              <a:ea typeface="微软雅黑" pitchFamily="34" charset="-122"/>
            </a:rPr>
            <a:t>关联公司</a:t>
          </a:r>
        </a:p>
      </dgm:t>
    </dgm:pt>
    <dgm:pt modelId="{A01AE396-FC73-47DD-B69A-E4B81B67BABA}" type="parTrans" cxnId="{D0E94FAD-3B68-4870-B4BD-1F60DA73E40A}">
      <dgm:prSet/>
      <dgm:spPr/>
      <dgm:t>
        <a:bodyPr/>
        <a:lstStyle/>
        <a:p>
          <a:endParaRPr lang="zh-CN" altLang="en-US"/>
        </a:p>
      </dgm:t>
    </dgm:pt>
    <dgm:pt modelId="{79B0ABF7-2032-4F95-987A-0C311EA8E4A2}" type="sibTrans" cxnId="{D0E94FAD-3B68-4870-B4BD-1F60DA73E40A}">
      <dgm:prSet/>
      <dgm:spPr/>
      <dgm:t>
        <a:bodyPr/>
        <a:lstStyle/>
        <a:p>
          <a:endParaRPr lang="zh-CN" altLang="en-US"/>
        </a:p>
      </dgm:t>
    </dgm:pt>
    <dgm:pt modelId="{0607F591-7FD5-4913-A640-6C529F8BB79F}">
      <dgm:prSet phldrT="[文本]" custT="1">
        <dgm:style>
          <a:lnRef idx="1">
            <a:schemeClr val="accent6"/>
          </a:lnRef>
          <a:fillRef idx="3">
            <a:schemeClr val="accent6"/>
          </a:fillRef>
          <a:effectRef idx="2">
            <a:schemeClr val="accent6"/>
          </a:effectRef>
          <a:fontRef idx="minor">
            <a:schemeClr val="lt1"/>
          </a:fontRef>
        </dgm:style>
      </dgm:prSet>
      <dgm:spPr/>
      <dgm:t>
        <a:bodyPr/>
        <a:lstStyle/>
        <a:p>
          <a:r>
            <a:rPr lang="zh-CN" altLang="en-US" sz="1600">
              <a:latin typeface="微软雅黑" pitchFamily="34" charset="-122"/>
              <a:ea typeface="微软雅黑" pitchFamily="34" charset="-122"/>
            </a:rPr>
            <a:t>子公司</a:t>
          </a:r>
        </a:p>
      </dgm:t>
    </dgm:pt>
    <dgm:pt modelId="{EAB74E95-120F-47CA-BC57-9ED6906B0482}" type="parTrans" cxnId="{42197947-C7D6-460A-9BD5-2719B7D8543D}">
      <dgm:prSet/>
      <dgm:spPr/>
      <dgm:t>
        <a:bodyPr/>
        <a:lstStyle/>
        <a:p>
          <a:endParaRPr lang="zh-CN" altLang="en-US"/>
        </a:p>
      </dgm:t>
    </dgm:pt>
    <dgm:pt modelId="{056CA69F-A2EB-472B-AD0C-3DBE0EB59D97}" type="sibTrans" cxnId="{42197947-C7D6-460A-9BD5-2719B7D8543D}">
      <dgm:prSet/>
      <dgm:spPr/>
      <dgm:t>
        <a:bodyPr/>
        <a:lstStyle/>
        <a:p>
          <a:endParaRPr lang="zh-CN" altLang="en-US"/>
        </a:p>
      </dgm:t>
    </dgm:pt>
    <dgm:pt modelId="{96E1A890-4A41-4D97-AF2A-BDCA8F07D14F}" type="pres">
      <dgm:prSet presAssocID="{0FA7A352-AD3F-4607-965C-E1AFDE58DFE6}" presName="Name0" presStyleCnt="0">
        <dgm:presLayoutVars>
          <dgm:chMax val="7"/>
          <dgm:resizeHandles val="exact"/>
        </dgm:presLayoutVars>
      </dgm:prSet>
      <dgm:spPr/>
      <dgm:t>
        <a:bodyPr/>
        <a:lstStyle/>
        <a:p>
          <a:endParaRPr lang="zh-CN" altLang="en-US"/>
        </a:p>
      </dgm:t>
    </dgm:pt>
    <dgm:pt modelId="{EA6B3FC2-99B6-4F19-B680-9F41432FCE1D}" type="pres">
      <dgm:prSet presAssocID="{0FA7A352-AD3F-4607-965C-E1AFDE58DFE6}" presName="comp1" presStyleCnt="0"/>
      <dgm:spPr/>
    </dgm:pt>
    <dgm:pt modelId="{059635CC-E92E-408F-87D3-BF175DEA4776}" type="pres">
      <dgm:prSet presAssocID="{0FA7A352-AD3F-4607-965C-E1AFDE58DFE6}" presName="circle1" presStyleLbl="node1" presStyleIdx="0" presStyleCnt="3"/>
      <dgm:spPr/>
      <dgm:t>
        <a:bodyPr/>
        <a:lstStyle/>
        <a:p>
          <a:endParaRPr lang="zh-CN" altLang="en-US"/>
        </a:p>
      </dgm:t>
    </dgm:pt>
    <dgm:pt modelId="{B5936724-CF14-4640-A4DD-5AC3D3FFF3EB}" type="pres">
      <dgm:prSet presAssocID="{0FA7A352-AD3F-4607-965C-E1AFDE58DFE6}" presName="c1text" presStyleLbl="node1" presStyleIdx="0" presStyleCnt="3">
        <dgm:presLayoutVars>
          <dgm:bulletEnabled val="1"/>
        </dgm:presLayoutVars>
      </dgm:prSet>
      <dgm:spPr/>
      <dgm:t>
        <a:bodyPr/>
        <a:lstStyle/>
        <a:p>
          <a:endParaRPr lang="zh-CN" altLang="en-US"/>
        </a:p>
      </dgm:t>
    </dgm:pt>
    <dgm:pt modelId="{4AAD8CB3-AB2F-4961-85BB-EBD93E2AC77F}" type="pres">
      <dgm:prSet presAssocID="{0FA7A352-AD3F-4607-965C-E1AFDE58DFE6}" presName="comp2" presStyleCnt="0"/>
      <dgm:spPr/>
    </dgm:pt>
    <dgm:pt modelId="{8B277023-FA52-4570-AD9B-945632C0BB76}" type="pres">
      <dgm:prSet presAssocID="{0FA7A352-AD3F-4607-965C-E1AFDE58DFE6}" presName="circle2" presStyleLbl="node1" presStyleIdx="1" presStyleCnt="3"/>
      <dgm:spPr/>
      <dgm:t>
        <a:bodyPr/>
        <a:lstStyle/>
        <a:p>
          <a:endParaRPr lang="zh-CN" altLang="en-US"/>
        </a:p>
      </dgm:t>
    </dgm:pt>
    <dgm:pt modelId="{8D303BEB-5DCF-4D4A-8930-680E5EB54E84}" type="pres">
      <dgm:prSet presAssocID="{0FA7A352-AD3F-4607-965C-E1AFDE58DFE6}" presName="c2text" presStyleLbl="node1" presStyleIdx="1" presStyleCnt="3">
        <dgm:presLayoutVars>
          <dgm:bulletEnabled val="1"/>
        </dgm:presLayoutVars>
      </dgm:prSet>
      <dgm:spPr/>
      <dgm:t>
        <a:bodyPr/>
        <a:lstStyle/>
        <a:p>
          <a:endParaRPr lang="zh-CN" altLang="en-US"/>
        </a:p>
      </dgm:t>
    </dgm:pt>
    <dgm:pt modelId="{86150714-7A71-4EF5-893D-F25097391F3A}" type="pres">
      <dgm:prSet presAssocID="{0FA7A352-AD3F-4607-965C-E1AFDE58DFE6}" presName="comp3" presStyleCnt="0"/>
      <dgm:spPr/>
    </dgm:pt>
    <dgm:pt modelId="{5CE8903E-019D-4E51-900A-B5D70B3C560E}" type="pres">
      <dgm:prSet presAssocID="{0FA7A352-AD3F-4607-965C-E1AFDE58DFE6}" presName="circle3" presStyleLbl="node1" presStyleIdx="2" presStyleCnt="3"/>
      <dgm:spPr/>
      <dgm:t>
        <a:bodyPr/>
        <a:lstStyle/>
        <a:p>
          <a:endParaRPr lang="zh-CN" altLang="en-US"/>
        </a:p>
      </dgm:t>
    </dgm:pt>
    <dgm:pt modelId="{654C369D-00E7-4A95-A052-19418EE87FF4}" type="pres">
      <dgm:prSet presAssocID="{0FA7A352-AD3F-4607-965C-E1AFDE58DFE6}" presName="c3text" presStyleLbl="node1" presStyleIdx="2" presStyleCnt="3">
        <dgm:presLayoutVars>
          <dgm:bulletEnabled val="1"/>
        </dgm:presLayoutVars>
      </dgm:prSet>
      <dgm:spPr/>
      <dgm:t>
        <a:bodyPr/>
        <a:lstStyle/>
        <a:p>
          <a:endParaRPr lang="zh-CN" altLang="en-US"/>
        </a:p>
      </dgm:t>
    </dgm:pt>
  </dgm:ptLst>
  <dgm:cxnLst>
    <dgm:cxn modelId="{55028179-DCB0-45EE-A74A-D2B3EAA3AA73}" type="presOf" srcId="{0607F591-7FD5-4913-A640-6C529F8BB79F}" destId="{8D303BEB-5DCF-4D4A-8930-680E5EB54E84}" srcOrd="1" destOrd="0" presId="urn:microsoft.com/office/officeart/2005/8/layout/venn2"/>
    <dgm:cxn modelId="{9D6660A5-6CB6-44C1-8A90-514A247F55E4}" type="presOf" srcId="{0607F591-7FD5-4913-A640-6C529F8BB79F}" destId="{8B277023-FA52-4570-AD9B-945632C0BB76}" srcOrd="0" destOrd="0" presId="urn:microsoft.com/office/officeart/2005/8/layout/venn2"/>
    <dgm:cxn modelId="{54586C63-6301-4648-A281-765866E1C0A2}" type="presOf" srcId="{C3D3C4CC-34B0-42C3-B8F9-CEE3A4C4FA21}" destId="{654C369D-00E7-4A95-A052-19418EE87FF4}" srcOrd="1" destOrd="0" presId="urn:microsoft.com/office/officeart/2005/8/layout/venn2"/>
    <dgm:cxn modelId="{D639A9E9-D09E-418A-9131-4809A1F323A8}" type="presOf" srcId="{BD00F172-7E3F-46E8-846F-34AE9A54AB48}" destId="{059635CC-E92E-408F-87D3-BF175DEA4776}" srcOrd="0" destOrd="0" presId="urn:microsoft.com/office/officeart/2005/8/layout/venn2"/>
    <dgm:cxn modelId="{D0E94FAD-3B68-4870-B4BD-1F60DA73E40A}" srcId="{0FA7A352-AD3F-4607-965C-E1AFDE58DFE6}" destId="{BD00F172-7E3F-46E8-846F-34AE9A54AB48}" srcOrd="0" destOrd="0" parTransId="{A01AE396-FC73-47DD-B69A-E4B81B67BABA}" sibTransId="{79B0ABF7-2032-4F95-987A-0C311EA8E4A2}"/>
    <dgm:cxn modelId="{42197947-C7D6-460A-9BD5-2719B7D8543D}" srcId="{0FA7A352-AD3F-4607-965C-E1AFDE58DFE6}" destId="{0607F591-7FD5-4913-A640-6C529F8BB79F}" srcOrd="1" destOrd="0" parTransId="{EAB74E95-120F-47CA-BC57-9ED6906B0482}" sibTransId="{056CA69F-A2EB-472B-AD0C-3DBE0EB59D97}"/>
    <dgm:cxn modelId="{18B14F5F-2552-45D5-96C1-6C0CA504CAD2}" type="presOf" srcId="{C3D3C4CC-34B0-42C3-B8F9-CEE3A4C4FA21}" destId="{5CE8903E-019D-4E51-900A-B5D70B3C560E}" srcOrd="0" destOrd="0" presId="urn:microsoft.com/office/officeart/2005/8/layout/venn2"/>
    <dgm:cxn modelId="{E87C9894-0AC5-48E2-99F3-E4AD8170CEDF}" type="presOf" srcId="{0FA7A352-AD3F-4607-965C-E1AFDE58DFE6}" destId="{96E1A890-4A41-4D97-AF2A-BDCA8F07D14F}" srcOrd="0" destOrd="0" presId="urn:microsoft.com/office/officeart/2005/8/layout/venn2"/>
    <dgm:cxn modelId="{F10C10CD-C9AF-4A17-A618-E88ABB8031FA}" type="presOf" srcId="{BD00F172-7E3F-46E8-846F-34AE9A54AB48}" destId="{B5936724-CF14-4640-A4DD-5AC3D3FFF3EB}" srcOrd="1" destOrd="0" presId="urn:microsoft.com/office/officeart/2005/8/layout/venn2"/>
    <dgm:cxn modelId="{CF17795D-3F3A-458C-B504-3863168A9275}" srcId="{0FA7A352-AD3F-4607-965C-E1AFDE58DFE6}" destId="{C3D3C4CC-34B0-42C3-B8F9-CEE3A4C4FA21}" srcOrd="2" destOrd="0" parTransId="{EF19D6BA-5C4D-4EF9-B2FA-7339F3333B79}" sibTransId="{AB1F9813-0389-4C1D-A32B-A7079933B68D}"/>
    <dgm:cxn modelId="{456481BE-BBA4-4E7F-BF11-255253E4CEEA}" type="presParOf" srcId="{96E1A890-4A41-4D97-AF2A-BDCA8F07D14F}" destId="{EA6B3FC2-99B6-4F19-B680-9F41432FCE1D}" srcOrd="0" destOrd="0" presId="urn:microsoft.com/office/officeart/2005/8/layout/venn2"/>
    <dgm:cxn modelId="{291EB5DD-3EA2-42F1-8DBA-66CE9B5F8BC7}" type="presParOf" srcId="{EA6B3FC2-99B6-4F19-B680-9F41432FCE1D}" destId="{059635CC-E92E-408F-87D3-BF175DEA4776}" srcOrd="0" destOrd="0" presId="urn:microsoft.com/office/officeart/2005/8/layout/venn2"/>
    <dgm:cxn modelId="{BD89AF1C-ACB6-47ED-A33A-246041CD0432}" type="presParOf" srcId="{EA6B3FC2-99B6-4F19-B680-9F41432FCE1D}" destId="{B5936724-CF14-4640-A4DD-5AC3D3FFF3EB}" srcOrd="1" destOrd="0" presId="urn:microsoft.com/office/officeart/2005/8/layout/venn2"/>
    <dgm:cxn modelId="{599A54AB-31CD-4143-8BDB-B78765A34512}" type="presParOf" srcId="{96E1A890-4A41-4D97-AF2A-BDCA8F07D14F}" destId="{4AAD8CB3-AB2F-4961-85BB-EBD93E2AC77F}" srcOrd="1" destOrd="0" presId="urn:microsoft.com/office/officeart/2005/8/layout/venn2"/>
    <dgm:cxn modelId="{A2A3D98C-A930-4762-893E-76AC5CEDC1EB}" type="presParOf" srcId="{4AAD8CB3-AB2F-4961-85BB-EBD93E2AC77F}" destId="{8B277023-FA52-4570-AD9B-945632C0BB76}" srcOrd="0" destOrd="0" presId="urn:microsoft.com/office/officeart/2005/8/layout/venn2"/>
    <dgm:cxn modelId="{B376EC0B-C96A-422A-9992-D0B2BBE04AF0}" type="presParOf" srcId="{4AAD8CB3-AB2F-4961-85BB-EBD93E2AC77F}" destId="{8D303BEB-5DCF-4D4A-8930-680E5EB54E84}" srcOrd="1" destOrd="0" presId="urn:microsoft.com/office/officeart/2005/8/layout/venn2"/>
    <dgm:cxn modelId="{5B515BD2-026A-447F-9393-83993155EC7F}" type="presParOf" srcId="{96E1A890-4A41-4D97-AF2A-BDCA8F07D14F}" destId="{86150714-7A71-4EF5-893D-F25097391F3A}" srcOrd="2" destOrd="0" presId="urn:microsoft.com/office/officeart/2005/8/layout/venn2"/>
    <dgm:cxn modelId="{76BB699E-B7A1-4059-90C6-9EF4427A7C96}" type="presParOf" srcId="{86150714-7A71-4EF5-893D-F25097391F3A}" destId="{5CE8903E-019D-4E51-900A-B5D70B3C560E}" srcOrd="0" destOrd="0" presId="urn:microsoft.com/office/officeart/2005/8/layout/venn2"/>
    <dgm:cxn modelId="{5E0D623E-3FD8-46A8-B962-8B810AEDEAF4}" type="presParOf" srcId="{86150714-7A71-4EF5-893D-F25097391F3A}" destId="{654C369D-00E7-4A95-A052-19418EE87FF4}"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CE24F-977C-478C-9601-8F134155CE63}">
      <dsp:nvSpPr>
        <dsp:cNvPr id="0" name=""/>
        <dsp:cNvSpPr/>
      </dsp:nvSpPr>
      <dsp:spPr>
        <a:xfrm>
          <a:off x="1562283" y="2673854"/>
          <a:ext cx="1827650" cy="1575753"/>
        </a:xfrm>
        <a:prstGeom prst="hexagon">
          <a:avLst>
            <a:gd name="adj" fmla="val 25000"/>
            <a:gd name="vf" fmla="val 115470"/>
          </a:avLst>
        </a:prstGeom>
        <a:solidFill>
          <a:srgbClr val="99CC00">
            <a:alpha val="20000"/>
          </a:srgbClr>
        </a:solidFill>
        <a:ln w="25400" cap="flat" cmpd="sng" algn="ctr">
          <a:solidFill>
            <a:srgbClr val="99CC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marL="0" lvl="0" algn="ctr" defTabSz="914400" rtl="0" eaLnBrk="1" fontAlgn="base" latinLnBrk="1" hangingPunct="1">
            <a:lnSpc>
              <a:spcPct val="90000"/>
            </a:lnSpc>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第二章</a:t>
          </a:r>
          <a:endParaRPr kumimoji="1" lang="zh-CN" altLang="en-US" sz="2400" b="0" kern="1200" dirty="0">
            <a:solidFill>
              <a:srgbClr val="99CC00"/>
            </a:solidFill>
            <a:latin typeface="微软雅黑" pitchFamily="34" charset="-122"/>
            <a:ea typeface="微软雅黑" pitchFamily="34" charset="-122"/>
            <a:cs typeface="+mn-cs"/>
          </a:endParaRPr>
        </a:p>
      </dsp:txBody>
      <dsp:txXfrm>
        <a:off x="1845900" y="2918381"/>
        <a:ext cx="1260416" cy="1086699"/>
      </dsp:txXfrm>
    </dsp:sp>
    <dsp:sp modelId="{50F8BC9E-B915-4559-8099-FF8724D0FBB2}">
      <dsp:nvSpPr>
        <dsp:cNvPr id="0" name=""/>
        <dsp:cNvSpPr/>
      </dsp:nvSpPr>
      <dsp:spPr>
        <a:xfrm>
          <a:off x="1609763" y="3369516"/>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CE6F8B-8371-41C5-A52C-7BF60B95A5D6}">
      <dsp:nvSpPr>
        <dsp:cNvPr id="0" name=""/>
        <dsp:cNvSpPr/>
      </dsp:nvSpPr>
      <dsp:spPr>
        <a:xfrm>
          <a:off x="0" y="1827485"/>
          <a:ext cx="1827650" cy="1575753"/>
        </a:xfrm>
        <a:prstGeom prst="hexagon">
          <a:avLst>
            <a:gd name="adj" fmla="val 25000"/>
            <a:gd name="vf" fmla="val 1154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5000" b="-5000"/>
          </a:stretch>
        </a:blipFill>
        <a:ln w="25400" cap="flat" cmpd="sng" algn="ctr">
          <a:solidFill>
            <a:srgbClr val="99CC00"/>
          </a:solidFill>
          <a:prstDash val="solid"/>
        </a:ln>
        <a:effectLst/>
      </dsp:spPr>
      <dsp:style>
        <a:lnRef idx="2">
          <a:scrgbClr r="0" g="0" b="0"/>
        </a:lnRef>
        <a:fillRef idx="1">
          <a:scrgbClr r="0" g="0" b="0"/>
        </a:fillRef>
        <a:effectRef idx="0">
          <a:scrgbClr r="0" g="0" b="0"/>
        </a:effectRef>
        <a:fontRef idx="minor"/>
      </dsp:style>
    </dsp:sp>
    <dsp:sp modelId="{D38AA61C-AE5C-4FAA-AB96-990EBDE9FE94}">
      <dsp:nvSpPr>
        <dsp:cNvPr id="0" name=""/>
        <dsp:cNvSpPr/>
      </dsp:nvSpPr>
      <dsp:spPr>
        <a:xfrm>
          <a:off x="1244233" y="3195080"/>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D11336-22EE-40AA-82C4-484E9EF99D24}">
      <dsp:nvSpPr>
        <dsp:cNvPr id="0" name=""/>
        <dsp:cNvSpPr/>
      </dsp:nvSpPr>
      <dsp:spPr>
        <a:xfrm>
          <a:off x="3119363" y="1808750"/>
          <a:ext cx="1827650" cy="1575753"/>
        </a:xfrm>
        <a:prstGeom prst="hexagon">
          <a:avLst>
            <a:gd name="adj" fmla="val 25000"/>
            <a:gd name="vf" fmla="val 115470"/>
          </a:avLst>
        </a:prstGeom>
        <a:solidFill>
          <a:srgbClr val="99CC00">
            <a:alpha val="20000"/>
          </a:srgbClr>
        </a:solidFill>
        <a:ln w="25400" cap="flat" cmpd="sng" algn="ctr">
          <a:solidFill>
            <a:srgbClr val="99CC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marL="0" lvl="0" algn="ctr" defTabSz="914400" rtl="0" eaLnBrk="1" fontAlgn="base" latinLnBrk="1" hangingPunct="1">
            <a:lnSpc>
              <a:spcPct val="90000"/>
            </a:lnSpc>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第三章</a:t>
          </a:r>
          <a:endParaRPr kumimoji="1" lang="zh-CN" altLang="en-US" sz="2400" b="0" kern="1200" dirty="0">
            <a:solidFill>
              <a:srgbClr val="99CC00"/>
            </a:solidFill>
            <a:latin typeface="微软雅黑" pitchFamily="34" charset="-122"/>
            <a:ea typeface="微软雅黑" pitchFamily="34" charset="-122"/>
            <a:cs typeface="+mn-cs"/>
          </a:endParaRPr>
        </a:p>
      </dsp:txBody>
      <dsp:txXfrm>
        <a:off x="3402980" y="2053277"/>
        <a:ext cx="1260416" cy="1086699"/>
      </dsp:txXfrm>
    </dsp:sp>
    <dsp:sp modelId="{AF4D9785-2AD1-4A55-8486-2575532FA688}">
      <dsp:nvSpPr>
        <dsp:cNvPr id="0" name=""/>
        <dsp:cNvSpPr/>
      </dsp:nvSpPr>
      <dsp:spPr>
        <a:xfrm>
          <a:off x="4368799" y="3174681"/>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227293-F99B-464F-BF58-92BB8F12AF9C}">
      <dsp:nvSpPr>
        <dsp:cNvPr id="0" name=""/>
        <dsp:cNvSpPr/>
      </dsp:nvSpPr>
      <dsp:spPr>
        <a:xfrm>
          <a:off x="4676443" y="2673854"/>
          <a:ext cx="1827650" cy="1575753"/>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a:ln w="25400" cap="flat" cmpd="sng" algn="ctr">
          <a:solidFill>
            <a:srgbClr val="99CC00"/>
          </a:solidFill>
          <a:prstDash val="solid"/>
        </a:ln>
        <a:effectLst/>
      </dsp:spPr>
      <dsp:style>
        <a:lnRef idx="2">
          <a:scrgbClr r="0" g="0" b="0"/>
        </a:lnRef>
        <a:fillRef idx="1">
          <a:scrgbClr r="0" g="0" b="0"/>
        </a:fillRef>
        <a:effectRef idx="0">
          <a:scrgbClr r="0" g="0" b="0"/>
        </a:effectRef>
        <a:fontRef idx="minor"/>
      </dsp:style>
    </dsp:sp>
    <dsp:sp modelId="{6F237F1F-E144-4F38-AAAC-431A7F6CE162}">
      <dsp:nvSpPr>
        <dsp:cNvPr id="0" name=""/>
        <dsp:cNvSpPr/>
      </dsp:nvSpPr>
      <dsp:spPr>
        <a:xfrm>
          <a:off x="4723923" y="3369516"/>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E4175A-7837-4970-B94B-93846CC8A053}">
      <dsp:nvSpPr>
        <dsp:cNvPr id="0" name=""/>
        <dsp:cNvSpPr/>
      </dsp:nvSpPr>
      <dsp:spPr>
        <a:xfrm>
          <a:off x="1562283" y="947394"/>
          <a:ext cx="1827650" cy="1575753"/>
        </a:xfrm>
        <a:prstGeom prst="hexagon">
          <a:avLst>
            <a:gd name="adj" fmla="val 25000"/>
            <a:gd name="vf" fmla="val 115470"/>
          </a:avLst>
        </a:prstGeom>
        <a:solidFill>
          <a:srgbClr val="99CC00">
            <a:alpha val="20000"/>
          </a:srgbClr>
        </a:solidFill>
        <a:ln w="25400" cap="flat" cmpd="sng" algn="ctr">
          <a:solidFill>
            <a:srgbClr val="99CC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marL="0" lvl="0" algn="ctr" defTabSz="914400" rtl="0" eaLnBrk="1" fontAlgn="base" latinLnBrk="1" hangingPunct="1">
            <a:lnSpc>
              <a:spcPct val="90000"/>
            </a:lnSpc>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第一章</a:t>
          </a:r>
          <a:endParaRPr kumimoji="1" lang="zh-CN" altLang="en-US" sz="2400" b="0" kern="1200" dirty="0">
            <a:solidFill>
              <a:srgbClr val="99CC00"/>
            </a:solidFill>
            <a:latin typeface="微软雅黑" pitchFamily="34" charset="-122"/>
            <a:ea typeface="微软雅黑" pitchFamily="34" charset="-122"/>
            <a:cs typeface="+mn-cs"/>
          </a:endParaRPr>
        </a:p>
      </dsp:txBody>
      <dsp:txXfrm>
        <a:off x="1845900" y="1191921"/>
        <a:ext cx="1260416" cy="1086699"/>
      </dsp:txXfrm>
    </dsp:sp>
    <dsp:sp modelId="{8D7CB90F-AC56-4194-B95B-9162F724175D}">
      <dsp:nvSpPr>
        <dsp:cNvPr id="0" name=""/>
        <dsp:cNvSpPr/>
      </dsp:nvSpPr>
      <dsp:spPr>
        <a:xfrm>
          <a:off x="2801313" y="981532"/>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27070A-EF5C-4876-A47C-C6FA06AC48E5}">
      <dsp:nvSpPr>
        <dsp:cNvPr id="0" name=""/>
        <dsp:cNvSpPr/>
      </dsp:nvSpPr>
      <dsp:spPr>
        <a:xfrm>
          <a:off x="3119363" y="86454"/>
          <a:ext cx="1827650" cy="1575753"/>
        </a:xfrm>
        <a:prstGeom prst="hexagon">
          <a:avLst>
            <a:gd name="adj" fmla="val 25000"/>
            <a:gd name="vf" fmla="val 1154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8000" b="-8000"/>
          </a:stretch>
        </a:blipFill>
        <a:ln w="25400" cap="flat" cmpd="sng" algn="ctr">
          <a:solidFill>
            <a:srgbClr val="99CC00"/>
          </a:solidFill>
          <a:prstDash val="solid"/>
        </a:ln>
        <a:effectLst/>
      </dsp:spPr>
      <dsp:style>
        <a:lnRef idx="2">
          <a:scrgbClr r="0" g="0" b="0"/>
        </a:lnRef>
        <a:fillRef idx="1">
          <a:scrgbClr r="0" g="0" b="0"/>
        </a:fillRef>
        <a:effectRef idx="0">
          <a:scrgbClr r="0" g="0" b="0"/>
        </a:effectRef>
        <a:fontRef idx="minor"/>
      </dsp:style>
    </dsp:sp>
    <dsp:sp modelId="{2BC24FC1-083E-437C-8D01-0E5831EFCE2E}">
      <dsp:nvSpPr>
        <dsp:cNvPr id="0" name=""/>
        <dsp:cNvSpPr/>
      </dsp:nvSpPr>
      <dsp:spPr>
        <a:xfrm>
          <a:off x="3173347" y="778370"/>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FCA2BA-5892-41B4-9375-2167022A7DAF}">
      <dsp:nvSpPr>
        <dsp:cNvPr id="0" name=""/>
        <dsp:cNvSpPr/>
      </dsp:nvSpPr>
      <dsp:spPr>
        <a:xfrm>
          <a:off x="1850925" y="1619191"/>
          <a:ext cx="1243609" cy="1243609"/>
        </a:xfrm>
        <a:prstGeom prst="ellipse">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kern="1200" dirty="0">
              <a:latin typeface="微软雅黑" pitchFamily="34" charset="-122"/>
              <a:ea typeface="微软雅黑" pitchFamily="34" charset="-122"/>
            </a:rPr>
            <a:t>经理小组</a:t>
          </a:r>
        </a:p>
      </dsp:txBody>
      <dsp:txXfrm>
        <a:off x="2033047" y="1801313"/>
        <a:ext cx="879365" cy="879365"/>
      </dsp:txXfrm>
    </dsp:sp>
    <dsp:sp modelId="{C36DF2E4-8469-4435-8F7A-BD99E500FBB4}">
      <dsp:nvSpPr>
        <dsp:cNvPr id="0" name=""/>
        <dsp:cNvSpPr/>
      </dsp:nvSpPr>
      <dsp:spPr>
        <a:xfrm rot="16200000">
          <a:off x="2286078" y="1409908"/>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2463397" y="1423207"/>
        <a:ext cx="18665" cy="18665"/>
      </dsp:txXfrm>
    </dsp:sp>
    <dsp:sp modelId="{33511A2F-5A0B-4EDA-8BAB-C348C3C21A96}">
      <dsp:nvSpPr>
        <dsp:cNvPr id="0" name=""/>
        <dsp:cNvSpPr/>
      </dsp:nvSpPr>
      <dsp:spPr>
        <a:xfrm>
          <a:off x="1850925" y="2279"/>
          <a:ext cx="1243609" cy="1243609"/>
        </a:xfrm>
        <a:prstGeom prst="ellipse">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研发机构</a:t>
          </a:r>
        </a:p>
      </dsp:txBody>
      <dsp:txXfrm>
        <a:off x="2033047" y="184401"/>
        <a:ext cx="879365" cy="879365"/>
      </dsp:txXfrm>
    </dsp:sp>
    <dsp:sp modelId="{2EF578F7-58EF-47FD-8FD2-E323BDEA42B1}">
      <dsp:nvSpPr>
        <dsp:cNvPr id="0" name=""/>
        <dsp:cNvSpPr/>
      </dsp:nvSpPr>
      <dsp:spPr>
        <a:xfrm rot="19800000">
          <a:off x="2986222" y="1814136"/>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3163540" y="1827435"/>
        <a:ext cx="18665" cy="18665"/>
      </dsp:txXfrm>
    </dsp:sp>
    <dsp:sp modelId="{C15FC8D4-9108-41EB-A5D0-18EBD5C442F8}">
      <dsp:nvSpPr>
        <dsp:cNvPr id="0" name=""/>
        <dsp:cNvSpPr/>
      </dsp:nvSpPr>
      <dsp:spPr>
        <a:xfrm>
          <a:off x="3251212" y="810735"/>
          <a:ext cx="1243609" cy="1243609"/>
        </a:xfrm>
        <a:prstGeom prst="ellipse">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管理咨询公司</a:t>
          </a:r>
        </a:p>
      </dsp:txBody>
      <dsp:txXfrm>
        <a:off x="3433334" y="992857"/>
        <a:ext cx="879365" cy="879365"/>
      </dsp:txXfrm>
    </dsp:sp>
    <dsp:sp modelId="{93AE0D9B-F93A-4843-9CB9-C99DC6B2C97C}">
      <dsp:nvSpPr>
        <dsp:cNvPr id="0" name=""/>
        <dsp:cNvSpPr/>
      </dsp:nvSpPr>
      <dsp:spPr>
        <a:xfrm rot="1800000">
          <a:off x="2986222" y="2622592"/>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3163540" y="2635891"/>
        <a:ext cx="18665" cy="18665"/>
      </dsp:txXfrm>
    </dsp:sp>
    <dsp:sp modelId="{33C899F1-073B-439B-AF6D-EA3874767543}">
      <dsp:nvSpPr>
        <dsp:cNvPr id="0" name=""/>
        <dsp:cNvSpPr/>
      </dsp:nvSpPr>
      <dsp:spPr>
        <a:xfrm>
          <a:off x="3251212" y="2427647"/>
          <a:ext cx="1243609" cy="1243609"/>
        </a:xfrm>
        <a:prstGeom prst="ellipse">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广告公司</a:t>
          </a:r>
        </a:p>
      </dsp:txBody>
      <dsp:txXfrm>
        <a:off x="3433334" y="2609769"/>
        <a:ext cx="879365" cy="879365"/>
      </dsp:txXfrm>
    </dsp:sp>
    <dsp:sp modelId="{5773BCAD-85CD-4F8C-B9A8-B35E38383138}">
      <dsp:nvSpPr>
        <dsp:cNvPr id="0" name=""/>
        <dsp:cNvSpPr/>
      </dsp:nvSpPr>
      <dsp:spPr>
        <a:xfrm rot="5400000">
          <a:off x="2286078" y="3026820"/>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2463397" y="3040119"/>
        <a:ext cx="18665" cy="18665"/>
      </dsp:txXfrm>
    </dsp:sp>
    <dsp:sp modelId="{4BD87BF1-6418-4B28-B650-3F2746B8787F}">
      <dsp:nvSpPr>
        <dsp:cNvPr id="0" name=""/>
        <dsp:cNvSpPr/>
      </dsp:nvSpPr>
      <dsp:spPr>
        <a:xfrm>
          <a:off x="1850925" y="3236103"/>
          <a:ext cx="1243609" cy="1243609"/>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销售代理商</a:t>
          </a:r>
        </a:p>
      </dsp:txBody>
      <dsp:txXfrm>
        <a:off x="2033047" y="3418225"/>
        <a:ext cx="879365" cy="879365"/>
      </dsp:txXfrm>
    </dsp:sp>
    <dsp:sp modelId="{57F3E66B-321A-4EE0-8B88-56C1D1BC851B}">
      <dsp:nvSpPr>
        <dsp:cNvPr id="0" name=""/>
        <dsp:cNvSpPr/>
      </dsp:nvSpPr>
      <dsp:spPr>
        <a:xfrm rot="9000000">
          <a:off x="1585935" y="2622592"/>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rot="10800000">
        <a:off x="1763254" y="2635891"/>
        <a:ext cx="18665" cy="18665"/>
      </dsp:txXfrm>
    </dsp:sp>
    <dsp:sp modelId="{3F4C5D5A-E121-426E-96E7-C1A20E2040C8}">
      <dsp:nvSpPr>
        <dsp:cNvPr id="0" name=""/>
        <dsp:cNvSpPr/>
      </dsp:nvSpPr>
      <dsp:spPr>
        <a:xfrm>
          <a:off x="450638" y="2427647"/>
          <a:ext cx="1243609" cy="1243609"/>
        </a:xfrm>
        <a:prstGeom prst="ellipse">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dirty="0">
              <a:latin typeface="微软雅黑" pitchFamily="34" charset="-122"/>
              <a:ea typeface="微软雅黑" pitchFamily="34" charset="-122"/>
            </a:rPr>
            <a:t>物流服务公司</a:t>
          </a:r>
        </a:p>
      </dsp:txBody>
      <dsp:txXfrm>
        <a:off x="632760" y="2609769"/>
        <a:ext cx="879365" cy="879365"/>
      </dsp:txXfrm>
    </dsp:sp>
    <dsp:sp modelId="{0BED1CCB-2DE7-4AED-91B7-5A295399ECD3}">
      <dsp:nvSpPr>
        <dsp:cNvPr id="0" name=""/>
        <dsp:cNvSpPr/>
      </dsp:nvSpPr>
      <dsp:spPr>
        <a:xfrm rot="12600000">
          <a:off x="1585935" y="1814136"/>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rot="10800000">
        <a:off x="1763254" y="1827435"/>
        <a:ext cx="18665" cy="18665"/>
      </dsp:txXfrm>
    </dsp:sp>
    <dsp:sp modelId="{EF805631-7B54-486A-A1BC-B3F2486CB97D}">
      <dsp:nvSpPr>
        <dsp:cNvPr id="0" name=""/>
        <dsp:cNvSpPr/>
      </dsp:nvSpPr>
      <dsp:spPr>
        <a:xfrm>
          <a:off x="450638" y="810735"/>
          <a:ext cx="1243609" cy="124360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制造商</a:t>
          </a:r>
        </a:p>
      </dsp:txBody>
      <dsp:txXfrm>
        <a:off x="632760" y="992857"/>
        <a:ext cx="879365" cy="8793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9635CC-E92E-408F-87D3-BF175DEA4776}">
      <dsp:nvSpPr>
        <dsp:cNvPr id="0" name=""/>
        <dsp:cNvSpPr/>
      </dsp:nvSpPr>
      <dsp:spPr>
        <a:xfrm>
          <a:off x="283467" y="0"/>
          <a:ext cx="3976464" cy="3976464"/>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zh-CN" altLang="en-US" sz="1600" kern="1200">
              <a:latin typeface="微软雅黑" pitchFamily="34" charset="-122"/>
              <a:ea typeface="微软雅黑" pitchFamily="34" charset="-122"/>
            </a:rPr>
            <a:t>关联公司</a:t>
          </a:r>
        </a:p>
      </dsp:txBody>
      <dsp:txXfrm>
        <a:off x="1576812" y="198823"/>
        <a:ext cx="1389774" cy="596469"/>
      </dsp:txXfrm>
    </dsp:sp>
    <dsp:sp modelId="{8B277023-FA52-4570-AD9B-945632C0BB76}">
      <dsp:nvSpPr>
        <dsp:cNvPr id="0" name=""/>
        <dsp:cNvSpPr/>
      </dsp:nvSpPr>
      <dsp:spPr>
        <a:xfrm>
          <a:off x="780525" y="994115"/>
          <a:ext cx="2982348" cy="2982348"/>
        </a:xfrm>
        <a:prstGeom prst="ellipse">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zh-CN" altLang="en-US" sz="1600" kern="1200">
              <a:latin typeface="微软雅黑" pitchFamily="34" charset="-122"/>
              <a:ea typeface="微软雅黑" pitchFamily="34" charset="-122"/>
            </a:rPr>
            <a:t>子公司</a:t>
          </a:r>
        </a:p>
      </dsp:txBody>
      <dsp:txXfrm>
        <a:off x="1576812" y="1180512"/>
        <a:ext cx="1389774" cy="559190"/>
      </dsp:txXfrm>
    </dsp:sp>
    <dsp:sp modelId="{5CE8903E-019D-4E51-900A-B5D70B3C560E}">
      <dsp:nvSpPr>
        <dsp:cNvPr id="0" name=""/>
        <dsp:cNvSpPr/>
      </dsp:nvSpPr>
      <dsp:spPr>
        <a:xfrm>
          <a:off x="1277583" y="1988232"/>
          <a:ext cx="1988232" cy="1988232"/>
        </a:xfrm>
        <a:prstGeom prst="ellipse">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母公司</a:t>
          </a:r>
        </a:p>
      </dsp:txBody>
      <dsp:txXfrm>
        <a:off x="1568753" y="2485290"/>
        <a:ext cx="1405892" cy="994116"/>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2017/3/20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2017/3/20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2017/3/20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2017/3/20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3.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39553" y="1340768"/>
            <a:ext cx="7378782" cy="4336062"/>
            <a:chOff x="3374073" y="1613218"/>
            <a:chExt cx="7378782" cy="4336062"/>
          </a:xfrm>
        </p:grpSpPr>
        <p:graphicFrame>
          <p:nvGraphicFramePr>
            <p:cNvPr id="3" name="图示 2"/>
            <p:cNvGraphicFramePr>
              <a:graphicFrameLocks noChangeAspect="1"/>
            </p:cNvGraphicFramePr>
            <p:nvPr>
              <p:extLst>
                <p:ext uri="{D42A27DB-BD31-4B8C-83A1-F6EECF244321}">
                  <p14:modId xmlns:p14="http://schemas.microsoft.com/office/powerpoint/2010/main" val="1597029062"/>
                </p:ext>
              </p:extLst>
            </p:nvPr>
          </p:nvGraphicFramePr>
          <p:xfrm>
            <a:off x="3913973" y="1613218"/>
            <a:ext cx="6504094" cy="4336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4" name="直接连接符 3"/>
            <p:cNvCxnSpPr/>
            <p:nvPr/>
          </p:nvCxnSpPr>
          <p:spPr>
            <a:xfrm>
              <a:off x="8592815" y="3382044"/>
              <a:ext cx="360040" cy="72000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5" name="直接连接符 4"/>
            <p:cNvCxnSpPr/>
            <p:nvPr/>
          </p:nvCxnSpPr>
          <p:spPr>
            <a:xfrm>
              <a:off x="8952855" y="4127176"/>
              <a:ext cx="1800000" cy="0"/>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6" name="直接连接符 5"/>
            <p:cNvCxnSpPr/>
            <p:nvPr/>
          </p:nvCxnSpPr>
          <p:spPr>
            <a:xfrm flipV="1">
              <a:off x="6877149" y="1700808"/>
              <a:ext cx="372566" cy="72000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7" name="直接连接符 6"/>
            <p:cNvCxnSpPr/>
            <p:nvPr/>
          </p:nvCxnSpPr>
          <p:spPr>
            <a:xfrm flipH="1">
              <a:off x="4729435" y="1700808"/>
              <a:ext cx="2520000" cy="0"/>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8" name="直接连接符 7"/>
            <p:cNvCxnSpPr/>
            <p:nvPr/>
          </p:nvCxnSpPr>
          <p:spPr>
            <a:xfrm>
              <a:off x="5364981" y="5165901"/>
              <a:ext cx="372566" cy="72000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9" name="直接连接符 8"/>
            <p:cNvCxnSpPr/>
            <p:nvPr/>
          </p:nvCxnSpPr>
          <p:spPr>
            <a:xfrm flipH="1">
              <a:off x="3374073" y="5885901"/>
              <a:ext cx="2376000" cy="0"/>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sp>
        <p:nvSpPr>
          <p:cNvPr id="10" name="TextBox 3"/>
          <p:cNvSpPr txBox="1"/>
          <p:nvPr/>
        </p:nvSpPr>
        <p:spPr>
          <a:xfrm>
            <a:off x="1894916" y="1495801"/>
            <a:ext cx="2520000" cy="461665"/>
          </a:xfrm>
          <a:prstGeom prst="rect">
            <a:avLst/>
          </a:prstGeom>
          <a:noFill/>
        </p:spPr>
        <p:txBody>
          <a:bodyPr wrap="square">
            <a:spAutoFit/>
          </a:bodyPr>
          <a:lstStyle/>
          <a:p>
            <a:pPr algn="l">
              <a:defRPr/>
            </a:pPr>
            <a:r>
              <a:rPr lang="zh-CN" altLang="en-US" sz="2400" dirty="0" smtClean="0">
                <a:solidFill>
                  <a:schemeClr val="bg1"/>
                </a:solidFill>
                <a:latin typeface="微软雅黑" pitchFamily="34" charset="-122"/>
                <a:ea typeface="微软雅黑" pitchFamily="34" charset="-122"/>
              </a:rPr>
              <a:t>组织与组织概述</a:t>
            </a:r>
            <a:endParaRPr lang="zh-CN" altLang="en-US" sz="2400" b="0" dirty="0" smtClean="0">
              <a:solidFill>
                <a:schemeClr val="bg1"/>
              </a:solidFill>
              <a:latin typeface="微软雅黑" pitchFamily="34" charset="-122"/>
              <a:ea typeface="微软雅黑" pitchFamily="34" charset="-122"/>
            </a:endParaRPr>
          </a:p>
        </p:txBody>
      </p:sp>
      <p:sp>
        <p:nvSpPr>
          <p:cNvPr id="11" name="TextBox 3"/>
          <p:cNvSpPr txBox="1"/>
          <p:nvPr/>
        </p:nvSpPr>
        <p:spPr>
          <a:xfrm>
            <a:off x="6588854" y="3342957"/>
            <a:ext cx="2376264" cy="461665"/>
          </a:xfrm>
          <a:prstGeom prst="rect">
            <a:avLst/>
          </a:prstGeom>
          <a:noFill/>
        </p:spPr>
        <p:txBody>
          <a:bodyPr wrap="square">
            <a:spAutoFit/>
          </a:bodyPr>
          <a:lstStyle/>
          <a:p>
            <a:pPr algn="l">
              <a:defRPr/>
            </a:pPr>
            <a:r>
              <a:rPr lang="zh-CN" altLang="en-US" sz="2400" dirty="0" smtClean="0">
                <a:solidFill>
                  <a:schemeClr val="bg1"/>
                </a:solidFill>
                <a:latin typeface="微软雅黑" pitchFamily="34" charset="-122"/>
                <a:ea typeface="微软雅黑" pitchFamily="34" charset="-122"/>
              </a:rPr>
              <a:t>岗位设计</a:t>
            </a:r>
            <a:endParaRPr lang="zh-CN" altLang="en-US" sz="2400" b="0" dirty="0" smtClean="0">
              <a:solidFill>
                <a:schemeClr val="bg1"/>
              </a:solidFill>
              <a:latin typeface="微软雅黑" pitchFamily="34" charset="-122"/>
              <a:ea typeface="微软雅黑" pitchFamily="34" charset="-122"/>
            </a:endParaRPr>
          </a:p>
        </p:txBody>
      </p:sp>
      <p:sp>
        <p:nvSpPr>
          <p:cNvPr id="12" name="TextBox 3"/>
          <p:cNvSpPr txBox="1"/>
          <p:nvPr/>
        </p:nvSpPr>
        <p:spPr>
          <a:xfrm>
            <a:off x="539552" y="5096281"/>
            <a:ext cx="2177191" cy="461665"/>
          </a:xfrm>
          <a:prstGeom prst="rect">
            <a:avLst/>
          </a:prstGeom>
          <a:noFill/>
        </p:spPr>
        <p:txBody>
          <a:bodyPr wrap="square">
            <a:spAutoFit/>
          </a:bodyPr>
          <a:lstStyle/>
          <a:p>
            <a:pPr algn="l">
              <a:defRPr/>
            </a:pPr>
            <a:r>
              <a:rPr lang="zh-CN" altLang="en-US" sz="2400" b="0" dirty="0" smtClean="0">
                <a:solidFill>
                  <a:schemeClr val="bg1"/>
                </a:solidFill>
                <a:latin typeface="微软雅黑" pitchFamily="34" charset="-122"/>
                <a:ea typeface="微软雅黑" pitchFamily="34" charset="-122"/>
              </a:rPr>
              <a:t>组织结构设计</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6*min(max(#ppt_w*#ppt_h,.3),1)-7.4)/-.7*#ppt_w"/>
                                          </p:val>
                                        </p:tav>
                                        <p:tav tm="100000">
                                          <p:val>
                                            <p:strVal val="#ppt_w"/>
                                          </p:val>
                                        </p:tav>
                                      </p:tavLst>
                                    </p:anim>
                                    <p:anim calcmode="lin" valueType="num">
                                      <p:cBhvr>
                                        <p:cTn id="8" dur="500" fill="hold"/>
                                        <p:tgtEl>
                                          <p:spTgt spid="2"/>
                                        </p:tgtEl>
                                        <p:attrNameLst>
                                          <p:attrName>ppt_h</p:attrName>
                                        </p:attrNameLst>
                                      </p:cBhvr>
                                      <p:tavLst>
                                        <p:tav tm="0">
                                          <p:val>
                                            <p:strVal val="(6*min(max(#ppt_w*#ppt_h,.3),1)-7.4)/-.7*#ppt_h"/>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 presetClass="entr" presetSubtype="8" decel="100000" fill="hold" grpId="0" nodeType="afterEffect">
                                  <p:stCondLst>
                                    <p:cond delay="2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0-#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20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1+#ppt_w/2"/>
                                          </p:val>
                                        </p:tav>
                                        <p:tav tm="100000">
                                          <p:val>
                                            <p:strVal val="#ppt_x"/>
                                          </p:val>
                                        </p:tav>
                                      </p:tavLst>
                                    </p:anim>
                                    <p:anim calcmode="lin" valueType="num">
                                      <p:cBhvr additive="base">
                                        <p:cTn id="19" dur="500" fill="hold"/>
                                        <p:tgtEl>
                                          <p:spTgt spid="11"/>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2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520" y="4530733"/>
            <a:ext cx="8864742" cy="1206484"/>
          </a:xfrm>
          <a:prstGeom prst="rect">
            <a:avLst/>
          </a:prstGeom>
        </p:spPr>
        <p:txBody>
          <a:bodyPr wrap="square">
            <a:spAutoFit/>
          </a:bodyPr>
          <a:lstStyle/>
          <a:p>
            <a:pPr indent="267970">
              <a:lnSpc>
                <a:spcPct val="130000"/>
              </a:lnSpc>
              <a:spcAft>
                <a:spcPts val="420"/>
              </a:spcAft>
            </a:pPr>
            <a:r>
              <a:rPr lang="zh-CN" altLang="en-US" sz="1200" b="1" dirty="0">
                <a:solidFill>
                  <a:srgbClr val="99CC00"/>
                </a:solidFill>
                <a:latin typeface="微软雅黑" pitchFamily="34" charset="-122"/>
                <a:ea typeface="微软雅黑" pitchFamily="34" charset="-122"/>
              </a:rPr>
              <a:t>①含义：</a:t>
            </a:r>
            <a:r>
              <a:rPr lang="zh-CN" altLang="en-US" sz="1200" dirty="0">
                <a:solidFill>
                  <a:schemeClr val="bg1">
                    <a:lumMod val="85000"/>
                  </a:schemeClr>
                </a:solidFill>
                <a:latin typeface="微软雅黑" pitchFamily="34" charset="-122"/>
                <a:ea typeface="微软雅黑" pitchFamily="34" charset="-122"/>
              </a:rPr>
              <a:t>以直线制为基础，加上职能部门。</a:t>
            </a:r>
          </a:p>
          <a:p>
            <a:pPr indent="267970">
              <a:lnSpc>
                <a:spcPct val="130000"/>
              </a:lnSpc>
              <a:spcAft>
                <a:spcPts val="420"/>
              </a:spcAft>
            </a:pPr>
            <a:r>
              <a:rPr lang="zh-CN" altLang="en-US" sz="1200" b="1" dirty="0">
                <a:solidFill>
                  <a:srgbClr val="99CC00"/>
                </a:solidFill>
                <a:latin typeface="微软雅黑" pitchFamily="34" charset="-122"/>
                <a:ea typeface="微软雅黑" pitchFamily="34" charset="-122"/>
              </a:rPr>
              <a:t>②优点：</a:t>
            </a:r>
            <a:r>
              <a:rPr lang="zh-CN" altLang="en-US" sz="1200" dirty="0">
                <a:solidFill>
                  <a:schemeClr val="bg1">
                    <a:lumMod val="85000"/>
                  </a:schemeClr>
                </a:solidFill>
                <a:latin typeface="微软雅黑" pitchFamily="34" charset="-122"/>
                <a:ea typeface="微软雅黑" pitchFamily="34" charset="-122"/>
              </a:rPr>
              <a:t>这种组织形式保持了直线制集中统一指挥的优点，又具有职能分工专业化的长处。</a:t>
            </a:r>
          </a:p>
          <a:p>
            <a:pPr indent="267970">
              <a:lnSpc>
                <a:spcPct val="130000"/>
              </a:lnSpc>
              <a:spcAft>
                <a:spcPts val="420"/>
              </a:spcAft>
            </a:pPr>
            <a:r>
              <a:rPr lang="zh-CN" altLang="en-US" sz="1200" b="1" dirty="0">
                <a:solidFill>
                  <a:srgbClr val="99CC00"/>
                </a:solidFill>
                <a:latin typeface="微软雅黑" pitchFamily="34" charset="-122"/>
                <a:ea typeface="微软雅黑" pitchFamily="34" charset="-122"/>
              </a:rPr>
              <a:t>③缺点：</a:t>
            </a:r>
            <a:r>
              <a:rPr lang="zh-CN" altLang="en-US" sz="1200" dirty="0">
                <a:solidFill>
                  <a:schemeClr val="bg1">
                    <a:lumMod val="85000"/>
                  </a:schemeClr>
                </a:solidFill>
                <a:latin typeface="微软雅黑" pitchFamily="34" charset="-122"/>
                <a:ea typeface="微软雅黑" pitchFamily="34" charset="-122"/>
              </a:rPr>
              <a:t>部门自成体系，不重视信息的横向沟通；直线人员与参谋人员关系难协调。</a:t>
            </a:r>
          </a:p>
          <a:p>
            <a:pPr indent="267970">
              <a:lnSpc>
                <a:spcPct val="130000"/>
              </a:lnSpc>
              <a:spcAft>
                <a:spcPts val="420"/>
              </a:spcAft>
            </a:pPr>
            <a:r>
              <a:rPr lang="zh-CN" altLang="en-US" sz="1200" b="1" dirty="0">
                <a:solidFill>
                  <a:srgbClr val="99CC00"/>
                </a:solidFill>
                <a:latin typeface="微软雅黑" pitchFamily="34" charset="-122"/>
                <a:ea typeface="微软雅黑" pitchFamily="34" charset="-122"/>
              </a:rPr>
              <a:t>④适应：</a:t>
            </a:r>
            <a:r>
              <a:rPr lang="zh-CN" altLang="en-US" sz="1200" dirty="0">
                <a:solidFill>
                  <a:schemeClr val="bg1">
                    <a:lumMod val="85000"/>
                  </a:schemeClr>
                </a:solidFill>
                <a:latin typeface="微软雅黑" pitchFamily="34" charset="-122"/>
                <a:ea typeface="微软雅黑" pitchFamily="34" charset="-122"/>
              </a:rPr>
              <a:t>目前绝大多数组织均采用这种组织模式。</a:t>
            </a:r>
          </a:p>
        </p:txBody>
      </p:sp>
      <p:grpSp>
        <p:nvGrpSpPr>
          <p:cNvPr id="3" name="组合 2"/>
          <p:cNvGrpSpPr/>
          <p:nvPr/>
        </p:nvGrpSpPr>
        <p:grpSpPr>
          <a:xfrm>
            <a:off x="906489" y="1484784"/>
            <a:ext cx="6768750" cy="2639337"/>
            <a:chOff x="3505300" y="1669951"/>
            <a:chExt cx="6768750" cy="2639337"/>
          </a:xfrm>
        </p:grpSpPr>
        <p:grpSp>
          <p:nvGrpSpPr>
            <p:cNvPr id="4" name="画布 26"/>
            <p:cNvGrpSpPr/>
            <p:nvPr/>
          </p:nvGrpSpPr>
          <p:grpSpPr>
            <a:xfrm>
              <a:off x="3505300" y="1669951"/>
              <a:ext cx="6768750" cy="2639337"/>
              <a:chOff x="110459" y="180000"/>
              <a:chExt cx="4954298" cy="1931828"/>
            </a:xfrm>
          </p:grpSpPr>
          <p:sp>
            <p:nvSpPr>
              <p:cNvPr id="6" name="文本框 1"/>
              <p:cNvSpPr txBox="1"/>
              <p:nvPr/>
            </p:nvSpPr>
            <p:spPr>
              <a:xfrm>
                <a:off x="2663739" y="182055"/>
                <a:ext cx="1228725" cy="316276"/>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总经理</a:t>
                </a:r>
              </a:p>
            </p:txBody>
          </p:sp>
          <p:sp>
            <p:nvSpPr>
              <p:cNvPr id="7" name="矩形 6"/>
              <p:cNvSpPr/>
              <p:nvPr/>
            </p:nvSpPr>
            <p:spPr>
              <a:xfrm>
                <a:off x="1474421" y="774555"/>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财务部</a:t>
                </a:r>
                <a:endParaRPr lang="zh-CN" sz="12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8" name="矩形 7"/>
              <p:cNvSpPr/>
              <p:nvPr/>
            </p:nvSpPr>
            <p:spPr>
              <a:xfrm>
                <a:off x="2744701" y="774556"/>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生产经理</a:t>
                </a:r>
              </a:p>
            </p:txBody>
          </p:sp>
          <p:sp>
            <p:nvSpPr>
              <p:cNvPr id="9" name="矩形 8"/>
              <p:cNvSpPr/>
              <p:nvPr/>
            </p:nvSpPr>
            <p:spPr>
              <a:xfrm>
                <a:off x="3997957" y="774555"/>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销售部</a:t>
                </a:r>
              </a:p>
            </p:txBody>
          </p:sp>
          <p:sp>
            <p:nvSpPr>
              <p:cNvPr id="10" name="文本框 9"/>
              <p:cNvSpPr txBox="1"/>
              <p:nvPr/>
            </p:nvSpPr>
            <p:spPr>
              <a:xfrm>
                <a:off x="1902438" y="1327004"/>
                <a:ext cx="843191"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11" name="文本框 9"/>
              <p:cNvSpPr txBox="1"/>
              <p:nvPr/>
            </p:nvSpPr>
            <p:spPr>
              <a:xfrm>
                <a:off x="2856505" y="1327004"/>
                <a:ext cx="843191"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12" name="文本框 9"/>
              <p:cNvSpPr txBox="1"/>
              <p:nvPr/>
            </p:nvSpPr>
            <p:spPr>
              <a:xfrm>
                <a:off x="3799924" y="1327004"/>
                <a:ext cx="843191"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cxnSp>
            <p:nvCxnSpPr>
              <p:cNvPr id="13" name="肘形连接符 12"/>
              <p:cNvCxnSpPr>
                <a:stCxn id="6" idx="2"/>
                <a:endCxn id="8" idx="0"/>
              </p:cNvCxnSpPr>
              <p:nvPr/>
            </p:nvCxnSpPr>
            <p:spPr>
              <a:xfrm rot="5400000">
                <a:off x="3139989" y="636443"/>
                <a:ext cx="276226" cy="929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4" name="肘形连接符 13"/>
              <p:cNvCxnSpPr>
                <a:stCxn id="6" idx="2"/>
                <a:endCxn id="9" idx="0"/>
              </p:cNvCxnSpPr>
              <p:nvPr/>
            </p:nvCxnSpPr>
            <p:spPr>
              <a:xfrm rot="16200000" flipH="1">
                <a:off x="3766618" y="9815"/>
                <a:ext cx="276224" cy="125325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5" name="肘形连接符 14"/>
              <p:cNvCxnSpPr>
                <a:stCxn id="8" idx="2"/>
                <a:endCxn id="11" idx="0"/>
              </p:cNvCxnSpPr>
              <p:nvPr/>
            </p:nvCxnSpPr>
            <p:spPr>
              <a:xfrm rot="5400000">
                <a:off x="3144753" y="1193655"/>
                <a:ext cx="266698"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6" name="肘形连接符 15"/>
              <p:cNvCxnSpPr>
                <a:stCxn id="8" idx="2"/>
                <a:endCxn id="10" idx="0"/>
              </p:cNvCxnSpPr>
              <p:nvPr/>
            </p:nvCxnSpPr>
            <p:spPr>
              <a:xfrm rot="5400000">
                <a:off x="2667719" y="716620"/>
                <a:ext cx="266698" cy="95406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7" name="肘形连接符 16"/>
              <p:cNvCxnSpPr>
                <a:stCxn id="8" idx="2"/>
                <a:endCxn id="12" idx="0"/>
              </p:cNvCxnSpPr>
              <p:nvPr/>
            </p:nvCxnSpPr>
            <p:spPr>
              <a:xfrm rot="16200000" flipH="1">
                <a:off x="3616461" y="721945"/>
                <a:ext cx="266698" cy="943418"/>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8" name="Text Box 22"/>
              <p:cNvSpPr txBox="1">
                <a:spLocks noChangeArrowheads="1"/>
              </p:cNvSpPr>
              <p:nvPr/>
            </p:nvSpPr>
            <p:spPr bwMode="auto">
              <a:xfrm>
                <a:off x="110459" y="180000"/>
                <a:ext cx="1195969" cy="495300"/>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sz="1400" dirty="0"/>
                  <a:t>直线</a:t>
                </a:r>
                <a:r>
                  <a:rPr lang="en-US" sz="1400" dirty="0"/>
                  <a:t>-</a:t>
                </a:r>
                <a:r>
                  <a:rPr lang="zh-CN" sz="1400" dirty="0"/>
                  <a:t>职能型组织结构</a:t>
                </a:r>
              </a:p>
            </p:txBody>
          </p:sp>
          <p:sp>
            <p:nvSpPr>
              <p:cNvPr id="19" name="文本框 9"/>
              <p:cNvSpPr txBox="1"/>
              <p:nvPr/>
            </p:nvSpPr>
            <p:spPr>
              <a:xfrm>
                <a:off x="2284839" y="1827428"/>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20" name="文本框 9"/>
              <p:cNvSpPr txBox="1"/>
              <p:nvPr/>
            </p:nvSpPr>
            <p:spPr>
              <a:xfrm>
                <a:off x="2975701" y="1827428"/>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21" name="文本框 9"/>
              <p:cNvSpPr txBox="1"/>
              <p:nvPr/>
            </p:nvSpPr>
            <p:spPr>
              <a:xfrm>
                <a:off x="3670821" y="1827428"/>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cxnSp>
            <p:nvCxnSpPr>
              <p:cNvPr id="22" name="肘形连接符 21"/>
              <p:cNvCxnSpPr>
                <a:stCxn id="11" idx="2"/>
                <a:endCxn id="20" idx="0"/>
              </p:cNvCxnSpPr>
              <p:nvPr/>
            </p:nvCxnSpPr>
            <p:spPr>
              <a:xfrm rot="16200000" flipH="1">
                <a:off x="3170089" y="1719415"/>
                <a:ext cx="216024"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3" name="肘形连接符 22"/>
              <p:cNvCxnSpPr>
                <a:stCxn id="11" idx="2"/>
                <a:endCxn id="19" idx="0"/>
              </p:cNvCxnSpPr>
              <p:nvPr/>
            </p:nvCxnSpPr>
            <p:spPr>
              <a:xfrm rot="5400000">
                <a:off x="2824659" y="1373986"/>
                <a:ext cx="216024" cy="69086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11" idx="2"/>
                <a:endCxn id="21" idx="0"/>
              </p:cNvCxnSpPr>
              <p:nvPr/>
            </p:nvCxnSpPr>
            <p:spPr>
              <a:xfrm rot="16200000" flipH="1">
                <a:off x="3517649" y="1371856"/>
                <a:ext cx="216024" cy="695120"/>
              </a:xfrm>
              <a:prstGeom prst="bentConnector3">
                <a:avLst/>
              </a:prstGeom>
            </p:spPr>
            <p:style>
              <a:lnRef idx="1">
                <a:schemeClr val="accent1"/>
              </a:lnRef>
              <a:fillRef idx="0">
                <a:schemeClr val="accent1"/>
              </a:fillRef>
              <a:effectRef idx="0">
                <a:schemeClr val="accent1"/>
              </a:effectRef>
              <a:fontRef idx="minor">
                <a:schemeClr val="tx1"/>
              </a:fontRef>
            </p:style>
          </p:cxnSp>
        </p:grpSp>
        <p:cxnSp>
          <p:nvCxnSpPr>
            <p:cNvPr id="5" name="肘形连接符 4"/>
            <p:cNvCxnSpPr/>
            <p:nvPr/>
          </p:nvCxnSpPr>
          <p:spPr>
            <a:xfrm rot="5400000">
              <a:off x="6776608" y="1425809"/>
              <a:ext cx="377388" cy="1735505"/>
            </a:xfrm>
            <a:prstGeom prst="bentConnector3">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528" y="4421554"/>
            <a:ext cx="8928992" cy="1495409"/>
          </a:xfrm>
          <a:prstGeom prst="rect">
            <a:avLst/>
          </a:prstGeom>
        </p:spPr>
        <p:txBody>
          <a:bodyPr wrap="square">
            <a:spAutoFit/>
          </a:bodyPr>
          <a:lstStyle/>
          <a:p>
            <a:pPr indent="267970">
              <a:lnSpc>
                <a:spcPct val="123000"/>
              </a:lnSpc>
              <a:spcAft>
                <a:spcPts val="420"/>
              </a:spcAft>
            </a:pPr>
            <a:r>
              <a:rPr lang="zh-CN" altLang="en-US" sz="1100" b="1" dirty="0">
                <a:solidFill>
                  <a:srgbClr val="99CC00"/>
                </a:solidFill>
                <a:latin typeface="微软雅黑" pitchFamily="34" charset="-122"/>
                <a:ea typeface="微软雅黑" pitchFamily="34" charset="-122"/>
              </a:rPr>
              <a:t>①含义</a:t>
            </a:r>
            <a:r>
              <a:rPr lang="zh-CN" altLang="en-US" sz="1100" b="1" dirty="0" smtClean="0">
                <a:solidFill>
                  <a:srgbClr val="99CC00"/>
                </a:solidFill>
                <a:latin typeface="微软雅黑" pitchFamily="34" charset="-122"/>
                <a:ea typeface="微软雅黑" pitchFamily="34" charset="-122"/>
              </a:rPr>
              <a:t>：</a:t>
            </a:r>
            <a:r>
              <a:rPr lang="zh-CN" altLang="en-US" sz="1100" dirty="0" smtClean="0">
                <a:solidFill>
                  <a:schemeClr val="bg1">
                    <a:lumMod val="85000"/>
                  </a:schemeClr>
                </a:solidFill>
                <a:latin typeface="微软雅黑" pitchFamily="34" charset="-122"/>
                <a:ea typeface="微软雅黑" pitchFamily="34" charset="-122"/>
              </a:rPr>
              <a:t>在</a:t>
            </a:r>
            <a:r>
              <a:rPr lang="zh-CN" altLang="en-US" sz="1100" dirty="0">
                <a:solidFill>
                  <a:schemeClr val="bg1">
                    <a:lumMod val="85000"/>
                  </a:schemeClr>
                </a:solidFill>
                <a:latin typeface="微软雅黑" pitchFamily="34" charset="-122"/>
                <a:ea typeface="微软雅黑" pitchFamily="34" charset="-122"/>
              </a:rPr>
              <a:t>总公司下按产品或地区设立独立核算，自主经营的多个事业部或分公司。</a:t>
            </a:r>
          </a:p>
          <a:p>
            <a:pPr indent="267970">
              <a:lnSpc>
                <a:spcPct val="123000"/>
              </a:lnSpc>
              <a:spcAft>
                <a:spcPts val="420"/>
              </a:spcAft>
            </a:pPr>
            <a:r>
              <a:rPr lang="zh-CN" altLang="en-US" sz="1100" b="1" dirty="0">
                <a:solidFill>
                  <a:srgbClr val="99CC00"/>
                </a:solidFill>
                <a:latin typeface="微软雅黑" pitchFamily="34" charset="-122"/>
                <a:ea typeface="微软雅黑" pitchFamily="34" charset="-122"/>
              </a:rPr>
              <a:t>②优点：</a:t>
            </a:r>
            <a:r>
              <a:rPr lang="zh-CN" altLang="en-US" sz="1100" dirty="0">
                <a:solidFill>
                  <a:schemeClr val="bg1">
                    <a:lumMod val="85000"/>
                  </a:schemeClr>
                </a:solidFill>
                <a:latin typeface="微软雅黑" pitchFamily="34" charset="-122"/>
                <a:ea typeface="微软雅黑" pitchFamily="34" charset="-122"/>
              </a:rPr>
              <a:t>有利于发挥事业部积极性，更好地适应市场；公司高层精力得到解放，能够集中思考战略问题；事业部经理负责领导一个独立经营的部门，</a:t>
            </a:r>
            <a:r>
              <a:rPr lang="zh-CN" altLang="en-US" sz="1100" dirty="0" smtClean="0">
                <a:solidFill>
                  <a:schemeClr val="bg1">
                    <a:lumMod val="85000"/>
                  </a:schemeClr>
                </a:solidFill>
                <a:latin typeface="微软雅黑" pitchFamily="34" charset="-122"/>
                <a:ea typeface="微软雅黑" pitchFamily="34" charset="-122"/>
              </a:rPr>
              <a:t>有利于培养</a:t>
            </a:r>
            <a:r>
              <a:rPr lang="zh-CN" altLang="en-US" sz="1100" dirty="0">
                <a:solidFill>
                  <a:schemeClr val="bg1">
                    <a:lumMod val="85000"/>
                  </a:schemeClr>
                </a:solidFill>
                <a:latin typeface="微软雅黑" pitchFamily="34" charset="-122"/>
                <a:ea typeface="微软雅黑" pitchFamily="34" charset="-122"/>
              </a:rPr>
              <a:t>全面的管理人才。</a:t>
            </a:r>
          </a:p>
          <a:p>
            <a:pPr indent="267970">
              <a:lnSpc>
                <a:spcPct val="123000"/>
              </a:lnSpc>
              <a:spcAft>
                <a:spcPts val="420"/>
              </a:spcAft>
            </a:pPr>
            <a:r>
              <a:rPr lang="zh-CN" altLang="en-US" sz="1100" b="1" dirty="0">
                <a:solidFill>
                  <a:srgbClr val="99CC00"/>
                </a:solidFill>
                <a:latin typeface="微软雅黑" pitchFamily="34" charset="-122"/>
                <a:ea typeface="微软雅黑" pitchFamily="34" charset="-122"/>
              </a:rPr>
              <a:t>③缺点：</a:t>
            </a:r>
            <a:r>
              <a:rPr lang="zh-CN" altLang="en-US" sz="1100" dirty="0">
                <a:solidFill>
                  <a:schemeClr val="bg1">
                    <a:lumMod val="85000"/>
                  </a:schemeClr>
                </a:solidFill>
                <a:latin typeface="微软雅黑" pitchFamily="34" charset="-122"/>
                <a:ea typeface="微软雅黑" pitchFamily="34" charset="-122"/>
              </a:rPr>
              <a:t>机构设置重叠，一些资源不能充分共享，造成了人员和设备的浪费；各事业部考虑问题往往从本部门出发，忽略整个组织的利益</a:t>
            </a:r>
            <a:r>
              <a:rPr lang="zh-CN" altLang="en-US" sz="1100" dirty="0" smtClean="0">
                <a:solidFill>
                  <a:schemeClr val="bg1">
                    <a:lumMod val="85000"/>
                  </a:schemeClr>
                </a:solidFill>
                <a:latin typeface="微软雅黑" pitchFamily="34" charset="-122"/>
                <a:ea typeface="微软雅黑" pitchFamily="34" charset="-122"/>
              </a:rPr>
              <a:t>，彼此</a:t>
            </a:r>
            <a:r>
              <a:rPr lang="zh-CN" altLang="en-US" sz="1100" dirty="0">
                <a:solidFill>
                  <a:schemeClr val="bg1">
                    <a:lumMod val="85000"/>
                  </a:schemeClr>
                </a:solidFill>
                <a:latin typeface="微软雅黑" pitchFamily="34" charset="-122"/>
                <a:ea typeface="微软雅黑" pitchFamily="34" charset="-122"/>
              </a:rPr>
              <a:t>之间会引起激烈的竞争，甚至发生内耗。</a:t>
            </a:r>
          </a:p>
          <a:p>
            <a:pPr indent="267970">
              <a:lnSpc>
                <a:spcPct val="123000"/>
              </a:lnSpc>
              <a:spcAft>
                <a:spcPts val="420"/>
              </a:spcAft>
            </a:pPr>
            <a:r>
              <a:rPr lang="zh-CN" altLang="en-US" sz="1100" b="1" dirty="0">
                <a:solidFill>
                  <a:srgbClr val="99CC00"/>
                </a:solidFill>
                <a:latin typeface="微软雅黑" pitchFamily="34" charset="-122"/>
                <a:ea typeface="微软雅黑" pitchFamily="34" charset="-122"/>
              </a:rPr>
              <a:t>④适应：</a:t>
            </a:r>
            <a:r>
              <a:rPr lang="zh-CN" altLang="en-US" sz="1100" dirty="0">
                <a:solidFill>
                  <a:schemeClr val="bg1">
                    <a:lumMod val="85000"/>
                  </a:schemeClr>
                </a:solidFill>
                <a:latin typeface="微软雅黑" pitchFamily="34" charset="-122"/>
                <a:ea typeface="微软雅黑" pitchFamily="34" charset="-122"/>
              </a:rPr>
              <a:t>规模较大、业务多样化、市场环境复杂的企业采用。</a:t>
            </a:r>
          </a:p>
        </p:txBody>
      </p:sp>
      <p:grpSp>
        <p:nvGrpSpPr>
          <p:cNvPr id="3" name="画布 27"/>
          <p:cNvGrpSpPr/>
          <p:nvPr/>
        </p:nvGrpSpPr>
        <p:grpSpPr>
          <a:xfrm>
            <a:off x="539553" y="1124744"/>
            <a:ext cx="7567493" cy="3157198"/>
            <a:chOff x="1" y="103805"/>
            <a:chExt cx="5603841" cy="2783099"/>
          </a:xfrm>
        </p:grpSpPr>
        <p:sp>
          <p:nvSpPr>
            <p:cNvPr id="4" name="文本框 1"/>
            <p:cNvSpPr txBox="1"/>
            <p:nvPr/>
          </p:nvSpPr>
          <p:spPr>
            <a:xfrm>
              <a:off x="486685" y="1015611"/>
              <a:ext cx="1228725" cy="316276"/>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altLang="en-US"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总部</a:t>
              </a:r>
              <a:r>
                <a:rPr lang="zh-CN" sz="1200" dirty="0" smtClean="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a:t>
              </a:r>
              <a:r>
                <a:rPr lang="zh-CN" sz="1200" kern="12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部门</a:t>
              </a:r>
              <a:endParaRPr lang="zh-CN" sz="12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 name="矩形 4"/>
            <p:cNvSpPr/>
            <p:nvPr/>
          </p:nvSpPr>
          <p:spPr>
            <a:xfrm>
              <a:off x="2398744" y="1539231"/>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6" name="文本框 9"/>
            <p:cNvSpPr txBox="1"/>
            <p:nvPr/>
          </p:nvSpPr>
          <p:spPr>
            <a:xfrm>
              <a:off x="2147562"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7" name="文本框 9"/>
            <p:cNvSpPr txBox="1"/>
            <p:nvPr/>
          </p:nvSpPr>
          <p:spPr>
            <a:xfrm>
              <a:off x="3011634"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8" name="肘形连接符 7"/>
            <p:cNvCxnSpPr>
              <a:stCxn id="5" idx="2"/>
              <a:endCxn id="6" idx="0"/>
            </p:cNvCxnSpPr>
            <p:nvPr/>
          </p:nvCxnSpPr>
          <p:spPr>
            <a:xfrm rot="5400000">
              <a:off x="2584995"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9" name="肘形连接符 8"/>
            <p:cNvCxnSpPr>
              <a:stCxn id="5" idx="2"/>
              <a:endCxn id="7" idx="0"/>
            </p:cNvCxnSpPr>
            <p:nvPr/>
          </p:nvCxnSpPr>
          <p:spPr>
            <a:xfrm rot="16200000" flipH="1">
              <a:off x="3017030"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0" name="Text Box 22"/>
            <p:cNvSpPr txBox="1">
              <a:spLocks noChangeArrowheads="1"/>
            </p:cNvSpPr>
            <p:nvPr/>
          </p:nvSpPr>
          <p:spPr bwMode="auto">
            <a:xfrm>
              <a:off x="1" y="103805"/>
              <a:ext cx="1123650" cy="619754"/>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sz="1200" dirty="0"/>
                <a:t>事业部型组织结构</a:t>
              </a:r>
            </a:p>
          </p:txBody>
        </p:sp>
        <p:sp>
          <p:nvSpPr>
            <p:cNvPr id="11" name="文本框 9"/>
            <p:cNvSpPr txBox="1"/>
            <p:nvPr/>
          </p:nvSpPr>
          <p:spPr>
            <a:xfrm>
              <a:off x="2147458"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12" name="文本框 9"/>
            <p:cNvSpPr txBox="1"/>
            <p:nvPr/>
          </p:nvSpPr>
          <p:spPr>
            <a:xfrm>
              <a:off x="2698144"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13" name="文本框 9"/>
            <p:cNvSpPr txBox="1"/>
            <p:nvPr/>
          </p:nvSpPr>
          <p:spPr>
            <a:xfrm>
              <a:off x="3263634"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14" name="肘形连接符 13"/>
            <p:cNvCxnSpPr>
              <a:stCxn id="5" idx="2"/>
              <a:endCxn id="12" idx="0"/>
            </p:cNvCxnSpPr>
            <p:nvPr/>
          </p:nvCxnSpPr>
          <p:spPr>
            <a:xfrm rot="16200000" flipH="1">
              <a:off x="2543383"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5" name="肘形连接符 14"/>
            <p:cNvCxnSpPr>
              <a:stCxn id="5" idx="2"/>
              <a:endCxn id="11" idx="0"/>
            </p:cNvCxnSpPr>
            <p:nvPr/>
          </p:nvCxnSpPr>
          <p:spPr>
            <a:xfrm rot="5400000">
              <a:off x="2268040" y="1938400"/>
              <a:ext cx="777523" cy="550685"/>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cxnSp>
          <p:nvCxnSpPr>
            <p:cNvPr id="16" name="肘形连接符 15"/>
            <p:cNvCxnSpPr>
              <a:stCxn id="5" idx="2"/>
              <a:endCxn id="13" idx="0"/>
            </p:cNvCxnSpPr>
            <p:nvPr/>
          </p:nvCxnSpPr>
          <p:spPr>
            <a:xfrm rot="16200000" flipH="1">
              <a:off x="2826127" y="1930997"/>
              <a:ext cx="777523" cy="565490"/>
            </a:xfrm>
            <a:prstGeom prst="bentConnector3">
              <a:avLst>
                <a:gd name="adj1" fmla="val 82123"/>
              </a:avLst>
            </a:prstGeom>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4270952" y="1539231"/>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18" name="文本框 9"/>
            <p:cNvSpPr txBox="1"/>
            <p:nvPr/>
          </p:nvSpPr>
          <p:spPr>
            <a:xfrm>
              <a:off x="4019770"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19" name="文本框 9"/>
            <p:cNvSpPr txBox="1"/>
            <p:nvPr/>
          </p:nvSpPr>
          <p:spPr>
            <a:xfrm>
              <a:off x="4883842"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20" name="肘形连接符 19"/>
            <p:cNvCxnSpPr>
              <a:stCxn id="17" idx="2"/>
              <a:endCxn id="18" idx="0"/>
            </p:cNvCxnSpPr>
            <p:nvPr/>
          </p:nvCxnSpPr>
          <p:spPr>
            <a:xfrm rot="5400000">
              <a:off x="4457203"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1" name="肘形连接符 20"/>
            <p:cNvCxnSpPr>
              <a:stCxn id="17" idx="2"/>
              <a:endCxn id="19" idx="0"/>
            </p:cNvCxnSpPr>
            <p:nvPr/>
          </p:nvCxnSpPr>
          <p:spPr>
            <a:xfrm rot="16200000" flipH="1">
              <a:off x="4889238"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22" name="文本框 9"/>
            <p:cNvSpPr txBox="1"/>
            <p:nvPr/>
          </p:nvSpPr>
          <p:spPr>
            <a:xfrm>
              <a:off x="4019666"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23" name="文本框 9"/>
            <p:cNvSpPr txBox="1"/>
            <p:nvPr/>
          </p:nvSpPr>
          <p:spPr>
            <a:xfrm>
              <a:off x="4570352"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24" name="文本框 9"/>
            <p:cNvSpPr txBox="1"/>
            <p:nvPr/>
          </p:nvSpPr>
          <p:spPr>
            <a:xfrm>
              <a:off x="5135842"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25" name="肘形连接符 24"/>
            <p:cNvCxnSpPr>
              <a:stCxn id="17" idx="2"/>
              <a:endCxn id="23" idx="0"/>
            </p:cNvCxnSpPr>
            <p:nvPr/>
          </p:nvCxnSpPr>
          <p:spPr>
            <a:xfrm rot="16200000" flipH="1">
              <a:off x="4415591"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6" name="肘形连接符 25"/>
            <p:cNvCxnSpPr>
              <a:stCxn id="17" idx="2"/>
              <a:endCxn id="22" idx="0"/>
            </p:cNvCxnSpPr>
            <p:nvPr/>
          </p:nvCxnSpPr>
          <p:spPr>
            <a:xfrm rot="5400000">
              <a:off x="4140248" y="1938400"/>
              <a:ext cx="777523" cy="550685"/>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cxnSp>
          <p:nvCxnSpPr>
            <p:cNvPr id="27" name="肘形连接符 26"/>
            <p:cNvCxnSpPr>
              <a:stCxn id="17" idx="2"/>
              <a:endCxn id="24" idx="0"/>
            </p:cNvCxnSpPr>
            <p:nvPr/>
          </p:nvCxnSpPr>
          <p:spPr>
            <a:xfrm rot="16200000" flipH="1">
              <a:off x="4698335" y="1930997"/>
              <a:ext cx="777523" cy="565490"/>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26536" y="1539231"/>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29" name="文本框 9"/>
            <p:cNvSpPr txBox="1"/>
            <p:nvPr/>
          </p:nvSpPr>
          <p:spPr>
            <a:xfrm>
              <a:off x="275354"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30" name="文本框 9"/>
            <p:cNvSpPr txBox="1"/>
            <p:nvPr/>
          </p:nvSpPr>
          <p:spPr>
            <a:xfrm>
              <a:off x="1139426"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31" name="肘形连接符 30"/>
            <p:cNvCxnSpPr>
              <a:stCxn id="28" idx="2"/>
              <a:endCxn id="29" idx="0"/>
            </p:cNvCxnSpPr>
            <p:nvPr/>
          </p:nvCxnSpPr>
          <p:spPr>
            <a:xfrm rot="5400000">
              <a:off x="712787"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2" name="肘形连接符 31"/>
            <p:cNvCxnSpPr>
              <a:stCxn id="28" idx="2"/>
              <a:endCxn id="30" idx="0"/>
            </p:cNvCxnSpPr>
            <p:nvPr/>
          </p:nvCxnSpPr>
          <p:spPr>
            <a:xfrm rot="16200000" flipH="1">
              <a:off x="1144822"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33" name="文本框 9"/>
            <p:cNvSpPr txBox="1"/>
            <p:nvPr/>
          </p:nvSpPr>
          <p:spPr>
            <a:xfrm>
              <a:off x="275250"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34" name="文本框 9"/>
            <p:cNvSpPr txBox="1"/>
            <p:nvPr/>
          </p:nvSpPr>
          <p:spPr>
            <a:xfrm>
              <a:off x="825936"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35" name="文本框 9"/>
            <p:cNvSpPr txBox="1"/>
            <p:nvPr/>
          </p:nvSpPr>
          <p:spPr>
            <a:xfrm>
              <a:off x="1391426"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36" name="肘形连接符 35"/>
            <p:cNvCxnSpPr>
              <a:stCxn id="28" idx="2"/>
              <a:endCxn id="34" idx="0"/>
            </p:cNvCxnSpPr>
            <p:nvPr/>
          </p:nvCxnSpPr>
          <p:spPr>
            <a:xfrm rot="16200000" flipH="1">
              <a:off x="671174"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7" name="肘形连接符 36"/>
            <p:cNvCxnSpPr>
              <a:stCxn id="28" idx="2"/>
              <a:endCxn id="33" idx="0"/>
            </p:cNvCxnSpPr>
            <p:nvPr/>
          </p:nvCxnSpPr>
          <p:spPr>
            <a:xfrm rot="5400000">
              <a:off x="395832" y="1938400"/>
              <a:ext cx="777523" cy="550685"/>
            </a:xfrm>
            <a:prstGeom prst="bentConnector3">
              <a:avLst>
                <a:gd name="adj1" fmla="val 82123"/>
              </a:avLst>
            </a:prstGeom>
          </p:spPr>
          <p:style>
            <a:lnRef idx="1">
              <a:schemeClr val="accent1"/>
            </a:lnRef>
            <a:fillRef idx="0">
              <a:schemeClr val="accent1"/>
            </a:fillRef>
            <a:effectRef idx="0">
              <a:schemeClr val="accent1"/>
            </a:effectRef>
            <a:fontRef idx="minor">
              <a:schemeClr val="tx1"/>
            </a:fontRef>
          </p:style>
        </p:cxnSp>
        <p:cxnSp>
          <p:nvCxnSpPr>
            <p:cNvPr id="38" name="肘形连接符 37"/>
            <p:cNvCxnSpPr>
              <a:stCxn id="28" idx="2"/>
              <a:endCxn id="35" idx="0"/>
            </p:cNvCxnSpPr>
            <p:nvPr/>
          </p:nvCxnSpPr>
          <p:spPr>
            <a:xfrm rot="16200000" flipH="1">
              <a:off x="953919" y="1930997"/>
              <a:ext cx="777523" cy="565490"/>
            </a:xfrm>
            <a:prstGeom prst="bentConnector3">
              <a:avLst>
                <a:gd name="adj1" fmla="val 80663"/>
              </a:avLst>
            </a:prstGeom>
          </p:spPr>
          <p:style>
            <a:lnRef idx="1">
              <a:schemeClr val="accent1"/>
            </a:lnRef>
            <a:fillRef idx="0">
              <a:schemeClr val="accent1"/>
            </a:fillRef>
            <a:effectRef idx="0">
              <a:schemeClr val="accent1"/>
            </a:effectRef>
            <a:fontRef idx="minor">
              <a:schemeClr val="tx1"/>
            </a:fontRef>
          </p:style>
        </p:cxnSp>
        <p:sp>
          <p:nvSpPr>
            <p:cNvPr id="39" name="文本框 1"/>
            <p:cNvSpPr txBox="1"/>
            <p:nvPr/>
          </p:nvSpPr>
          <p:spPr>
            <a:xfrm>
              <a:off x="4163682" y="1015611"/>
              <a:ext cx="1228725" cy="316276"/>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altLang="en-US"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总部</a:t>
              </a:r>
              <a:r>
                <a:rPr lang="zh-CN" sz="1200" dirty="0" smtClean="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a:t>
              </a:r>
              <a:r>
                <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部门</a:t>
              </a:r>
            </a:p>
          </p:txBody>
        </p:sp>
        <p:sp>
          <p:nvSpPr>
            <p:cNvPr id="40" name="文本框 1"/>
            <p:cNvSpPr txBox="1"/>
            <p:nvPr/>
          </p:nvSpPr>
          <p:spPr>
            <a:xfrm>
              <a:off x="2317781" y="202930"/>
              <a:ext cx="1228725" cy="495302"/>
            </a:xfrm>
            <a:prstGeom prst="rect">
              <a:avLst/>
            </a:prstGeom>
            <a:ln/>
          </p:spPr>
          <p:style>
            <a:lnRef idx="1">
              <a:schemeClr val="accent6"/>
            </a:lnRef>
            <a:fillRef idx="3">
              <a:schemeClr val="accent6"/>
            </a:fillRef>
            <a:effectRef idx="2">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400" b="1" kern="1200" dirty="0">
                  <a:solidFill>
                    <a:srgbClr val="FFFFFF"/>
                  </a:solidFill>
                  <a:effectLst/>
                  <a:latin typeface="宋体" panose="02010600030101010101" pitchFamily="2" charset="-122"/>
                  <a:ea typeface="微软雅黑" panose="020B0503020204020204" pitchFamily="34" charset="-122"/>
                  <a:cs typeface="宋体" panose="02010600030101010101" pitchFamily="2" charset="-122"/>
                </a:rPr>
                <a:t>公司总部</a:t>
              </a:r>
              <a:endParaRPr lang="zh-CN" sz="1100" dirty="0">
                <a:effectLst/>
                <a:latin typeface="宋体" panose="02010600030101010101" pitchFamily="2" charset="-122"/>
                <a:ea typeface="宋体" panose="02010600030101010101" pitchFamily="2" charset="-122"/>
                <a:cs typeface="宋体" panose="02010600030101010101" pitchFamily="2" charset="-122"/>
              </a:endParaRPr>
            </a:p>
          </p:txBody>
        </p:sp>
        <p:cxnSp>
          <p:nvCxnSpPr>
            <p:cNvPr id="41" name="肘形连接符 40"/>
            <p:cNvCxnSpPr>
              <a:stCxn id="40" idx="2"/>
              <a:endCxn id="4" idx="0"/>
            </p:cNvCxnSpPr>
            <p:nvPr/>
          </p:nvCxnSpPr>
          <p:spPr>
            <a:xfrm rot="5400000">
              <a:off x="1857907" y="-58627"/>
              <a:ext cx="317379" cy="1831096"/>
            </a:xfrm>
            <a:prstGeom prst="bentConnector3">
              <a:avLst/>
            </a:prstGeom>
          </p:spPr>
          <p:style>
            <a:lnRef idx="2">
              <a:schemeClr val="accent6"/>
            </a:lnRef>
            <a:fillRef idx="0">
              <a:schemeClr val="accent6"/>
            </a:fillRef>
            <a:effectRef idx="1">
              <a:schemeClr val="accent6"/>
            </a:effectRef>
            <a:fontRef idx="minor">
              <a:schemeClr val="tx1"/>
            </a:fontRef>
          </p:style>
        </p:cxnSp>
        <p:cxnSp>
          <p:nvCxnSpPr>
            <p:cNvPr id="42" name="肘形连接符 41"/>
            <p:cNvCxnSpPr>
              <a:stCxn id="40" idx="2"/>
              <a:endCxn id="39" idx="0"/>
            </p:cNvCxnSpPr>
            <p:nvPr/>
          </p:nvCxnSpPr>
          <p:spPr>
            <a:xfrm rot="16200000" flipH="1">
              <a:off x="3696405" y="-66030"/>
              <a:ext cx="317379" cy="1845901"/>
            </a:xfrm>
            <a:prstGeom prst="bentConnector3">
              <a:avLst/>
            </a:prstGeom>
          </p:spPr>
          <p:style>
            <a:lnRef idx="2">
              <a:schemeClr val="accent6"/>
            </a:lnRef>
            <a:fillRef idx="0">
              <a:schemeClr val="accent6"/>
            </a:fillRef>
            <a:effectRef idx="1">
              <a:schemeClr val="accent6"/>
            </a:effectRef>
            <a:fontRef idx="minor">
              <a:schemeClr val="tx1"/>
            </a:fontRef>
          </p:style>
        </p:cxnSp>
        <p:cxnSp>
          <p:nvCxnSpPr>
            <p:cNvPr id="43" name="肘形连接符 42"/>
            <p:cNvCxnSpPr>
              <a:stCxn id="40" idx="2"/>
              <a:endCxn id="28" idx="0"/>
            </p:cNvCxnSpPr>
            <p:nvPr/>
          </p:nvCxnSpPr>
          <p:spPr>
            <a:xfrm rot="5400000">
              <a:off x="1575541" y="182627"/>
              <a:ext cx="840999" cy="1872208"/>
            </a:xfrm>
            <a:prstGeom prst="bentConnector3">
              <a:avLst>
                <a:gd name="adj1" fmla="val 86448"/>
              </a:avLst>
            </a:prstGeom>
          </p:spPr>
          <p:style>
            <a:lnRef idx="1">
              <a:schemeClr val="accent6"/>
            </a:lnRef>
            <a:fillRef idx="0">
              <a:schemeClr val="accent6"/>
            </a:fillRef>
            <a:effectRef idx="0">
              <a:schemeClr val="accent6"/>
            </a:effectRef>
            <a:fontRef idx="minor">
              <a:schemeClr val="tx1"/>
            </a:fontRef>
          </p:style>
        </p:cxnSp>
        <p:cxnSp>
          <p:nvCxnSpPr>
            <p:cNvPr id="44" name="肘形连接符 43"/>
            <p:cNvCxnSpPr>
              <a:stCxn id="40" idx="2"/>
              <a:endCxn id="5" idx="0"/>
            </p:cNvCxnSpPr>
            <p:nvPr/>
          </p:nvCxnSpPr>
          <p:spPr>
            <a:xfrm rot="5400000">
              <a:off x="2511645" y="1119626"/>
              <a:ext cx="840999" cy="9405"/>
            </a:xfrm>
            <a:prstGeom prst="bentConnector3">
              <a:avLst/>
            </a:prstGeom>
          </p:spPr>
          <p:style>
            <a:lnRef idx="1">
              <a:schemeClr val="accent2"/>
            </a:lnRef>
            <a:fillRef idx="0">
              <a:schemeClr val="accent2"/>
            </a:fillRef>
            <a:effectRef idx="0">
              <a:schemeClr val="accent2"/>
            </a:effectRef>
            <a:fontRef idx="minor">
              <a:schemeClr val="tx1"/>
            </a:fontRef>
          </p:style>
        </p:cxnSp>
        <p:cxnSp>
          <p:nvCxnSpPr>
            <p:cNvPr id="45" name="肘形连接符 44"/>
            <p:cNvCxnSpPr>
              <a:stCxn id="40" idx="2"/>
              <a:endCxn id="17" idx="0"/>
            </p:cNvCxnSpPr>
            <p:nvPr/>
          </p:nvCxnSpPr>
          <p:spPr>
            <a:xfrm rot="16200000" flipH="1">
              <a:off x="3447749" y="182627"/>
              <a:ext cx="840999" cy="1872208"/>
            </a:xfrm>
            <a:prstGeom prst="bentConnector3">
              <a:avLst>
                <a:gd name="adj1" fmla="val 87798"/>
              </a:avLst>
            </a:prstGeom>
          </p:spPr>
          <p:style>
            <a:lnRef idx="1">
              <a:schemeClr val="accent6"/>
            </a:lnRef>
            <a:fillRef idx="0">
              <a:schemeClr val="accent6"/>
            </a:fillRef>
            <a:effectRef idx="0">
              <a:schemeClr val="accent6"/>
            </a:effectRef>
            <a:fontRef idx="minor">
              <a:schemeClr val="tx1"/>
            </a:fontRef>
          </p:style>
        </p:cxn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520" y="4407900"/>
            <a:ext cx="8928992" cy="1446550"/>
          </a:xfrm>
          <a:prstGeom prst="rect">
            <a:avLst/>
          </a:prstGeom>
        </p:spPr>
        <p:txBody>
          <a:bodyPr wrap="square">
            <a:spAutoFit/>
          </a:bodyPr>
          <a:lstStyle/>
          <a:p>
            <a:pPr indent="267970">
              <a:lnSpc>
                <a:spcPct val="130000"/>
              </a:lnSpc>
              <a:spcAft>
                <a:spcPts val="420"/>
              </a:spcAft>
            </a:pPr>
            <a:r>
              <a:rPr lang="zh-CN" altLang="en-US" sz="1200" b="1" dirty="0">
                <a:solidFill>
                  <a:srgbClr val="99CC00"/>
                </a:solidFill>
                <a:latin typeface="微软雅黑" pitchFamily="34" charset="-122"/>
                <a:ea typeface="微软雅黑" pitchFamily="34" charset="-122"/>
              </a:rPr>
              <a:t>①含义：</a:t>
            </a:r>
            <a:r>
              <a:rPr lang="zh-CN" altLang="en-US" sz="1200" dirty="0">
                <a:solidFill>
                  <a:schemeClr val="bg1">
                    <a:lumMod val="85000"/>
                  </a:schemeClr>
                </a:solidFill>
                <a:latin typeface="微软雅黑" pitchFamily="34" charset="-122"/>
                <a:ea typeface="微软雅黑" pitchFamily="34" charset="-122"/>
              </a:rPr>
              <a:t>由职能部门系列和为完成某一临时任务而组建的项目小组系列组成。这种结构打破了传统的一个员工只有一个上司的命令统一原则，使一个员工属于两个甚至两个以上的部门。</a:t>
            </a:r>
          </a:p>
          <a:p>
            <a:pPr indent="267970">
              <a:lnSpc>
                <a:spcPct val="130000"/>
              </a:lnSpc>
              <a:spcAft>
                <a:spcPts val="420"/>
              </a:spcAft>
            </a:pPr>
            <a:r>
              <a:rPr lang="zh-CN" altLang="en-US" sz="1200" b="1" dirty="0">
                <a:solidFill>
                  <a:srgbClr val="99CC00"/>
                </a:solidFill>
                <a:latin typeface="微软雅黑" pitchFamily="34" charset="-122"/>
                <a:ea typeface="微软雅黑" pitchFamily="34" charset="-122"/>
              </a:rPr>
              <a:t>②优点：</a:t>
            </a:r>
            <a:r>
              <a:rPr lang="zh-CN" altLang="en-US" sz="1200" dirty="0">
                <a:solidFill>
                  <a:schemeClr val="bg1">
                    <a:lumMod val="85000"/>
                  </a:schemeClr>
                </a:solidFill>
                <a:latin typeface="微软雅黑" pitchFamily="34" charset="-122"/>
                <a:ea typeface="微软雅黑" pitchFamily="34" charset="-122"/>
              </a:rPr>
              <a:t>纵横结合，有利于加强各职能部门之间的协作和配合。</a:t>
            </a:r>
          </a:p>
          <a:p>
            <a:pPr indent="267970">
              <a:lnSpc>
                <a:spcPct val="130000"/>
              </a:lnSpc>
              <a:spcAft>
                <a:spcPts val="420"/>
              </a:spcAft>
            </a:pPr>
            <a:r>
              <a:rPr lang="zh-CN" altLang="en-US" sz="1200" b="1" dirty="0">
                <a:solidFill>
                  <a:srgbClr val="99CC00"/>
                </a:solidFill>
                <a:latin typeface="微软雅黑" pitchFamily="34" charset="-122"/>
                <a:ea typeface="微软雅黑" pitchFamily="34" charset="-122"/>
              </a:rPr>
              <a:t>③缺点：</a:t>
            </a:r>
            <a:r>
              <a:rPr lang="zh-CN" altLang="en-US" sz="1200" dirty="0">
                <a:solidFill>
                  <a:schemeClr val="bg1">
                    <a:lumMod val="85000"/>
                  </a:schemeClr>
                </a:solidFill>
                <a:latin typeface="微软雅黑" pitchFamily="34" charset="-122"/>
                <a:ea typeface="微软雅黑" pitchFamily="34" charset="-122"/>
              </a:rPr>
              <a:t>破坏命令统一，双重职权关系容易引起冲突；组织结构稳定性较差，人员臃肿。</a:t>
            </a:r>
          </a:p>
          <a:p>
            <a:pPr indent="267970">
              <a:lnSpc>
                <a:spcPct val="130000"/>
              </a:lnSpc>
              <a:spcAft>
                <a:spcPts val="420"/>
              </a:spcAft>
            </a:pPr>
            <a:r>
              <a:rPr lang="zh-CN" altLang="en-US" sz="1200" b="1" dirty="0">
                <a:solidFill>
                  <a:srgbClr val="99CC00"/>
                </a:solidFill>
                <a:latin typeface="微软雅黑" pitchFamily="34" charset="-122"/>
                <a:ea typeface="微软雅黑" pitchFamily="34" charset="-122"/>
              </a:rPr>
              <a:t>④适应：</a:t>
            </a:r>
            <a:r>
              <a:rPr lang="zh-CN" altLang="en-US" sz="1200" dirty="0">
                <a:solidFill>
                  <a:schemeClr val="bg1">
                    <a:lumMod val="85000"/>
                  </a:schemeClr>
                </a:solidFill>
                <a:latin typeface="微软雅黑" pitchFamily="34" charset="-122"/>
                <a:ea typeface="微软雅黑" pitchFamily="34" charset="-122"/>
              </a:rPr>
              <a:t>要适用于突击性、临时性任务。</a:t>
            </a:r>
          </a:p>
        </p:txBody>
      </p:sp>
      <p:grpSp>
        <p:nvGrpSpPr>
          <p:cNvPr id="3" name="组合 2"/>
          <p:cNvGrpSpPr/>
          <p:nvPr/>
        </p:nvGrpSpPr>
        <p:grpSpPr>
          <a:xfrm>
            <a:off x="467544" y="1239548"/>
            <a:ext cx="7992888" cy="2922843"/>
            <a:chOff x="2785219" y="1484784"/>
            <a:chExt cx="7992888" cy="2922843"/>
          </a:xfrm>
        </p:grpSpPr>
        <p:sp>
          <p:nvSpPr>
            <p:cNvPr id="4" name="文本框 1"/>
            <p:cNvSpPr txBox="1"/>
            <p:nvPr/>
          </p:nvSpPr>
          <p:spPr>
            <a:xfrm>
              <a:off x="4394293" y="1508900"/>
              <a:ext cx="1097511" cy="433639"/>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b="1" kern="12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总经理</a:t>
              </a:r>
              <a:endParaRPr lang="zh-CN" sz="12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 name="Text Box 22"/>
            <p:cNvSpPr txBox="1">
              <a:spLocks noChangeArrowheads="1"/>
            </p:cNvSpPr>
            <p:nvPr/>
          </p:nvSpPr>
          <p:spPr bwMode="auto">
            <a:xfrm>
              <a:off x="2785219" y="1484784"/>
              <a:ext cx="1351090" cy="679095"/>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sz="1600"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sz="1200" dirty="0"/>
                <a:t>矩阵型组织结构</a:t>
              </a:r>
            </a:p>
          </p:txBody>
        </p:sp>
        <p:sp>
          <p:nvSpPr>
            <p:cNvPr id="6" name="矩形 5"/>
            <p:cNvSpPr/>
            <p:nvPr/>
          </p:nvSpPr>
          <p:spPr>
            <a:xfrm>
              <a:off x="5138953" y="2633640"/>
              <a:ext cx="1268060" cy="391786"/>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项目小组</a:t>
              </a:r>
              <a:r>
                <a:rPr lang="en-US"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A</a:t>
              </a:r>
              <a:endPar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7" name="矩形 6"/>
            <p:cNvSpPr/>
            <p:nvPr/>
          </p:nvSpPr>
          <p:spPr>
            <a:xfrm>
              <a:off x="5138953" y="3324741"/>
              <a:ext cx="1276881" cy="391786"/>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项目小组</a:t>
              </a:r>
              <a:r>
                <a:rPr lang="en-US"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B</a:t>
              </a:r>
              <a:endPar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8" name="矩形 7"/>
            <p:cNvSpPr/>
            <p:nvPr/>
          </p:nvSpPr>
          <p:spPr>
            <a:xfrm>
              <a:off x="5138953" y="4015841"/>
              <a:ext cx="1276881" cy="391786"/>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项目小组</a:t>
              </a:r>
              <a:r>
                <a:rPr lang="en-US"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C</a:t>
              </a:r>
              <a:endPar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9" name="文本框 9"/>
            <p:cNvSpPr txBox="1"/>
            <p:nvPr/>
          </p:nvSpPr>
          <p:spPr>
            <a:xfrm>
              <a:off x="6256351" y="1906535"/>
              <a:ext cx="1010658"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研发部</a:t>
              </a:r>
            </a:p>
          </p:txBody>
        </p:sp>
        <p:sp>
          <p:nvSpPr>
            <p:cNvPr id="10" name="文本框 9"/>
            <p:cNvSpPr txBox="1"/>
            <p:nvPr/>
          </p:nvSpPr>
          <p:spPr>
            <a:xfrm>
              <a:off x="7426717" y="1906535"/>
              <a:ext cx="1009070"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生产部</a:t>
              </a:r>
            </a:p>
          </p:txBody>
        </p:sp>
        <p:sp>
          <p:nvSpPr>
            <p:cNvPr id="11" name="文本框 9"/>
            <p:cNvSpPr txBox="1"/>
            <p:nvPr/>
          </p:nvSpPr>
          <p:spPr>
            <a:xfrm>
              <a:off x="8597083" y="1906535"/>
              <a:ext cx="1010658"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市场部</a:t>
              </a:r>
            </a:p>
          </p:txBody>
        </p:sp>
        <p:sp>
          <p:nvSpPr>
            <p:cNvPr id="12" name="文本框 9"/>
            <p:cNvSpPr txBox="1"/>
            <p:nvPr/>
          </p:nvSpPr>
          <p:spPr>
            <a:xfrm>
              <a:off x="9767449" y="1906147"/>
              <a:ext cx="1010658"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2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销售部</a:t>
              </a:r>
            </a:p>
          </p:txBody>
        </p:sp>
        <p:cxnSp>
          <p:nvCxnSpPr>
            <p:cNvPr id="13" name="肘形连接符 12"/>
            <p:cNvCxnSpPr>
              <a:stCxn id="4" idx="2"/>
              <a:endCxn id="6" idx="1"/>
            </p:cNvCxnSpPr>
            <p:nvPr/>
          </p:nvCxnSpPr>
          <p:spPr>
            <a:xfrm rot="16200000" flipH="1">
              <a:off x="4597505" y="2288083"/>
              <a:ext cx="886994" cy="1959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4" name="肘形连接符 13"/>
            <p:cNvCxnSpPr>
              <a:stCxn id="4" idx="2"/>
              <a:endCxn id="7" idx="1"/>
            </p:cNvCxnSpPr>
            <p:nvPr/>
          </p:nvCxnSpPr>
          <p:spPr>
            <a:xfrm rot="16200000" flipH="1">
              <a:off x="4251954" y="2633633"/>
              <a:ext cx="1578094" cy="1959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5" name="肘形连接符 14"/>
            <p:cNvCxnSpPr>
              <a:stCxn id="4" idx="2"/>
              <a:endCxn id="8" idx="1"/>
            </p:cNvCxnSpPr>
            <p:nvPr/>
          </p:nvCxnSpPr>
          <p:spPr>
            <a:xfrm rot="16200000" flipH="1">
              <a:off x="3906404" y="2979183"/>
              <a:ext cx="2269195" cy="1959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6" name="肘形连接符 15"/>
            <p:cNvCxnSpPr>
              <a:stCxn id="4" idx="3"/>
              <a:endCxn id="9" idx="0"/>
            </p:cNvCxnSpPr>
            <p:nvPr/>
          </p:nvCxnSpPr>
          <p:spPr>
            <a:xfrm>
              <a:off x="5491805" y="1725720"/>
              <a:ext cx="1269876"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7" name="肘形连接符 16"/>
            <p:cNvCxnSpPr>
              <a:stCxn id="4" idx="3"/>
              <a:endCxn id="10" idx="0"/>
            </p:cNvCxnSpPr>
            <p:nvPr/>
          </p:nvCxnSpPr>
          <p:spPr>
            <a:xfrm>
              <a:off x="5491805" y="1725720"/>
              <a:ext cx="2439448"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8" name="肘形连接符 17"/>
            <p:cNvCxnSpPr>
              <a:stCxn id="4" idx="3"/>
              <a:endCxn id="11" idx="0"/>
            </p:cNvCxnSpPr>
            <p:nvPr/>
          </p:nvCxnSpPr>
          <p:spPr>
            <a:xfrm>
              <a:off x="5491805" y="1725720"/>
              <a:ext cx="3610607"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9" name="肘形连接符 18"/>
            <p:cNvCxnSpPr>
              <a:stCxn id="4" idx="3"/>
              <a:endCxn id="12" idx="0"/>
            </p:cNvCxnSpPr>
            <p:nvPr/>
          </p:nvCxnSpPr>
          <p:spPr>
            <a:xfrm>
              <a:off x="5491805" y="1725720"/>
              <a:ext cx="4780973" cy="18042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0" name="肘形连接符 19"/>
            <p:cNvCxnSpPr>
              <a:stCxn id="6" idx="3"/>
              <a:endCxn id="9" idx="2"/>
            </p:cNvCxnSpPr>
            <p:nvPr/>
          </p:nvCxnSpPr>
          <p:spPr>
            <a:xfrm flipV="1">
              <a:off x="6407013" y="2296470"/>
              <a:ext cx="354667"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1" name="肘形连接符 20"/>
            <p:cNvCxnSpPr>
              <a:stCxn id="6" idx="3"/>
              <a:endCxn id="10" idx="2"/>
            </p:cNvCxnSpPr>
            <p:nvPr/>
          </p:nvCxnSpPr>
          <p:spPr>
            <a:xfrm flipV="1">
              <a:off x="6407013" y="2296470"/>
              <a:ext cx="1524240"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6" idx="3"/>
              <a:endCxn id="11" idx="2"/>
            </p:cNvCxnSpPr>
            <p:nvPr/>
          </p:nvCxnSpPr>
          <p:spPr>
            <a:xfrm flipV="1">
              <a:off x="6407013" y="2296470"/>
              <a:ext cx="2695399"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3" name="肘形连接符 22"/>
            <p:cNvCxnSpPr>
              <a:stCxn id="6" idx="3"/>
              <a:endCxn id="12" idx="2"/>
            </p:cNvCxnSpPr>
            <p:nvPr/>
          </p:nvCxnSpPr>
          <p:spPr>
            <a:xfrm flipV="1">
              <a:off x="6407013" y="2296082"/>
              <a:ext cx="3865765" cy="533451"/>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7" idx="3"/>
              <a:endCxn id="9" idx="2"/>
            </p:cNvCxnSpPr>
            <p:nvPr/>
          </p:nvCxnSpPr>
          <p:spPr>
            <a:xfrm flipV="1">
              <a:off x="6415834" y="2296470"/>
              <a:ext cx="345846"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5" name="肘形连接符 24"/>
            <p:cNvCxnSpPr>
              <a:stCxn id="8" idx="3"/>
              <a:endCxn id="9" idx="2"/>
            </p:cNvCxnSpPr>
            <p:nvPr/>
          </p:nvCxnSpPr>
          <p:spPr>
            <a:xfrm flipV="1">
              <a:off x="6415834" y="2296470"/>
              <a:ext cx="345846" cy="19152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6" name="肘形连接符 25"/>
            <p:cNvCxnSpPr>
              <a:stCxn id="7" idx="3"/>
              <a:endCxn id="10" idx="2"/>
            </p:cNvCxnSpPr>
            <p:nvPr/>
          </p:nvCxnSpPr>
          <p:spPr>
            <a:xfrm flipV="1">
              <a:off x="6415834" y="2296470"/>
              <a:ext cx="1515418"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7" name="肘形连接符 26"/>
            <p:cNvCxnSpPr>
              <a:stCxn id="7" idx="3"/>
              <a:endCxn id="11" idx="2"/>
            </p:cNvCxnSpPr>
            <p:nvPr/>
          </p:nvCxnSpPr>
          <p:spPr>
            <a:xfrm flipV="1">
              <a:off x="6415834" y="2296470"/>
              <a:ext cx="2686578"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8" name="肘形连接符 27"/>
            <p:cNvCxnSpPr>
              <a:stCxn id="7" idx="3"/>
              <a:endCxn id="12" idx="2"/>
            </p:cNvCxnSpPr>
            <p:nvPr/>
          </p:nvCxnSpPr>
          <p:spPr>
            <a:xfrm flipV="1">
              <a:off x="6415834" y="2296082"/>
              <a:ext cx="3856944" cy="122455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9" name="肘形连接符 28"/>
            <p:cNvCxnSpPr>
              <a:stCxn id="8" idx="3"/>
              <a:endCxn id="10" idx="2"/>
            </p:cNvCxnSpPr>
            <p:nvPr/>
          </p:nvCxnSpPr>
          <p:spPr>
            <a:xfrm flipV="1">
              <a:off x="6415834" y="2296470"/>
              <a:ext cx="1515418" cy="19152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30" name="肘形连接符 29"/>
            <p:cNvCxnSpPr>
              <a:stCxn id="8" idx="3"/>
              <a:endCxn id="11" idx="2"/>
            </p:cNvCxnSpPr>
            <p:nvPr/>
          </p:nvCxnSpPr>
          <p:spPr>
            <a:xfrm flipV="1">
              <a:off x="6415834" y="2296470"/>
              <a:ext cx="2686578" cy="19152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31" name="肘形连接符 30"/>
            <p:cNvCxnSpPr>
              <a:stCxn id="8" idx="3"/>
              <a:endCxn id="12" idx="2"/>
            </p:cNvCxnSpPr>
            <p:nvPr/>
          </p:nvCxnSpPr>
          <p:spPr>
            <a:xfrm flipV="1">
              <a:off x="6415834" y="2296082"/>
              <a:ext cx="3856944" cy="1915652"/>
            </a:xfrm>
            <a:prstGeom prst="bentConnector2">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9552" y="1369479"/>
            <a:ext cx="3695500" cy="4167295"/>
          </a:xfrm>
          <a:prstGeom prst="rect">
            <a:avLst/>
          </a:prstGeom>
        </p:spPr>
        <p:txBody>
          <a:bodyPr wrap="square">
            <a:spAutoFit/>
          </a:bodyPr>
          <a:lstStyle/>
          <a:p>
            <a:pPr indent="421200">
              <a:lnSpc>
                <a:spcPct val="130000"/>
              </a:lnSpc>
              <a:spcAft>
                <a:spcPts val="420"/>
              </a:spcAft>
            </a:pPr>
            <a:r>
              <a:rPr lang="zh-CN" altLang="en-US" sz="1400" b="1" dirty="0">
                <a:solidFill>
                  <a:srgbClr val="99CC00"/>
                </a:solidFill>
                <a:latin typeface="微软雅黑" pitchFamily="34" charset="-122"/>
                <a:ea typeface="微软雅黑" pitchFamily="34" charset="-122"/>
              </a:rPr>
              <a:t>①含义：</a:t>
            </a:r>
            <a:r>
              <a:rPr lang="zh-CN" altLang="en-US" sz="1400" dirty="0">
                <a:solidFill>
                  <a:schemeClr val="bg1">
                    <a:lumMod val="85000"/>
                  </a:schemeClr>
                </a:solidFill>
                <a:latin typeface="微软雅黑" pitchFamily="34" charset="-122"/>
                <a:ea typeface="微软雅黑" pitchFamily="34" charset="-122"/>
              </a:rPr>
              <a:t>是利用现代信息技术手段，适应与发展起来的一种新型的组织机构。组织的大部分职能从组织外“购买”，即管理当局将其经营的主要职能都外包出去。</a:t>
            </a:r>
          </a:p>
          <a:p>
            <a:pPr indent="421200">
              <a:lnSpc>
                <a:spcPct val="130000"/>
              </a:lnSpc>
              <a:spcAft>
                <a:spcPts val="420"/>
              </a:spcAft>
            </a:pPr>
            <a:r>
              <a:rPr lang="zh-CN" altLang="en-US" sz="1400" b="1" dirty="0">
                <a:solidFill>
                  <a:srgbClr val="99CC00"/>
                </a:solidFill>
                <a:latin typeface="微软雅黑" pitchFamily="34" charset="-122"/>
                <a:ea typeface="微软雅黑" pitchFamily="34" charset="-122"/>
              </a:rPr>
              <a:t>②优点</a:t>
            </a:r>
            <a:r>
              <a:rPr lang="zh-CN" altLang="en-US" sz="1400" b="1" dirty="0" smtClean="0">
                <a:solidFill>
                  <a:srgbClr val="99CC00"/>
                </a:solidFill>
                <a:latin typeface="微软雅黑" pitchFamily="34" charset="-122"/>
                <a:ea typeface="微软雅黑" pitchFamily="34" charset="-122"/>
              </a:rPr>
              <a:t>：</a:t>
            </a:r>
            <a:r>
              <a:rPr lang="en-US" altLang="zh-CN" sz="1400" dirty="0">
                <a:solidFill>
                  <a:schemeClr val="bg1">
                    <a:lumMod val="85000"/>
                  </a:schemeClr>
                </a:solidFill>
                <a:latin typeface="微软雅黑" pitchFamily="34" charset="-122"/>
                <a:ea typeface="微软雅黑" pitchFamily="34" charset="-122"/>
              </a:rPr>
              <a:t>a</a:t>
            </a:r>
            <a:r>
              <a:rPr lang="zh-CN" altLang="en-US" sz="1400" dirty="0">
                <a:solidFill>
                  <a:schemeClr val="bg1">
                    <a:lumMod val="85000"/>
                  </a:schemeClr>
                </a:solidFill>
                <a:latin typeface="微软雅黑" pitchFamily="34" charset="-122"/>
                <a:ea typeface="微软雅黑" pitchFamily="34" charset="-122"/>
              </a:rPr>
              <a:t>、核心团队集中尽力做最擅长事；</a:t>
            </a:r>
            <a:r>
              <a:rPr lang="en-US" altLang="zh-CN" sz="1400" dirty="0">
                <a:solidFill>
                  <a:schemeClr val="bg1">
                    <a:lumMod val="85000"/>
                  </a:schemeClr>
                </a:solidFill>
                <a:latin typeface="微软雅黑" pitchFamily="34" charset="-122"/>
                <a:ea typeface="微软雅黑" pitchFamily="34" charset="-122"/>
              </a:rPr>
              <a:t>b</a:t>
            </a:r>
            <a:r>
              <a:rPr lang="zh-CN" altLang="en-US" sz="1400" dirty="0">
                <a:solidFill>
                  <a:schemeClr val="bg1">
                    <a:lumMod val="85000"/>
                  </a:schemeClr>
                </a:solidFill>
                <a:latin typeface="微软雅黑" pitchFamily="34" charset="-122"/>
                <a:ea typeface="微软雅黑" pitchFamily="34" charset="-122"/>
              </a:rPr>
              <a:t>、降低管理成本；提高管理效益；</a:t>
            </a:r>
            <a:r>
              <a:rPr lang="en-US" altLang="zh-CN" sz="1400" dirty="0">
                <a:solidFill>
                  <a:schemeClr val="bg1">
                    <a:lumMod val="85000"/>
                  </a:schemeClr>
                </a:solidFill>
                <a:latin typeface="微软雅黑" pitchFamily="34" charset="-122"/>
                <a:ea typeface="微软雅黑" pitchFamily="34" charset="-122"/>
              </a:rPr>
              <a:t>C</a:t>
            </a:r>
            <a:r>
              <a:rPr lang="zh-CN" altLang="en-US" sz="1400" dirty="0">
                <a:solidFill>
                  <a:schemeClr val="bg1">
                    <a:lumMod val="85000"/>
                  </a:schemeClr>
                </a:solidFill>
                <a:latin typeface="微软雅黑" pitchFamily="34" charset="-122"/>
                <a:ea typeface="微软雅黑" pitchFamily="34" charset="-122"/>
              </a:rPr>
              <a:t>、</a:t>
            </a:r>
            <a:r>
              <a:rPr lang="zh-CN" altLang="zh-CN" sz="1400" dirty="0">
                <a:solidFill>
                  <a:schemeClr val="bg1">
                    <a:lumMod val="85000"/>
                  </a:schemeClr>
                </a:solidFill>
                <a:latin typeface="微软雅黑" pitchFamily="34" charset="-122"/>
                <a:ea typeface="微软雅黑" pitchFamily="34" charset="-122"/>
              </a:rPr>
              <a:t>简化了机构和管理层次，</a:t>
            </a:r>
            <a:r>
              <a:rPr lang="zh-CN" altLang="en-US" sz="1400" dirty="0">
                <a:solidFill>
                  <a:schemeClr val="bg1">
                    <a:lumMod val="85000"/>
                  </a:schemeClr>
                </a:solidFill>
                <a:latin typeface="微软雅黑" pitchFamily="34" charset="-122"/>
                <a:ea typeface="微软雅黑" pitchFamily="34" charset="-122"/>
              </a:rPr>
              <a:t>组织结构可以进一步扁平化，效率也更高。</a:t>
            </a:r>
          </a:p>
          <a:p>
            <a:pPr indent="421200">
              <a:lnSpc>
                <a:spcPct val="130000"/>
              </a:lnSpc>
              <a:spcAft>
                <a:spcPts val="420"/>
              </a:spcAft>
            </a:pPr>
            <a:r>
              <a:rPr lang="zh-CN" altLang="en-US" sz="1400" b="1" dirty="0">
                <a:solidFill>
                  <a:srgbClr val="99CC00"/>
                </a:solidFill>
                <a:latin typeface="微软雅黑" pitchFamily="34" charset="-122"/>
                <a:ea typeface="微软雅黑" pitchFamily="34" charset="-122"/>
              </a:rPr>
              <a:t>③缺点</a:t>
            </a:r>
            <a:r>
              <a:rPr lang="zh-CN" altLang="en-US" sz="1400" b="1" dirty="0" smtClean="0">
                <a:solidFill>
                  <a:srgbClr val="99CC00"/>
                </a:solidFill>
                <a:latin typeface="微软雅黑" pitchFamily="34" charset="-122"/>
                <a:ea typeface="微软雅黑" pitchFamily="34" charset="-122"/>
              </a:rPr>
              <a:t>：</a:t>
            </a:r>
            <a:r>
              <a:rPr lang="zh-CN" altLang="en-US" sz="1400" dirty="0">
                <a:solidFill>
                  <a:schemeClr val="bg1">
                    <a:lumMod val="85000"/>
                  </a:schemeClr>
                </a:solidFill>
                <a:latin typeface="微软雅黑" pitchFamily="34" charset="-122"/>
                <a:ea typeface="微软雅黑" pitchFamily="34" charset="-122"/>
              </a:rPr>
              <a:t>对外部资源依赖性较强，风险大。</a:t>
            </a:r>
          </a:p>
          <a:p>
            <a:pPr indent="421200">
              <a:lnSpc>
                <a:spcPct val="130000"/>
              </a:lnSpc>
              <a:spcAft>
                <a:spcPts val="420"/>
              </a:spcAft>
            </a:pPr>
            <a:r>
              <a:rPr lang="zh-CN" altLang="en-US" sz="1400" b="1" dirty="0">
                <a:solidFill>
                  <a:srgbClr val="99CC00"/>
                </a:solidFill>
                <a:latin typeface="微软雅黑" pitchFamily="34" charset="-122"/>
                <a:ea typeface="微软雅黑" pitchFamily="34" charset="-122"/>
              </a:rPr>
              <a:t>④适应</a:t>
            </a:r>
            <a:r>
              <a:rPr lang="zh-CN" altLang="en-US" sz="1400" b="1" dirty="0" smtClean="0">
                <a:solidFill>
                  <a:srgbClr val="99CC00"/>
                </a:solidFill>
                <a:latin typeface="微软雅黑" pitchFamily="34" charset="-122"/>
                <a:ea typeface="微软雅黑" pitchFamily="34" charset="-122"/>
              </a:rPr>
              <a:t>：</a:t>
            </a:r>
            <a:r>
              <a:rPr lang="zh-CN" altLang="en-US" sz="1400" dirty="0" smtClean="0">
                <a:solidFill>
                  <a:schemeClr val="bg1">
                    <a:lumMod val="85000"/>
                  </a:schemeClr>
                </a:solidFill>
                <a:latin typeface="微软雅黑" pitchFamily="34" charset="-122"/>
                <a:ea typeface="微软雅黑" pitchFamily="34" charset="-122"/>
              </a:rPr>
              <a:t>较</a:t>
            </a:r>
            <a:r>
              <a:rPr lang="zh-CN" altLang="en-US" sz="1400" dirty="0">
                <a:solidFill>
                  <a:schemeClr val="bg1">
                    <a:lumMod val="85000"/>
                  </a:schemeClr>
                </a:solidFill>
                <a:latin typeface="微软雅黑" pitchFamily="34" charset="-122"/>
                <a:ea typeface="微软雅黑" pitchFamily="34" charset="-122"/>
              </a:rPr>
              <a:t>适合于玩具和服装制造企业。它们需要相当大的灵活性以对时尚的变化做出迅速反应。网络组织也适合于那些制造活动需要低廉劳动力的公司。</a:t>
            </a:r>
          </a:p>
        </p:txBody>
      </p:sp>
      <p:graphicFrame>
        <p:nvGraphicFramePr>
          <p:cNvPr id="3" name="图示 2"/>
          <p:cNvGraphicFramePr/>
          <p:nvPr>
            <p:extLst>
              <p:ext uri="{D42A27DB-BD31-4B8C-83A1-F6EECF244321}">
                <p14:modId xmlns:p14="http://schemas.microsoft.com/office/powerpoint/2010/main" val="1077760310"/>
              </p:ext>
            </p:extLst>
          </p:nvPr>
        </p:nvGraphicFramePr>
        <p:xfrm>
          <a:off x="4307060" y="1095821"/>
          <a:ext cx="4945460" cy="44819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Box 22"/>
          <p:cNvSpPr txBox="1">
            <a:spLocks noChangeArrowheads="1"/>
          </p:cNvSpPr>
          <p:nvPr/>
        </p:nvSpPr>
        <p:spPr bwMode="auto">
          <a:xfrm>
            <a:off x="4293232" y="974143"/>
            <a:ext cx="1351090" cy="679095"/>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sz="1600"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sz="1400" dirty="0"/>
              <a:t>网络型结构</a:t>
            </a:r>
            <a:r>
              <a:rPr lang="zh-CN" sz="1400" dirty="0" smtClean="0"/>
              <a:t>组织</a:t>
            </a:r>
            <a:r>
              <a:rPr lang="zh-CN" sz="1400" dirty="0"/>
              <a:t>结构</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9552" y="2593498"/>
            <a:ext cx="3888432" cy="2166747"/>
          </a:xfrm>
          <a:prstGeom prst="rect">
            <a:avLst/>
          </a:prstGeom>
        </p:spPr>
        <p:txBody>
          <a:bodyPr wrap="square">
            <a:spAutoFit/>
          </a:bodyPr>
          <a:lstStyle/>
          <a:p>
            <a:pPr indent="421200">
              <a:lnSpc>
                <a:spcPct val="130000"/>
              </a:lnSpc>
              <a:spcAft>
                <a:spcPts val="420"/>
              </a:spcAft>
            </a:pPr>
            <a:r>
              <a:rPr lang="zh-CN" altLang="en-US" sz="1200" b="1" dirty="0">
                <a:solidFill>
                  <a:srgbClr val="99CC00"/>
                </a:solidFill>
                <a:latin typeface="微软雅黑" pitchFamily="34" charset="-122"/>
                <a:ea typeface="微软雅黑" pitchFamily="34" charset="-122"/>
              </a:rPr>
              <a:t>①含义</a:t>
            </a:r>
            <a:r>
              <a:rPr lang="zh-CN" altLang="en-US" sz="1200" b="1" dirty="0" smtClean="0">
                <a:solidFill>
                  <a:srgbClr val="99CC00"/>
                </a:solidFill>
                <a:latin typeface="微软雅黑" pitchFamily="34" charset="-122"/>
                <a:ea typeface="微软雅黑" pitchFamily="34" charset="-122"/>
              </a:rPr>
              <a:t>：</a:t>
            </a:r>
            <a:r>
              <a:rPr lang="zh-CN" altLang="en-US" sz="1200" dirty="0">
                <a:solidFill>
                  <a:schemeClr val="bg1">
                    <a:lumMod val="85000"/>
                  </a:schemeClr>
                </a:solidFill>
                <a:latin typeface="微软雅黑" pitchFamily="34" charset="-122"/>
                <a:ea typeface="微软雅黑" pitchFamily="34" charset="-122"/>
              </a:rPr>
              <a:t>即</a:t>
            </a:r>
            <a:r>
              <a:rPr lang="zh-CN" altLang="en-US" sz="1200" dirty="0" smtClean="0">
                <a:solidFill>
                  <a:schemeClr val="bg1">
                    <a:lumMod val="85000"/>
                  </a:schemeClr>
                </a:solidFill>
                <a:latin typeface="微软雅黑" pitchFamily="34" charset="-122"/>
                <a:ea typeface="微软雅黑" pitchFamily="34" charset="-122"/>
              </a:rPr>
              <a:t>各个</a:t>
            </a:r>
            <a:r>
              <a:rPr lang="zh-CN" altLang="en-US" sz="1200" dirty="0">
                <a:solidFill>
                  <a:schemeClr val="bg1">
                    <a:lumMod val="85000"/>
                  </a:schemeClr>
                </a:solidFill>
                <a:latin typeface="微软雅黑" pitchFamily="34" charset="-122"/>
                <a:ea typeface="微软雅黑" pitchFamily="34" charset="-122"/>
              </a:rPr>
              <a:t>分部具有独立的法人资格，是总部下属的子公司，也是公司分权的一种组织形式</a:t>
            </a:r>
            <a:r>
              <a:rPr lang="zh-CN" altLang="en-US" sz="1200" dirty="0" smtClean="0">
                <a:solidFill>
                  <a:schemeClr val="bg1">
                    <a:lumMod val="85000"/>
                  </a:schemeClr>
                </a:solidFill>
                <a:latin typeface="微软雅黑" pitchFamily="34" charset="-122"/>
                <a:ea typeface="微软雅黑" pitchFamily="34" charset="-122"/>
              </a:rPr>
              <a:t>。</a:t>
            </a:r>
            <a:endParaRPr lang="en-US" altLang="zh-CN" sz="1200" dirty="0" smtClean="0">
              <a:solidFill>
                <a:schemeClr val="bg1">
                  <a:lumMod val="85000"/>
                </a:schemeClr>
              </a:solidFill>
              <a:latin typeface="微软雅黑" pitchFamily="34" charset="-122"/>
              <a:ea typeface="微软雅黑" pitchFamily="34" charset="-122"/>
            </a:endParaRPr>
          </a:p>
          <a:p>
            <a:pPr indent="421200">
              <a:lnSpc>
                <a:spcPct val="130000"/>
              </a:lnSpc>
              <a:spcAft>
                <a:spcPts val="420"/>
              </a:spcAft>
            </a:pPr>
            <a:r>
              <a:rPr lang="zh-CN" altLang="en-US" sz="1200" b="1" dirty="0" smtClean="0">
                <a:solidFill>
                  <a:srgbClr val="99CC00"/>
                </a:solidFill>
                <a:latin typeface="微软雅黑" pitchFamily="34" charset="-122"/>
                <a:ea typeface="微软雅黑" pitchFamily="34" charset="-122"/>
              </a:rPr>
              <a:t>②</a:t>
            </a:r>
            <a:r>
              <a:rPr lang="zh-CN" altLang="en-US" sz="1200" b="1" dirty="0">
                <a:solidFill>
                  <a:srgbClr val="99CC00"/>
                </a:solidFill>
                <a:latin typeface="微软雅黑" pitchFamily="34" charset="-122"/>
                <a:ea typeface="微软雅黑" pitchFamily="34" charset="-122"/>
              </a:rPr>
              <a:t>优点</a:t>
            </a:r>
            <a:r>
              <a:rPr lang="zh-CN" altLang="en-US" sz="1200" b="1" dirty="0" smtClean="0">
                <a:solidFill>
                  <a:srgbClr val="99CC00"/>
                </a:solidFill>
                <a:latin typeface="微软雅黑" pitchFamily="34" charset="-122"/>
                <a:ea typeface="微软雅黑" pitchFamily="34" charset="-122"/>
              </a:rPr>
              <a:t>：</a:t>
            </a:r>
            <a:r>
              <a:rPr lang="zh-CN" altLang="en-US" sz="1200" dirty="0" smtClean="0">
                <a:solidFill>
                  <a:schemeClr val="bg1">
                    <a:lumMod val="85000"/>
                  </a:schemeClr>
                </a:solidFill>
                <a:latin typeface="微软雅黑" pitchFamily="34" charset="-122"/>
                <a:ea typeface="微软雅黑" pitchFamily="34" charset="-122"/>
              </a:rPr>
              <a:t>总公司</a:t>
            </a:r>
            <a:r>
              <a:rPr lang="zh-CN" altLang="en-US" sz="1200" dirty="0">
                <a:solidFill>
                  <a:schemeClr val="bg1">
                    <a:lumMod val="85000"/>
                  </a:schemeClr>
                </a:solidFill>
                <a:latin typeface="微软雅黑" pitchFamily="34" charset="-122"/>
                <a:ea typeface="微软雅黑" pitchFamily="34" charset="-122"/>
              </a:rPr>
              <a:t>对子公司具有有限的责任，风险得到控制</a:t>
            </a:r>
            <a:r>
              <a:rPr lang="zh-CN" altLang="en-US" sz="1200" dirty="0" smtClean="0">
                <a:solidFill>
                  <a:schemeClr val="bg1">
                    <a:lumMod val="85000"/>
                  </a:schemeClr>
                </a:solidFill>
                <a:latin typeface="微软雅黑" pitchFamily="34" charset="-122"/>
                <a:ea typeface="微软雅黑" pitchFamily="34" charset="-122"/>
              </a:rPr>
              <a:t>。</a:t>
            </a:r>
            <a:endParaRPr lang="en-US" altLang="zh-CN" sz="1200" dirty="0" smtClean="0">
              <a:solidFill>
                <a:schemeClr val="bg1">
                  <a:lumMod val="85000"/>
                </a:schemeClr>
              </a:solidFill>
              <a:latin typeface="微软雅黑" pitchFamily="34" charset="-122"/>
              <a:ea typeface="微软雅黑" pitchFamily="34" charset="-122"/>
            </a:endParaRPr>
          </a:p>
          <a:p>
            <a:pPr indent="421200">
              <a:lnSpc>
                <a:spcPct val="130000"/>
              </a:lnSpc>
              <a:spcAft>
                <a:spcPts val="420"/>
              </a:spcAft>
            </a:pPr>
            <a:r>
              <a:rPr lang="zh-CN" altLang="en-US" sz="1200" b="1" dirty="0" smtClean="0">
                <a:solidFill>
                  <a:srgbClr val="99CC00"/>
                </a:solidFill>
                <a:latin typeface="微软雅黑" pitchFamily="34" charset="-122"/>
                <a:ea typeface="微软雅黑" pitchFamily="34" charset="-122"/>
              </a:rPr>
              <a:t>③</a:t>
            </a:r>
            <a:r>
              <a:rPr lang="zh-CN" altLang="en-US" sz="1200" b="1" dirty="0">
                <a:solidFill>
                  <a:srgbClr val="99CC00"/>
                </a:solidFill>
                <a:latin typeface="微软雅黑" pitchFamily="34" charset="-122"/>
                <a:ea typeface="微软雅黑" pitchFamily="34" charset="-122"/>
              </a:rPr>
              <a:t>缺点</a:t>
            </a:r>
            <a:r>
              <a:rPr lang="zh-CN" altLang="en-US" sz="1200" b="1" dirty="0" smtClean="0">
                <a:solidFill>
                  <a:srgbClr val="99CC00"/>
                </a:solidFill>
                <a:latin typeface="微软雅黑" pitchFamily="34" charset="-122"/>
                <a:ea typeface="微软雅黑" pitchFamily="34" charset="-122"/>
              </a:rPr>
              <a:t>：</a:t>
            </a:r>
            <a:r>
              <a:rPr lang="zh-CN" altLang="en-US" sz="1200" dirty="0" smtClean="0">
                <a:solidFill>
                  <a:schemeClr val="bg1">
                    <a:lumMod val="85000"/>
                  </a:schemeClr>
                </a:solidFill>
                <a:latin typeface="微软雅黑" pitchFamily="34" charset="-122"/>
                <a:ea typeface="微软雅黑" pitchFamily="34" charset="-122"/>
              </a:rPr>
              <a:t>战略</a:t>
            </a:r>
            <a:r>
              <a:rPr lang="zh-CN" altLang="en-US" sz="1200" dirty="0">
                <a:solidFill>
                  <a:schemeClr val="bg1">
                    <a:lumMod val="85000"/>
                  </a:schemeClr>
                </a:solidFill>
                <a:latin typeface="微软雅黑" pitchFamily="34" charset="-122"/>
                <a:ea typeface="微软雅黑" pitchFamily="34" charset="-122"/>
              </a:rPr>
              <a:t>协调、控制、监督困难，资源配置也较难，缺乏各公司的协调，管理变的间接。</a:t>
            </a:r>
          </a:p>
          <a:p>
            <a:pPr indent="421200">
              <a:lnSpc>
                <a:spcPct val="130000"/>
              </a:lnSpc>
              <a:spcAft>
                <a:spcPts val="420"/>
              </a:spcAft>
            </a:pPr>
            <a:r>
              <a:rPr lang="zh-CN" altLang="en-US" sz="1200" b="1" dirty="0">
                <a:solidFill>
                  <a:srgbClr val="99CC00"/>
                </a:solidFill>
                <a:latin typeface="微软雅黑" pitchFamily="34" charset="-122"/>
                <a:ea typeface="微软雅黑" pitchFamily="34" charset="-122"/>
              </a:rPr>
              <a:t>④适应</a:t>
            </a:r>
            <a:r>
              <a:rPr lang="zh-CN" altLang="en-US" sz="1200" b="1" dirty="0" smtClean="0">
                <a:solidFill>
                  <a:srgbClr val="99CC00"/>
                </a:solidFill>
                <a:latin typeface="微软雅黑" pitchFamily="34" charset="-122"/>
                <a:ea typeface="微软雅黑" pitchFamily="34" charset="-122"/>
              </a:rPr>
              <a:t>：</a:t>
            </a:r>
            <a:r>
              <a:rPr lang="zh-CN" altLang="zh-CN" sz="1200" dirty="0">
                <a:solidFill>
                  <a:schemeClr val="bg1">
                    <a:lumMod val="85000"/>
                  </a:schemeClr>
                </a:solidFill>
                <a:latin typeface="微软雅黑" pitchFamily="34" charset="-122"/>
                <a:ea typeface="微软雅黑" pitchFamily="34" charset="-122"/>
              </a:rPr>
              <a:t>是在非相关领域开展多种经营的企业所常用的一种组织结构形式。</a:t>
            </a:r>
            <a:endParaRPr lang="zh-CN" altLang="en-US" sz="1200" dirty="0">
              <a:solidFill>
                <a:schemeClr val="bg1">
                  <a:lumMod val="85000"/>
                </a:schemeClr>
              </a:solidFill>
              <a:latin typeface="微软雅黑" pitchFamily="34" charset="-122"/>
              <a:ea typeface="微软雅黑" pitchFamily="34" charset="-122"/>
            </a:endParaRPr>
          </a:p>
        </p:txBody>
      </p:sp>
      <p:graphicFrame>
        <p:nvGraphicFramePr>
          <p:cNvPr id="3" name="图示 2"/>
          <p:cNvGraphicFramePr/>
          <p:nvPr>
            <p:extLst>
              <p:ext uri="{D42A27DB-BD31-4B8C-83A1-F6EECF244321}">
                <p14:modId xmlns:p14="http://schemas.microsoft.com/office/powerpoint/2010/main" val="357548093"/>
              </p:ext>
            </p:extLst>
          </p:nvPr>
        </p:nvGraphicFramePr>
        <p:xfrm>
          <a:off x="4499992" y="1680050"/>
          <a:ext cx="4543400" cy="39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Box 22"/>
          <p:cNvSpPr txBox="1">
            <a:spLocks noChangeArrowheads="1"/>
          </p:cNvSpPr>
          <p:nvPr/>
        </p:nvSpPr>
        <p:spPr bwMode="auto">
          <a:xfrm>
            <a:off x="3752439" y="1052736"/>
            <a:ext cx="1351090" cy="679095"/>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sz="1600"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sz="1200" dirty="0"/>
              <a:t>集团控股型组织结构</a:t>
            </a:r>
            <a:endParaRPr lang="zh-CN" sz="1200" dirty="0"/>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51520" y="1794034"/>
            <a:ext cx="9001000" cy="308995"/>
          </a:xfrm>
          <a:prstGeom prst="rect">
            <a:avLst/>
          </a:prstGeom>
          <a:noFill/>
        </p:spPr>
        <p:txBody>
          <a:bodyPr wrap="square" rtlCol="0">
            <a:spAutoFit/>
          </a:bodyPr>
          <a:lstStyle/>
          <a:p>
            <a:pPr indent="457200">
              <a:lnSpc>
                <a:spcPct val="130000"/>
              </a:lnSpc>
            </a:pPr>
            <a:r>
              <a:rPr lang="zh-CN" altLang="en-US" sz="1200" dirty="0">
                <a:solidFill>
                  <a:schemeClr val="bg1">
                    <a:lumMod val="85000"/>
                  </a:schemeClr>
                </a:solidFill>
                <a:latin typeface="微软雅黑" pitchFamily="34" charset="-122"/>
                <a:ea typeface="微软雅黑" pitchFamily="34" charset="-122"/>
              </a:rPr>
              <a:t>如果不对职权做出十分明确的规定，则很可能引起职权关系的模糊和混乱。因此要做到</a:t>
            </a:r>
            <a:r>
              <a:rPr lang="zh-CN" altLang="en-US" sz="1200" dirty="0" smtClean="0">
                <a:solidFill>
                  <a:schemeClr val="bg1">
                    <a:lumMod val="85000"/>
                  </a:schemeClr>
                </a:solidFill>
                <a:latin typeface="微软雅黑" pitchFamily="34" charset="-122"/>
                <a:ea typeface="微软雅黑" pitchFamily="34" charset="-122"/>
              </a:rPr>
              <a:t>：</a:t>
            </a:r>
            <a:endParaRPr lang="en-US" altLang="zh-CN" sz="1200" dirty="0" smtClean="0">
              <a:solidFill>
                <a:schemeClr val="bg1">
                  <a:lumMod val="85000"/>
                </a:schemeClr>
              </a:solidFill>
              <a:latin typeface="微软雅黑" pitchFamily="34" charset="-122"/>
              <a:ea typeface="微软雅黑" pitchFamily="34" charset="-122"/>
            </a:endParaRPr>
          </a:p>
        </p:txBody>
      </p:sp>
      <p:sp>
        <p:nvSpPr>
          <p:cNvPr id="3" name="TextBox 6"/>
          <p:cNvSpPr txBox="1"/>
          <p:nvPr/>
        </p:nvSpPr>
        <p:spPr>
          <a:xfrm>
            <a:off x="251520" y="1340768"/>
            <a:ext cx="3960440" cy="308995"/>
          </a:xfrm>
          <a:prstGeom prst="rect">
            <a:avLst/>
          </a:prstGeom>
          <a:noFill/>
        </p:spPr>
        <p:txBody>
          <a:bodyPr wrap="square" rtlCol="0">
            <a:spAutoFit/>
          </a:bodyPr>
          <a:lstStyle/>
          <a:p>
            <a:pPr indent="457200">
              <a:lnSpc>
                <a:spcPct val="130000"/>
              </a:lnSpc>
            </a:pPr>
            <a:r>
              <a:rPr lang="en-US" altLang="zh-CN" sz="1200" b="1" dirty="0" smtClean="0">
                <a:solidFill>
                  <a:srgbClr val="99CC00"/>
                </a:solidFill>
                <a:latin typeface="微软雅黑" pitchFamily="34" charset="-122"/>
                <a:ea typeface="微软雅黑" pitchFamily="34" charset="-122"/>
              </a:rPr>
              <a:t>2</a:t>
            </a:r>
            <a:r>
              <a:rPr lang="zh-CN" altLang="en-US" sz="1200" b="1" dirty="0">
                <a:solidFill>
                  <a:srgbClr val="99CC00"/>
                </a:solidFill>
                <a:latin typeface="微软雅黑" pitchFamily="34" charset="-122"/>
                <a:ea typeface="微软雅黑" pitchFamily="34" charset="-122"/>
              </a:rPr>
              <a:t>）职权设计</a:t>
            </a:r>
            <a:endParaRPr lang="zh-CN" altLang="en-US" sz="1200" b="1" dirty="0">
              <a:solidFill>
                <a:srgbClr val="FCBC08"/>
              </a:solidFill>
              <a:latin typeface="微软雅黑" pitchFamily="34" charset="-122"/>
              <a:ea typeface="微软雅黑" pitchFamily="34" charset="-122"/>
            </a:endParaRPr>
          </a:p>
        </p:txBody>
      </p:sp>
      <p:grpSp>
        <p:nvGrpSpPr>
          <p:cNvPr id="4" name="组合 3"/>
          <p:cNvGrpSpPr/>
          <p:nvPr/>
        </p:nvGrpSpPr>
        <p:grpSpPr>
          <a:xfrm>
            <a:off x="6192440" y="2511480"/>
            <a:ext cx="2340000" cy="794722"/>
            <a:chOff x="8330083" y="3510300"/>
            <a:chExt cx="2340000" cy="794722"/>
          </a:xfrm>
        </p:grpSpPr>
        <p:sp>
          <p:nvSpPr>
            <p:cNvPr id="5" name="对角圆角矩形 4"/>
            <p:cNvSpPr/>
            <p:nvPr/>
          </p:nvSpPr>
          <p:spPr>
            <a:xfrm>
              <a:off x="8330083" y="3510300"/>
              <a:ext cx="2340000" cy="794722"/>
            </a:xfrm>
            <a:prstGeom prst="round2DiagRect">
              <a:avLst/>
            </a:prstGeom>
            <a:solidFill>
              <a:srgbClr val="F05425"/>
            </a:solidFill>
            <a:ln>
              <a:noFill/>
            </a:ln>
            <a:effectLst>
              <a:reflection stA="76000" endPos="14000" dist="254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6" name="矩形 5"/>
            <p:cNvSpPr/>
            <p:nvPr/>
          </p:nvSpPr>
          <p:spPr>
            <a:xfrm>
              <a:off x="8762420" y="3584496"/>
              <a:ext cx="1475326" cy="523220"/>
            </a:xfrm>
            <a:prstGeom prst="rect">
              <a:avLst/>
            </a:prstGeom>
          </p:spPr>
          <p:txBody>
            <a:bodyPr wrap="square">
              <a:spAutoFit/>
            </a:bodyPr>
            <a:lstStyle/>
            <a:p>
              <a:pPr algn="ctr"/>
              <a:r>
                <a:rPr lang="zh-CN" altLang="en-US" sz="1400" dirty="0">
                  <a:solidFill>
                    <a:schemeClr val="bg1"/>
                  </a:solidFill>
                  <a:latin typeface="微软雅黑" pitchFamily="34" charset="-122"/>
                  <a:ea typeface="微软雅黑" pitchFamily="34" charset="-122"/>
                </a:rPr>
                <a:t>以书面形式规定职权</a:t>
              </a:r>
              <a:endParaRPr lang="en-US" altLang="zh-CN" sz="1400" dirty="0" smtClean="0">
                <a:solidFill>
                  <a:schemeClr val="bg1"/>
                </a:solidFill>
                <a:latin typeface="微软雅黑" pitchFamily="34" charset="-122"/>
                <a:ea typeface="微软雅黑" pitchFamily="34" charset="-122"/>
              </a:endParaRPr>
            </a:p>
          </p:txBody>
        </p:sp>
      </p:grpSp>
      <p:grpSp>
        <p:nvGrpSpPr>
          <p:cNvPr id="7" name="组合 6"/>
          <p:cNvGrpSpPr/>
          <p:nvPr/>
        </p:nvGrpSpPr>
        <p:grpSpPr>
          <a:xfrm>
            <a:off x="3546016" y="2511480"/>
            <a:ext cx="2340000" cy="794722"/>
            <a:chOff x="5761620" y="3510300"/>
            <a:chExt cx="2340000" cy="794722"/>
          </a:xfrm>
        </p:grpSpPr>
        <p:sp>
          <p:nvSpPr>
            <p:cNvPr id="8" name="对角圆角矩形 7"/>
            <p:cNvSpPr/>
            <p:nvPr/>
          </p:nvSpPr>
          <p:spPr>
            <a:xfrm>
              <a:off x="5761620" y="3510300"/>
              <a:ext cx="2340000" cy="794722"/>
            </a:xfrm>
            <a:prstGeom prst="round2DiagRect">
              <a:avLst/>
            </a:prstGeom>
            <a:solidFill>
              <a:srgbClr val="7BC143"/>
            </a:solidFill>
            <a:ln>
              <a:noFill/>
            </a:ln>
            <a:effectLst>
              <a:reflection stA="76000" endPos="14000" dist="254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9" name="矩形 8"/>
            <p:cNvSpPr/>
            <p:nvPr/>
          </p:nvSpPr>
          <p:spPr>
            <a:xfrm>
              <a:off x="6090224" y="3584496"/>
              <a:ext cx="1682793" cy="523220"/>
            </a:xfrm>
            <a:prstGeom prst="rect">
              <a:avLst/>
            </a:prstGeom>
          </p:spPr>
          <p:txBody>
            <a:bodyPr wrap="square">
              <a:spAutoFit/>
            </a:bodyPr>
            <a:lstStyle/>
            <a:p>
              <a:pPr algn="ctr"/>
              <a:r>
                <a:rPr lang="zh-CN" altLang="en-US" sz="1400" dirty="0">
                  <a:solidFill>
                    <a:schemeClr val="bg1"/>
                  </a:solidFill>
                  <a:latin typeface="微软雅黑" pitchFamily="34" charset="-122"/>
                  <a:ea typeface="微软雅黑" pitchFamily="34" charset="-122"/>
                </a:rPr>
                <a:t>用科学准确的用语规定职权</a:t>
              </a:r>
              <a:endParaRPr lang="en-US" altLang="zh-CN" sz="1400" dirty="0" smtClean="0">
                <a:solidFill>
                  <a:schemeClr val="bg1"/>
                </a:solidFill>
                <a:latin typeface="微软雅黑" pitchFamily="34" charset="-122"/>
                <a:ea typeface="微软雅黑" pitchFamily="34" charset="-122"/>
              </a:endParaRPr>
            </a:p>
          </p:txBody>
        </p:sp>
      </p:grpSp>
      <p:grpSp>
        <p:nvGrpSpPr>
          <p:cNvPr id="10" name="组合 9"/>
          <p:cNvGrpSpPr/>
          <p:nvPr/>
        </p:nvGrpSpPr>
        <p:grpSpPr>
          <a:xfrm>
            <a:off x="899592" y="2511480"/>
            <a:ext cx="2340000" cy="794722"/>
            <a:chOff x="3193156" y="3510300"/>
            <a:chExt cx="2340000" cy="794722"/>
          </a:xfrm>
        </p:grpSpPr>
        <p:sp>
          <p:nvSpPr>
            <p:cNvPr id="11" name="对角圆角矩形 10"/>
            <p:cNvSpPr/>
            <p:nvPr/>
          </p:nvSpPr>
          <p:spPr>
            <a:xfrm>
              <a:off x="3193156" y="3510300"/>
              <a:ext cx="2340000" cy="794722"/>
            </a:xfrm>
            <a:prstGeom prst="round2DiagRect">
              <a:avLst/>
            </a:prstGeom>
            <a:solidFill>
              <a:srgbClr val="36B2E6"/>
            </a:solidFill>
            <a:ln>
              <a:noFill/>
            </a:ln>
            <a:effectLst>
              <a:reflection stA="76000" endPos="14000" dist="254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chemeClr val="tx1"/>
                </a:solidFill>
              </a:endParaRPr>
            </a:p>
          </p:txBody>
        </p:sp>
        <p:sp>
          <p:nvSpPr>
            <p:cNvPr id="12" name="矩形 11"/>
            <p:cNvSpPr/>
            <p:nvPr/>
          </p:nvSpPr>
          <p:spPr>
            <a:xfrm>
              <a:off x="3636550" y="3584496"/>
              <a:ext cx="1453213" cy="523220"/>
            </a:xfrm>
            <a:prstGeom prst="rect">
              <a:avLst/>
            </a:prstGeom>
          </p:spPr>
          <p:txBody>
            <a:bodyPr wrap="square">
              <a:spAutoFit/>
            </a:bodyPr>
            <a:lstStyle/>
            <a:p>
              <a:pPr algn="ctr"/>
              <a:r>
                <a:rPr lang="zh-CN" altLang="en-US" sz="1400" dirty="0">
                  <a:solidFill>
                    <a:schemeClr val="bg1"/>
                  </a:solidFill>
                  <a:latin typeface="微软雅黑" pitchFamily="34" charset="-122"/>
                  <a:ea typeface="微软雅黑" pitchFamily="34" charset="-122"/>
                </a:rPr>
                <a:t>全面而具体地规定</a:t>
              </a:r>
              <a:r>
                <a:rPr lang="zh-CN" altLang="en-US" sz="1400" dirty="0" smtClean="0">
                  <a:solidFill>
                    <a:schemeClr val="bg1"/>
                  </a:solidFill>
                  <a:latin typeface="微软雅黑" pitchFamily="34" charset="-122"/>
                  <a:ea typeface="微软雅黑" pitchFamily="34" charset="-122"/>
                </a:rPr>
                <a:t>职权</a:t>
              </a:r>
              <a:endParaRPr lang="en-US" altLang="zh-CN" sz="1400" dirty="0" smtClean="0">
                <a:solidFill>
                  <a:schemeClr val="bg1"/>
                </a:solidFill>
                <a:latin typeface="微软雅黑" pitchFamily="34" charset="-122"/>
                <a:ea typeface="微软雅黑" pitchFamily="34" charset="-122"/>
              </a:endParaRPr>
            </a:p>
          </p:txBody>
        </p:sp>
      </p:grpSp>
      <p:sp>
        <p:nvSpPr>
          <p:cNvPr id="13" name="TextBox 6"/>
          <p:cNvSpPr txBox="1"/>
          <p:nvPr/>
        </p:nvSpPr>
        <p:spPr>
          <a:xfrm>
            <a:off x="899592" y="3503248"/>
            <a:ext cx="2340000" cy="1269258"/>
          </a:xfrm>
          <a:prstGeom prst="rect">
            <a:avLst/>
          </a:prstGeom>
          <a:noFill/>
        </p:spPr>
        <p:txBody>
          <a:bodyPr wrap="square" rtlCol="0">
            <a:spAutoFit/>
          </a:bodyPr>
          <a:lstStyle/>
          <a:p>
            <a:pPr>
              <a:lnSpc>
                <a:spcPct val="130000"/>
              </a:lnSpc>
            </a:pPr>
            <a:r>
              <a:rPr lang="zh-CN" altLang="en-US" sz="1200" dirty="0">
                <a:solidFill>
                  <a:schemeClr val="bg1">
                    <a:lumMod val="85000"/>
                  </a:schemeClr>
                </a:solidFill>
                <a:latin typeface="微软雅黑" pitchFamily="34" charset="-122"/>
                <a:ea typeface="微软雅黑" pitchFamily="34" charset="-122"/>
              </a:rPr>
              <a:t>要将各部门及主管人员的每一项业务活动的职权，都统统加以规定，不能遗漏，而且，规定必须尽量具体，切忌抽象的、概括性的表述。</a:t>
            </a:r>
            <a:endParaRPr lang="en-US" altLang="zh-CN" sz="1200" dirty="0" smtClean="0">
              <a:solidFill>
                <a:schemeClr val="bg1">
                  <a:lumMod val="85000"/>
                </a:schemeClr>
              </a:solidFill>
              <a:latin typeface="微软雅黑" pitchFamily="34" charset="-122"/>
              <a:ea typeface="微软雅黑" pitchFamily="34" charset="-122"/>
            </a:endParaRPr>
          </a:p>
        </p:txBody>
      </p:sp>
      <p:sp>
        <p:nvSpPr>
          <p:cNvPr id="14" name="TextBox 6"/>
          <p:cNvSpPr txBox="1"/>
          <p:nvPr/>
        </p:nvSpPr>
        <p:spPr>
          <a:xfrm>
            <a:off x="3546016" y="3503248"/>
            <a:ext cx="2340000" cy="789127"/>
          </a:xfrm>
          <a:prstGeom prst="rect">
            <a:avLst/>
          </a:prstGeom>
          <a:noFill/>
        </p:spPr>
        <p:txBody>
          <a:bodyPr wrap="square" rtlCol="0">
            <a:spAutoFit/>
          </a:bodyPr>
          <a:lstStyle/>
          <a:p>
            <a:pPr>
              <a:lnSpc>
                <a:spcPct val="130000"/>
              </a:lnSpc>
            </a:pPr>
            <a:r>
              <a:rPr lang="zh-CN" altLang="en-US" sz="1200" dirty="0">
                <a:solidFill>
                  <a:schemeClr val="bg1">
                    <a:lumMod val="85000"/>
                  </a:schemeClr>
                </a:solidFill>
                <a:latin typeface="微软雅黑" pitchFamily="34" charset="-122"/>
                <a:ea typeface="微软雅黑" pitchFamily="34" charset="-122"/>
              </a:rPr>
              <a:t>为了避免理解上的分歧，对职权的规定，应措词科学、表达准确，而不应采用导致错误理解的表述。</a:t>
            </a:r>
            <a:endParaRPr lang="en-US" altLang="zh-CN" sz="1200" dirty="0" smtClean="0">
              <a:solidFill>
                <a:schemeClr val="bg1">
                  <a:lumMod val="85000"/>
                </a:schemeClr>
              </a:solidFill>
              <a:latin typeface="微软雅黑" pitchFamily="34" charset="-122"/>
              <a:ea typeface="微软雅黑" pitchFamily="34" charset="-122"/>
            </a:endParaRPr>
          </a:p>
        </p:txBody>
      </p:sp>
      <p:sp>
        <p:nvSpPr>
          <p:cNvPr id="15" name="TextBox 6"/>
          <p:cNvSpPr txBox="1"/>
          <p:nvPr/>
        </p:nvSpPr>
        <p:spPr>
          <a:xfrm>
            <a:off x="6192440" y="3503248"/>
            <a:ext cx="2340000" cy="1269258"/>
          </a:xfrm>
          <a:prstGeom prst="rect">
            <a:avLst/>
          </a:prstGeom>
          <a:noFill/>
        </p:spPr>
        <p:txBody>
          <a:bodyPr wrap="square" rtlCol="0">
            <a:spAutoFit/>
          </a:bodyPr>
          <a:lstStyle/>
          <a:p>
            <a:pPr>
              <a:lnSpc>
                <a:spcPct val="130000"/>
              </a:lnSpc>
            </a:pPr>
            <a:r>
              <a:rPr lang="zh-CN" altLang="en-US" sz="1200" dirty="0">
                <a:solidFill>
                  <a:schemeClr val="bg1">
                    <a:lumMod val="85000"/>
                  </a:schemeClr>
                </a:solidFill>
                <a:latin typeface="微软雅黑" pitchFamily="34" charset="-122"/>
                <a:ea typeface="微软雅黑" pitchFamily="34" charset="-122"/>
              </a:rPr>
              <a:t>口头形式的准确程度、规范程度较低，书面形式避免了这种不足，而且便于检查核对。如建立专门的职权系统表，或体现在职务说明书中。</a:t>
            </a:r>
            <a:endParaRPr lang="en-US" altLang="zh-CN" sz="1200" dirty="0" smtClean="0">
              <a:solidFill>
                <a:schemeClr val="bg1">
                  <a:lumMod val="8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anim calcmode="lin" valueType="num">
                                      <p:cBhvr>
                                        <p:cTn id="13" dur="500" fill="hold"/>
                                        <p:tgtEl>
                                          <p:spTgt spid="10"/>
                                        </p:tgtEl>
                                        <p:attrNameLst>
                                          <p:attrName>ppt_x</p:attrName>
                                        </p:attrNameLst>
                                      </p:cBhvr>
                                      <p:tavLst>
                                        <p:tav tm="0">
                                          <p:val>
                                            <p:strVal val="#ppt_x"/>
                                          </p:val>
                                        </p:tav>
                                        <p:tav tm="100000">
                                          <p:val>
                                            <p:strVal val="#ppt_x"/>
                                          </p:val>
                                        </p:tav>
                                      </p:tavLst>
                                    </p:anim>
                                    <p:anim calcmode="lin" valueType="num">
                                      <p:cBhvr>
                                        <p:cTn id="14" dur="5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750"/>
                                        <p:tgtEl>
                                          <p:spTgt spid="13"/>
                                        </p:tgtEl>
                                      </p:cBhvr>
                                    </p:animEffect>
                                    <p:anim calcmode="lin" valueType="num">
                                      <p:cBhvr>
                                        <p:cTn id="18" dur="750" fill="hold"/>
                                        <p:tgtEl>
                                          <p:spTgt spid="13"/>
                                        </p:tgtEl>
                                        <p:attrNameLst>
                                          <p:attrName>ppt_x</p:attrName>
                                        </p:attrNameLst>
                                      </p:cBhvr>
                                      <p:tavLst>
                                        <p:tav tm="0">
                                          <p:val>
                                            <p:strVal val="#ppt_x"/>
                                          </p:val>
                                        </p:tav>
                                        <p:tav tm="100000">
                                          <p:val>
                                            <p:strVal val="#ppt_x"/>
                                          </p:val>
                                        </p:tav>
                                      </p:tavLst>
                                    </p:anim>
                                    <p:anim calcmode="lin" valueType="num">
                                      <p:cBhvr>
                                        <p:cTn id="19" dur="75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anim calcmode="lin" valueType="num">
                                      <p:cBhvr>
                                        <p:cTn id="23" dur="500" fill="hold"/>
                                        <p:tgtEl>
                                          <p:spTgt spid="7"/>
                                        </p:tgtEl>
                                        <p:attrNameLst>
                                          <p:attrName>ppt_x</p:attrName>
                                        </p:attrNameLst>
                                      </p:cBhvr>
                                      <p:tavLst>
                                        <p:tav tm="0">
                                          <p:val>
                                            <p:strVal val="#ppt_x"/>
                                          </p:val>
                                        </p:tav>
                                        <p:tav tm="100000">
                                          <p:val>
                                            <p:strVal val="#ppt_x"/>
                                          </p:val>
                                        </p:tav>
                                      </p:tavLst>
                                    </p:anim>
                                    <p:anim calcmode="lin" valueType="num">
                                      <p:cBhvr>
                                        <p:cTn id="24" dur="500" fill="hold"/>
                                        <p:tgtEl>
                                          <p:spTgt spid="7"/>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3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750"/>
                                        <p:tgtEl>
                                          <p:spTgt spid="14"/>
                                        </p:tgtEl>
                                      </p:cBhvr>
                                    </p:animEffect>
                                    <p:anim calcmode="lin" valueType="num">
                                      <p:cBhvr>
                                        <p:cTn id="28" dur="750" fill="hold"/>
                                        <p:tgtEl>
                                          <p:spTgt spid="14"/>
                                        </p:tgtEl>
                                        <p:attrNameLst>
                                          <p:attrName>ppt_x</p:attrName>
                                        </p:attrNameLst>
                                      </p:cBhvr>
                                      <p:tavLst>
                                        <p:tav tm="0">
                                          <p:val>
                                            <p:strVal val="#ppt_x"/>
                                          </p:val>
                                        </p:tav>
                                        <p:tav tm="100000">
                                          <p:val>
                                            <p:strVal val="#ppt_x"/>
                                          </p:val>
                                        </p:tav>
                                      </p:tavLst>
                                    </p:anim>
                                    <p:anim calcmode="lin" valueType="num">
                                      <p:cBhvr>
                                        <p:cTn id="29" dur="75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anim calcmode="lin" valueType="num">
                                      <p:cBhvr>
                                        <p:cTn id="33" dur="500" fill="hold"/>
                                        <p:tgtEl>
                                          <p:spTgt spid="4"/>
                                        </p:tgtEl>
                                        <p:attrNameLst>
                                          <p:attrName>ppt_x</p:attrName>
                                        </p:attrNameLst>
                                      </p:cBhvr>
                                      <p:tavLst>
                                        <p:tav tm="0">
                                          <p:val>
                                            <p:strVal val="#ppt_x"/>
                                          </p:val>
                                        </p:tav>
                                        <p:tav tm="100000">
                                          <p:val>
                                            <p:strVal val="#ppt_x"/>
                                          </p:val>
                                        </p:tav>
                                      </p:tavLst>
                                    </p:anim>
                                    <p:anim calcmode="lin" valueType="num">
                                      <p:cBhvr>
                                        <p:cTn id="34" dur="500" fill="hold"/>
                                        <p:tgtEl>
                                          <p:spTgt spid="4"/>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750"/>
                                        <p:tgtEl>
                                          <p:spTgt spid="15"/>
                                        </p:tgtEl>
                                      </p:cBhvr>
                                    </p:animEffect>
                                    <p:anim calcmode="lin" valueType="num">
                                      <p:cBhvr>
                                        <p:cTn id="38" dur="750" fill="hold"/>
                                        <p:tgtEl>
                                          <p:spTgt spid="15"/>
                                        </p:tgtEl>
                                        <p:attrNameLst>
                                          <p:attrName>ppt_x</p:attrName>
                                        </p:attrNameLst>
                                      </p:cBhvr>
                                      <p:tavLst>
                                        <p:tav tm="0">
                                          <p:val>
                                            <p:strVal val="#ppt_x"/>
                                          </p:val>
                                        </p:tav>
                                        <p:tav tm="100000">
                                          <p:val>
                                            <p:strVal val="#ppt_x"/>
                                          </p:val>
                                        </p:tav>
                                      </p:tavLst>
                                    </p:anim>
                                    <p:anim calcmode="lin" valueType="num">
                                      <p:cBhvr>
                                        <p:cTn id="3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94187" y="2361587"/>
            <a:ext cx="4137513" cy="2808269"/>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 name="Rectangle 12"/>
          <p:cNvSpPr/>
          <p:nvPr/>
        </p:nvSpPr>
        <p:spPr bwMode="auto">
          <a:xfrm>
            <a:off x="295971" y="1636904"/>
            <a:ext cx="4135729" cy="579880"/>
          </a:xfrm>
          <a:prstGeom prst="rect">
            <a:avLst/>
          </a:prstGeom>
          <a:solidFill>
            <a:srgbClr val="7FBA00"/>
          </a:solidFill>
        </p:spPr>
        <p:txBody>
          <a:bodyPr vert="horz" wrap="square" lIns="68571" tIns="68571" rIns="68571" bIns="68571" rtlCol="0" anchor="ctr" anchorCtr="0">
            <a:noAutofit/>
          </a:bodyPr>
          <a:lstStyle/>
          <a:p>
            <a:pPr algn="ctr">
              <a:lnSpc>
                <a:spcPct val="90000"/>
              </a:lnSpc>
              <a:spcBef>
                <a:spcPct val="20000"/>
              </a:spcBef>
              <a:buSzPct val="90000"/>
            </a:pPr>
            <a:r>
              <a:rPr lang="en-US" altLang="zh-CN"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r>
              <a:rPr lang="zh-CN" altLang="en-US"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岗位、职位、职务</a:t>
            </a:r>
            <a:r>
              <a:rPr lang="en-US" altLang="zh-CN"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endParaRPr lang="en-US"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4" name="Rectangle 14"/>
          <p:cNvSpPr/>
          <p:nvPr/>
        </p:nvSpPr>
        <p:spPr bwMode="auto">
          <a:xfrm>
            <a:off x="179512" y="1484785"/>
            <a:ext cx="4363427" cy="3816423"/>
          </a:xfrm>
          <a:prstGeom prst="rect">
            <a:avLst/>
          </a:prstGeom>
          <a:noFill/>
          <a:ln w="38100">
            <a:solidFill>
              <a:srgbClr val="7FBA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a:endParaRPr lang="en-US" sz="1600" dirty="0">
              <a:solidFill>
                <a:srgbClr val="FFFFFF">
                  <a:alpha val="98824"/>
                </a:srgbClr>
              </a:solidFill>
              <a:ea typeface="Segoe UI" pitchFamily="34" charset="0"/>
              <a:cs typeface="Segoe UI" pitchFamily="34" charset="0"/>
            </a:endParaRPr>
          </a:p>
        </p:txBody>
      </p:sp>
      <p:sp>
        <p:nvSpPr>
          <p:cNvPr id="5" name="矩形 4"/>
          <p:cNvSpPr/>
          <p:nvPr/>
        </p:nvSpPr>
        <p:spPr>
          <a:xfrm>
            <a:off x="280320" y="2414951"/>
            <a:ext cx="4151380" cy="2585708"/>
          </a:xfrm>
          <a:prstGeom prst="rect">
            <a:avLst/>
          </a:prstGeom>
        </p:spPr>
        <p:txBody>
          <a:bodyPr wrap="square">
            <a:spAutoFit/>
          </a:bodyPr>
          <a:lstStyle/>
          <a:p>
            <a:pPr indent="457200">
              <a:lnSpc>
                <a:spcPct val="130000"/>
              </a:lnSpc>
            </a:pP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职位（</a:t>
            </a:r>
            <a:r>
              <a:rPr lang="en-US" altLang="zh-CN"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position</a:t>
            </a: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）与岗位（</a:t>
            </a:r>
            <a:r>
              <a:rPr lang="en-US" altLang="zh-CN"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Post</a:t>
            </a: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）的含义相近，职位泛指某一个阶层（类），面更宽泛，而</a:t>
            </a:r>
            <a:r>
              <a:rPr lang="zh-CN" altLang="en-US" sz="14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岗位则具体得多</a:t>
            </a: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。若干个岗位（职位）的共性体现就是职务。</a:t>
            </a:r>
            <a:r>
              <a:rPr lang="zh-CN" altLang="en-US" sz="14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职务＝头衔</a:t>
            </a: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（岗位称谓）　 例如：经理</a:t>
            </a:r>
            <a:r>
              <a:rPr lang="en-US" altLang="zh-CN"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主任</a:t>
            </a:r>
            <a:r>
              <a:rPr lang="en-US" altLang="zh-CN"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专员等。</a:t>
            </a:r>
            <a:r>
              <a:rPr lang="zh-CN" altLang="en-US" sz="14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岗位名称＝职能（</a:t>
            </a:r>
            <a:r>
              <a:rPr lang="en-US" altLang="zh-CN" sz="14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function</a:t>
            </a:r>
            <a:r>
              <a:rPr lang="zh-CN" altLang="en-US" sz="14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4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4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职务（头衔）</a:t>
            </a: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。如办公室主任、招聘专员等。岗位名称要尽量与业界一致，便于比较和交流，并坚持名实相符，保持内部层序清晰，而对外如市场销售等岗位可灵活一些。</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9180" y="1484784"/>
            <a:ext cx="4240470" cy="3816423"/>
          </a:xfrm>
          <a:prstGeom prst="rect">
            <a:avLst/>
          </a:prstGeom>
          <a:ln w="28575">
            <a:solidFill>
              <a:srgbClr val="99CC00"/>
            </a:solidFill>
          </a:ln>
        </p:spPr>
      </p:pic>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384613" y="1772817"/>
            <a:ext cx="4600628" cy="3280248"/>
          </a:xfrm>
          <a:prstGeom prst="rect">
            <a:avLst/>
          </a:prstGeom>
          <a:ln w="19050">
            <a:solidFill>
              <a:srgbClr val="99CC00"/>
            </a:solidFill>
          </a:ln>
        </p:spPr>
      </p:pic>
      <p:sp>
        <p:nvSpPr>
          <p:cNvPr id="3" name="TextBox 2"/>
          <p:cNvSpPr txBox="1"/>
          <p:nvPr/>
        </p:nvSpPr>
        <p:spPr>
          <a:xfrm>
            <a:off x="321270" y="2566619"/>
            <a:ext cx="3884079" cy="1772793"/>
          </a:xfrm>
          <a:prstGeom prst="rect">
            <a:avLst/>
          </a:prstGeom>
          <a:noFill/>
        </p:spPr>
        <p:txBody>
          <a:bodyPr wrap="square" rtlCol="0">
            <a:spAutoFit/>
          </a:bodyPr>
          <a:lstStyle/>
          <a:p>
            <a:pPr indent="457200">
              <a:lnSpc>
                <a:spcPct val="130000"/>
              </a:lnSpc>
            </a:pPr>
            <a:r>
              <a:rPr lang="zh-CN" altLang="en-US" sz="1400" dirty="0">
                <a:solidFill>
                  <a:schemeClr val="bg1">
                    <a:lumMod val="85000"/>
                  </a:schemeClr>
                </a:solidFill>
                <a:latin typeface="微软雅黑" pitchFamily="34" charset="-122"/>
                <a:ea typeface="微软雅黑" pitchFamily="34" charset="-122"/>
              </a:rPr>
              <a:t>定岗定编是确定岗位和确定岗位编制的合称，前者是</a:t>
            </a:r>
            <a:r>
              <a:rPr lang="zh-CN" altLang="en-US" sz="1400" b="1" dirty="0">
                <a:solidFill>
                  <a:srgbClr val="8CC600"/>
                </a:solidFill>
                <a:latin typeface="微软雅黑" pitchFamily="34" charset="-122"/>
                <a:ea typeface="微软雅黑" pitchFamily="34" charset="-122"/>
              </a:rPr>
              <a:t>设计组织中的承担具体工作的岗位</a:t>
            </a:r>
            <a:r>
              <a:rPr lang="zh-CN" altLang="en-US" sz="1400" dirty="0">
                <a:solidFill>
                  <a:schemeClr val="bg1">
                    <a:lumMod val="85000"/>
                  </a:schemeClr>
                </a:solidFill>
                <a:latin typeface="微软雅黑" pitchFamily="34" charset="-122"/>
                <a:ea typeface="微软雅黑" pitchFamily="34" charset="-122"/>
              </a:rPr>
              <a:t>，而后者是</a:t>
            </a:r>
            <a:r>
              <a:rPr lang="zh-CN" altLang="en-US" sz="1400" b="1" dirty="0">
                <a:solidFill>
                  <a:srgbClr val="8CC600"/>
                </a:solidFill>
                <a:latin typeface="微软雅黑" pitchFamily="34" charset="-122"/>
                <a:ea typeface="微软雅黑" pitchFamily="34" charset="-122"/>
              </a:rPr>
              <a:t>设计从事某个岗位的人数</a:t>
            </a:r>
            <a:r>
              <a:rPr lang="zh-CN" altLang="en-US" sz="1400" dirty="0">
                <a:solidFill>
                  <a:schemeClr val="bg1">
                    <a:lumMod val="85000"/>
                  </a:schemeClr>
                </a:solidFill>
                <a:latin typeface="微软雅黑" pitchFamily="34" charset="-122"/>
                <a:ea typeface="微软雅黑" pitchFamily="34" charset="-122"/>
              </a:rPr>
              <a:t>。但在实际工作中，这两者是密不可分的，当一个岗位被确定之后，就会自动有人的数量和质量的概念产生。</a:t>
            </a:r>
            <a:endParaRPr lang="zh-CN" altLang="zh-CN" sz="1400" b="1" dirty="0">
              <a:solidFill>
                <a:schemeClr val="bg1">
                  <a:lumMod val="85000"/>
                </a:schemeClr>
              </a:solidFill>
              <a:latin typeface="微软雅黑" pitchFamily="34" charset="-122"/>
              <a:ea typeface="微软雅黑" pitchFamily="34" charset="-122"/>
            </a:endParaRPr>
          </a:p>
        </p:txBody>
      </p:sp>
      <p:sp>
        <p:nvSpPr>
          <p:cNvPr id="4" name="TextBox 6"/>
          <p:cNvSpPr txBox="1"/>
          <p:nvPr/>
        </p:nvSpPr>
        <p:spPr>
          <a:xfrm>
            <a:off x="321269" y="4049441"/>
            <a:ext cx="3884080" cy="932563"/>
          </a:xfrm>
          <a:prstGeom prst="rect">
            <a:avLst/>
          </a:prstGeom>
          <a:noFill/>
        </p:spPr>
        <p:txBody>
          <a:bodyPr wrap="square" rtlCol="0">
            <a:spAutoFit/>
          </a:bodyPr>
          <a:lstStyle/>
          <a:p>
            <a:pPr indent="457200">
              <a:lnSpc>
                <a:spcPct val="130000"/>
              </a:lnSpc>
            </a:pPr>
            <a:r>
              <a:rPr lang="zh-CN" altLang="en-US" sz="1400" dirty="0">
                <a:solidFill>
                  <a:schemeClr val="bg1">
                    <a:lumMod val="85000"/>
                  </a:schemeClr>
                </a:solidFill>
                <a:latin typeface="微软雅黑" pitchFamily="34" charset="-122"/>
                <a:ea typeface="微软雅黑" pitchFamily="34" charset="-122"/>
              </a:rPr>
              <a:t>有的企业还把与定岗有关的人员素质的问题单独提出来，称之为“定员”。</a:t>
            </a:r>
            <a:r>
              <a:rPr lang="zh-CN" altLang="en-US" sz="1400" b="1" dirty="0">
                <a:solidFill>
                  <a:schemeClr val="bg1">
                    <a:lumMod val="85000"/>
                  </a:schemeClr>
                </a:solidFill>
                <a:latin typeface="微软雅黑" pitchFamily="34" charset="-122"/>
                <a:ea typeface="微软雅黑" pitchFamily="34" charset="-122"/>
              </a:rPr>
              <a:t>“定员”与“定岗定编”一起被称之为“三定”。</a:t>
            </a:r>
          </a:p>
        </p:txBody>
      </p:sp>
      <p:cxnSp>
        <p:nvCxnSpPr>
          <p:cNvPr id="5" name="直接连接符 4"/>
          <p:cNvCxnSpPr/>
          <p:nvPr/>
        </p:nvCxnSpPr>
        <p:spPr>
          <a:xfrm>
            <a:off x="381022" y="5037951"/>
            <a:ext cx="3884080"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6" name="Rectangle 31"/>
          <p:cNvSpPr/>
          <p:nvPr/>
        </p:nvSpPr>
        <p:spPr bwMode="auto">
          <a:xfrm>
            <a:off x="381022" y="2028823"/>
            <a:ext cx="4302160" cy="433841"/>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defTabSz="685289"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rPr>
              <a:t>      何谓“定岗定编”？</a:t>
            </a:r>
            <a:endParaRPr kumimoji="0" lang="en-US" sz="1600" b="1" i="0" u="none" strike="noStrike" kern="0" cap="none" spc="0" normalizeH="0" baseline="0" noProof="0" dirty="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797865" y="4366583"/>
            <a:ext cx="7662566" cy="905248"/>
          </a:xfrm>
          <a:prstGeom prst="rect">
            <a:avLst/>
          </a:prstGeom>
          <a:noFill/>
        </p:spPr>
        <p:txBody>
          <a:bodyPr wrap="square" rtlCol="0">
            <a:spAutoFit/>
          </a:bodyPr>
          <a:lstStyle/>
          <a:p>
            <a:pPr indent="457200">
              <a:lnSpc>
                <a:spcPct val="130000"/>
              </a:lnSpc>
            </a:pPr>
            <a:r>
              <a:rPr lang="zh-CN" altLang="en-US" sz="1400" dirty="0">
                <a:solidFill>
                  <a:schemeClr val="bg1">
                    <a:lumMod val="85000"/>
                  </a:schemeClr>
                </a:solidFill>
                <a:latin typeface="微软雅黑" pitchFamily="34" charset="-122"/>
                <a:ea typeface="微软雅黑" pitchFamily="34" charset="-122"/>
              </a:rPr>
              <a:t>定岗的过程就是岗位设计（也有称为岗位设置）的过程。岗位设计也称为工作设计，是指根据组织业务目标的需要，并兼顾个人的需要，规定某个岗位的任务、责任、权力以及在组织中与其他岗位的关系的过程。它所要解决的主要问题是组织向其成员分配工作任务和职责的方式。</a:t>
            </a:r>
          </a:p>
        </p:txBody>
      </p:sp>
      <p:cxnSp>
        <p:nvCxnSpPr>
          <p:cNvPr id="3" name="直接连接符 2"/>
          <p:cNvCxnSpPr/>
          <p:nvPr/>
        </p:nvCxnSpPr>
        <p:spPr>
          <a:xfrm>
            <a:off x="855424" y="5286129"/>
            <a:ext cx="760500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46589" y="1556792"/>
            <a:ext cx="7613843" cy="2647753"/>
          </a:xfrm>
          <a:prstGeom prst="rect">
            <a:avLst/>
          </a:prstGeom>
        </p:spPr>
      </p:pic>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4956592" y="3294789"/>
            <a:ext cx="4039793" cy="2025555"/>
          </a:xfrm>
          <a:prstGeom prst="rect">
            <a:avLst/>
          </a:prstGeom>
          <a:noFill/>
        </p:spPr>
        <p:txBody>
          <a:bodyPr wrap="square" rtlCol="0">
            <a:spAutoFit/>
          </a:bodyPr>
          <a:lstStyle/>
          <a:p>
            <a:pPr indent="457200">
              <a:lnSpc>
                <a:spcPct val="130000"/>
              </a:lnSpc>
            </a:pPr>
            <a:r>
              <a:rPr lang="zh-CN" altLang="en-US" sz="1400" dirty="0">
                <a:solidFill>
                  <a:schemeClr val="bg1">
                    <a:lumMod val="85000"/>
                  </a:schemeClr>
                </a:solidFill>
                <a:latin typeface="微软雅黑" pitchFamily="34" charset="-122"/>
                <a:ea typeface="微软雅黑" pitchFamily="34" charset="-122"/>
              </a:rPr>
              <a:t>定编（这里包括定员），</a:t>
            </a:r>
            <a:r>
              <a:rPr lang="zh-CN" altLang="en-US" sz="1400" b="1" dirty="0">
                <a:solidFill>
                  <a:srgbClr val="8CC600"/>
                </a:solidFill>
                <a:latin typeface="微软雅黑" pitchFamily="34" charset="-122"/>
                <a:ea typeface="微软雅黑" pitchFamily="34" charset="-122"/>
              </a:rPr>
              <a:t>就是对确定的岗位进行各类人员的数量及素质配备</a:t>
            </a:r>
            <a:r>
              <a:rPr lang="zh-CN" altLang="en-US" sz="1400" dirty="0">
                <a:solidFill>
                  <a:schemeClr val="bg1">
                    <a:lumMod val="85000"/>
                  </a:schemeClr>
                </a:solidFill>
                <a:latin typeface="微软雅黑" pitchFamily="34" charset="-122"/>
                <a:ea typeface="微软雅黑" pitchFamily="34" charset="-122"/>
              </a:rPr>
              <a:t>。它要求根据企业当时的业务方向和规模，在一定的时间内和一定的技术条件下，本着精简机构，节约用人，提高工作效率的原则，规定各类人员必须配备的数量。它所要解决的问题是企业各工作岗位配备什么素质的人员，以及配备多少人员。</a:t>
            </a:r>
          </a:p>
        </p:txBody>
      </p:sp>
      <p:cxnSp>
        <p:nvCxnSpPr>
          <p:cNvPr id="3" name="直接连接符 2"/>
          <p:cNvCxnSpPr/>
          <p:nvPr/>
        </p:nvCxnSpPr>
        <p:spPr>
          <a:xfrm>
            <a:off x="395536" y="5666435"/>
            <a:ext cx="860889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556792"/>
            <a:ext cx="4170109" cy="3849011"/>
          </a:xfrm>
          <a:prstGeom prst="rect">
            <a:avLst/>
          </a:prstGeom>
        </p:spPr>
      </p:pic>
      <p:sp>
        <p:nvSpPr>
          <p:cNvPr id="5" name="Rectangle 31"/>
          <p:cNvSpPr/>
          <p:nvPr/>
        </p:nvSpPr>
        <p:spPr bwMode="auto">
          <a:xfrm>
            <a:off x="4305236" y="2691406"/>
            <a:ext cx="4691148" cy="473067"/>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defTabSz="685289"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rPr>
              <a:t>      </a:t>
            </a:r>
            <a:r>
              <a:rPr kumimoji="0" lang="en-US" altLang="zh-CN" sz="1600" b="1" i="0" u="none" strike="noStrike" kern="0" cap="none" spc="0" normalizeH="0" baseline="0" noProof="0" dirty="0" smtClean="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rPr>
              <a:t>“</a:t>
            </a:r>
            <a:r>
              <a:rPr kumimoji="0" lang="zh-CN" altLang="en-US" sz="1600" b="1" i="0" u="none" strike="noStrike" kern="0" cap="none" spc="0" normalizeH="0" baseline="0" noProof="0" dirty="0" smtClean="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rPr>
              <a:t>定编</a:t>
            </a:r>
            <a:r>
              <a:rPr kumimoji="0" lang="en-US" altLang="zh-CN" sz="1600" b="1" i="0" u="none" strike="noStrike" kern="0" cap="none" spc="0" normalizeH="0" baseline="0" noProof="0" dirty="0" smtClean="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rPr>
              <a:t>”</a:t>
            </a:r>
            <a:r>
              <a:rPr kumimoji="0" lang="zh-CN" altLang="en-US" sz="1600" b="1" i="0" u="none" strike="noStrike" kern="0" cap="none" spc="0" normalizeH="0" baseline="0" noProof="0" dirty="0" smtClean="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rPr>
              <a:t>与“定员”</a:t>
            </a:r>
            <a:endParaRPr kumimoji="0" lang="en-US" sz="1600" b="1" i="0" u="none" strike="noStrike" kern="0" cap="none" spc="0" normalizeH="0" baseline="0" noProof="0" dirty="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73996" y="3780050"/>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bg1">
                    <a:lumMod val="85000"/>
                  </a:schemeClr>
                </a:solidFill>
                <a:latin typeface="微软雅黑" pitchFamily="34" charset="-122"/>
                <a:ea typeface="微软雅黑" pitchFamily="34" charset="-122"/>
              </a:rPr>
              <a:t>组织概述</a:t>
            </a:r>
            <a:endParaRPr lang="zh-CN" altLang="en-US" kern="0" dirty="0">
              <a:solidFill>
                <a:schemeClr val="bg1">
                  <a:lumMod val="85000"/>
                </a:schemeClr>
              </a:solidFill>
              <a:latin typeface="微软雅黑" pitchFamily="34" charset="-122"/>
              <a:ea typeface="微软雅黑" pitchFamily="34" charset="-122"/>
            </a:endParaRPr>
          </a:p>
        </p:txBody>
      </p:sp>
      <p:sp>
        <p:nvSpPr>
          <p:cNvPr id="3" name="矩形 2"/>
          <p:cNvSpPr/>
          <p:nvPr/>
        </p:nvSpPr>
        <p:spPr>
          <a:xfrm>
            <a:off x="4573996" y="4211997"/>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bg1">
                    <a:lumMod val="85000"/>
                  </a:schemeClr>
                </a:solidFill>
                <a:latin typeface="微软雅黑" pitchFamily="34" charset="-122"/>
                <a:ea typeface="微软雅黑" pitchFamily="34" charset="-122"/>
              </a:rPr>
              <a:t>组织管理概述</a:t>
            </a:r>
            <a:endParaRPr lang="zh-CN" altLang="en-US" kern="0" dirty="0">
              <a:solidFill>
                <a:schemeClr val="bg1">
                  <a:lumMod val="85000"/>
                </a:schemeClr>
              </a:solidFill>
              <a:latin typeface="微软雅黑" pitchFamily="34" charset="-122"/>
              <a:ea typeface="微软雅黑" pitchFamily="34" charset="-122"/>
            </a:endParaRPr>
          </a:p>
        </p:txBody>
      </p:sp>
      <p:sp>
        <p:nvSpPr>
          <p:cNvPr id="4" name="TextBox 8"/>
          <p:cNvSpPr txBox="1"/>
          <p:nvPr/>
        </p:nvSpPr>
        <p:spPr>
          <a:xfrm>
            <a:off x="3061828" y="2996952"/>
            <a:ext cx="5110572" cy="523220"/>
          </a:xfrm>
          <a:prstGeom prst="rect">
            <a:avLst/>
          </a:prstGeom>
          <a:noFill/>
        </p:spPr>
        <p:txBody>
          <a:bodyPr wrap="square" rtlCol="0">
            <a:spAutoFit/>
          </a:bodyPr>
          <a:lstStyle/>
          <a:p>
            <a:pPr algn="ctr"/>
            <a:r>
              <a:rPr lang="en-US" altLang="zh-CN" sz="2800" dirty="0">
                <a:solidFill>
                  <a:srgbClr val="FF3C00"/>
                </a:solidFill>
                <a:latin typeface="Impact" panose="020B0806030902050204" pitchFamily="34" charset="0"/>
                <a:ea typeface="微软雅黑" pitchFamily="34" charset="-122"/>
              </a:rPr>
              <a:t>01</a:t>
            </a:r>
            <a:r>
              <a:rPr lang="en-US" altLang="zh-CN" sz="2800" b="1" dirty="0" smtClean="0">
                <a:solidFill>
                  <a:srgbClr val="FF3C00"/>
                </a:solidFill>
                <a:latin typeface="微软雅黑" pitchFamily="34" charset="-122"/>
                <a:ea typeface="微软雅黑" pitchFamily="34" charset="-122"/>
              </a:rPr>
              <a:t>  </a:t>
            </a:r>
            <a:r>
              <a:rPr lang="zh-CN" altLang="en-US" sz="2800" b="1" dirty="0" smtClean="0">
                <a:solidFill>
                  <a:srgbClr val="FF3C00"/>
                </a:solidFill>
                <a:latin typeface="微软雅黑" pitchFamily="34" charset="-122"/>
                <a:ea typeface="微软雅黑" pitchFamily="34" charset="-122"/>
              </a:rPr>
              <a:t>组织与组织概述</a:t>
            </a:r>
            <a:r>
              <a:rPr lang="en-US" altLang="zh-CN" sz="2800" b="1" dirty="0" smtClean="0">
                <a:solidFill>
                  <a:srgbClr val="FF3C00"/>
                </a:solidFill>
                <a:latin typeface="微软雅黑" pitchFamily="34" charset="-122"/>
                <a:ea typeface="微软雅黑" pitchFamily="34" charset="-122"/>
              </a:rPr>
              <a:t>     </a:t>
            </a:r>
            <a:endParaRPr lang="zh-CN" altLang="en-US" sz="2800" b="1" dirty="0">
              <a:solidFill>
                <a:srgbClr val="FF3C00"/>
              </a:solidFill>
              <a:latin typeface="微软雅黑" pitchFamily="34" charset="-122"/>
              <a:ea typeface="微软雅黑" pitchFamily="34" charset="-122"/>
            </a:endParaRPr>
          </a:p>
        </p:txBody>
      </p:sp>
      <p:sp>
        <p:nvSpPr>
          <p:cNvPr id="5" name="六边形 4"/>
          <p:cNvSpPr/>
          <p:nvPr/>
        </p:nvSpPr>
        <p:spPr>
          <a:xfrm>
            <a:off x="993099" y="2417454"/>
            <a:ext cx="2676593" cy="2307690"/>
          </a:xfrm>
          <a:prstGeom prst="hexagon">
            <a:avLst>
              <a:gd name="adj" fmla="val 25000"/>
              <a:gd name="vf" fmla="val 115470"/>
            </a:avLst>
          </a:prstGeom>
          <a:blipFill>
            <a:blip r:embed="rId2" cstate="print">
              <a:extLst>
                <a:ext uri="{28A0092B-C50C-407E-A947-70E740481C1C}">
                  <a14:useLocalDpi xmlns:a14="http://schemas.microsoft.com/office/drawing/2010/main" val="0"/>
                </a:ext>
              </a:extLst>
            </a:blip>
            <a:srcRect/>
            <a:stretch>
              <a:fillRect t="-8000" b="-8000"/>
            </a:stretch>
          </a:blipFill>
          <a:ln>
            <a:solidFill>
              <a:srgbClr val="99CC0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cxnSp>
        <p:nvCxnSpPr>
          <p:cNvPr id="6" name="直接连接符 5"/>
          <p:cNvCxnSpPr/>
          <p:nvPr/>
        </p:nvCxnSpPr>
        <p:spPr>
          <a:xfrm>
            <a:off x="3669692" y="3571299"/>
            <a:ext cx="4502708" cy="0"/>
          </a:xfrm>
          <a:prstGeom prst="line">
            <a:avLst/>
          </a:prstGeom>
          <a:ln w="28575">
            <a:solidFill>
              <a:srgbClr val="99CC00"/>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4"/>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Scale>
                                          <p:cBhvr>
                                            <p:cTn id="13"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2"/>
                                            </p:tgtEl>
                                            <p:attrNameLst>
                                              <p:attrName>ppt_x</p:attrName>
                                              <p:attrName>ppt_y</p:attrName>
                                            </p:attrNameLst>
                                          </p:cBhvr>
                                        </p:animMotion>
                                        <p:animEffect transition="in" filter="fade">
                                          <p:cBhvr>
                                            <p:cTn id="15" dur="1000"/>
                                            <p:tgtEl>
                                              <p:spTgt spid="2"/>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3"/>
                                            </p:tgtEl>
                                            <p:attrNameLst>
                                              <p:attrName>style.visibility</p:attrName>
                                            </p:attrNameLst>
                                          </p:cBhvr>
                                          <p:to>
                                            <p:strVal val="visible"/>
                                          </p:to>
                                        </p:set>
                                        <p:animScale>
                                          <p:cBhvr>
                                            <p:cTn id="18"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
                                            </p:tgtEl>
                                            <p:attrNameLst>
                                              <p:attrName>ppt_x</p:attrName>
                                              <p:attrName>ppt_y</p:attrName>
                                            </p:attrNameLst>
                                          </p:cBhvr>
                                        </p:animMotion>
                                        <p:animEffect transition="in" filter="fade">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4"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4"/>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Scale>
                                          <p:cBhvr>
                                            <p:cTn id="13"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2"/>
                                            </p:tgtEl>
                                            <p:attrNameLst>
                                              <p:attrName>ppt_x</p:attrName>
                                              <p:attrName>ppt_y</p:attrName>
                                            </p:attrNameLst>
                                          </p:cBhvr>
                                        </p:animMotion>
                                        <p:animEffect transition="in" filter="fade">
                                          <p:cBhvr>
                                            <p:cTn id="15" dur="1000"/>
                                            <p:tgtEl>
                                              <p:spTgt spid="2"/>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3"/>
                                            </p:tgtEl>
                                            <p:attrNameLst>
                                              <p:attrName>style.visibility</p:attrName>
                                            </p:attrNameLst>
                                          </p:cBhvr>
                                          <p:to>
                                            <p:strVal val="visible"/>
                                          </p:to>
                                        </p:set>
                                        <p:animScale>
                                          <p:cBhvr>
                                            <p:cTn id="18"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
                                            </p:tgtEl>
                                            <p:attrNameLst>
                                              <p:attrName>ppt_x</p:attrName>
                                              <p:attrName>ppt_y</p:attrName>
                                            </p:attrNameLst>
                                          </p:cBhvr>
                                        </p:animMotion>
                                        <p:animEffect transition="in" filter="fade">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4" grpId="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6357" y="1700808"/>
            <a:ext cx="4390099" cy="3175505"/>
          </a:xfrm>
          <a:prstGeom prst="rect">
            <a:avLst/>
          </a:prstGeom>
        </p:spPr>
      </p:pic>
      <p:sp>
        <p:nvSpPr>
          <p:cNvPr id="3" name="TextBox 2"/>
          <p:cNvSpPr txBox="1"/>
          <p:nvPr/>
        </p:nvSpPr>
        <p:spPr>
          <a:xfrm>
            <a:off x="408956" y="2369211"/>
            <a:ext cx="3763360" cy="1212640"/>
          </a:xfrm>
          <a:prstGeom prst="rect">
            <a:avLst/>
          </a:prstGeom>
          <a:noFill/>
        </p:spPr>
        <p:txBody>
          <a:bodyPr wrap="square" rtlCol="0">
            <a:spAutoFit/>
          </a:bodyPr>
          <a:lstStyle/>
          <a:p>
            <a:pPr indent="457200">
              <a:lnSpc>
                <a:spcPct val="130000"/>
              </a:lnSpc>
            </a:pPr>
            <a:r>
              <a:rPr lang="zh-CN" altLang="en-US" sz="1400" dirty="0">
                <a:solidFill>
                  <a:schemeClr val="bg1">
                    <a:lumMod val="85000"/>
                  </a:schemeClr>
                </a:solidFill>
                <a:latin typeface="微软雅黑" pitchFamily="34" charset="-122"/>
                <a:ea typeface="微软雅黑" pitchFamily="34" charset="-122"/>
              </a:rPr>
              <a:t>岗位设计把</a:t>
            </a:r>
            <a:r>
              <a:rPr lang="zh-CN" altLang="en-US" sz="1400" dirty="0" smtClean="0">
                <a:solidFill>
                  <a:schemeClr val="bg1">
                    <a:lumMod val="85000"/>
                  </a:schemeClr>
                </a:solidFill>
                <a:latin typeface="微软雅黑" pitchFamily="34" charset="-122"/>
                <a:ea typeface="微软雅黑" pitchFamily="34" charset="-122"/>
              </a:rPr>
              <a:t>整个战略和目标</a:t>
            </a:r>
            <a:r>
              <a:rPr lang="zh-CN" altLang="en-US" sz="1400" dirty="0">
                <a:solidFill>
                  <a:schemeClr val="bg1">
                    <a:lumMod val="85000"/>
                  </a:schemeClr>
                </a:solidFill>
                <a:latin typeface="微软雅黑" pitchFamily="34" charset="-122"/>
                <a:ea typeface="微软雅黑" pitchFamily="34" charset="-122"/>
              </a:rPr>
              <a:t>分解到每个员工的层次。如果在系统或流程的变革中没有对岗位进行相应的改变，这种变革注定不会成功。</a:t>
            </a:r>
            <a:endParaRPr lang="zh-CN" altLang="zh-CN" sz="1400" b="1" dirty="0">
              <a:solidFill>
                <a:schemeClr val="bg1">
                  <a:lumMod val="85000"/>
                </a:schemeClr>
              </a:solidFill>
              <a:latin typeface="微软雅黑" pitchFamily="34" charset="-122"/>
              <a:ea typeface="微软雅黑" pitchFamily="34" charset="-122"/>
            </a:endParaRPr>
          </a:p>
        </p:txBody>
      </p:sp>
      <p:sp>
        <p:nvSpPr>
          <p:cNvPr id="4" name="TextBox 6"/>
          <p:cNvSpPr txBox="1"/>
          <p:nvPr/>
        </p:nvSpPr>
        <p:spPr>
          <a:xfrm>
            <a:off x="408955" y="3251862"/>
            <a:ext cx="3763360" cy="2052870"/>
          </a:xfrm>
          <a:prstGeom prst="rect">
            <a:avLst/>
          </a:prstGeom>
          <a:noFill/>
        </p:spPr>
        <p:txBody>
          <a:bodyPr wrap="square" rtlCol="0">
            <a:spAutoFit/>
          </a:bodyPr>
          <a:lstStyle/>
          <a:p>
            <a:pPr indent="457200">
              <a:lnSpc>
                <a:spcPct val="130000"/>
              </a:lnSpc>
            </a:pPr>
            <a:r>
              <a:rPr lang="zh-CN" altLang="en-US" sz="1400" dirty="0">
                <a:solidFill>
                  <a:schemeClr val="bg1">
                    <a:lumMod val="85000"/>
                  </a:schemeClr>
                </a:solidFill>
                <a:latin typeface="微软雅黑" pitchFamily="34" charset="-122"/>
                <a:ea typeface="微软雅黑" pitchFamily="34" charset="-122"/>
              </a:rPr>
              <a:t>同时，优良的岗位设计能保证员工从工作本身寻得意义与价值，可以使员工体验到工作的重要性和自己所负的责任，及时了解工作的结果，从而产生高度的内在激励作用，形成高质量的工作绩效及对工作高度的满足感，达到最佳激励水平，为充分发挥员工的主动性和积极性创造条件。</a:t>
            </a:r>
            <a:endParaRPr lang="zh-CN" altLang="en-US" sz="1400" b="1" dirty="0">
              <a:solidFill>
                <a:schemeClr val="bg1">
                  <a:lumMod val="85000"/>
                </a:schemeClr>
              </a:solidFill>
              <a:latin typeface="微软雅黑" pitchFamily="34" charset="-122"/>
              <a:ea typeface="微软雅黑" pitchFamily="34" charset="-122"/>
            </a:endParaRPr>
          </a:p>
        </p:txBody>
      </p:sp>
      <p:cxnSp>
        <p:nvCxnSpPr>
          <p:cNvPr id="5" name="直接连接符 4"/>
          <p:cNvCxnSpPr/>
          <p:nvPr/>
        </p:nvCxnSpPr>
        <p:spPr>
          <a:xfrm>
            <a:off x="465974" y="5373216"/>
            <a:ext cx="3706341"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6" name="Rectangle 31"/>
          <p:cNvSpPr/>
          <p:nvPr/>
        </p:nvSpPr>
        <p:spPr bwMode="auto">
          <a:xfrm>
            <a:off x="465974" y="1876422"/>
            <a:ext cx="4105289" cy="413988"/>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kumimoji="0" lang="en-US" altLang="zh-CN" sz="1600" b="1" i="0" u="none" strike="noStrike" kern="0" cap="none" spc="0" normalizeH="0" baseline="0" noProof="0" dirty="0" smtClean="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rPr>
              <a:t>      3.3.1 </a:t>
            </a:r>
            <a:r>
              <a:rPr lang="zh-CN" altLang="en-US" sz="1600" b="1" kern="0" dirty="0" smtClean="0">
                <a:solidFill>
                  <a:srgbClr val="FFFFFF">
                    <a:lumMod val="20000"/>
                    <a:lumOff val="80000"/>
                    <a:alpha val="99000"/>
                  </a:srgbClr>
                </a:solidFill>
                <a:latin typeface="微软雅黑" pitchFamily="34" charset="-122"/>
                <a:ea typeface="微软雅黑" pitchFamily="34" charset="-122"/>
                <a:cs typeface="Segoe UI" pitchFamily="34" charset="0"/>
              </a:rPr>
              <a:t>岗位</a:t>
            </a:r>
            <a:r>
              <a:rPr lang="zh-CN" altLang="en-US" sz="1600" b="1" kern="0" dirty="0">
                <a:solidFill>
                  <a:srgbClr val="FFFFFF">
                    <a:lumMod val="20000"/>
                    <a:lumOff val="80000"/>
                    <a:alpha val="99000"/>
                  </a:srgbClr>
                </a:solidFill>
                <a:latin typeface="微软雅黑" pitchFamily="34" charset="-122"/>
                <a:ea typeface="微软雅黑" pitchFamily="34" charset="-122"/>
                <a:cs typeface="Segoe UI" pitchFamily="34" charset="0"/>
              </a:rPr>
              <a:t>设计的意义</a:t>
            </a:r>
            <a:endParaRPr kumimoji="0" lang="en-US" sz="1600" b="1" i="0" u="none" strike="noStrike" kern="0" cap="none" spc="0" normalizeH="0" baseline="0" noProof="0" dirty="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18885917">
            <a:off x="3760531" y="2400841"/>
            <a:ext cx="853506" cy="2067882"/>
          </a:xfrm>
          <a:prstGeom prst="roundRect">
            <a:avLst>
              <a:gd name="adj" fmla="val 50000"/>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sz="1600" kern="0" dirty="0">
              <a:solidFill>
                <a:srgbClr val="000000"/>
              </a:solidFill>
              <a:latin typeface="微软雅黑" pitchFamily="34" charset="-122"/>
              <a:ea typeface="微软雅黑" pitchFamily="34" charset="-122"/>
            </a:endParaRPr>
          </a:p>
        </p:txBody>
      </p:sp>
      <p:sp>
        <p:nvSpPr>
          <p:cNvPr id="3" name="Rectangle 31"/>
          <p:cNvSpPr/>
          <p:nvPr/>
        </p:nvSpPr>
        <p:spPr bwMode="auto">
          <a:xfrm>
            <a:off x="245166" y="1268760"/>
            <a:ext cx="4333187" cy="435157"/>
          </a:xfrm>
          <a:prstGeom prst="rect">
            <a:avLst/>
          </a:prstGeom>
          <a:no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kumimoji="0" lang="en-US" altLang="zh-CN" sz="1600" i="0" u="none" strike="noStrike" kern="0" cap="none" spc="0" normalizeH="0" baseline="0" noProof="0" dirty="0" smtClean="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rPr>
              <a:t>      3.3.2 </a:t>
            </a:r>
            <a:r>
              <a:rPr lang="zh-CN" altLang="en-US" sz="1600" kern="0" dirty="0" smtClean="0">
                <a:solidFill>
                  <a:srgbClr val="FFFFFF">
                    <a:lumMod val="20000"/>
                    <a:lumOff val="80000"/>
                    <a:alpha val="99000"/>
                  </a:srgbClr>
                </a:solidFill>
                <a:latin typeface="微软雅黑" pitchFamily="34" charset="-122"/>
                <a:ea typeface="微软雅黑" pitchFamily="34" charset="-122"/>
                <a:cs typeface="Segoe UI" pitchFamily="34" charset="0"/>
              </a:rPr>
              <a:t>岗位</a:t>
            </a:r>
            <a:r>
              <a:rPr lang="zh-CN" altLang="en-US" sz="1600" kern="0" dirty="0">
                <a:solidFill>
                  <a:srgbClr val="FFFFFF">
                    <a:lumMod val="20000"/>
                    <a:lumOff val="80000"/>
                    <a:alpha val="99000"/>
                  </a:srgbClr>
                </a:solidFill>
                <a:latin typeface="微软雅黑" pitchFamily="34" charset="-122"/>
                <a:ea typeface="微软雅黑" pitchFamily="34" charset="-122"/>
                <a:cs typeface="Segoe UI" pitchFamily="34" charset="0"/>
              </a:rPr>
              <a:t>设计的原则</a:t>
            </a:r>
            <a:endParaRPr kumimoji="0" lang="en-US" sz="1600" i="0" u="none" strike="noStrike" kern="0" cap="none" spc="0" normalizeH="0" baseline="0" noProof="0" dirty="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endParaRPr>
          </a:p>
        </p:txBody>
      </p:sp>
      <p:sp>
        <p:nvSpPr>
          <p:cNvPr id="4" name="椭圆 3"/>
          <p:cNvSpPr/>
          <p:nvPr/>
        </p:nvSpPr>
        <p:spPr>
          <a:xfrm>
            <a:off x="3423180" y="2661614"/>
            <a:ext cx="727665" cy="727665"/>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200" kern="0" dirty="0">
                <a:solidFill>
                  <a:srgbClr val="FFC000"/>
                </a:solidFill>
                <a:latin typeface="微软雅黑" pitchFamily="34" charset="-122"/>
                <a:ea typeface="微软雅黑" pitchFamily="34" charset="-122"/>
              </a:rPr>
              <a:t>1</a:t>
            </a:r>
            <a:endParaRPr kumimoji="1" lang="zh-CN" altLang="en-US" sz="3200" kern="0" dirty="0">
              <a:solidFill>
                <a:srgbClr val="FFC000"/>
              </a:solidFill>
              <a:latin typeface="微软雅黑" pitchFamily="34" charset="-122"/>
              <a:ea typeface="微软雅黑" pitchFamily="34" charset="-122"/>
            </a:endParaRPr>
          </a:p>
        </p:txBody>
      </p:sp>
      <p:sp>
        <p:nvSpPr>
          <p:cNvPr id="5" name="圆角矩形 4"/>
          <p:cNvSpPr/>
          <p:nvPr/>
        </p:nvSpPr>
        <p:spPr>
          <a:xfrm rot="2685917">
            <a:off x="4621993" y="2404358"/>
            <a:ext cx="853507" cy="2067882"/>
          </a:xfrm>
          <a:prstGeom prst="roundRect">
            <a:avLst>
              <a:gd name="adj" fmla="val 50000"/>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sz="1600" kern="0" dirty="0">
              <a:solidFill>
                <a:srgbClr val="000000"/>
              </a:solidFill>
              <a:latin typeface="微软雅黑" pitchFamily="34" charset="-122"/>
              <a:ea typeface="微软雅黑" pitchFamily="34" charset="-122"/>
            </a:endParaRPr>
          </a:p>
        </p:txBody>
      </p:sp>
      <p:sp>
        <p:nvSpPr>
          <p:cNvPr id="6" name="圆角矩形 5"/>
          <p:cNvSpPr/>
          <p:nvPr/>
        </p:nvSpPr>
        <p:spPr>
          <a:xfrm rot="13485917">
            <a:off x="3757013" y="3256831"/>
            <a:ext cx="853507" cy="2067882"/>
          </a:xfrm>
          <a:prstGeom prst="roundRect">
            <a:avLst>
              <a:gd name="adj" fmla="val 50000"/>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sz="1600" kern="0" dirty="0">
              <a:solidFill>
                <a:srgbClr val="000000"/>
              </a:solidFill>
              <a:latin typeface="微软雅黑" pitchFamily="34" charset="-122"/>
              <a:ea typeface="微软雅黑" pitchFamily="34" charset="-122"/>
            </a:endParaRPr>
          </a:p>
        </p:txBody>
      </p:sp>
      <p:sp>
        <p:nvSpPr>
          <p:cNvPr id="7" name="圆角矩形 6"/>
          <p:cNvSpPr/>
          <p:nvPr/>
        </p:nvSpPr>
        <p:spPr>
          <a:xfrm rot="18885917">
            <a:off x="4629298" y="3259228"/>
            <a:ext cx="853506" cy="2067882"/>
          </a:xfrm>
          <a:prstGeom prst="roundRect">
            <a:avLst>
              <a:gd name="adj" fmla="val 50000"/>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sz="1600" kern="0" dirty="0">
              <a:solidFill>
                <a:srgbClr val="000000"/>
              </a:solidFill>
              <a:latin typeface="微软雅黑" pitchFamily="34" charset="-122"/>
              <a:ea typeface="微软雅黑" pitchFamily="34" charset="-122"/>
            </a:endParaRPr>
          </a:p>
        </p:txBody>
      </p:sp>
      <p:sp>
        <p:nvSpPr>
          <p:cNvPr id="8" name="TextBox 13"/>
          <p:cNvSpPr txBox="1"/>
          <p:nvPr/>
        </p:nvSpPr>
        <p:spPr>
          <a:xfrm>
            <a:off x="179512" y="2382482"/>
            <a:ext cx="2848416" cy="1061829"/>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F0AC02"/>
                </a:solidFill>
                <a:latin typeface="微软雅黑" pitchFamily="34" charset="-122"/>
                <a:ea typeface="微软雅黑" pitchFamily="34" charset="-122"/>
              </a:rPr>
              <a:t>因事设岗原则</a:t>
            </a:r>
            <a:r>
              <a:rPr lang="zh-CN" altLang="en-US" sz="1400" b="1" dirty="0" smtClean="0">
                <a:solidFill>
                  <a:srgbClr val="F0AC02"/>
                </a:solidFill>
                <a:latin typeface="微软雅黑" pitchFamily="34" charset="-122"/>
                <a:ea typeface="微软雅黑" pitchFamily="34" charset="-122"/>
              </a:rPr>
              <a:t>。</a:t>
            </a:r>
            <a:endParaRPr lang="en-US" altLang="zh-CN" sz="1400" b="1" dirty="0" smtClean="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a:solidFill>
                  <a:schemeClr val="bg1"/>
                </a:solidFill>
                <a:latin typeface="微软雅黑" pitchFamily="34" charset="-122"/>
                <a:ea typeface="微软雅黑" pitchFamily="34" charset="-122"/>
              </a:rPr>
              <a:t>“因事设岗”是岗位设计最基本的原则</a:t>
            </a:r>
            <a:r>
              <a:rPr lang="zh-CN" altLang="en-US" sz="1400" dirty="0" smtClean="0">
                <a:solidFill>
                  <a:schemeClr val="bg1"/>
                </a:solidFill>
                <a:latin typeface="微软雅黑" pitchFamily="34" charset="-122"/>
                <a:ea typeface="微软雅黑" pitchFamily="34" charset="-122"/>
              </a:rPr>
              <a:t>！（需要特别讲解一下）</a:t>
            </a:r>
            <a:endParaRPr lang="en-US" altLang="zh-CN" sz="1400" dirty="0">
              <a:solidFill>
                <a:schemeClr val="bg1"/>
              </a:solidFill>
              <a:latin typeface="微软雅黑" pitchFamily="34" charset="-122"/>
              <a:ea typeface="微软雅黑" pitchFamily="34" charset="-122"/>
            </a:endParaRPr>
          </a:p>
        </p:txBody>
      </p:sp>
      <p:sp>
        <p:nvSpPr>
          <p:cNvPr id="9" name="TextBox 14"/>
          <p:cNvSpPr txBox="1"/>
          <p:nvPr/>
        </p:nvSpPr>
        <p:spPr>
          <a:xfrm>
            <a:off x="6215407" y="4080681"/>
            <a:ext cx="2893097" cy="1384995"/>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F0AC02"/>
                </a:solidFill>
                <a:latin typeface="微软雅黑" pitchFamily="34" charset="-122"/>
                <a:ea typeface="微软雅黑" pitchFamily="34" charset="-122"/>
              </a:rPr>
              <a:t>责权统一原则</a:t>
            </a:r>
            <a:r>
              <a:rPr lang="zh-CN" altLang="en-US" sz="1400" b="1" dirty="0" smtClean="0">
                <a:solidFill>
                  <a:srgbClr val="F0AC02"/>
                </a:solidFill>
                <a:latin typeface="微软雅黑" pitchFamily="34" charset="-122"/>
                <a:ea typeface="微软雅黑" pitchFamily="34" charset="-122"/>
              </a:rPr>
              <a:t>。</a:t>
            </a:r>
            <a:endParaRPr lang="en-US" altLang="zh-CN" sz="1400" b="1" dirty="0" smtClean="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a:solidFill>
                  <a:schemeClr val="bg1"/>
                </a:solidFill>
                <a:latin typeface="微软雅黑" pitchFamily="34" charset="-122"/>
                <a:ea typeface="微软雅黑" pitchFamily="34" charset="-122"/>
              </a:rPr>
              <a:t>是指在一个组织中的岗位所拥有的权力应当与其所承担的责任相适应的准则。</a:t>
            </a:r>
            <a:endParaRPr lang="en-US" altLang="zh-CN" sz="1400" dirty="0">
              <a:solidFill>
                <a:schemeClr val="bg1"/>
              </a:solidFill>
              <a:latin typeface="微软雅黑" pitchFamily="34" charset="-122"/>
              <a:ea typeface="微软雅黑" pitchFamily="34" charset="-122"/>
            </a:endParaRPr>
          </a:p>
        </p:txBody>
      </p:sp>
      <p:sp>
        <p:nvSpPr>
          <p:cNvPr id="10" name="TextBox 15"/>
          <p:cNvSpPr txBox="1"/>
          <p:nvPr/>
        </p:nvSpPr>
        <p:spPr>
          <a:xfrm>
            <a:off x="6215407" y="2382482"/>
            <a:ext cx="2893097" cy="1384995"/>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8CC600"/>
                </a:solidFill>
                <a:latin typeface="微软雅黑" pitchFamily="34" charset="-122"/>
                <a:ea typeface="微软雅黑" pitchFamily="34" charset="-122"/>
              </a:rPr>
              <a:t>最少岗位数原则。</a:t>
            </a:r>
            <a:endParaRPr lang="en-US" altLang="zh-CN" sz="1400" b="1" dirty="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a:solidFill>
                  <a:schemeClr val="bg1"/>
                </a:solidFill>
                <a:latin typeface="微软雅黑" pitchFamily="34" charset="-122"/>
                <a:ea typeface="微软雅黑" pitchFamily="34" charset="-122"/>
              </a:rPr>
              <a:t>即设岗应充分考虑到节约人力成本，以最少的投入，获得最高的效率。</a:t>
            </a:r>
            <a:endParaRPr lang="en-US" altLang="zh-CN" sz="1400" dirty="0">
              <a:solidFill>
                <a:schemeClr val="bg1"/>
              </a:solidFill>
              <a:latin typeface="微软雅黑" pitchFamily="34" charset="-122"/>
              <a:ea typeface="微软雅黑" pitchFamily="34" charset="-122"/>
            </a:endParaRPr>
          </a:p>
        </p:txBody>
      </p:sp>
      <p:sp>
        <p:nvSpPr>
          <p:cNvPr id="11" name="TextBox 16"/>
          <p:cNvSpPr txBox="1"/>
          <p:nvPr/>
        </p:nvSpPr>
        <p:spPr>
          <a:xfrm>
            <a:off x="179512" y="4080681"/>
            <a:ext cx="2848416" cy="1384995"/>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8CC600"/>
                </a:solidFill>
                <a:latin typeface="微软雅黑" pitchFamily="34" charset="-122"/>
                <a:ea typeface="微软雅黑" pitchFamily="34" charset="-122"/>
              </a:rPr>
              <a:t>专业分工原则</a:t>
            </a:r>
            <a:r>
              <a:rPr lang="zh-CN" altLang="en-US" sz="1400" b="1" dirty="0" smtClean="0">
                <a:solidFill>
                  <a:srgbClr val="8CC600"/>
                </a:solidFill>
                <a:latin typeface="微软雅黑" pitchFamily="34" charset="-122"/>
                <a:ea typeface="微软雅黑" pitchFamily="34" charset="-122"/>
              </a:rPr>
              <a:t>。</a:t>
            </a:r>
            <a:endParaRPr lang="en-US" altLang="zh-CN" sz="1400" b="1" dirty="0" smtClean="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smtClean="0">
                <a:solidFill>
                  <a:schemeClr val="bg1"/>
                </a:solidFill>
                <a:latin typeface="微软雅黑" pitchFamily="34" charset="-122"/>
                <a:ea typeface="微软雅黑" pitchFamily="34" charset="-122"/>
              </a:rPr>
              <a:t>把</a:t>
            </a:r>
            <a:r>
              <a:rPr lang="zh-CN" altLang="en-US" sz="1400" dirty="0">
                <a:solidFill>
                  <a:schemeClr val="bg1"/>
                </a:solidFill>
                <a:latin typeface="微软雅黑" pitchFamily="34" charset="-122"/>
                <a:ea typeface="微软雅黑" pitchFamily="34" charset="-122"/>
              </a:rPr>
              <a:t>每位员工都安排在适当的领域中积累知识、发现技能从而不断地提高工作效率。</a:t>
            </a:r>
            <a:endParaRPr lang="en-US" altLang="zh-CN" sz="1400" dirty="0">
              <a:solidFill>
                <a:schemeClr val="bg1"/>
              </a:solidFill>
              <a:latin typeface="微软雅黑" pitchFamily="34" charset="-122"/>
              <a:ea typeface="微软雅黑" pitchFamily="34" charset="-122"/>
            </a:endParaRPr>
          </a:p>
        </p:txBody>
      </p:sp>
      <p:sp>
        <p:nvSpPr>
          <p:cNvPr id="12" name="椭圆 11"/>
          <p:cNvSpPr/>
          <p:nvPr/>
        </p:nvSpPr>
        <p:spPr>
          <a:xfrm>
            <a:off x="5123342" y="2661614"/>
            <a:ext cx="727665" cy="727665"/>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200" kern="0" dirty="0">
                <a:solidFill>
                  <a:srgbClr val="99CC00"/>
                </a:solidFill>
                <a:latin typeface="微软雅黑" pitchFamily="34" charset="-122"/>
                <a:ea typeface="微软雅黑" pitchFamily="34" charset="-122"/>
              </a:rPr>
              <a:t>2</a:t>
            </a:r>
            <a:endParaRPr kumimoji="1" lang="zh-CN" altLang="en-US" sz="3200" kern="0" dirty="0">
              <a:solidFill>
                <a:srgbClr val="99CC00"/>
              </a:solidFill>
              <a:latin typeface="微软雅黑" pitchFamily="34" charset="-122"/>
              <a:ea typeface="微软雅黑" pitchFamily="34" charset="-122"/>
            </a:endParaRPr>
          </a:p>
        </p:txBody>
      </p:sp>
      <p:sp>
        <p:nvSpPr>
          <p:cNvPr id="13" name="椭圆 12"/>
          <p:cNvSpPr/>
          <p:nvPr/>
        </p:nvSpPr>
        <p:spPr>
          <a:xfrm>
            <a:off x="5123342" y="4346976"/>
            <a:ext cx="727665" cy="727665"/>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200" kern="0" dirty="0">
                <a:solidFill>
                  <a:srgbClr val="FFC000"/>
                </a:solidFill>
                <a:latin typeface="微软雅黑" pitchFamily="34" charset="-122"/>
                <a:ea typeface="微软雅黑" pitchFamily="34" charset="-122"/>
              </a:rPr>
              <a:t>3</a:t>
            </a:r>
            <a:endParaRPr kumimoji="1" lang="zh-CN" altLang="en-US" sz="3200" kern="0" dirty="0">
              <a:solidFill>
                <a:srgbClr val="FFC000"/>
              </a:solidFill>
              <a:latin typeface="微软雅黑" pitchFamily="34" charset="-122"/>
              <a:ea typeface="微软雅黑" pitchFamily="34" charset="-122"/>
            </a:endParaRPr>
          </a:p>
        </p:txBody>
      </p:sp>
      <p:sp>
        <p:nvSpPr>
          <p:cNvPr id="14" name="椭圆 13"/>
          <p:cNvSpPr/>
          <p:nvPr/>
        </p:nvSpPr>
        <p:spPr>
          <a:xfrm>
            <a:off x="3423180" y="4346976"/>
            <a:ext cx="727665" cy="727665"/>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200" kern="0" dirty="0">
                <a:solidFill>
                  <a:srgbClr val="99CC00"/>
                </a:solidFill>
                <a:latin typeface="微软雅黑" pitchFamily="34" charset="-122"/>
                <a:ea typeface="微软雅黑" pitchFamily="34" charset="-122"/>
              </a:rPr>
              <a:t>4</a:t>
            </a:r>
            <a:endParaRPr kumimoji="1" lang="zh-CN" altLang="en-US" sz="3200" kern="0" dirty="0">
              <a:solidFill>
                <a:srgbClr val="99CC00"/>
              </a:solidFill>
              <a:latin typeface="微软雅黑" pitchFamily="34" charset="-122"/>
              <a:ea typeface="微软雅黑" pitchFamily="34" charset="-122"/>
            </a:endParaRPr>
          </a:p>
        </p:txBody>
      </p:sp>
      <p:cxnSp>
        <p:nvCxnSpPr>
          <p:cNvPr id="15" name="直接连接符 14"/>
          <p:cNvCxnSpPr/>
          <p:nvPr/>
        </p:nvCxnSpPr>
        <p:spPr>
          <a:xfrm>
            <a:off x="310819" y="1710943"/>
            <a:ext cx="4267535"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6" name="Rectangle 31"/>
          <p:cNvSpPr/>
          <p:nvPr/>
        </p:nvSpPr>
        <p:spPr bwMode="auto">
          <a:xfrm>
            <a:off x="4238339" y="3660925"/>
            <a:ext cx="787852" cy="435157"/>
          </a:xfrm>
          <a:prstGeom prst="rect">
            <a:avLst/>
          </a:prstGeom>
          <a:no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algn="ctr" defTabSz="685289">
              <a:defRPr/>
            </a:pPr>
            <a:r>
              <a:rPr lang="zh-CN" altLang="en-US" sz="1600" b="1" kern="0" dirty="0" smtClean="0">
                <a:solidFill>
                  <a:schemeClr val="bg1">
                    <a:lumMod val="85000"/>
                    <a:alpha val="99000"/>
                  </a:schemeClr>
                </a:solidFill>
                <a:latin typeface="微软雅黑" pitchFamily="34" charset="-122"/>
                <a:ea typeface="微软雅黑" pitchFamily="34" charset="-122"/>
                <a:cs typeface="Segoe UI" pitchFamily="34" charset="0"/>
              </a:rPr>
              <a:t>原则</a:t>
            </a:r>
            <a:endParaRPr kumimoji="0" lang="en-US" sz="1600" b="1" i="0" u="none" strike="noStrike" kern="0" cap="none" spc="0" normalizeH="0" baseline="0" noProof="0" dirty="0">
              <a:ln>
                <a:noFill/>
              </a:ln>
              <a:solidFill>
                <a:schemeClr val="bg1">
                  <a:lumMod val="85000"/>
                  <a:alpha val="99000"/>
                </a:schemeClr>
              </a:solidFill>
              <a:effectLst/>
              <a:uLnTx/>
              <a:uFillTx/>
              <a:latin typeface="微软雅黑" pitchFamily="34" charset="-122"/>
              <a:ea typeface="微软雅黑" pitchFamily="34" charset="-122"/>
              <a:cs typeface="Segoe UI" pitchFamily="34" charset="0"/>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313474" y="1772816"/>
            <a:ext cx="4493579" cy="3278437"/>
          </a:xfrm>
          <a:prstGeom prst="rect">
            <a:avLst/>
          </a:prstGeom>
          <a:ln w="19050">
            <a:solidFill>
              <a:srgbClr val="99CC00"/>
            </a:solidFill>
          </a:ln>
        </p:spPr>
      </p:pic>
      <p:sp>
        <p:nvSpPr>
          <p:cNvPr id="3" name="TextBox 2"/>
          <p:cNvSpPr txBox="1"/>
          <p:nvPr/>
        </p:nvSpPr>
        <p:spPr>
          <a:xfrm>
            <a:off x="251521" y="2462884"/>
            <a:ext cx="3885346" cy="932563"/>
          </a:xfrm>
          <a:prstGeom prst="rect">
            <a:avLst/>
          </a:prstGeom>
          <a:noFill/>
        </p:spPr>
        <p:txBody>
          <a:bodyPr wrap="square" rtlCol="0">
            <a:spAutoFit/>
          </a:bodyPr>
          <a:lstStyle/>
          <a:p>
            <a:pPr indent="457200">
              <a:lnSpc>
                <a:spcPct val="130000"/>
              </a:lnSpc>
            </a:pPr>
            <a:r>
              <a:rPr lang="zh-CN" altLang="en-US" sz="1400" dirty="0" smtClean="0">
                <a:solidFill>
                  <a:schemeClr val="bg1">
                    <a:lumMod val="85000"/>
                  </a:schemeClr>
                </a:solidFill>
                <a:latin typeface="微软雅黑" pitchFamily="34" charset="-122"/>
                <a:ea typeface="微软雅黑" pitchFamily="34" charset="-122"/>
              </a:rPr>
              <a:t>即从</a:t>
            </a:r>
            <a:r>
              <a:rPr lang="zh-CN" altLang="en-US" sz="1400" dirty="0">
                <a:solidFill>
                  <a:schemeClr val="bg1">
                    <a:lumMod val="85000"/>
                  </a:schemeClr>
                </a:solidFill>
                <a:latin typeface="微软雅黑" pitchFamily="34" charset="-122"/>
                <a:ea typeface="微软雅黑" pitchFamily="34" charset="-122"/>
              </a:rPr>
              <a:t>“理清该做的事”开始，“因事设岗、按岗定标、以标择人”。设置岗位既要着眼于企业现实，又要着眼于企业未来发展。</a:t>
            </a:r>
            <a:endParaRPr lang="zh-CN" altLang="zh-CN" sz="1400" b="1" dirty="0">
              <a:solidFill>
                <a:schemeClr val="bg1">
                  <a:lumMod val="85000"/>
                </a:schemeClr>
              </a:solidFill>
              <a:latin typeface="微软雅黑" pitchFamily="34" charset="-122"/>
              <a:ea typeface="微软雅黑" pitchFamily="34" charset="-122"/>
            </a:endParaRPr>
          </a:p>
        </p:txBody>
      </p:sp>
      <p:sp>
        <p:nvSpPr>
          <p:cNvPr id="4" name="TextBox 6"/>
          <p:cNvSpPr txBox="1"/>
          <p:nvPr/>
        </p:nvSpPr>
        <p:spPr>
          <a:xfrm>
            <a:off x="251520" y="3572540"/>
            <a:ext cx="3885347" cy="1492716"/>
          </a:xfrm>
          <a:prstGeom prst="rect">
            <a:avLst/>
          </a:prstGeom>
          <a:noFill/>
        </p:spPr>
        <p:txBody>
          <a:bodyPr wrap="square" rtlCol="0">
            <a:spAutoFit/>
          </a:bodyPr>
          <a:lstStyle/>
          <a:p>
            <a:pPr indent="457200">
              <a:lnSpc>
                <a:spcPct val="130000"/>
              </a:lnSpc>
            </a:pPr>
            <a:r>
              <a:rPr lang="zh-CN" altLang="en-US" sz="1400" dirty="0">
                <a:solidFill>
                  <a:schemeClr val="bg1">
                    <a:lumMod val="85000"/>
                  </a:schemeClr>
                </a:solidFill>
                <a:latin typeface="微软雅黑" pitchFamily="34" charset="-122"/>
                <a:ea typeface="微软雅黑" pitchFamily="34" charset="-122"/>
              </a:rPr>
              <a:t>按照企业各部门职责范围划定岗位，而不应因人设岗；岗位和人应是设置和配置的关系，而不能颠倒。</a:t>
            </a:r>
            <a:r>
              <a:rPr lang="zh-CN" altLang="en-US" sz="1400" b="1" dirty="0">
                <a:solidFill>
                  <a:srgbClr val="FF3C00"/>
                </a:solidFill>
                <a:latin typeface="微软雅黑" pitchFamily="34" charset="-122"/>
                <a:ea typeface="微软雅黑" pitchFamily="34" charset="-122"/>
              </a:rPr>
              <a:t>使“事事有人做”，而非“人人有事做”；</a:t>
            </a:r>
            <a:r>
              <a:rPr lang="zh-CN" altLang="en-US" sz="1400" dirty="0">
                <a:solidFill>
                  <a:schemeClr val="bg1">
                    <a:lumMod val="85000"/>
                  </a:schemeClr>
                </a:solidFill>
                <a:latin typeface="微软雅黑" pitchFamily="34" charset="-122"/>
                <a:ea typeface="微软雅黑" pitchFamily="34" charset="-122"/>
              </a:rPr>
              <a:t>因人设职：保证“有能力的人有机会去做他们真正胜任的工作”。</a:t>
            </a:r>
            <a:endParaRPr lang="zh-CN" altLang="en-US" sz="1400" b="1" dirty="0">
              <a:solidFill>
                <a:schemeClr val="bg1">
                  <a:lumMod val="85000"/>
                </a:schemeClr>
              </a:solidFill>
              <a:latin typeface="微软雅黑" pitchFamily="34" charset="-122"/>
              <a:ea typeface="微软雅黑" pitchFamily="34" charset="-122"/>
            </a:endParaRPr>
          </a:p>
        </p:txBody>
      </p:sp>
      <p:cxnSp>
        <p:nvCxnSpPr>
          <p:cNvPr id="5" name="直接连接符 4"/>
          <p:cNvCxnSpPr/>
          <p:nvPr/>
        </p:nvCxnSpPr>
        <p:spPr>
          <a:xfrm>
            <a:off x="310387" y="5036363"/>
            <a:ext cx="3826480"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6" name="Rectangle 31"/>
          <p:cNvSpPr/>
          <p:nvPr/>
        </p:nvSpPr>
        <p:spPr bwMode="auto">
          <a:xfrm>
            <a:off x="310387" y="1954122"/>
            <a:ext cx="4238359" cy="427407"/>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lang="zh-CN" altLang="en-US" sz="1600" b="1" kern="0" dirty="0" smtClean="0">
                <a:solidFill>
                  <a:srgbClr val="FFFFFF">
                    <a:lumMod val="20000"/>
                    <a:lumOff val="80000"/>
                    <a:alpha val="99000"/>
                  </a:srgbClr>
                </a:solidFill>
                <a:latin typeface="微软雅黑" pitchFamily="34" charset="-122"/>
                <a:ea typeface="微软雅黑" pitchFamily="34" charset="-122"/>
                <a:cs typeface="Segoe UI" pitchFamily="34" charset="0"/>
              </a:rPr>
              <a:t>      “因</a:t>
            </a:r>
            <a:r>
              <a:rPr lang="zh-CN" altLang="en-US" sz="1600" b="1" kern="0" dirty="0">
                <a:solidFill>
                  <a:srgbClr val="FFFFFF">
                    <a:lumMod val="20000"/>
                    <a:lumOff val="80000"/>
                    <a:alpha val="99000"/>
                  </a:srgbClr>
                </a:solidFill>
                <a:latin typeface="微软雅黑" pitchFamily="34" charset="-122"/>
                <a:ea typeface="微软雅黑" pitchFamily="34" charset="-122"/>
                <a:cs typeface="Segoe UI" pitchFamily="34" charset="0"/>
              </a:rPr>
              <a:t>事设岗</a:t>
            </a:r>
            <a:r>
              <a:rPr lang="zh-CN" altLang="en-US" sz="1600" b="1" kern="0" dirty="0" smtClean="0">
                <a:solidFill>
                  <a:srgbClr val="FFFFFF">
                    <a:lumMod val="20000"/>
                    <a:lumOff val="80000"/>
                    <a:alpha val="99000"/>
                  </a:srgbClr>
                </a:solidFill>
                <a:latin typeface="微软雅黑" pitchFamily="34" charset="-122"/>
                <a:ea typeface="微软雅黑" pitchFamily="34" charset="-122"/>
                <a:cs typeface="Segoe UI" pitchFamily="34" charset="0"/>
              </a:rPr>
              <a:t>原则”详解</a:t>
            </a:r>
            <a:endParaRPr kumimoji="0" lang="en-US" sz="1600" b="1" i="0" u="none" strike="noStrike" kern="0" cap="none" spc="0" normalizeH="0" baseline="0" noProof="0" dirty="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1169" y="2497876"/>
            <a:ext cx="3771782" cy="2783526"/>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 name="Rectangle 12"/>
          <p:cNvSpPr/>
          <p:nvPr/>
        </p:nvSpPr>
        <p:spPr bwMode="auto">
          <a:xfrm>
            <a:off x="222937" y="1779578"/>
            <a:ext cx="3770014" cy="574771"/>
          </a:xfrm>
          <a:prstGeom prst="rect">
            <a:avLst/>
          </a:prstGeom>
          <a:solidFill>
            <a:srgbClr val="7FBA00"/>
          </a:solidFill>
        </p:spPr>
        <p:txBody>
          <a:bodyPr vert="horz" wrap="square" lIns="68571" tIns="68571" rIns="68571" bIns="68571" rtlCol="0" anchor="ctr" anchorCtr="0">
            <a:noAutofit/>
          </a:bodyPr>
          <a:lstStyle/>
          <a:p>
            <a:pPr algn="ctr">
              <a:lnSpc>
                <a:spcPct val="90000"/>
              </a:lnSpc>
              <a:spcBef>
                <a:spcPct val="20000"/>
              </a:spcBef>
              <a:buSzPct val="90000"/>
            </a:pPr>
            <a:r>
              <a:rPr lang="en-US" altLang="zh-CN"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r>
              <a:rPr lang="zh-CN" altLang="en-US"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华为的观点</a:t>
            </a:r>
            <a:r>
              <a:rPr lang="en-US" altLang="zh-CN"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endParaRPr lang="en-US"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4" name="Rectangle 14"/>
          <p:cNvSpPr/>
          <p:nvPr/>
        </p:nvSpPr>
        <p:spPr bwMode="auto">
          <a:xfrm>
            <a:off x="107504" y="1628800"/>
            <a:ext cx="4018743" cy="3782797"/>
          </a:xfrm>
          <a:prstGeom prst="rect">
            <a:avLst/>
          </a:prstGeom>
          <a:noFill/>
          <a:ln w="38100">
            <a:solidFill>
              <a:srgbClr val="7FBA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a:endParaRPr lang="en-US" sz="1600" dirty="0">
              <a:solidFill>
                <a:srgbClr val="FFFFFF">
                  <a:alpha val="98824"/>
                </a:srgbClr>
              </a:solidFill>
              <a:ea typeface="Segoe UI" pitchFamily="34" charset="0"/>
              <a:cs typeface="Segoe UI" pitchFamily="34" charset="0"/>
            </a:endParaRPr>
          </a:p>
        </p:txBody>
      </p:sp>
      <p:sp>
        <p:nvSpPr>
          <p:cNvPr id="5" name="矩形 4"/>
          <p:cNvSpPr/>
          <p:nvPr/>
        </p:nvSpPr>
        <p:spPr>
          <a:xfrm>
            <a:off x="221168" y="2626925"/>
            <a:ext cx="3771782" cy="2305631"/>
          </a:xfrm>
          <a:prstGeom prst="rect">
            <a:avLst/>
          </a:prstGeom>
        </p:spPr>
        <p:txBody>
          <a:bodyPr wrap="square">
            <a:spAutoFit/>
          </a:bodyPr>
          <a:lstStyle/>
          <a:p>
            <a:pPr indent="457200">
              <a:lnSpc>
                <a:spcPct val="130000"/>
              </a:lnSpc>
            </a:pP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管理职务设立的依据是对职能和业务流程的合理分工，并以实现组织目标所必须从事的一项经常性工作为基础。</a:t>
            </a:r>
            <a:r>
              <a:rPr lang="zh-CN" altLang="en-US" sz="14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职务的范围应设计的足够大</a:t>
            </a: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，以强化责任、减少协调和提高任职的挑战性与成就感。设立职务的权限应集中。对设立职务的目的、工作范围、隶属关系、职责和职权，以及任职资格应做出明确规定。（</a:t>
            </a:r>
            <a:r>
              <a:rPr lang="en-US" altLang="zh-CN"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华为基本法</a:t>
            </a:r>
            <a:r>
              <a:rPr lang="en-US" altLang="zh-CN"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8907" r="8907"/>
          <a:stretch/>
        </p:blipFill>
        <p:spPr>
          <a:xfrm>
            <a:off x="4388081" y="1628800"/>
            <a:ext cx="2289854" cy="3816424"/>
          </a:xfrm>
          <a:prstGeom prst="rect">
            <a:avLst/>
          </a:prstGeom>
          <a:ln w="28575">
            <a:solidFill>
              <a:srgbClr val="99CC00"/>
            </a:solidFill>
          </a:ln>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8907" r="8907" b="705"/>
          <a:stretch/>
        </p:blipFill>
        <p:spPr>
          <a:xfrm>
            <a:off x="6773935" y="1628800"/>
            <a:ext cx="2289854" cy="3816424"/>
          </a:xfrm>
          <a:prstGeom prst="rect">
            <a:avLst/>
          </a:prstGeom>
          <a:ln w="28575">
            <a:solidFill>
              <a:srgbClr val="99CC00"/>
            </a:solidFill>
          </a:ln>
        </p:spPr>
      </p:pic>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5400000" flipV="1">
            <a:off x="4141854" y="1700746"/>
            <a:ext cx="870072" cy="3346060"/>
          </a:xfrm>
          <a:prstGeom prst="roundRect">
            <a:avLst>
              <a:gd name="adj" fmla="val 50000"/>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sz="3200" kern="0" dirty="0">
              <a:solidFill>
                <a:srgbClr val="99CC00"/>
              </a:solidFill>
              <a:latin typeface="Impact" panose="020B0806030902050204" pitchFamily="34" charset="0"/>
              <a:ea typeface="微软雅黑" panose="020B0503020204020204" pitchFamily="34" charset="-122"/>
            </a:endParaRPr>
          </a:p>
        </p:txBody>
      </p:sp>
      <p:sp>
        <p:nvSpPr>
          <p:cNvPr id="3" name="圆角矩形 2"/>
          <p:cNvSpPr/>
          <p:nvPr/>
        </p:nvSpPr>
        <p:spPr>
          <a:xfrm rot="12654625" flipV="1">
            <a:off x="4141854" y="1700746"/>
            <a:ext cx="870072" cy="3346060"/>
          </a:xfrm>
          <a:prstGeom prst="roundRect">
            <a:avLst>
              <a:gd name="adj" fmla="val 50000"/>
            </a:avLst>
          </a:prstGeom>
          <a:solidFill>
            <a:srgbClr val="139AFF">
              <a:alpha val="10001"/>
            </a:srgbClr>
          </a:solidFill>
          <a:ln w="19050" cap="rnd" algn="ctr">
            <a:solidFill>
              <a:srgbClr val="139AFF"/>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sz="1600" kern="0" dirty="0">
              <a:solidFill>
                <a:srgbClr val="000000"/>
              </a:solidFill>
              <a:latin typeface="굴림" panose="020B0600000101010101" pitchFamily="34" charset="-127"/>
              <a:ea typeface="굴림" panose="020B0600000101010101" pitchFamily="34" charset="-127"/>
            </a:endParaRPr>
          </a:p>
        </p:txBody>
      </p:sp>
      <p:sp>
        <p:nvSpPr>
          <p:cNvPr id="4" name="圆角矩形 3"/>
          <p:cNvSpPr/>
          <p:nvPr/>
        </p:nvSpPr>
        <p:spPr>
          <a:xfrm rot="8796940" flipV="1">
            <a:off x="4141854" y="1700746"/>
            <a:ext cx="870072" cy="3346060"/>
          </a:xfrm>
          <a:prstGeom prst="roundRect">
            <a:avLst>
              <a:gd name="adj" fmla="val 50000"/>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sz="3200" kern="0" dirty="0">
              <a:solidFill>
                <a:srgbClr val="FFC000"/>
              </a:solidFill>
              <a:latin typeface="Impact" panose="020B0806030902050204" pitchFamily="34" charset="0"/>
              <a:ea typeface="微软雅黑" panose="020B0503020204020204" pitchFamily="34" charset="-122"/>
            </a:endParaRPr>
          </a:p>
        </p:txBody>
      </p:sp>
      <p:sp>
        <p:nvSpPr>
          <p:cNvPr id="5" name="椭圆 4"/>
          <p:cNvSpPr/>
          <p:nvPr/>
        </p:nvSpPr>
        <p:spPr>
          <a:xfrm rot="5400000" flipV="1">
            <a:off x="4862661" y="2012441"/>
            <a:ext cx="669212" cy="669212"/>
          </a:xfrm>
          <a:prstGeom prst="ellipse">
            <a:avLst/>
          </a:prstGeom>
          <a:solidFill>
            <a:srgbClr val="139AFF">
              <a:alpha val="10001"/>
            </a:srgbClr>
          </a:solidFill>
          <a:ln w="19050" cap="rnd" algn="ctr">
            <a:solidFill>
              <a:srgbClr val="139AFF"/>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200" kern="0" dirty="0">
                <a:solidFill>
                  <a:srgbClr val="00B0F0"/>
                </a:solidFill>
                <a:latin typeface="Impact" panose="020B0806030902050204" pitchFamily="34" charset="0"/>
                <a:ea typeface="微软雅黑" panose="020B0503020204020204" pitchFamily="34" charset="-122"/>
              </a:rPr>
              <a:t>2</a:t>
            </a:r>
            <a:endParaRPr kumimoji="1" lang="zh-CN" altLang="en-US" sz="3200" kern="0" dirty="0">
              <a:solidFill>
                <a:srgbClr val="00B0F0"/>
              </a:solidFill>
              <a:latin typeface="Impact" panose="020B0806030902050204" pitchFamily="34" charset="0"/>
              <a:ea typeface="微软雅黑" panose="020B0503020204020204" pitchFamily="34" charset="-122"/>
            </a:endParaRPr>
          </a:p>
        </p:txBody>
      </p:sp>
      <p:sp>
        <p:nvSpPr>
          <p:cNvPr id="6" name="椭圆 5"/>
          <p:cNvSpPr/>
          <p:nvPr/>
        </p:nvSpPr>
        <p:spPr>
          <a:xfrm rot="5400000" flipV="1">
            <a:off x="3622533" y="4045585"/>
            <a:ext cx="669212" cy="669212"/>
          </a:xfrm>
          <a:prstGeom prst="ellipse">
            <a:avLst/>
          </a:prstGeom>
          <a:solidFill>
            <a:srgbClr val="139AFF">
              <a:alpha val="10001"/>
            </a:srgbClr>
          </a:solidFill>
          <a:ln w="19050" cap="rnd" algn="ctr">
            <a:solidFill>
              <a:srgbClr val="139AFF"/>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200" kern="0" dirty="0">
                <a:solidFill>
                  <a:srgbClr val="00B0F0"/>
                </a:solidFill>
                <a:latin typeface="Impact" panose="020B0806030902050204" pitchFamily="34" charset="0"/>
                <a:ea typeface="微软雅黑" panose="020B0503020204020204" pitchFamily="34" charset="-122"/>
              </a:rPr>
              <a:t>5</a:t>
            </a:r>
            <a:endParaRPr kumimoji="1" lang="zh-CN" altLang="en-US" sz="3200" kern="0" dirty="0">
              <a:solidFill>
                <a:srgbClr val="00B0F0"/>
              </a:solidFill>
              <a:latin typeface="Impact" panose="020B0806030902050204" pitchFamily="34" charset="0"/>
              <a:ea typeface="微软雅黑" panose="020B0503020204020204" pitchFamily="34" charset="-122"/>
            </a:endParaRPr>
          </a:p>
        </p:txBody>
      </p:sp>
      <p:sp>
        <p:nvSpPr>
          <p:cNvPr id="7" name="椭圆 6"/>
          <p:cNvSpPr/>
          <p:nvPr/>
        </p:nvSpPr>
        <p:spPr>
          <a:xfrm rot="5400000" flipV="1">
            <a:off x="4898073" y="4045585"/>
            <a:ext cx="669212" cy="669212"/>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200" kern="0" dirty="0" smtClean="0">
                <a:solidFill>
                  <a:srgbClr val="FFC000"/>
                </a:solidFill>
                <a:latin typeface="Impact" panose="020B0806030902050204" pitchFamily="34" charset="0"/>
                <a:ea typeface="微软雅黑" panose="020B0503020204020204" pitchFamily="34" charset="-122"/>
              </a:rPr>
              <a:t>4</a:t>
            </a:r>
            <a:endParaRPr kumimoji="1" lang="zh-CN" altLang="en-US" sz="3200" kern="0" dirty="0">
              <a:solidFill>
                <a:srgbClr val="FFC000"/>
              </a:solidFill>
              <a:latin typeface="Impact" panose="020B0806030902050204" pitchFamily="34" charset="0"/>
              <a:ea typeface="微软雅黑" panose="020B0503020204020204" pitchFamily="34" charset="-122"/>
            </a:endParaRPr>
          </a:p>
        </p:txBody>
      </p:sp>
      <p:sp>
        <p:nvSpPr>
          <p:cNvPr id="8" name="椭圆 7"/>
          <p:cNvSpPr/>
          <p:nvPr/>
        </p:nvSpPr>
        <p:spPr>
          <a:xfrm rot="5400000" flipV="1">
            <a:off x="3587120" y="2012441"/>
            <a:ext cx="669212" cy="669212"/>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200" kern="0" dirty="0" smtClean="0">
                <a:solidFill>
                  <a:srgbClr val="FFC000"/>
                </a:solidFill>
                <a:latin typeface="Impact" panose="020B0806030902050204" pitchFamily="34" charset="0"/>
                <a:ea typeface="微软雅黑" panose="020B0503020204020204" pitchFamily="34" charset="-122"/>
              </a:rPr>
              <a:t>1</a:t>
            </a:r>
            <a:endParaRPr kumimoji="1" lang="zh-CN" altLang="en-US" sz="3200" kern="0" dirty="0">
              <a:solidFill>
                <a:srgbClr val="FFC000"/>
              </a:solidFill>
              <a:latin typeface="Impact" panose="020B0806030902050204" pitchFamily="34" charset="0"/>
              <a:ea typeface="微软雅黑" panose="020B0503020204020204" pitchFamily="34" charset="-122"/>
            </a:endParaRPr>
          </a:p>
        </p:txBody>
      </p:sp>
      <p:sp>
        <p:nvSpPr>
          <p:cNvPr id="9" name="椭圆 8"/>
          <p:cNvSpPr/>
          <p:nvPr/>
        </p:nvSpPr>
        <p:spPr>
          <a:xfrm rot="5400000" flipV="1">
            <a:off x="3034199" y="3038295"/>
            <a:ext cx="669212" cy="669212"/>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200" kern="0" dirty="0" smtClean="0">
                <a:solidFill>
                  <a:srgbClr val="99CC00"/>
                </a:solidFill>
                <a:latin typeface="Impact" panose="020B0806030902050204" pitchFamily="34" charset="0"/>
                <a:ea typeface="微软雅黑" panose="020B0503020204020204" pitchFamily="34" charset="-122"/>
              </a:rPr>
              <a:t>6</a:t>
            </a:r>
            <a:endParaRPr kumimoji="1" lang="zh-CN" altLang="en-US" sz="3200" kern="0" dirty="0">
              <a:solidFill>
                <a:srgbClr val="99CC00"/>
              </a:solidFill>
              <a:latin typeface="Impact" panose="020B0806030902050204" pitchFamily="34" charset="0"/>
              <a:ea typeface="微软雅黑" panose="020B0503020204020204" pitchFamily="34" charset="-122"/>
            </a:endParaRPr>
          </a:p>
        </p:txBody>
      </p:sp>
      <p:sp>
        <p:nvSpPr>
          <p:cNvPr id="10" name="椭圆 9"/>
          <p:cNvSpPr/>
          <p:nvPr/>
        </p:nvSpPr>
        <p:spPr>
          <a:xfrm rot="5400000" flipV="1">
            <a:off x="5398090" y="3038295"/>
            <a:ext cx="669212" cy="669212"/>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200" kern="0" dirty="0" smtClean="0">
                <a:solidFill>
                  <a:srgbClr val="99CC00"/>
                </a:solidFill>
                <a:latin typeface="Impact" panose="020B0806030902050204" pitchFamily="34" charset="0"/>
                <a:ea typeface="微软雅黑" panose="020B0503020204020204" pitchFamily="34" charset="-122"/>
              </a:rPr>
              <a:t>3</a:t>
            </a:r>
            <a:endParaRPr kumimoji="1" lang="zh-CN" altLang="en-US" sz="3200" kern="0" dirty="0">
              <a:solidFill>
                <a:srgbClr val="99CC00"/>
              </a:solidFill>
              <a:latin typeface="Impact" panose="020B0806030902050204" pitchFamily="34" charset="0"/>
              <a:ea typeface="微软雅黑" panose="020B0503020204020204" pitchFamily="34" charset="-122"/>
            </a:endParaRPr>
          </a:p>
        </p:txBody>
      </p:sp>
      <p:sp>
        <p:nvSpPr>
          <p:cNvPr id="11" name="TextBox 30"/>
          <p:cNvSpPr txBox="1"/>
          <p:nvPr/>
        </p:nvSpPr>
        <p:spPr>
          <a:xfrm>
            <a:off x="6787252" y="2872785"/>
            <a:ext cx="2180493" cy="890693"/>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200" b="1" dirty="0">
                <a:solidFill>
                  <a:srgbClr val="8CC600"/>
                </a:solidFill>
                <a:latin typeface="微软雅黑" pitchFamily="34" charset="-122"/>
                <a:ea typeface="微软雅黑" pitchFamily="34" charset="-122"/>
              </a:rPr>
              <a:t>能力要求（任职资格</a:t>
            </a:r>
            <a:r>
              <a:rPr lang="zh-CN" altLang="en-US" sz="1200" b="1" dirty="0" smtClean="0">
                <a:solidFill>
                  <a:srgbClr val="8CC600"/>
                </a:solidFill>
                <a:latin typeface="微软雅黑" pitchFamily="34" charset="-122"/>
                <a:ea typeface="微软雅黑" pitchFamily="34" charset="-122"/>
              </a:rPr>
              <a:t>）</a:t>
            </a:r>
            <a:endParaRPr lang="en-US" altLang="zh-CN" sz="1200" b="1" dirty="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200" dirty="0" smtClean="0">
                <a:solidFill>
                  <a:schemeClr val="bg1"/>
                </a:solidFill>
                <a:latin typeface="微软雅黑" pitchFamily="34" charset="-122"/>
                <a:ea typeface="微软雅黑" pitchFamily="34" charset="-122"/>
              </a:rPr>
              <a:t>何种人才才能做好此岗位的工作</a:t>
            </a:r>
            <a:r>
              <a:rPr lang="zh-CN" altLang="en-US" sz="1200" dirty="0">
                <a:solidFill>
                  <a:schemeClr val="bg1"/>
                </a:solidFill>
                <a:latin typeface="微软雅黑" pitchFamily="34" charset="-122"/>
                <a:ea typeface="微软雅黑" pitchFamily="34" charset="-122"/>
              </a:rPr>
              <a:t>？</a:t>
            </a:r>
            <a:endParaRPr lang="en-US" altLang="zh-CN" sz="1200" dirty="0" smtClean="0">
              <a:solidFill>
                <a:schemeClr val="bg1"/>
              </a:solidFill>
              <a:latin typeface="微软雅黑" pitchFamily="34" charset="-122"/>
              <a:ea typeface="微软雅黑" pitchFamily="34" charset="-122"/>
            </a:endParaRPr>
          </a:p>
        </p:txBody>
      </p:sp>
      <p:sp>
        <p:nvSpPr>
          <p:cNvPr id="12" name="TextBox 31"/>
          <p:cNvSpPr txBox="1"/>
          <p:nvPr/>
        </p:nvSpPr>
        <p:spPr>
          <a:xfrm>
            <a:off x="6010729" y="1484784"/>
            <a:ext cx="2180493" cy="890693"/>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200" b="1" dirty="0">
                <a:solidFill>
                  <a:srgbClr val="139AFF"/>
                </a:solidFill>
                <a:latin typeface="微软雅黑" pitchFamily="34" charset="-122"/>
                <a:ea typeface="微软雅黑" pitchFamily="34" charset="-122"/>
              </a:rPr>
              <a:t>需要什么资源和</a:t>
            </a:r>
            <a:r>
              <a:rPr lang="zh-CN" altLang="en-US" sz="1200" b="1" dirty="0" smtClean="0">
                <a:solidFill>
                  <a:srgbClr val="139AFF"/>
                </a:solidFill>
                <a:latin typeface="微软雅黑" pitchFamily="34" charset="-122"/>
                <a:ea typeface="微软雅黑" pitchFamily="34" charset="-122"/>
              </a:rPr>
              <a:t>条件</a:t>
            </a:r>
            <a:endParaRPr lang="en-US" altLang="zh-CN" sz="1200" b="1" dirty="0" smtClean="0">
              <a:solidFill>
                <a:srgbClr val="139AFF"/>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200" dirty="0">
                <a:solidFill>
                  <a:schemeClr val="bg1"/>
                </a:solidFill>
                <a:latin typeface="微软雅黑" pitchFamily="34" charset="-122"/>
                <a:ea typeface="微软雅黑" pitchFamily="34" charset="-122"/>
              </a:rPr>
              <a:t>为了达到岗位目标应该利用那些资源和</a:t>
            </a:r>
            <a:r>
              <a:rPr lang="zh-CN" altLang="en-US" sz="1200" dirty="0" smtClean="0">
                <a:solidFill>
                  <a:schemeClr val="bg1"/>
                </a:solidFill>
                <a:latin typeface="微软雅黑" pitchFamily="34" charset="-122"/>
                <a:ea typeface="微软雅黑" pitchFamily="34" charset="-122"/>
              </a:rPr>
              <a:t>条件？</a:t>
            </a:r>
            <a:endParaRPr lang="en-US" altLang="zh-CN" sz="1200" dirty="0">
              <a:solidFill>
                <a:schemeClr val="bg1"/>
              </a:solidFill>
              <a:latin typeface="微软雅黑" pitchFamily="34" charset="-122"/>
              <a:ea typeface="微软雅黑" pitchFamily="34" charset="-122"/>
            </a:endParaRPr>
          </a:p>
        </p:txBody>
      </p:sp>
      <p:sp>
        <p:nvSpPr>
          <p:cNvPr id="13" name="TextBox 32"/>
          <p:cNvSpPr txBox="1"/>
          <p:nvPr/>
        </p:nvSpPr>
        <p:spPr>
          <a:xfrm>
            <a:off x="6010729" y="4515058"/>
            <a:ext cx="2180493" cy="890693"/>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200" b="1" dirty="0">
                <a:solidFill>
                  <a:srgbClr val="F0AC02"/>
                </a:solidFill>
                <a:latin typeface="微软雅黑" pitchFamily="34" charset="-122"/>
                <a:ea typeface="微软雅黑" pitchFamily="34" charset="-122"/>
              </a:rPr>
              <a:t>业绩</a:t>
            </a:r>
            <a:r>
              <a:rPr lang="zh-CN" altLang="en-US" sz="1200" b="1" dirty="0" smtClean="0">
                <a:solidFill>
                  <a:srgbClr val="F0AC02"/>
                </a:solidFill>
                <a:latin typeface="微软雅黑" pitchFamily="34" charset="-122"/>
                <a:ea typeface="微软雅黑" pitchFamily="34" charset="-122"/>
              </a:rPr>
              <a:t>考核</a:t>
            </a:r>
            <a:endParaRPr lang="en-US" altLang="zh-CN" sz="1200" b="1" dirty="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200" dirty="0">
                <a:solidFill>
                  <a:schemeClr val="bg1"/>
                </a:solidFill>
                <a:latin typeface="微软雅黑" pitchFamily="34" charset="-122"/>
                <a:ea typeface="微软雅黑" pitchFamily="34" charset="-122"/>
              </a:rPr>
              <a:t>该岗位工作的业绩如何考核？主要考核指标是什么？</a:t>
            </a:r>
            <a:endParaRPr lang="en-US" altLang="zh-CN" sz="1200" dirty="0">
              <a:solidFill>
                <a:schemeClr val="bg1"/>
              </a:solidFill>
              <a:latin typeface="微软雅黑" pitchFamily="34" charset="-122"/>
              <a:ea typeface="微软雅黑" pitchFamily="34" charset="-122"/>
            </a:endParaRPr>
          </a:p>
        </p:txBody>
      </p:sp>
      <p:sp>
        <p:nvSpPr>
          <p:cNvPr id="14" name="TextBox 33"/>
          <p:cNvSpPr txBox="1"/>
          <p:nvPr/>
        </p:nvSpPr>
        <p:spPr>
          <a:xfrm>
            <a:off x="1230645" y="1484784"/>
            <a:ext cx="2213035" cy="890693"/>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200" b="1" dirty="0">
                <a:solidFill>
                  <a:srgbClr val="F0AC02"/>
                </a:solidFill>
                <a:latin typeface="微软雅黑" pitchFamily="34" charset="-122"/>
                <a:ea typeface="微软雅黑" pitchFamily="34" charset="-122"/>
              </a:rPr>
              <a:t>主要</a:t>
            </a:r>
            <a:r>
              <a:rPr lang="zh-CN" altLang="en-US" sz="1200" b="1" dirty="0" smtClean="0">
                <a:solidFill>
                  <a:srgbClr val="F0AC02"/>
                </a:solidFill>
                <a:latin typeface="微软雅黑" pitchFamily="34" charset="-122"/>
                <a:ea typeface="微软雅黑" pitchFamily="34" charset="-122"/>
              </a:rPr>
              <a:t>工作</a:t>
            </a:r>
            <a:endParaRPr lang="en-US" altLang="zh-CN" sz="1200" b="1" dirty="0" smtClean="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200" dirty="0">
                <a:solidFill>
                  <a:schemeClr val="bg1"/>
                </a:solidFill>
                <a:latin typeface="微软雅黑" pitchFamily="34" charset="-122"/>
                <a:ea typeface="微软雅黑" pitchFamily="34" charset="-122"/>
              </a:rPr>
              <a:t>平常这个岗位做哪些基本工作</a:t>
            </a:r>
            <a:r>
              <a:rPr lang="zh-CN" altLang="en-US" sz="1200" dirty="0" smtClean="0">
                <a:solidFill>
                  <a:schemeClr val="bg1"/>
                </a:solidFill>
                <a:latin typeface="微软雅黑" pitchFamily="34" charset="-122"/>
                <a:ea typeface="微软雅黑" pitchFamily="34" charset="-122"/>
              </a:rPr>
              <a:t>？怎么分配时间？</a:t>
            </a:r>
            <a:endParaRPr lang="en-US" altLang="zh-CN" sz="1200" dirty="0">
              <a:solidFill>
                <a:schemeClr val="bg1"/>
              </a:solidFill>
              <a:latin typeface="微软雅黑" pitchFamily="34" charset="-122"/>
              <a:ea typeface="微软雅黑" pitchFamily="34" charset="-122"/>
            </a:endParaRPr>
          </a:p>
        </p:txBody>
      </p:sp>
      <p:sp>
        <p:nvSpPr>
          <p:cNvPr id="15" name="TextBox 34"/>
          <p:cNvSpPr txBox="1"/>
          <p:nvPr/>
        </p:nvSpPr>
        <p:spPr>
          <a:xfrm>
            <a:off x="1230645" y="4214687"/>
            <a:ext cx="2213035" cy="1167692"/>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200" b="1" dirty="0">
                <a:solidFill>
                  <a:srgbClr val="139AFF"/>
                </a:solidFill>
                <a:latin typeface="微软雅黑" pitchFamily="34" charset="-122"/>
                <a:ea typeface="微软雅黑" pitchFamily="34" charset="-122"/>
              </a:rPr>
              <a:t>职权</a:t>
            </a:r>
            <a:r>
              <a:rPr lang="zh-CN" altLang="en-US" sz="1200" b="1" dirty="0" smtClean="0">
                <a:solidFill>
                  <a:srgbClr val="139AFF"/>
                </a:solidFill>
                <a:latin typeface="微软雅黑" pitchFamily="34" charset="-122"/>
                <a:ea typeface="微软雅黑" pitchFamily="34" charset="-122"/>
              </a:rPr>
              <a:t>关系</a:t>
            </a:r>
            <a:endParaRPr lang="en-US" altLang="zh-CN" sz="1200" b="1" dirty="0">
              <a:solidFill>
                <a:srgbClr val="139AFF"/>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200" dirty="0" smtClean="0">
                <a:solidFill>
                  <a:schemeClr val="bg1"/>
                </a:solidFill>
                <a:latin typeface="微软雅黑" pitchFamily="34" charset="-122"/>
                <a:ea typeface="微软雅黑" pitchFamily="34" charset="-122"/>
              </a:rPr>
              <a:t>向</a:t>
            </a:r>
            <a:r>
              <a:rPr lang="zh-CN" altLang="en-US" sz="1200" dirty="0">
                <a:solidFill>
                  <a:schemeClr val="bg1"/>
                </a:solidFill>
                <a:latin typeface="微软雅黑" pitchFamily="34" charset="-122"/>
                <a:ea typeface="微软雅黑" pitchFamily="34" charset="-122"/>
              </a:rPr>
              <a:t>谁汇报</a:t>
            </a:r>
            <a:r>
              <a:rPr lang="zh-CN" altLang="en-US" sz="1200" dirty="0" smtClean="0">
                <a:solidFill>
                  <a:schemeClr val="bg1"/>
                </a:solidFill>
                <a:latin typeface="微软雅黑" pitchFamily="34" charset="-122"/>
                <a:ea typeface="微软雅黑" pitchFamily="34" charset="-122"/>
              </a:rPr>
              <a:t>？同级</a:t>
            </a:r>
            <a:r>
              <a:rPr lang="zh-CN" altLang="en-US" sz="1200" dirty="0">
                <a:solidFill>
                  <a:schemeClr val="bg1"/>
                </a:solidFill>
                <a:latin typeface="微软雅黑" pitchFamily="34" charset="-122"/>
                <a:ea typeface="微软雅黑" pitchFamily="34" charset="-122"/>
              </a:rPr>
              <a:t>是谁？下级是谁？与其他同事的权利和责任的划分？</a:t>
            </a:r>
            <a:endParaRPr lang="en-US" altLang="zh-CN" sz="1200" dirty="0">
              <a:solidFill>
                <a:schemeClr val="bg1"/>
              </a:solidFill>
              <a:latin typeface="微软雅黑" pitchFamily="34" charset="-122"/>
              <a:ea typeface="微软雅黑" pitchFamily="34" charset="-122"/>
            </a:endParaRPr>
          </a:p>
        </p:txBody>
      </p:sp>
      <p:sp>
        <p:nvSpPr>
          <p:cNvPr id="16" name="TextBox 35"/>
          <p:cNvSpPr txBox="1"/>
          <p:nvPr/>
        </p:nvSpPr>
        <p:spPr>
          <a:xfrm>
            <a:off x="494429" y="2872785"/>
            <a:ext cx="2213035" cy="890693"/>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200" b="1" dirty="0">
                <a:solidFill>
                  <a:srgbClr val="8CC600"/>
                </a:solidFill>
                <a:latin typeface="微软雅黑" pitchFamily="34" charset="-122"/>
                <a:ea typeface="微软雅黑" pitchFamily="34" charset="-122"/>
              </a:rPr>
              <a:t>工作量。</a:t>
            </a:r>
            <a:endParaRPr lang="en-US" altLang="zh-CN" sz="1200" b="1" dirty="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200" dirty="0">
                <a:solidFill>
                  <a:schemeClr val="bg1"/>
                </a:solidFill>
                <a:latin typeface="微软雅黑" pitchFamily="34" charset="-122"/>
                <a:ea typeface="微软雅黑" pitchFamily="34" charset="-122"/>
              </a:rPr>
              <a:t>这个岗位需要处理多大的工作量？</a:t>
            </a:r>
            <a:endParaRPr lang="en-US" altLang="zh-CN"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121433" y="1628800"/>
            <a:ext cx="2772838" cy="3875237"/>
            <a:chOff x="496793" y="1302056"/>
            <a:chExt cx="3696154" cy="5166983"/>
          </a:xfrm>
        </p:grpSpPr>
        <p:sp>
          <p:nvSpPr>
            <p:cNvPr id="3" name="Rectangle 113"/>
            <p:cNvSpPr/>
            <p:nvPr/>
          </p:nvSpPr>
          <p:spPr>
            <a:xfrm>
              <a:off x="496793" y="1302057"/>
              <a:ext cx="3657600" cy="5166982"/>
            </a:xfrm>
            <a:prstGeom prst="rect">
              <a:avLst/>
            </a:prstGeom>
            <a:solidFill>
              <a:srgbClr val="FFFFFF">
                <a:alpha val="20000"/>
              </a:srgbClr>
            </a:soli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26" tIns="45712" rIns="91426" bIns="45712" numCol="1" rtlCol="0" anchor="ctr" anchorCtr="0" compatLnSpc="1">
              <a:prstTxWarp prst="textNoShape">
                <a:avLst/>
              </a:prstTxWarp>
            </a:bodyPr>
            <a:lstStyle/>
            <a:p>
              <a:pPr marL="0" marR="0" lvl="0" indent="0" defTabSz="685754"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  </a:t>
              </a:r>
              <a:endParaRPr kumimoji="0" 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pic>
          <p:nvPicPr>
            <p:cNvPr id="4" name="Picture 2" descr="C:\Users\v-junyo\Documents\Jun_Mesh\Microsoft Files\DesignTools\Brand Photos\Office Brand - No_exp\Office Anywhere\female laptop talking conversation restaurant public discussion people.jpg"/>
            <p:cNvPicPr>
              <a:picLocks noChangeAspect="1" noChangeArrowheads="1"/>
            </p:cNvPicPr>
            <p:nvPr/>
          </p:nvPicPr>
          <p:blipFill rotWithShape="1">
            <a:blip r:embed="rId2" cstate="email">
              <a:extLst>
                <a:ext uri="{28A0092B-C50C-407E-A947-70E740481C1C}">
                  <a14:useLocalDpi xmlns:a14="http://schemas.microsoft.com/office/drawing/2010/main"/>
                </a:ext>
              </a:extLst>
            </a:blip>
            <a:stretch/>
          </p:blipFill>
          <p:spPr bwMode="auto">
            <a:xfrm>
              <a:off x="496793" y="1302056"/>
              <a:ext cx="3656647" cy="231228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 name="Title 4"/>
            <p:cNvSpPr txBox="1">
              <a:spLocks/>
            </p:cNvSpPr>
            <p:nvPr/>
          </p:nvSpPr>
          <p:spPr>
            <a:xfrm>
              <a:off x="496793" y="4134022"/>
              <a:ext cx="3696154" cy="2265627"/>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91440" tIns="45720" rIns="91436" bIns="45718" numCol="1" spcCol="0" rtlCol="0" fromWordArt="0" anchor="t" anchorCtr="0" forceAA="0" compatLnSpc="1">
              <a:prstTxWarp prst="textNoShape">
                <a:avLst/>
              </a:prstTxWarp>
              <a:noAutofit/>
            </a:bodyPr>
            <a:lstStyle>
              <a:defPPr>
                <a:defRPr lang="en-US"/>
              </a:defPPr>
              <a:lvl1pPr defTabSz="914099" fontAlgn="base">
                <a:lnSpc>
                  <a:spcPct val="90000"/>
                </a:lnSpc>
                <a:spcBef>
                  <a:spcPct val="0"/>
                </a:spcBef>
                <a:spcAft>
                  <a:spcPct val="0"/>
                </a:spcAft>
                <a:defRPr sz="2800">
                  <a:gradFill>
                    <a:gsLst>
                      <a:gs pos="0">
                        <a:srgbClr val="FFFFFF"/>
                      </a:gs>
                      <a:gs pos="100000">
                        <a:srgbClr val="FFFFFF"/>
                      </a:gs>
                    </a:gsLst>
                    <a:lin ang="5400000" scaled="0"/>
                  </a:gradFill>
                  <a:latin typeface="+mj-lt"/>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lnSpc>
                  <a:spcPct val="150000"/>
                </a:lnSpc>
                <a:spcBef>
                  <a:spcPts val="225"/>
                </a:spcBef>
                <a:defRPr/>
              </a:pPr>
              <a:r>
                <a:rPr lang="zh-CN" altLang="en-US" sz="1400" kern="0" dirty="0">
                  <a:solidFill>
                    <a:schemeClr val="bg1"/>
                  </a:solidFill>
                  <a:latin typeface="微软雅黑" pitchFamily="34" charset="-122"/>
                  <a:ea typeface="微软雅黑" pitchFamily="34" charset="-122"/>
                  <a:cs typeface="Segoe UI" pitchFamily="34" charset="0"/>
                </a:rPr>
                <a:t>岗位设计的中心任务是要为企业提供完成战略目标的保证，并为人力资源管理提供基本的依据，保证事得其人、人尽其才，人事相宜。</a:t>
              </a:r>
              <a:endParaRPr kumimoji="0" lang="en-US" sz="14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Segoe UI" pitchFamily="34" charset="0"/>
              </a:endParaRPr>
            </a:p>
          </p:txBody>
        </p:sp>
      </p:grpSp>
      <p:grpSp>
        <p:nvGrpSpPr>
          <p:cNvPr id="6" name="Group 1"/>
          <p:cNvGrpSpPr/>
          <p:nvPr/>
        </p:nvGrpSpPr>
        <p:grpSpPr>
          <a:xfrm>
            <a:off x="3290261" y="1628800"/>
            <a:ext cx="2744469" cy="3875237"/>
            <a:chOff x="4225500" y="1302057"/>
            <a:chExt cx="3658339" cy="5166982"/>
          </a:xfrm>
        </p:grpSpPr>
        <p:sp>
          <p:nvSpPr>
            <p:cNvPr id="7" name="Rectangle 119"/>
            <p:cNvSpPr/>
            <p:nvPr/>
          </p:nvSpPr>
          <p:spPr>
            <a:xfrm>
              <a:off x="4225500" y="1302057"/>
              <a:ext cx="3657601" cy="5166982"/>
            </a:xfrm>
            <a:prstGeom prst="rect">
              <a:avLst/>
            </a:prstGeom>
            <a:solidFill>
              <a:srgbClr val="FFFFFF">
                <a:alpha val="20000"/>
              </a:srgbClr>
            </a:soli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26" tIns="45712" rIns="91426" bIns="45712" numCol="1" rtlCol="0" anchor="ctr" anchorCtr="0" compatLnSpc="1">
              <a:prstTxWarp prst="textNoShape">
                <a:avLst/>
              </a:prstTxWarp>
            </a:bodyPr>
            <a:lstStyle/>
            <a:p>
              <a:pPr marL="0" marR="0" lvl="0" indent="0" defTabSz="685754"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  </a:t>
              </a:r>
              <a:endParaRPr kumimoji="0" 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8" name="Title 4"/>
            <p:cNvSpPr txBox="1">
              <a:spLocks/>
            </p:cNvSpPr>
            <p:nvPr/>
          </p:nvSpPr>
          <p:spPr>
            <a:xfrm>
              <a:off x="4247565" y="4282007"/>
              <a:ext cx="3636274" cy="2117641"/>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91440" tIns="45720" rIns="91436" bIns="45718" numCol="1" spcCol="0" rtlCol="0" fromWordArt="0" anchor="t" anchorCtr="0" forceAA="0" compatLnSpc="1">
              <a:prstTxWarp prst="textNoShape">
                <a:avLst/>
              </a:prstTxWarp>
              <a:noAutofit/>
            </a:bodyPr>
            <a:lstStyle>
              <a:defPPr>
                <a:defRPr lang="en-US"/>
              </a:defPPr>
              <a:lvl1pPr algn="ctr" defTabSz="914099" fontAlgn="base">
                <a:lnSpc>
                  <a:spcPct val="90000"/>
                </a:lnSpc>
                <a:spcBef>
                  <a:spcPct val="0"/>
                </a:spcBef>
                <a:spcAft>
                  <a:spcPct val="0"/>
                </a:spcAft>
                <a:defRPr sz="160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pPr lvl="0" algn="l">
                <a:lnSpc>
                  <a:spcPct val="150000"/>
                </a:lnSpc>
                <a:defRPr/>
              </a:pPr>
              <a:r>
                <a:rPr lang="zh-CN" altLang="en-US" sz="1400" kern="0" dirty="0">
                  <a:solidFill>
                    <a:schemeClr val="bg1"/>
                  </a:solidFill>
                  <a:latin typeface="微软雅黑" pitchFamily="34" charset="-122"/>
                  <a:ea typeface="微软雅黑" pitchFamily="34" charset="-122"/>
                </a:rPr>
                <a:t>工作分析也可以为岗位设计提供验证。通过工作分析可以发现岗位设计中的缺陷、问题，从而对原有岗位设计进行调整、修改。</a:t>
              </a:r>
              <a:endParaRPr kumimoji="0" lang="en-US" sz="14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pic>
          <p:nvPicPr>
            <p:cNvPr id="9" name="Picture 14"/>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225500" y="1302057"/>
              <a:ext cx="3656647" cy="23122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15"/>
          <p:cNvGrpSpPr/>
          <p:nvPr/>
        </p:nvGrpSpPr>
        <p:grpSpPr>
          <a:xfrm>
            <a:off x="467544" y="1628800"/>
            <a:ext cx="2760952" cy="3875236"/>
            <a:chOff x="7875052" y="1302058"/>
            <a:chExt cx="3589238" cy="4411981"/>
          </a:xfrm>
        </p:grpSpPr>
        <p:sp>
          <p:nvSpPr>
            <p:cNvPr id="11" name="Rectangle 125"/>
            <p:cNvSpPr/>
            <p:nvPr/>
          </p:nvSpPr>
          <p:spPr>
            <a:xfrm>
              <a:off x="7875773" y="1302058"/>
              <a:ext cx="3567089" cy="4411981"/>
            </a:xfrm>
            <a:prstGeom prst="rect">
              <a:avLst/>
            </a:prstGeom>
            <a:solidFill>
              <a:srgbClr val="FFFFFF">
                <a:alpha val="20000"/>
              </a:srgbClr>
            </a:soli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26" tIns="45712" rIns="91426" bIns="45712" numCol="1" rtlCol="0" anchor="ctr" anchorCtr="0" compatLnSpc="1">
              <a:prstTxWarp prst="textNoShape">
                <a:avLst/>
              </a:prstTxWarp>
            </a:bodyPr>
            <a:lstStyle/>
            <a:p>
              <a:pPr marL="0" marR="0" lvl="0" indent="0" defTabSz="685754"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  </a:t>
              </a:r>
              <a:endParaRPr kumimoji="0" 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2" name="Title 4"/>
            <p:cNvSpPr txBox="1">
              <a:spLocks/>
            </p:cNvSpPr>
            <p:nvPr/>
          </p:nvSpPr>
          <p:spPr>
            <a:xfrm>
              <a:off x="7875052" y="3772456"/>
              <a:ext cx="3589238" cy="1882332"/>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91440" tIns="45720" rIns="91436" bIns="45718" numCol="1" spcCol="0" rtlCol="0" fromWordArt="0" anchor="t" anchorCtr="0" forceAA="0" compatLnSpc="1">
              <a:prstTxWarp prst="textNoShape">
                <a:avLst/>
              </a:prstTxWarp>
              <a:noAutofit/>
            </a:bodyPr>
            <a:lstStyle>
              <a:defPPr>
                <a:defRPr lang="en-US"/>
              </a:defPPr>
              <a:lvl1pPr algn="ctr" defTabSz="914099" fontAlgn="base">
                <a:lnSpc>
                  <a:spcPct val="90000"/>
                </a:lnSpc>
                <a:spcBef>
                  <a:spcPct val="0"/>
                </a:spcBef>
                <a:spcAft>
                  <a:spcPct val="0"/>
                </a:spcAft>
                <a:defRPr sz="160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pPr lvl="0" algn="l">
                <a:lnSpc>
                  <a:spcPct val="150000"/>
                </a:lnSpc>
                <a:defRPr/>
              </a:pPr>
              <a:r>
                <a:rPr lang="zh-CN" altLang="en-US" sz="1400" kern="0" dirty="0">
                  <a:solidFill>
                    <a:schemeClr val="bg1"/>
                  </a:solidFill>
                  <a:latin typeface="微软雅黑" pitchFamily="34" charset="-122"/>
                  <a:ea typeface="微软雅黑" pitchFamily="34" charset="-122"/>
                </a:rPr>
                <a:t>岗位设计与工作分析（人力资源规划模块）是不同的工作，工作分析是对现有岗位的客观描述，而岗位设计是对现有岗位的认定、修改或对新岗位的描述。</a:t>
              </a:r>
              <a:endParaRPr kumimoji="0" lang="en-US" sz="14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pic>
          <p:nvPicPr>
            <p:cNvPr id="13" name="Picture 13"/>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a:off x="7875773" y="1309763"/>
              <a:ext cx="3566160" cy="1966708"/>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4" name="直接连接符 13"/>
          <p:cNvCxnSpPr/>
          <p:nvPr/>
        </p:nvCxnSpPr>
        <p:spPr>
          <a:xfrm>
            <a:off x="720833" y="3641252"/>
            <a:ext cx="7776864" cy="0"/>
          </a:xfrm>
          <a:prstGeom prst="line">
            <a:avLst/>
          </a:prstGeom>
          <a:solidFill>
            <a:srgbClr val="2A2A2A"/>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cxnSp>
      <p:sp>
        <p:nvSpPr>
          <p:cNvPr id="15" name="椭圆 14"/>
          <p:cNvSpPr/>
          <p:nvPr/>
        </p:nvSpPr>
        <p:spPr>
          <a:xfrm>
            <a:off x="1790411" y="3549177"/>
            <a:ext cx="166688" cy="174625"/>
          </a:xfrm>
          <a:prstGeom prst="ellipse">
            <a:avLst/>
          </a:prstGeom>
          <a:solidFill>
            <a:schemeClr val="bg1">
              <a:lumMod val="50000"/>
            </a:schemeClr>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sp>
        <p:nvSpPr>
          <p:cNvPr id="16" name="椭圆 15"/>
          <p:cNvSpPr/>
          <p:nvPr/>
        </p:nvSpPr>
        <p:spPr>
          <a:xfrm>
            <a:off x="4514586" y="3549177"/>
            <a:ext cx="166687" cy="174625"/>
          </a:xfrm>
          <a:prstGeom prst="ellipse">
            <a:avLst/>
          </a:prstGeom>
          <a:solidFill>
            <a:schemeClr val="bg1">
              <a:lumMod val="50000"/>
            </a:schemeClr>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itchFamily="34" charset="-122"/>
              <a:ea typeface="微软雅黑" pitchFamily="34" charset="-122"/>
            </a:endParaRPr>
          </a:p>
        </p:txBody>
      </p:sp>
      <p:sp>
        <p:nvSpPr>
          <p:cNvPr id="17" name="椭圆 16"/>
          <p:cNvSpPr/>
          <p:nvPr/>
        </p:nvSpPr>
        <p:spPr>
          <a:xfrm>
            <a:off x="7489585" y="3549177"/>
            <a:ext cx="166688" cy="174625"/>
          </a:xfrm>
          <a:prstGeom prst="ellipse">
            <a:avLst/>
          </a:prstGeom>
          <a:solidFill>
            <a:schemeClr val="bg1">
              <a:lumMod val="50000"/>
            </a:schemeClr>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itchFamily="34" charset="-122"/>
              <a:ea typeface="微软雅黑" pitchFamily="34"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9" decel="10000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5"/>
          <p:cNvSpPr>
            <a:spLocks/>
          </p:cNvSpPr>
          <p:nvPr/>
        </p:nvSpPr>
        <p:spPr bwMode="auto">
          <a:xfrm>
            <a:off x="3019996" y="1772816"/>
            <a:ext cx="3446832" cy="3448356"/>
          </a:xfrm>
          <a:custGeom>
            <a:avLst/>
            <a:gdLst>
              <a:gd name="T0" fmla="*/ 889 w 956"/>
              <a:gd name="T1" fmla="*/ 357 h 956"/>
              <a:gd name="T2" fmla="*/ 599 w 956"/>
              <a:gd name="T3" fmla="*/ 889 h 956"/>
              <a:gd name="T4" fmla="*/ 67 w 956"/>
              <a:gd name="T5" fmla="*/ 599 h 956"/>
              <a:gd name="T6" fmla="*/ 357 w 956"/>
              <a:gd name="T7" fmla="*/ 67 h 956"/>
              <a:gd name="T8" fmla="*/ 889 w 956"/>
              <a:gd name="T9" fmla="*/ 357 h 956"/>
            </a:gdLst>
            <a:ahLst/>
            <a:cxnLst>
              <a:cxn ang="0">
                <a:pos x="T0" y="T1"/>
              </a:cxn>
              <a:cxn ang="0">
                <a:pos x="T2" y="T3"/>
              </a:cxn>
              <a:cxn ang="0">
                <a:pos x="T4" y="T5"/>
              </a:cxn>
              <a:cxn ang="0">
                <a:pos x="T6" y="T7"/>
              </a:cxn>
              <a:cxn ang="0">
                <a:pos x="T8" y="T9"/>
              </a:cxn>
            </a:cxnLst>
            <a:rect l="0" t="0" r="r" b="b"/>
            <a:pathLst>
              <a:path w="956" h="956">
                <a:moveTo>
                  <a:pt x="889" y="357"/>
                </a:moveTo>
                <a:cubicBezTo>
                  <a:pt x="956" y="584"/>
                  <a:pt x="826" y="822"/>
                  <a:pt x="599" y="889"/>
                </a:cubicBezTo>
                <a:cubicBezTo>
                  <a:pt x="372" y="956"/>
                  <a:pt x="134" y="826"/>
                  <a:pt x="67" y="599"/>
                </a:cubicBezTo>
                <a:cubicBezTo>
                  <a:pt x="0" y="372"/>
                  <a:pt x="130" y="134"/>
                  <a:pt x="357" y="67"/>
                </a:cubicBezTo>
                <a:cubicBezTo>
                  <a:pt x="584" y="0"/>
                  <a:pt x="822" y="130"/>
                  <a:pt x="889" y="357"/>
                </a:cubicBezTo>
                <a:close/>
              </a:path>
            </a:pathLst>
          </a:custGeom>
          <a:solidFill>
            <a:srgbClr val="80C634">
              <a:alpha val="65000"/>
            </a:srgbClr>
          </a:solidFill>
          <a:ln>
            <a:noFill/>
          </a:ln>
        </p:spPr>
        <p:txBody>
          <a:bodyPr vert="horz" wrap="square" lIns="91432" tIns="45716" rIns="91432" bIns="45716"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685835">
              <a:defRPr/>
            </a:pPr>
            <a:endParaRPr lang="en-US" sz="1200">
              <a:solidFill>
                <a:srgbClr val="FFFFFF"/>
              </a:solidFill>
              <a:latin typeface="微软雅黑" pitchFamily="34" charset="-122"/>
              <a:ea typeface="微软雅黑" pitchFamily="34" charset="-122"/>
            </a:endParaRPr>
          </a:p>
        </p:txBody>
      </p:sp>
      <p:sp>
        <p:nvSpPr>
          <p:cNvPr id="3" name="Rectangle 57"/>
          <p:cNvSpPr/>
          <p:nvPr/>
        </p:nvSpPr>
        <p:spPr bwMode="auto">
          <a:xfrm>
            <a:off x="4895753" y="2533320"/>
            <a:ext cx="3889054" cy="950133"/>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000" kern="0" dirty="0">
              <a:gradFill>
                <a:gsLst>
                  <a:gs pos="0">
                    <a:srgbClr val="000000"/>
                  </a:gs>
                  <a:gs pos="100000">
                    <a:srgbClr val="000000"/>
                  </a:gs>
                </a:gsLst>
                <a:lin ang="5400000" scaled="0"/>
              </a:gradFill>
              <a:latin typeface="微软雅黑" pitchFamily="34" charset="-122"/>
              <a:ea typeface="微软雅黑" pitchFamily="34" charset="-122"/>
            </a:endParaRPr>
          </a:p>
        </p:txBody>
      </p:sp>
      <p:sp>
        <p:nvSpPr>
          <p:cNvPr id="4" name="Rectangle 58"/>
          <p:cNvSpPr/>
          <p:nvPr/>
        </p:nvSpPr>
        <p:spPr bwMode="auto">
          <a:xfrm>
            <a:off x="683568" y="2533320"/>
            <a:ext cx="3896004" cy="950133"/>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000" kern="0" dirty="0">
              <a:gradFill>
                <a:gsLst>
                  <a:gs pos="0">
                    <a:srgbClr val="000000"/>
                  </a:gs>
                  <a:gs pos="100000">
                    <a:srgbClr val="000000"/>
                  </a:gs>
                </a:gsLst>
                <a:lin ang="5400000" scaled="0"/>
              </a:gradFill>
              <a:latin typeface="微软雅黑" pitchFamily="34" charset="-122"/>
              <a:ea typeface="微软雅黑" pitchFamily="34" charset="-122"/>
            </a:endParaRPr>
          </a:p>
        </p:txBody>
      </p:sp>
      <p:sp>
        <p:nvSpPr>
          <p:cNvPr id="5" name="Rectangle 59"/>
          <p:cNvSpPr/>
          <p:nvPr/>
        </p:nvSpPr>
        <p:spPr bwMode="auto">
          <a:xfrm>
            <a:off x="4895753" y="3522899"/>
            <a:ext cx="3889054" cy="991621"/>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000" kern="0" dirty="0">
              <a:gradFill>
                <a:gsLst>
                  <a:gs pos="0">
                    <a:srgbClr val="000000"/>
                  </a:gs>
                  <a:gs pos="100000">
                    <a:srgbClr val="000000"/>
                  </a:gs>
                </a:gsLst>
                <a:lin ang="5400000" scaled="0"/>
              </a:gradFill>
              <a:latin typeface="微软雅黑" pitchFamily="34" charset="-122"/>
              <a:ea typeface="微软雅黑" pitchFamily="34" charset="-122"/>
            </a:endParaRPr>
          </a:p>
        </p:txBody>
      </p:sp>
      <p:sp>
        <p:nvSpPr>
          <p:cNvPr id="6" name="Rectangle 60"/>
          <p:cNvSpPr/>
          <p:nvPr/>
        </p:nvSpPr>
        <p:spPr bwMode="auto">
          <a:xfrm>
            <a:off x="683568" y="3522898"/>
            <a:ext cx="3896004" cy="991620"/>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000" kern="0" dirty="0">
              <a:gradFill>
                <a:gsLst>
                  <a:gs pos="0">
                    <a:srgbClr val="000000"/>
                  </a:gs>
                  <a:gs pos="100000">
                    <a:srgbClr val="000000"/>
                  </a:gs>
                </a:gsLst>
                <a:lin ang="5400000" scaled="0"/>
              </a:gradFill>
              <a:latin typeface="微软雅黑" pitchFamily="34" charset="-122"/>
              <a:ea typeface="微软雅黑" pitchFamily="34" charset="-122"/>
            </a:endParaRPr>
          </a:p>
        </p:txBody>
      </p:sp>
      <p:sp>
        <p:nvSpPr>
          <p:cNvPr id="7" name="Pie 61"/>
          <p:cNvSpPr/>
          <p:nvPr/>
        </p:nvSpPr>
        <p:spPr>
          <a:xfrm>
            <a:off x="3505318" y="2266065"/>
            <a:ext cx="1225441" cy="1225441"/>
          </a:xfrm>
          <a:prstGeom prst="pieWedge">
            <a:avLst/>
          </a:prstGeom>
          <a:solidFill>
            <a:srgbClr val="DFB003"/>
          </a:solidFill>
          <a:ln w="6350">
            <a:solidFill>
              <a:srgbClr val="000000">
                <a:alpha val="31000"/>
              </a:srgbClr>
            </a:solidFill>
            <a:round/>
            <a:headEnd/>
            <a:tailEnd/>
          </a:ln>
        </p:spPr>
        <p:txBody>
          <a:bodyPr lIns="68586" tIns="34294" rIns="68586" bIns="34294"/>
          <a:lstStyle/>
          <a:p>
            <a:pPr defTabSz="685862">
              <a:defRPr/>
            </a:pPr>
            <a:endParaRPr lang="en-US" sz="1600" kern="0">
              <a:solidFill>
                <a:sysClr val="windowText" lastClr="000000"/>
              </a:solidFill>
              <a:latin typeface="微软雅黑" pitchFamily="34" charset="-122"/>
              <a:ea typeface="微软雅黑" pitchFamily="34" charset="-122"/>
            </a:endParaRPr>
          </a:p>
        </p:txBody>
      </p:sp>
      <p:sp>
        <p:nvSpPr>
          <p:cNvPr id="8" name="Pie 62"/>
          <p:cNvSpPr/>
          <p:nvPr/>
        </p:nvSpPr>
        <p:spPr>
          <a:xfrm rot="5400000">
            <a:off x="4749264" y="2266064"/>
            <a:ext cx="1225441" cy="1225441"/>
          </a:xfrm>
          <a:prstGeom prst="pieWedge">
            <a:avLst/>
          </a:prstGeom>
          <a:solidFill>
            <a:srgbClr val="006A8C"/>
          </a:solidFill>
          <a:ln w="6350" cap="flat">
            <a:solidFill>
              <a:srgbClr val="000000">
                <a:alpha val="31000"/>
              </a:srgbClr>
            </a:solidFill>
            <a:prstDash val="solid"/>
            <a:miter lim="800000"/>
            <a:headEnd/>
            <a:tailEnd/>
          </a:ln>
        </p:spPr>
        <p:txBody>
          <a:bodyPr lIns="68586" tIns="34294" rIns="68586" bIns="34294"/>
          <a:lstStyle/>
          <a:p>
            <a:pPr defTabSz="685862">
              <a:defRPr/>
            </a:pPr>
            <a:endParaRPr lang="en-US" sz="1600" kern="0">
              <a:solidFill>
                <a:sysClr val="windowText" lastClr="000000"/>
              </a:solidFill>
              <a:latin typeface="微软雅黑" pitchFamily="34" charset="-122"/>
              <a:ea typeface="微软雅黑" pitchFamily="34" charset="-122"/>
            </a:endParaRPr>
          </a:p>
        </p:txBody>
      </p:sp>
      <p:sp>
        <p:nvSpPr>
          <p:cNvPr id="9" name="Pie 67"/>
          <p:cNvSpPr/>
          <p:nvPr/>
        </p:nvSpPr>
        <p:spPr>
          <a:xfrm rot="10800000">
            <a:off x="4749262" y="3513375"/>
            <a:ext cx="1225441" cy="1225441"/>
          </a:xfrm>
          <a:prstGeom prst="pieWedge">
            <a:avLst/>
          </a:prstGeom>
          <a:solidFill>
            <a:srgbClr val="AA4B5C"/>
          </a:solidFill>
          <a:ln w="6350" cap="flat">
            <a:solidFill>
              <a:srgbClr val="000000">
                <a:alpha val="31000"/>
              </a:srgbClr>
            </a:solidFill>
            <a:prstDash val="solid"/>
            <a:miter lim="800000"/>
            <a:headEnd/>
            <a:tailEnd/>
          </a:ln>
        </p:spPr>
        <p:txBody>
          <a:bodyPr lIns="68586" tIns="34294" rIns="68586" bIns="34294"/>
          <a:lstStyle/>
          <a:p>
            <a:pPr defTabSz="685862">
              <a:defRPr/>
            </a:pPr>
            <a:endParaRPr lang="en-US" sz="1600" kern="0">
              <a:solidFill>
                <a:sysClr val="windowText" lastClr="000000"/>
              </a:solidFill>
              <a:latin typeface="微软雅黑" pitchFamily="34" charset="-122"/>
              <a:ea typeface="微软雅黑" pitchFamily="34" charset="-122"/>
            </a:endParaRPr>
          </a:p>
        </p:txBody>
      </p:sp>
      <p:sp>
        <p:nvSpPr>
          <p:cNvPr id="10" name="Pie 69"/>
          <p:cNvSpPr/>
          <p:nvPr/>
        </p:nvSpPr>
        <p:spPr>
          <a:xfrm rot="16200000">
            <a:off x="3505319" y="3513374"/>
            <a:ext cx="1225441" cy="1225441"/>
          </a:xfrm>
          <a:prstGeom prst="pieWedge">
            <a:avLst/>
          </a:prstGeom>
          <a:solidFill>
            <a:srgbClr val="A0CD4F"/>
          </a:solidFill>
          <a:ln w="6350">
            <a:solidFill>
              <a:srgbClr val="000000">
                <a:alpha val="31000"/>
              </a:srgbClr>
            </a:solidFill>
            <a:round/>
            <a:headEnd/>
            <a:tailEnd/>
          </a:ln>
        </p:spPr>
        <p:txBody>
          <a:bodyPr lIns="68586" tIns="34294" rIns="68586" bIns="34294"/>
          <a:lstStyle/>
          <a:p>
            <a:pPr defTabSz="685862">
              <a:defRPr/>
            </a:pPr>
            <a:endParaRPr lang="en-US" sz="1600" kern="0">
              <a:solidFill>
                <a:sysClr val="windowText" lastClr="000000"/>
              </a:solidFill>
              <a:latin typeface="微软雅黑" pitchFamily="34" charset="-122"/>
              <a:ea typeface="微软雅黑" pitchFamily="34" charset="-122"/>
            </a:endParaRPr>
          </a:p>
        </p:txBody>
      </p:sp>
      <p:sp>
        <p:nvSpPr>
          <p:cNvPr id="11" name="TextBox 45"/>
          <p:cNvSpPr txBox="1"/>
          <p:nvPr/>
        </p:nvSpPr>
        <p:spPr>
          <a:xfrm>
            <a:off x="3866752" y="2605235"/>
            <a:ext cx="640023" cy="347851"/>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组织</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分析</a:t>
            </a:r>
            <a:r>
              <a:rPr lang="zh-CN" altLang="en-US" sz="1400" dirty="0">
                <a:solidFill>
                  <a:schemeClr val="bg1"/>
                </a:solidFill>
                <a:latin typeface="微软雅黑" panose="020B0503020204020204" pitchFamily="34" charset="-122"/>
                <a:ea typeface="微软雅黑" panose="020B0503020204020204" pitchFamily="34" charset="-122"/>
              </a:rPr>
              <a:t>法</a:t>
            </a:r>
            <a:endParaRPr lang="en-US" sz="1400" dirty="0">
              <a:solidFill>
                <a:schemeClr val="bg1"/>
              </a:solidFill>
              <a:latin typeface="微软雅黑" panose="020B0503020204020204" pitchFamily="34" charset="-122"/>
              <a:ea typeface="微软雅黑" panose="020B0503020204020204" pitchFamily="34" charset="-122"/>
            </a:endParaRPr>
          </a:p>
        </p:txBody>
      </p:sp>
      <p:sp>
        <p:nvSpPr>
          <p:cNvPr id="12" name="TextBox 46"/>
          <p:cNvSpPr txBox="1"/>
          <p:nvPr/>
        </p:nvSpPr>
        <p:spPr>
          <a:xfrm>
            <a:off x="5011615" y="2605235"/>
            <a:ext cx="765623" cy="263428"/>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关键</a:t>
            </a:r>
            <a:endParaRPr lang="en-US" altLang="zh-CN" sz="1400" dirty="0">
              <a:solidFill>
                <a:schemeClr val="bg1"/>
              </a:solidFill>
              <a:latin typeface="微软雅黑" panose="020B0503020204020204" pitchFamily="34" charset="-122"/>
              <a:ea typeface="微软雅黑" panose="020B0503020204020204" pitchFamily="34" charset="-122"/>
            </a:endParaRPr>
          </a:p>
          <a:p>
            <a:pP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使命法</a:t>
            </a:r>
            <a:endParaRPr lang="en-US" sz="1400" dirty="0">
              <a:solidFill>
                <a:schemeClr val="bg1"/>
              </a:solidFill>
              <a:latin typeface="微软雅黑" panose="020B0503020204020204" pitchFamily="34" charset="-122"/>
              <a:ea typeface="微软雅黑" panose="020B0503020204020204" pitchFamily="34" charset="-122"/>
            </a:endParaRPr>
          </a:p>
        </p:txBody>
      </p:sp>
      <p:sp>
        <p:nvSpPr>
          <p:cNvPr id="13" name="TextBox 47"/>
          <p:cNvSpPr txBox="1"/>
          <p:nvPr/>
        </p:nvSpPr>
        <p:spPr>
          <a:xfrm>
            <a:off x="3741152" y="3771161"/>
            <a:ext cx="765623" cy="263428"/>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流程</a:t>
            </a:r>
            <a:endParaRPr lang="en-US" altLang="zh-CN" sz="1400" dirty="0">
              <a:solidFill>
                <a:schemeClr val="bg1"/>
              </a:solidFill>
              <a:latin typeface="微软雅黑" panose="020B0503020204020204" pitchFamily="34" charset="-122"/>
              <a:ea typeface="微软雅黑" panose="020B0503020204020204" pitchFamily="34" charset="-122"/>
            </a:endParaRPr>
          </a:p>
          <a:p>
            <a:pPr algn="r">
              <a:lnSpc>
                <a:spcPct val="125000"/>
              </a:lnSpc>
            </a:pPr>
            <a:r>
              <a:rPr lang="zh-CN" altLang="en-US" sz="1400" dirty="0">
                <a:solidFill>
                  <a:schemeClr val="bg1"/>
                </a:solidFill>
                <a:latin typeface="微软雅黑" panose="020B0503020204020204" pitchFamily="34" charset="-122"/>
                <a:ea typeface="微软雅黑" panose="020B0503020204020204" pitchFamily="34" charset="-122"/>
              </a:rPr>
              <a:t>优化法</a:t>
            </a:r>
            <a:endParaRPr lang="en-US" sz="1400" dirty="0">
              <a:solidFill>
                <a:schemeClr val="bg1"/>
              </a:solidFill>
              <a:latin typeface="微软雅黑" panose="020B0503020204020204" pitchFamily="34" charset="-122"/>
              <a:ea typeface="微软雅黑" panose="020B0503020204020204" pitchFamily="34" charset="-122"/>
            </a:endParaRPr>
          </a:p>
        </p:txBody>
      </p:sp>
      <p:sp>
        <p:nvSpPr>
          <p:cNvPr id="14" name="TextBox 48"/>
          <p:cNvSpPr txBox="1"/>
          <p:nvPr/>
        </p:nvSpPr>
        <p:spPr>
          <a:xfrm>
            <a:off x="5011615" y="3771161"/>
            <a:ext cx="864019" cy="249299"/>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标杆</a:t>
            </a:r>
            <a:endParaRPr lang="en-US" altLang="zh-CN" sz="1400" dirty="0">
              <a:solidFill>
                <a:schemeClr val="bg1"/>
              </a:solidFill>
              <a:latin typeface="微软雅黑" panose="020B0503020204020204" pitchFamily="34" charset="-122"/>
              <a:ea typeface="微软雅黑" panose="020B0503020204020204" pitchFamily="34" charset="-122"/>
            </a:endParaRPr>
          </a:p>
          <a:p>
            <a:pPr>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对照</a:t>
            </a:r>
            <a:r>
              <a:rPr lang="zh-CN" altLang="en-US" sz="1400" dirty="0">
                <a:solidFill>
                  <a:schemeClr val="bg1"/>
                </a:solidFill>
                <a:latin typeface="微软雅黑" panose="020B0503020204020204" pitchFamily="34" charset="-122"/>
                <a:ea typeface="微软雅黑" panose="020B0503020204020204" pitchFamily="34" charset="-122"/>
              </a:rPr>
              <a:t>法</a:t>
            </a:r>
            <a:endParaRPr lang="en-US" sz="1400" dirty="0">
              <a:solidFill>
                <a:schemeClr val="bg1"/>
              </a:solidFill>
              <a:latin typeface="微软雅黑" panose="020B0503020204020204" pitchFamily="34" charset="-122"/>
              <a:ea typeface="微软雅黑" panose="020B0503020204020204" pitchFamily="34" charset="-122"/>
            </a:endParaRPr>
          </a:p>
        </p:txBody>
      </p:sp>
      <p:sp>
        <p:nvSpPr>
          <p:cNvPr id="15" name="Freeform 76"/>
          <p:cNvSpPr>
            <a:spLocks/>
          </p:cNvSpPr>
          <p:nvPr/>
        </p:nvSpPr>
        <p:spPr bwMode="auto">
          <a:xfrm>
            <a:off x="4302909" y="3070626"/>
            <a:ext cx="874203" cy="873150"/>
          </a:xfrm>
          <a:custGeom>
            <a:avLst/>
            <a:gdLst>
              <a:gd name="T0" fmla="*/ 327 w 352"/>
              <a:gd name="T1" fmla="*/ 131 h 352"/>
              <a:gd name="T2" fmla="*/ 221 w 352"/>
              <a:gd name="T3" fmla="*/ 327 h 352"/>
              <a:gd name="T4" fmla="*/ 25 w 352"/>
              <a:gd name="T5" fmla="*/ 221 h 352"/>
              <a:gd name="T6" fmla="*/ 131 w 352"/>
              <a:gd name="T7" fmla="*/ 25 h 352"/>
              <a:gd name="T8" fmla="*/ 327 w 352"/>
              <a:gd name="T9" fmla="*/ 131 h 352"/>
            </a:gdLst>
            <a:ahLst/>
            <a:cxnLst>
              <a:cxn ang="0">
                <a:pos x="T0" y="T1"/>
              </a:cxn>
              <a:cxn ang="0">
                <a:pos x="T2" y="T3"/>
              </a:cxn>
              <a:cxn ang="0">
                <a:pos x="T4" y="T5"/>
              </a:cxn>
              <a:cxn ang="0">
                <a:pos x="T6" y="T7"/>
              </a:cxn>
              <a:cxn ang="0">
                <a:pos x="T8" y="T9"/>
              </a:cxn>
            </a:cxnLst>
            <a:rect l="0" t="0" r="r" b="b"/>
            <a:pathLst>
              <a:path w="352" h="352">
                <a:moveTo>
                  <a:pt x="327" y="131"/>
                </a:moveTo>
                <a:cubicBezTo>
                  <a:pt x="352" y="215"/>
                  <a:pt x="304" y="303"/>
                  <a:pt x="221" y="327"/>
                </a:cubicBezTo>
                <a:cubicBezTo>
                  <a:pt x="137" y="352"/>
                  <a:pt x="49" y="304"/>
                  <a:pt x="25" y="221"/>
                </a:cubicBezTo>
                <a:cubicBezTo>
                  <a:pt x="0" y="137"/>
                  <a:pt x="48" y="49"/>
                  <a:pt x="131" y="25"/>
                </a:cubicBezTo>
                <a:cubicBezTo>
                  <a:pt x="215" y="0"/>
                  <a:pt x="303" y="48"/>
                  <a:pt x="327" y="131"/>
                </a:cubicBezTo>
                <a:close/>
              </a:path>
            </a:pathLst>
          </a:custGeom>
          <a:ln>
            <a:solidFill>
              <a:srgbClr val="99CC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r>
              <a:rPr lang="zh-CN" altLang="en-US" sz="1600" b="1" kern="0" dirty="0" smtClean="0">
                <a:solidFill>
                  <a:srgbClr val="FF3C00"/>
                </a:solidFill>
                <a:latin typeface="微软雅黑" panose="020B0503020204020204" pitchFamily="34" charset="-122"/>
                <a:ea typeface="微软雅黑" panose="020B0503020204020204" pitchFamily="34" charset="-122"/>
              </a:rPr>
              <a:t>定岗</a:t>
            </a:r>
            <a:endParaRPr lang="en-US" sz="1600" b="1" kern="0" dirty="0">
              <a:solidFill>
                <a:srgbClr val="FF3C00"/>
              </a:solidFill>
              <a:latin typeface="微软雅黑" panose="020B0503020204020204" pitchFamily="34" charset="-122"/>
              <a:ea typeface="微软雅黑" panose="020B0503020204020204" pitchFamily="34" charset="-122"/>
            </a:endParaRPr>
          </a:p>
        </p:txBody>
      </p:sp>
      <p:sp>
        <p:nvSpPr>
          <p:cNvPr id="16" name="Text Box 4"/>
          <p:cNvSpPr txBox="1">
            <a:spLocks noChangeArrowheads="1"/>
          </p:cNvSpPr>
          <p:nvPr/>
        </p:nvSpPr>
        <p:spPr bwMode="auto">
          <a:xfrm>
            <a:off x="702017" y="2646530"/>
            <a:ext cx="2685061" cy="732622"/>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200" dirty="0">
                <a:solidFill>
                  <a:schemeClr val="bg1"/>
                </a:solidFill>
                <a:latin typeface="微软雅黑" pitchFamily="34" charset="-122"/>
                <a:ea typeface="微软雅黑" pitchFamily="34" charset="-122"/>
              </a:rPr>
              <a:t>根据组织结构和具体的业务流程需要，设计不同的岗位。</a:t>
            </a:r>
            <a:endParaRPr lang="en-US" sz="1200" dirty="0">
              <a:solidFill>
                <a:schemeClr val="bg1"/>
              </a:solidFill>
              <a:latin typeface="微软雅黑" pitchFamily="34" charset="-122"/>
              <a:ea typeface="微软雅黑" pitchFamily="34" charset="-122"/>
            </a:endParaRPr>
          </a:p>
        </p:txBody>
      </p:sp>
      <p:sp>
        <p:nvSpPr>
          <p:cNvPr id="17" name="Text Box 4"/>
          <p:cNvSpPr txBox="1">
            <a:spLocks noChangeArrowheads="1"/>
          </p:cNvSpPr>
          <p:nvPr/>
        </p:nvSpPr>
        <p:spPr bwMode="auto">
          <a:xfrm>
            <a:off x="6460025" y="2675124"/>
            <a:ext cx="2324782" cy="666524"/>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200" dirty="0">
                <a:solidFill>
                  <a:schemeClr val="bg1"/>
                </a:solidFill>
                <a:latin typeface="微软雅黑" pitchFamily="34" charset="-122"/>
                <a:ea typeface="微软雅黑" pitchFamily="34" charset="-122"/>
              </a:rPr>
              <a:t>岗位设计仅仅集中于对组织的成功起关键作用的岗位。</a:t>
            </a:r>
            <a:endParaRPr lang="en-US" sz="1200" dirty="0">
              <a:solidFill>
                <a:schemeClr val="bg1"/>
              </a:solidFill>
              <a:latin typeface="微软雅黑" pitchFamily="34" charset="-122"/>
              <a:ea typeface="微软雅黑" pitchFamily="34" charset="-122"/>
            </a:endParaRPr>
          </a:p>
        </p:txBody>
      </p:sp>
      <p:sp>
        <p:nvSpPr>
          <p:cNvPr id="18" name="Text Box 4"/>
          <p:cNvSpPr txBox="1">
            <a:spLocks noChangeArrowheads="1"/>
          </p:cNvSpPr>
          <p:nvPr/>
        </p:nvSpPr>
        <p:spPr bwMode="auto">
          <a:xfrm>
            <a:off x="6460025" y="3607558"/>
            <a:ext cx="2324782" cy="672435"/>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200" dirty="0">
                <a:solidFill>
                  <a:schemeClr val="bg1"/>
                </a:solidFill>
                <a:latin typeface="微软雅黑" pitchFamily="34" charset="-122"/>
                <a:ea typeface="微软雅黑" pitchFamily="34" charset="-122"/>
              </a:rPr>
              <a:t>参照本行业典型企业现时的岗位设置进行设计。</a:t>
            </a:r>
            <a:endParaRPr lang="en-US" sz="1200" dirty="0">
              <a:solidFill>
                <a:schemeClr val="bg1"/>
              </a:solidFill>
              <a:latin typeface="微软雅黑" pitchFamily="34" charset="-122"/>
              <a:ea typeface="微软雅黑" pitchFamily="34" charset="-122"/>
            </a:endParaRPr>
          </a:p>
        </p:txBody>
      </p:sp>
      <p:sp>
        <p:nvSpPr>
          <p:cNvPr id="19" name="Text Box 4"/>
          <p:cNvSpPr txBox="1">
            <a:spLocks noChangeArrowheads="1"/>
          </p:cNvSpPr>
          <p:nvPr/>
        </p:nvSpPr>
        <p:spPr bwMode="auto">
          <a:xfrm>
            <a:off x="702017" y="3611435"/>
            <a:ext cx="2652113" cy="668560"/>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200" dirty="0">
                <a:solidFill>
                  <a:schemeClr val="bg1"/>
                </a:solidFill>
                <a:latin typeface="微软雅黑" pitchFamily="34" charset="-122"/>
                <a:ea typeface="微软雅黑" pitchFamily="34" charset="-122"/>
              </a:rPr>
              <a:t>根据</a:t>
            </a:r>
            <a:r>
              <a:rPr lang="zh-CN" altLang="en-US" sz="1200" dirty="0" smtClean="0">
                <a:solidFill>
                  <a:schemeClr val="bg1"/>
                </a:solidFill>
                <a:latin typeface="微软雅黑" pitchFamily="34" charset="-122"/>
                <a:ea typeface="微软雅黑" pitchFamily="34" charset="-122"/>
              </a:rPr>
              <a:t>新的系统</a:t>
            </a:r>
            <a:r>
              <a:rPr lang="zh-CN" altLang="en-US" sz="1200" dirty="0">
                <a:solidFill>
                  <a:schemeClr val="bg1"/>
                </a:solidFill>
                <a:latin typeface="微软雅黑" pitchFamily="34" charset="-122"/>
                <a:ea typeface="微软雅黑" pitchFamily="34" charset="-122"/>
              </a:rPr>
              <a:t>或</a:t>
            </a:r>
            <a:r>
              <a:rPr lang="zh-CN" altLang="en-US" sz="1200" dirty="0" smtClean="0">
                <a:solidFill>
                  <a:schemeClr val="bg1"/>
                </a:solidFill>
                <a:latin typeface="微软雅黑" pitchFamily="34" charset="-122"/>
                <a:ea typeface="微软雅黑" pitchFamily="34" charset="-122"/>
              </a:rPr>
              <a:t>新的流程</a:t>
            </a:r>
            <a:r>
              <a:rPr lang="zh-CN" altLang="en-US" sz="1200" dirty="0">
                <a:solidFill>
                  <a:schemeClr val="bg1"/>
                </a:solidFill>
                <a:latin typeface="微软雅黑" pitchFamily="34" charset="-122"/>
                <a:ea typeface="微软雅黑" pitchFamily="34" charset="-122"/>
              </a:rPr>
              <a:t>对岗位进行</a:t>
            </a:r>
            <a:r>
              <a:rPr lang="zh-CN" altLang="en-US" sz="1200" dirty="0" smtClean="0">
                <a:solidFill>
                  <a:schemeClr val="bg1"/>
                </a:solidFill>
                <a:latin typeface="微软雅黑" pitchFamily="34" charset="-122"/>
                <a:ea typeface="微软雅黑" pitchFamily="34" charset="-122"/>
              </a:rPr>
              <a:t>优化</a:t>
            </a:r>
            <a:r>
              <a:rPr lang="zh-CN" altLang="en-US" sz="1200" dirty="0">
                <a:solidFill>
                  <a:schemeClr val="bg1"/>
                </a:solidFill>
                <a:latin typeface="微软雅黑" pitchFamily="34" charset="-122"/>
                <a:ea typeface="微软雅黑" pitchFamily="34" charset="-122"/>
              </a:rPr>
              <a:t>。</a:t>
            </a:r>
            <a:endParaRPr lang="en-US" sz="1200" dirty="0">
              <a:solidFill>
                <a:schemeClr val="bg1"/>
              </a:solidFill>
              <a:latin typeface="微软雅黑" pitchFamily="34" charset="-122"/>
              <a:ea typeface="微软雅黑" pitchFamily="34" charset="-122"/>
            </a:endParaRPr>
          </a:p>
        </p:txBody>
      </p:sp>
      <p:sp>
        <p:nvSpPr>
          <p:cNvPr id="20" name="TextBox 21"/>
          <p:cNvSpPr txBox="1">
            <a:spLocks noChangeAspect="1"/>
          </p:cNvSpPr>
          <p:nvPr/>
        </p:nvSpPr>
        <p:spPr>
          <a:xfrm rot="21420000">
            <a:off x="3309620" y="2044570"/>
            <a:ext cx="2886406" cy="2887684"/>
          </a:xfrm>
          <a:prstGeom prst="rect">
            <a:avLst/>
          </a:prstGeom>
          <a:noFill/>
        </p:spPr>
        <p:txBody>
          <a:bodyPr spcFirstLastPara="1" wrap="none" lIns="0" tIns="0" rIns="0" bIns="0" numCol="1" rtlCol="0">
            <a:prstTxWarp prst="textArchDown">
              <a:avLst>
                <a:gd name="adj" fmla="val 21557196"/>
              </a:avLst>
            </a:prstTxWarp>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685835">
              <a:defRPr/>
            </a:pPr>
            <a:r>
              <a:rPr lang="zh-CN" altLang="en-US" sz="1400" b="1" spc="1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怎样定岗？</a:t>
            </a:r>
            <a:endParaRPr lang="en-US" sz="1400" b="1" spc="1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9"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6"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6864" b="8328"/>
          <a:stretch/>
        </p:blipFill>
        <p:spPr>
          <a:xfrm>
            <a:off x="884317" y="1556792"/>
            <a:ext cx="7495835" cy="3006879"/>
          </a:xfrm>
          <a:prstGeom prst="rect">
            <a:avLst/>
          </a:prstGeom>
          <a:ln w="19050">
            <a:solidFill>
              <a:srgbClr val="99CC00"/>
            </a:solidFill>
          </a:ln>
        </p:spPr>
      </p:pic>
      <p:sp>
        <p:nvSpPr>
          <p:cNvPr id="3" name="TextBox 2"/>
          <p:cNvSpPr txBox="1"/>
          <p:nvPr/>
        </p:nvSpPr>
        <p:spPr>
          <a:xfrm>
            <a:off x="827584" y="4691898"/>
            <a:ext cx="7552568" cy="549061"/>
          </a:xfrm>
          <a:prstGeom prst="rect">
            <a:avLst/>
          </a:prstGeom>
          <a:noFill/>
        </p:spPr>
        <p:txBody>
          <a:bodyPr wrap="square" rtlCol="0">
            <a:spAutoFit/>
          </a:bodyPr>
          <a:lstStyle/>
          <a:p>
            <a:pPr indent="457200">
              <a:lnSpc>
                <a:spcPct val="130000"/>
              </a:lnSpc>
            </a:pPr>
            <a:r>
              <a:rPr lang="zh-CN" altLang="en-US" sz="1200" dirty="0">
                <a:solidFill>
                  <a:schemeClr val="bg1">
                    <a:lumMod val="85000"/>
                  </a:schemeClr>
                </a:solidFill>
                <a:latin typeface="微软雅黑" pitchFamily="34" charset="-122"/>
                <a:ea typeface="微软雅黑" pitchFamily="34" charset="-122"/>
              </a:rPr>
              <a:t>定编就是对确定的岗位进行各类人员的数量及素质配备。定编定员与岗位设计是密切相关的，岗位确定过程本身就包括工作量的确定，也就包括了对基本的上岗人员数量和素质要求的确定。</a:t>
            </a:r>
          </a:p>
        </p:txBody>
      </p:sp>
      <p:cxnSp>
        <p:nvCxnSpPr>
          <p:cNvPr id="4" name="直接连接符 3"/>
          <p:cNvCxnSpPr/>
          <p:nvPr/>
        </p:nvCxnSpPr>
        <p:spPr>
          <a:xfrm>
            <a:off x="884317" y="5301207"/>
            <a:ext cx="7495836"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Tree>
    <p:extLst>
      <p:ext uri="{BB962C8B-B14F-4D97-AF65-F5344CB8AC3E}">
        <p14:creationId xmlns:p14="http://schemas.microsoft.com/office/powerpoint/2010/main" val="24852850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556" y="1988840"/>
            <a:ext cx="2280479" cy="2519703"/>
            <a:chOff x="1052128" y="1710324"/>
            <a:chExt cx="2613372" cy="2887516"/>
          </a:xfrm>
        </p:grpSpPr>
        <p:sp>
          <p:nvSpPr>
            <p:cNvPr id="3" name="矩形 2"/>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4"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600" dirty="0">
                <a:solidFill>
                  <a:srgbClr val="FFFFFF">
                    <a:alpha val="98824"/>
                  </a:srgbClr>
                </a:solidFill>
                <a:latin typeface="微软雅黑" pitchFamily="34" charset="-122"/>
                <a:ea typeface="微软雅黑" pitchFamily="34" charset="-122"/>
                <a:cs typeface="Segoe UI" pitchFamily="34" charset="0"/>
              </a:endParaRPr>
            </a:p>
          </p:txBody>
        </p:sp>
        <p:sp>
          <p:nvSpPr>
            <p:cNvPr id="5" name="Content Placeholder 4"/>
            <p:cNvSpPr txBox="1">
              <a:spLocks/>
            </p:cNvSpPr>
            <p:nvPr/>
          </p:nvSpPr>
          <p:spPr>
            <a:xfrm>
              <a:off x="1289237" y="2191058"/>
              <a:ext cx="2088231" cy="317434"/>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0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以目标为中心</a:t>
              </a:r>
              <a:endParaRPr lang="en-US" sz="20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6" name="Text Box 44"/>
            <p:cNvSpPr txBox="1">
              <a:spLocks noChangeArrowheads="1"/>
            </p:cNvSpPr>
            <p:nvPr/>
          </p:nvSpPr>
          <p:spPr bwMode="auto">
            <a:xfrm>
              <a:off x="1129036" y="3151826"/>
              <a:ext cx="2536464" cy="1439033"/>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400" dirty="0">
                  <a:solidFill>
                    <a:schemeClr val="bg1"/>
                  </a:solidFill>
                </a:rPr>
                <a:t>以企业经营目标为中心，充分考虑计划期内的企业目标业务量和各类人员的工作效率。</a:t>
              </a:r>
              <a:endParaRPr lang="en-US" sz="1400" dirty="0">
                <a:solidFill>
                  <a:schemeClr val="bg1"/>
                </a:solidFill>
              </a:endParaRPr>
            </a:p>
          </p:txBody>
        </p:sp>
      </p:grpSp>
      <p:grpSp>
        <p:nvGrpSpPr>
          <p:cNvPr id="7" name="组合 6"/>
          <p:cNvGrpSpPr/>
          <p:nvPr/>
        </p:nvGrpSpPr>
        <p:grpSpPr>
          <a:xfrm>
            <a:off x="4610874" y="1988840"/>
            <a:ext cx="2280479" cy="2519703"/>
            <a:chOff x="1052128" y="1710324"/>
            <a:chExt cx="2613372" cy="2887516"/>
          </a:xfrm>
        </p:grpSpPr>
        <p:sp>
          <p:nvSpPr>
            <p:cNvPr id="8" name="矩形 7"/>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9"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600" dirty="0">
                <a:solidFill>
                  <a:srgbClr val="FFFFFF">
                    <a:alpha val="98824"/>
                  </a:srgbClr>
                </a:solidFill>
                <a:latin typeface="微软雅黑" pitchFamily="34" charset="-122"/>
                <a:ea typeface="微软雅黑" pitchFamily="34" charset="-122"/>
                <a:cs typeface="Segoe UI" pitchFamily="34" charset="0"/>
              </a:endParaRPr>
            </a:p>
          </p:txBody>
        </p:sp>
        <p:sp>
          <p:nvSpPr>
            <p:cNvPr id="10" name="Content Placeholder 4"/>
            <p:cNvSpPr txBox="1">
              <a:spLocks/>
            </p:cNvSpPr>
            <p:nvPr/>
          </p:nvSpPr>
          <p:spPr>
            <a:xfrm>
              <a:off x="1286953" y="2191058"/>
              <a:ext cx="2188937" cy="317434"/>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0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考虑人员成本</a:t>
              </a:r>
              <a:endParaRPr lang="en-US" sz="20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11" name="Text Box 44"/>
            <p:cNvSpPr txBox="1">
              <a:spLocks noChangeArrowheads="1"/>
            </p:cNvSpPr>
            <p:nvPr/>
          </p:nvSpPr>
          <p:spPr bwMode="auto">
            <a:xfrm>
              <a:off x="1129036" y="3154692"/>
              <a:ext cx="2536464" cy="11057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400" dirty="0" smtClean="0">
                  <a:solidFill>
                    <a:schemeClr val="bg1"/>
                  </a:solidFill>
                </a:rPr>
                <a:t>要充分</a:t>
              </a:r>
              <a:r>
                <a:rPr lang="zh-CN" altLang="en-US" sz="1400" dirty="0">
                  <a:solidFill>
                    <a:schemeClr val="bg1"/>
                  </a:solidFill>
                </a:rPr>
                <a:t>考虑人员成本。定岗定编的硬约束是成本投入。</a:t>
              </a:r>
              <a:endParaRPr lang="en-US" sz="1400" dirty="0">
                <a:solidFill>
                  <a:schemeClr val="bg1"/>
                </a:solidFill>
              </a:endParaRPr>
            </a:p>
          </p:txBody>
        </p:sp>
      </p:grpSp>
      <p:grpSp>
        <p:nvGrpSpPr>
          <p:cNvPr id="12" name="组合 11"/>
          <p:cNvGrpSpPr/>
          <p:nvPr/>
        </p:nvGrpSpPr>
        <p:grpSpPr>
          <a:xfrm>
            <a:off x="6900033" y="1988840"/>
            <a:ext cx="2280479" cy="2533159"/>
            <a:chOff x="1052128" y="1710324"/>
            <a:chExt cx="2613372" cy="2902937"/>
          </a:xfrm>
        </p:grpSpPr>
        <p:sp>
          <p:nvSpPr>
            <p:cNvPr id="13" name="矩形 12"/>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4"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600" dirty="0">
                <a:solidFill>
                  <a:srgbClr val="FFFFFF">
                    <a:alpha val="98824"/>
                  </a:srgbClr>
                </a:solidFill>
                <a:latin typeface="微软雅黑" pitchFamily="34" charset="-122"/>
                <a:ea typeface="微软雅黑" pitchFamily="34" charset="-122"/>
                <a:cs typeface="Segoe UI" pitchFamily="34" charset="0"/>
              </a:endParaRPr>
            </a:p>
          </p:txBody>
        </p:sp>
        <p:sp>
          <p:nvSpPr>
            <p:cNvPr id="15" name="Content Placeholder 4"/>
            <p:cNvSpPr txBox="1">
              <a:spLocks/>
            </p:cNvSpPr>
            <p:nvPr/>
          </p:nvSpPr>
          <p:spPr>
            <a:xfrm>
              <a:off x="1318272" y="2191058"/>
              <a:ext cx="2126301" cy="317434"/>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0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走专业化道路</a:t>
              </a:r>
              <a:endParaRPr lang="en-US" sz="20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16" name="Text Box 44"/>
            <p:cNvSpPr txBox="1">
              <a:spLocks noChangeArrowheads="1"/>
            </p:cNvSpPr>
            <p:nvPr/>
          </p:nvSpPr>
          <p:spPr bwMode="auto">
            <a:xfrm>
              <a:off x="1129036" y="3174228"/>
              <a:ext cx="2536464" cy="1439033"/>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400" dirty="0">
                  <a:solidFill>
                    <a:schemeClr val="bg1"/>
                  </a:solidFill>
                </a:rPr>
                <a:t>定编是一项专业性、技术性强的工作，它涉及到业务技术和经营管理的方方面面。</a:t>
              </a:r>
              <a:endParaRPr lang="en-US" sz="1400" dirty="0">
                <a:solidFill>
                  <a:schemeClr val="bg1"/>
                </a:solidFill>
              </a:endParaRPr>
            </a:p>
          </p:txBody>
        </p:sp>
      </p:grpSp>
      <p:grpSp>
        <p:nvGrpSpPr>
          <p:cNvPr id="17" name="组合 16"/>
          <p:cNvGrpSpPr/>
          <p:nvPr/>
        </p:nvGrpSpPr>
        <p:grpSpPr>
          <a:xfrm>
            <a:off x="2321715" y="1988840"/>
            <a:ext cx="2280479" cy="2519703"/>
            <a:chOff x="1052128" y="1710324"/>
            <a:chExt cx="2613372" cy="2887516"/>
          </a:xfrm>
        </p:grpSpPr>
        <p:sp>
          <p:nvSpPr>
            <p:cNvPr id="18" name="矩形 17"/>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19"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600" dirty="0">
                <a:solidFill>
                  <a:srgbClr val="99CC00">
                    <a:alpha val="98824"/>
                  </a:srgbClr>
                </a:solidFill>
                <a:latin typeface="微软雅黑" pitchFamily="34" charset="-122"/>
                <a:ea typeface="微软雅黑" pitchFamily="34" charset="-122"/>
                <a:cs typeface="Segoe UI" pitchFamily="34" charset="0"/>
              </a:endParaRPr>
            </a:p>
          </p:txBody>
        </p:sp>
        <p:sp>
          <p:nvSpPr>
            <p:cNvPr id="20" name="Content Placeholder 4"/>
            <p:cNvSpPr txBox="1">
              <a:spLocks/>
            </p:cNvSpPr>
            <p:nvPr/>
          </p:nvSpPr>
          <p:spPr>
            <a:xfrm>
              <a:off x="1286953" y="2191060"/>
              <a:ext cx="2131492" cy="317434"/>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0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人员比例协调</a:t>
              </a:r>
              <a:endParaRPr lang="en-US" sz="20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21" name="Text Box 44"/>
            <p:cNvSpPr txBox="1">
              <a:spLocks noChangeArrowheads="1"/>
            </p:cNvSpPr>
            <p:nvPr/>
          </p:nvSpPr>
          <p:spPr bwMode="auto">
            <a:xfrm>
              <a:off x="1129036" y="3102220"/>
              <a:ext cx="2536464" cy="1439033"/>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400" dirty="0">
                  <a:solidFill>
                    <a:schemeClr val="bg1"/>
                  </a:solidFill>
                </a:rPr>
                <a:t>充分考虑管理幅度、组织层级、业务类型、专业化或自动化程度、员工素质、企业</a:t>
              </a:r>
              <a:r>
                <a:rPr lang="zh-CN" altLang="en-US" sz="1400" dirty="0" smtClean="0">
                  <a:solidFill>
                    <a:schemeClr val="bg1"/>
                  </a:solidFill>
                </a:rPr>
                <a:t>文化等相关</a:t>
              </a:r>
              <a:r>
                <a:rPr lang="zh-CN" altLang="en-US" sz="1400" dirty="0">
                  <a:solidFill>
                    <a:schemeClr val="bg1"/>
                  </a:solidFill>
                </a:rPr>
                <a:t>因素。</a:t>
              </a:r>
              <a:endParaRPr lang="en-US" sz="1400" dirty="0">
                <a:solidFill>
                  <a:schemeClr val="bg1"/>
                </a:solidFill>
              </a:endParaRPr>
            </a:p>
          </p:txBody>
        </p:sp>
      </p:grpSp>
      <p:sp>
        <p:nvSpPr>
          <p:cNvPr id="22" name="Rectangle 17"/>
          <p:cNvSpPr/>
          <p:nvPr/>
        </p:nvSpPr>
        <p:spPr bwMode="auto">
          <a:xfrm>
            <a:off x="32556" y="4566270"/>
            <a:ext cx="9097892" cy="45888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r>
              <a:rPr lang="en-US" sz="1600" dirty="0">
                <a:solidFill>
                  <a:srgbClr val="FFFFFF">
                    <a:alpha val="98824"/>
                  </a:srgbClr>
                </a:solidFill>
                <a:latin typeface="微软雅黑" pitchFamily="34" charset="-122"/>
                <a:ea typeface="微软雅黑" pitchFamily="34" charset="-122"/>
                <a:cs typeface="Segoe UI" pitchFamily="34" charset="0"/>
              </a:rPr>
              <a:t>3.4.1</a:t>
            </a:r>
            <a:r>
              <a:rPr lang="en-US" sz="1600" b="1" dirty="0">
                <a:solidFill>
                  <a:srgbClr val="FFFFFF">
                    <a:alpha val="98824"/>
                  </a:srgbClr>
                </a:solidFill>
                <a:latin typeface="微软雅黑" pitchFamily="34" charset="-122"/>
                <a:ea typeface="微软雅黑" pitchFamily="34" charset="-122"/>
                <a:cs typeface="Segoe UI" pitchFamily="34" charset="0"/>
              </a:rPr>
              <a:t> </a:t>
            </a:r>
            <a:r>
              <a:rPr lang="zh-CN" altLang="en-US" sz="1600" b="1" dirty="0" smtClean="0">
                <a:solidFill>
                  <a:srgbClr val="FFFFFF">
                    <a:alpha val="98824"/>
                  </a:srgbClr>
                </a:solidFill>
                <a:latin typeface="微软雅黑" pitchFamily="34" charset="-122"/>
                <a:ea typeface="微软雅黑" pitchFamily="34" charset="-122"/>
                <a:cs typeface="Segoe UI" pitchFamily="34" charset="0"/>
              </a:rPr>
              <a:t>定编的原则</a:t>
            </a:r>
            <a:endParaRPr lang="en-US" sz="1600" b="1" dirty="0">
              <a:solidFill>
                <a:srgbClr val="FFFFFF">
                  <a:alpha val="98824"/>
                </a:srgbClr>
              </a:solidFill>
              <a:latin typeface="微软雅黑" pitchFamily="34" charset="-122"/>
              <a:ea typeface="微软雅黑" pitchFamily="34" charset="-122"/>
              <a:cs typeface="Segoe UI" pitchFamily="34" charset="0"/>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4927" y="1700808"/>
            <a:ext cx="4380118" cy="3285089"/>
          </a:xfrm>
          <a:prstGeom prst="rect">
            <a:avLst/>
          </a:prstGeom>
          <a:ln w="19050">
            <a:solidFill>
              <a:srgbClr val="99CC00"/>
            </a:solidFill>
          </a:ln>
        </p:spPr>
      </p:pic>
      <p:sp>
        <p:nvSpPr>
          <p:cNvPr id="3" name="TextBox 6"/>
          <p:cNvSpPr txBox="1"/>
          <p:nvPr/>
        </p:nvSpPr>
        <p:spPr>
          <a:xfrm>
            <a:off x="395537" y="2462883"/>
            <a:ext cx="3787243" cy="812530"/>
          </a:xfrm>
          <a:prstGeom prst="rect">
            <a:avLst/>
          </a:prstGeom>
          <a:noFill/>
        </p:spPr>
        <p:txBody>
          <a:bodyPr wrap="square" rtlCol="0">
            <a:spAutoFit/>
          </a:bodyPr>
          <a:lstStyle/>
          <a:p>
            <a:pPr indent="457200">
              <a:lnSpc>
                <a:spcPct val="130000"/>
              </a:lnSpc>
            </a:pPr>
            <a:r>
              <a:rPr lang="zh-CN" altLang="en-US" sz="1200" dirty="0" smtClean="0">
                <a:solidFill>
                  <a:schemeClr val="bg1">
                    <a:lumMod val="85000"/>
                  </a:schemeClr>
                </a:solidFill>
                <a:latin typeface="微软雅黑" pitchFamily="34" charset="-122"/>
                <a:ea typeface="微软雅黑" pitchFamily="34" charset="-122"/>
              </a:rPr>
              <a:t>不同企业</a:t>
            </a:r>
            <a:r>
              <a:rPr lang="zh-CN" altLang="en-US" sz="1200" dirty="0">
                <a:solidFill>
                  <a:schemeClr val="bg1">
                    <a:lumMod val="85000"/>
                  </a:schemeClr>
                </a:solidFill>
                <a:latin typeface="微软雅黑" pitchFamily="34" charset="-122"/>
                <a:ea typeface="微软雅黑" pitchFamily="34" charset="-122"/>
              </a:rPr>
              <a:t>对于人员的定编</a:t>
            </a:r>
            <a:r>
              <a:rPr lang="zh-CN" altLang="en-US" sz="1200" dirty="0" smtClean="0">
                <a:solidFill>
                  <a:schemeClr val="bg1">
                    <a:lumMod val="85000"/>
                  </a:schemeClr>
                </a:solidFill>
                <a:latin typeface="微软雅黑" pitchFamily="34" charset="-122"/>
                <a:ea typeface="微软雅黑" pitchFamily="34" charset="-122"/>
              </a:rPr>
              <a:t>，都是</a:t>
            </a:r>
            <a:r>
              <a:rPr lang="zh-CN" altLang="en-US" sz="1200" dirty="0">
                <a:solidFill>
                  <a:schemeClr val="bg1">
                    <a:lumMod val="85000"/>
                  </a:schemeClr>
                </a:solidFill>
                <a:latin typeface="微软雅黑" pitchFamily="34" charset="-122"/>
                <a:ea typeface="微软雅黑" pitchFamily="34" charset="-122"/>
              </a:rPr>
              <a:t>根据自己</a:t>
            </a:r>
            <a:r>
              <a:rPr lang="zh-CN" altLang="en-US" sz="1200" dirty="0" smtClean="0">
                <a:solidFill>
                  <a:schemeClr val="bg1">
                    <a:lumMod val="85000"/>
                  </a:schemeClr>
                </a:solidFill>
                <a:latin typeface="微软雅黑" pitchFamily="34" charset="-122"/>
                <a:ea typeface="微软雅黑" pitchFamily="34" charset="-122"/>
              </a:rPr>
              <a:t>企业实际情况确的</a:t>
            </a:r>
            <a:r>
              <a:rPr lang="zh-CN" altLang="en-US" sz="1200" dirty="0">
                <a:solidFill>
                  <a:schemeClr val="bg1">
                    <a:lumMod val="85000"/>
                  </a:schemeClr>
                </a:solidFill>
                <a:latin typeface="微软雅黑" pitchFamily="34" charset="-122"/>
                <a:ea typeface="微软雅黑" pitchFamily="34" charset="-122"/>
              </a:rPr>
              <a:t>。同时</a:t>
            </a:r>
            <a:r>
              <a:rPr lang="zh-CN" altLang="en-US" sz="1200" dirty="0" smtClean="0">
                <a:solidFill>
                  <a:schemeClr val="bg1">
                    <a:lumMod val="85000"/>
                  </a:schemeClr>
                </a:solidFill>
                <a:latin typeface="微软雅黑" pitchFamily="34" charset="-122"/>
                <a:ea typeface="微软雅黑" pitchFamily="34" charset="-122"/>
              </a:rPr>
              <a:t>，也</a:t>
            </a:r>
            <a:r>
              <a:rPr lang="zh-CN" altLang="en-US" sz="1200" dirty="0">
                <a:solidFill>
                  <a:schemeClr val="bg1">
                    <a:lumMod val="85000"/>
                  </a:schemeClr>
                </a:solidFill>
                <a:latin typeface="微软雅黑" pitchFamily="34" charset="-122"/>
                <a:ea typeface="微软雅黑" pitchFamily="34" charset="-122"/>
              </a:rPr>
              <a:t>是</a:t>
            </a:r>
            <a:r>
              <a:rPr lang="zh-CN" altLang="en-US" sz="1200" dirty="0" smtClean="0">
                <a:solidFill>
                  <a:schemeClr val="bg1">
                    <a:lumMod val="85000"/>
                  </a:schemeClr>
                </a:solidFill>
                <a:latin typeface="微软雅黑" pitchFamily="34" charset="-122"/>
                <a:ea typeface="微软雅黑" pitchFamily="34" charset="-122"/>
              </a:rPr>
              <a:t>多种方法综合运用的结果，</a:t>
            </a:r>
            <a:r>
              <a:rPr lang="zh-CN" altLang="en-US" sz="1200" dirty="0">
                <a:solidFill>
                  <a:schemeClr val="bg1">
                    <a:lumMod val="85000"/>
                  </a:schemeClr>
                </a:solidFill>
                <a:latin typeface="微软雅黑" pitchFamily="34" charset="-122"/>
                <a:ea typeface="微软雅黑" pitchFamily="34" charset="-122"/>
              </a:rPr>
              <a:t>不同的部门可以适用不同的方法，比如：</a:t>
            </a:r>
            <a:endParaRPr lang="zh-CN" altLang="zh-CN" sz="1200" b="1" dirty="0">
              <a:solidFill>
                <a:schemeClr val="bg1">
                  <a:lumMod val="85000"/>
                </a:schemeClr>
              </a:solidFill>
              <a:latin typeface="微软雅黑" pitchFamily="34" charset="-122"/>
              <a:ea typeface="微软雅黑" pitchFamily="34" charset="-122"/>
            </a:endParaRPr>
          </a:p>
        </p:txBody>
      </p:sp>
      <p:sp>
        <p:nvSpPr>
          <p:cNvPr id="4" name="TextBox 6"/>
          <p:cNvSpPr txBox="1"/>
          <p:nvPr/>
        </p:nvSpPr>
        <p:spPr>
          <a:xfrm>
            <a:off x="395536" y="3344147"/>
            <a:ext cx="3787244" cy="1532727"/>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200" dirty="0">
                <a:solidFill>
                  <a:schemeClr val="bg1">
                    <a:lumMod val="85000"/>
                  </a:schemeClr>
                </a:solidFill>
                <a:latin typeface="微软雅黑" pitchFamily="34" charset="-122"/>
                <a:ea typeface="微软雅黑" pitchFamily="34" charset="-122"/>
              </a:rPr>
              <a:t>劳动效率定编法</a:t>
            </a:r>
            <a:r>
              <a:rPr lang="en-US" altLang="zh-CN" sz="1200" dirty="0">
                <a:solidFill>
                  <a:schemeClr val="bg1">
                    <a:lumMod val="85000"/>
                  </a:schemeClr>
                </a:solidFill>
                <a:latin typeface="微软雅黑" pitchFamily="34" charset="-122"/>
                <a:ea typeface="微软雅黑" pitchFamily="34" charset="-122"/>
              </a:rPr>
              <a:t>——</a:t>
            </a:r>
            <a:r>
              <a:rPr lang="zh-CN" altLang="en-US" sz="1200" dirty="0">
                <a:solidFill>
                  <a:schemeClr val="bg1">
                    <a:lumMod val="85000"/>
                  </a:schemeClr>
                </a:solidFill>
                <a:latin typeface="微软雅黑" pitchFamily="34" charset="-122"/>
                <a:ea typeface="微软雅黑" pitchFamily="34" charset="-122"/>
              </a:rPr>
              <a:t>安全生产部</a:t>
            </a:r>
            <a:r>
              <a:rPr lang="zh-CN" altLang="en-US" sz="1200" dirty="0" smtClean="0">
                <a:solidFill>
                  <a:schemeClr val="bg1">
                    <a:lumMod val="85000"/>
                  </a:schemeClr>
                </a:solidFill>
                <a:latin typeface="微软雅黑" pitchFamily="34" charset="-122"/>
                <a:ea typeface="微软雅黑" pitchFamily="34" charset="-122"/>
              </a:rPr>
              <a:t>；</a:t>
            </a:r>
            <a:endParaRPr lang="en-US" altLang="zh-CN" sz="12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200" dirty="0" smtClean="0">
                <a:solidFill>
                  <a:schemeClr val="bg1">
                    <a:lumMod val="85000"/>
                  </a:schemeClr>
                </a:solidFill>
                <a:latin typeface="微软雅黑" pitchFamily="34" charset="-122"/>
                <a:ea typeface="微软雅黑" pitchFamily="34" charset="-122"/>
              </a:rPr>
              <a:t>业务</a:t>
            </a:r>
            <a:r>
              <a:rPr lang="zh-CN" altLang="en-US" sz="1200" dirty="0">
                <a:solidFill>
                  <a:schemeClr val="bg1">
                    <a:lumMod val="85000"/>
                  </a:schemeClr>
                </a:solidFill>
                <a:latin typeface="微软雅黑" pitchFamily="34" charset="-122"/>
                <a:ea typeface="微软雅黑" pitchFamily="34" charset="-122"/>
              </a:rPr>
              <a:t>流程分析法</a:t>
            </a:r>
            <a:r>
              <a:rPr lang="en-US" altLang="zh-CN" sz="1200" dirty="0">
                <a:solidFill>
                  <a:schemeClr val="bg1">
                    <a:lumMod val="85000"/>
                  </a:schemeClr>
                </a:solidFill>
                <a:latin typeface="微软雅黑" pitchFamily="34" charset="-122"/>
                <a:ea typeface="微软雅黑" pitchFamily="34" charset="-122"/>
              </a:rPr>
              <a:t>——</a:t>
            </a:r>
            <a:r>
              <a:rPr lang="zh-CN" altLang="en-US" sz="1200" dirty="0">
                <a:solidFill>
                  <a:schemeClr val="bg1">
                    <a:lumMod val="85000"/>
                  </a:schemeClr>
                </a:solidFill>
                <a:latin typeface="微软雅黑" pitchFamily="34" charset="-122"/>
                <a:ea typeface="微软雅黑" pitchFamily="34" charset="-122"/>
              </a:rPr>
              <a:t>质量管理部</a:t>
            </a:r>
            <a:r>
              <a:rPr lang="zh-CN" altLang="en-US" sz="1200" dirty="0" smtClean="0">
                <a:solidFill>
                  <a:schemeClr val="bg1">
                    <a:lumMod val="85000"/>
                  </a:schemeClr>
                </a:solidFill>
                <a:latin typeface="微软雅黑" pitchFamily="34" charset="-122"/>
                <a:ea typeface="微软雅黑" pitchFamily="34" charset="-122"/>
              </a:rPr>
              <a:t>；</a:t>
            </a:r>
            <a:endParaRPr lang="en-US" altLang="zh-CN" sz="12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200" dirty="0" smtClean="0">
                <a:solidFill>
                  <a:schemeClr val="bg1">
                    <a:lumMod val="85000"/>
                  </a:schemeClr>
                </a:solidFill>
                <a:latin typeface="微软雅黑" pitchFamily="34" charset="-122"/>
                <a:ea typeface="微软雅黑" pitchFamily="34" charset="-122"/>
              </a:rPr>
              <a:t>本</a:t>
            </a:r>
            <a:r>
              <a:rPr lang="zh-CN" altLang="en-US" sz="1200" dirty="0">
                <a:solidFill>
                  <a:schemeClr val="bg1">
                    <a:lumMod val="85000"/>
                  </a:schemeClr>
                </a:solidFill>
                <a:latin typeface="微软雅黑" pitchFamily="34" charset="-122"/>
                <a:ea typeface="微软雅黑" pitchFamily="34" charset="-122"/>
              </a:rPr>
              <a:t>行业比例法</a:t>
            </a:r>
            <a:r>
              <a:rPr lang="en-US" altLang="zh-CN" sz="1200" dirty="0">
                <a:solidFill>
                  <a:schemeClr val="bg1">
                    <a:lumMod val="85000"/>
                  </a:schemeClr>
                </a:solidFill>
                <a:latin typeface="微软雅黑" pitchFamily="34" charset="-122"/>
                <a:ea typeface="微软雅黑" pitchFamily="34" charset="-122"/>
              </a:rPr>
              <a:t>——</a:t>
            </a:r>
            <a:r>
              <a:rPr lang="zh-CN" altLang="en-US" sz="1200" dirty="0">
                <a:solidFill>
                  <a:schemeClr val="bg1">
                    <a:lumMod val="85000"/>
                  </a:schemeClr>
                </a:solidFill>
                <a:latin typeface="微软雅黑" pitchFamily="34" charset="-122"/>
                <a:ea typeface="微软雅黑" pitchFamily="34" charset="-122"/>
              </a:rPr>
              <a:t>财务部、办公室</a:t>
            </a:r>
            <a:r>
              <a:rPr lang="zh-CN" altLang="en-US" sz="1200" dirty="0" smtClean="0">
                <a:solidFill>
                  <a:schemeClr val="bg1">
                    <a:lumMod val="85000"/>
                  </a:schemeClr>
                </a:solidFill>
                <a:latin typeface="微软雅黑" pitchFamily="34" charset="-122"/>
                <a:ea typeface="微软雅黑" pitchFamily="34" charset="-122"/>
              </a:rPr>
              <a:t>、</a:t>
            </a:r>
            <a:r>
              <a:rPr lang="en-US" altLang="zh-CN" sz="1200" dirty="0" smtClean="0">
                <a:solidFill>
                  <a:schemeClr val="bg1">
                    <a:lumMod val="85000"/>
                  </a:schemeClr>
                </a:solidFill>
                <a:latin typeface="微软雅黑" pitchFamily="34" charset="-122"/>
                <a:ea typeface="微软雅黑" pitchFamily="34" charset="-122"/>
              </a:rPr>
              <a:t>HR</a:t>
            </a:r>
            <a:r>
              <a:rPr lang="zh-CN" altLang="en-US" sz="1200" dirty="0" smtClean="0">
                <a:solidFill>
                  <a:schemeClr val="bg1">
                    <a:lumMod val="85000"/>
                  </a:schemeClr>
                </a:solidFill>
                <a:latin typeface="微软雅黑" pitchFamily="34" charset="-122"/>
                <a:ea typeface="微软雅黑" pitchFamily="34" charset="-122"/>
              </a:rPr>
              <a:t>部；</a:t>
            </a:r>
            <a:endParaRPr lang="en-US" altLang="zh-CN" sz="12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200" dirty="0" smtClean="0">
                <a:solidFill>
                  <a:schemeClr val="bg1">
                    <a:lumMod val="85000"/>
                  </a:schemeClr>
                </a:solidFill>
                <a:latin typeface="微软雅黑" pitchFamily="34" charset="-122"/>
                <a:ea typeface="微软雅黑" pitchFamily="34" charset="-122"/>
              </a:rPr>
              <a:t>业务</a:t>
            </a:r>
            <a:r>
              <a:rPr lang="zh-CN" altLang="en-US" sz="1200" dirty="0">
                <a:solidFill>
                  <a:schemeClr val="bg1">
                    <a:lumMod val="85000"/>
                  </a:schemeClr>
                </a:solidFill>
                <a:latin typeface="微软雅黑" pitchFamily="34" charset="-122"/>
                <a:ea typeface="微软雅黑" pitchFamily="34" charset="-122"/>
              </a:rPr>
              <a:t>数据分析法</a:t>
            </a:r>
            <a:r>
              <a:rPr lang="en-US" altLang="zh-CN" sz="1200" dirty="0">
                <a:solidFill>
                  <a:schemeClr val="bg1">
                    <a:lumMod val="85000"/>
                  </a:schemeClr>
                </a:solidFill>
                <a:latin typeface="微软雅黑" pitchFamily="34" charset="-122"/>
                <a:ea typeface="微软雅黑" pitchFamily="34" charset="-122"/>
              </a:rPr>
              <a:t>——</a:t>
            </a:r>
            <a:r>
              <a:rPr lang="zh-CN" altLang="en-US" sz="1200" dirty="0">
                <a:solidFill>
                  <a:schemeClr val="bg1">
                    <a:lumMod val="85000"/>
                  </a:schemeClr>
                </a:solidFill>
                <a:latin typeface="微软雅黑" pitchFamily="34" charset="-122"/>
                <a:ea typeface="微软雅黑" pitchFamily="34" charset="-122"/>
              </a:rPr>
              <a:t>供销部</a:t>
            </a:r>
            <a:r>
              <a:rPr lang="zh-CN" altLang="en-US" sz="1200" dirty="0" smtClean="0">
                <a:solidFill>
                  <a:schemeClr val="bg1">
                    <a:lumMod val="85000"/>
                  </a:schemeClr>
                </a:solidFill>
                <a:latin typeface="微软雅黑" pitchFamily="34" charset="-122"/>
                <a:ea typeface="微软雅黑" pitchFamily="34" charset="-122"/>
              </a:rPr>
              <a:t>；</a:t>
            </a:r>
            <a:endParaRPr lang="en-US" altLang="zh-CN" sz="12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200" dirty="0" smtClean="0">
                <a:solidFill>
                  <a:schemeClr val="bg1">
                    <a:lumMod val="85000"/>
                  </a:schemeClr>
                </a:solidFill>
                <a:latin typeface="微软雅黑" pitchFamily="34" charset="-122"/>
                <a:ea typeface="微软雅黑" pitchFamily="34" charset="-122"/>
              </a:rPr>
              <a:t>管理</a:t>
            </a:r>
            <a:r>
              <a:rPr lang="zh-CN" altLang="en-US" sz="1200" dirty="0">
                <a:solidFill>
                  <a:schemeClr val="bg1">
                    <a:lumMod val="85000"/>
                  </a:schemeClr>
                </a:solidFill>
                <a:latin typeface="微软雅黑" pitchFamily="34" charset="-122"/>
                <a:ea typeface="微软雅黑" pitchFamily="34" charset="-122"/>
              </a:rPr>
              <a:t>层、专家访谈法（德尔菲法）及预算控制法</a:t>
            </a:r>
            <a:r>
              <a:rPr lang="en-US" altLang="zh-CN" sz="1200" dirty="0">
                <a:solidFill>
                  <a:schemeClr val="bg1">
                    <a:lumMod val="85000"/>
                  </a:schemeClr>
                </a:solidFill>
                <a:latin typeface="微软雅黑" pitchFamily="34" charset="-122"/>
                <a:ea typeface="微软雅黑" pitchFamily="34" charset="-122"/>
              </a:rPr>
              <a:t>——</a:t>
            </a:r>
            <a:r>
              <a:rPr lang="zh-CN" altLang="en-US" sz="1200" dirty="0">
                <a:solidFill>
                  <a:schemeClr val="bg1">
                    <a:lumMod val="85000"/>
                  </a:schemeClr>
                </a:solidFill>
                <a:latin typeface="微软雅黑" pitchFamily="34" charset="-122"/>
                <a:ea typeface="微软雅黑" pitchFamily="34" charset="-122"/>
              </a:rPr>
              <a:t>普遍适合很多部门。</a:t>
            </a:r>
            <a:endParaRPr lang="zh-CN" altLang="en-US" sz="1200" b="1" dirty="0">
              <a:solidFill>
                <a:schemeClr val="bg1">
                  <a:lumMod val="85000"/>
                </a:schemeClr>
              </a:solidFill>
              <a:latin typeface="微软雅黑" pitchFamily="34" charset="-122"/>
              <a:ea typeface="微软雅黑" pitchFamily="34" charset="-122"/>
            </a:endParaRPr>
          </a:p>
        </p:txBody>
      </p:sp>
      <p:cxnSp>
        <p:nvCxnSpPr>
          <p:cNvPr id="5" name="直接连接符 4"/>
          <p:cNvCxnSpPr/>
          <p:nvPr/>
        </p:nvCxnSpPr>
        <p:spPr>
          <a:xfrm>
            <a:off x="452917" y="4971382"/>
            <a:ext cx="3729863"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6" name="Rectangle 31"/>
          <p:cNvSpPr/>
          <p:nvPr/>
        </p:nvSpPr>
        <p:spPr bwMode="auto">
          <a:xfrm>
            <a:off x="452917" y="1966967"/>
            <a:ext cx="4131540" cy="416615"/>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lang="zh-CN" altLang="en-US" sz="1400" b="1" kern="0" dirty="0" smtClean="0">
                <a:solidFill>
                  <a:srgbClr val="FFFFFF">
                    <a:lumMod val="20000"/>
                    <a:lumOff val="80000"/>
                    <a:alpha val="99000"/>
                  </a:srgbClr>
                </a:solidFill>
                <a:latin typeface="微软雅黑" pitchFamily="34" charset="-122"/>
                <a:ea typeface="微软雅黑" pitchFamily="34" charset="-122"/>
                <a:cs typeface="Segoe UI" pitchFamily="34" charset="0"/>
              </a:rPr>
              <a:t>      </a:t>
            </a:r>
            <a:r>
              <a:rPr lang="en-US" altLang="zh-CN" sz="1400" b="1" kern="0" dirty="0" smtClean="0">
                <a:solidFill>
                  <a:srgbClr val="FFFFFF">
                    <a:lumMod val="20000"/>
                    <a:lumOff val="80000"/>
                    <a:alpha val="99000"/>
                  </a:srgbClr>
                </a:solidFill>
                <a:latin typeface="微软雅黑" pitchFamily="34" charset="-122"/>
                <a:ea typeface="微软雅黑" pitchFamily="34" charset="-122"/>
                <a:cs typeface="Segoe UI" pitchFamily="34" charset="0"/>
              </a:rPr>
              <a:t>3.4.2 </a:t>
            </a:r>
            <a:r>
              <a:rPr lang="zh-CN" altLang="en-US" sz="1400" b="1" kern="0" dirty="0" smtClean="0">
                <a:solidFill>
                  <a:srgbClr val="FFFFFF">
                    <a:lumMod val="20000"/>
                    <a:lumOff val="80000"/>
                    <a:alpha val="99000"/>
                  </a:srgbClr>
                </a:solidFill>
                <a:latin typeface="微软雅黑" pitchFamily="34" charset="-122"/>
                <a:ea typeface="微软雅黑" pitchFamily="34" charset="-122"/>
                <a:cs typeface="Segoe UI" pitchFamily="34" charset="0"/>
              </a:rPr>
              <a:t>定编的方法</a:t>
            </a:r>
            <a:endParaRPr kumimoji="0" lang="en-US" sz="1400" b="1" i="0" u="none" strike="noStrike" kern="0" cap="none" spc="0" normalizeH="0" baseline="0" noProof="0" dirty="0">
              <a:ln>
                <a:noFill/>
              </a:ln>
              <a:solidFill>
                <a:srgbClr val="FFFFFF">
                  <a:lumMod val="20000"/>
                  <a:lumOff val="80000"/>
                  <a:alpha val="99000"/>
                </a:srgbClr>
              </a:solidFill>
              <a:effectLst/>
              <a:uLnTx/>
              <a:uFillTx/>
              <a:latin typeface="微软雅黑" pitchFamily="34" charset="-122"/>
              <a:ea typeface="微软雅黑" pitchFamily="34" charset="-122"/>
              <a:cs typeface="Segoe UI" pitchFamily="34" charset="0"/>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六边形 9"/>
          <p:cNvSpPr/>
          <p:nvPr/>
        </p:nvSpPr>
        <p:spPr>
          <a:xfrm>
            <a:off x="1115616" y="1844824"/>
            <a:ext cx="2676593" cy="2307690"/>
          </a:xfrm>
          <a:prstGeom prst="hexagon">
            <a:avLst>
              <a:gd name="adj" fmla="val 25000"/>
              <a:gd name="vf" fmla="val 115470"/>
            </a:avLst>
          </a:prstGeom>
          <a:blipFill>
            <a:blip r:embed="rId2" cstate="print">
              <a:extLst>
                <a:ext uri="{28A0092B-C50C-407E-A947-70E740481C1C}">
                  <a14:useLocalDpi xmlns:a14="http://schemas.microsoft.com/office/drawing/2010/main" val="0"/>
                </a:ext>
              </a:extLst>
            </a:blip>
            <a:srcRect/>
            <a:stretch>
              <a:fillRect t="-5000" b="-5000"/>
            </a:stretch>
          </a:blipFill>
          <a:ln>
            <a:solidFill>
              <a:srgbClr val="99CC00"/>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矩形 10"/>
          <p:cNvSpPr/>
          <p:nvPr/>
        </p:nvSpPr>
        <p:spPr>
          <a:xfrm>
            <a:off x="4696513" y="3207420"/>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组织结构概述</a:t>
            </a:r>
          </a:p>
        </p:txBody>
      </p:sp>
      <p:sp>
        <p:nvSpPr>
          <p:cNvPr id="12" name="矩形 11"/>
          <p:cNvSpPr/>
          <p:nvPr/>
        </p:nvSpPr>
        <p:spPr>
          <a:xfrm>
            <a:off x="4696513" y="3639367"/>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组织结构设计的原则</a:t>
            </a:r>
          </a:p>
        </p:txBody>
      </p:sp>
      <p:sp>
        <p:nvSpPr>
          <p:cNvPr id="13" name="TextBox 12"/>
          <p:cNvSpPr txBox="1"/>
          <p:nvPr/>
        </p:nvSpPr>
        <p:spPr>
          <a:xfrm>
            <a:off x="3184345" y="2424322"/>
            <a:ext cx="5110572" cy="523220"/>
          </a:xfrm>
          <a:prstGeom prst="rect">
            <a:avLst/>
          </a:prstGeom>
          <a:noFill/>
        </p:spPr>
        <p:txBody>
          <a:bodyPr wrap="square" rtlCol="0">
            <a:spAutoFit/>
          </a:bodyPr>
          <a:lstStyle/>
          <a:p>
            <a:pPr algn="ctr"/>
            <a:r>
              <a:rPr lang="en-US" altLang="zh-CN" sz="2800" dirty="0" smtClean="0">
                <a:solidFill>
                  <a:srgbClr val="FF3C00"/>
                </a:solidFill>
                <a:latin typeface="Impact" panose="020B0806030902050204" pitchFamily="34" charset="0"/>
                <a:ea typeface="微软雅黑" pitchFamily="34" charset="-122"/>
              </a:rPr>
              <a:t>02</a:t>
            </a:r>
            <a:r>
              <a:rPr lang="en-US" altLang="zh-CN" sz="2800" b="1" dirty="0" smtClean="0">
                <a:solidFill>
                  <a:srgbClr val="FF3C00"/>
                </a:solidFill>
                <a:latin typeface="微软雅黑" pitchFamily="34" charset="-122"/>
                <a:ea typeface="微软雅黑" pitchFamily="34" charset="-122"/>
              </a:rPr>
              <a:t>  </a:t>
            </a:r>
            <a:r>
              <a:rPr lang="zh-CN" altLang="en-US" sz="2800" b="1" dirty="0" smtClean="0">
                <a:solidFill>
                  <a:srgbClr val="FF3C00"/>
                </a:solidFill>
                <a:latin typeface="微软雅黑" pitchFamily="34" charset="-122"/>
                <a:ea typeface="微软雅黑" pitchFamily="34" charset="-122"/>
              </a:rPr>
              <a:t>组织</a:t>
            </a:r>
            <a:r>
              <a:rPr lang="zh-CN" altLang="en-US" sz="2800" b="1" dirty="0">
                <a:solidFill>
                  <a:srgbClr val="FF3C00"/>
                </a:solidFill>
                <a:latin typeface="微软雅黑" pitchFamily="34" charset="-122"/>
                <a:ea typeface="微软雅黑" pitchFamily="34" charset="-122"/>
              </a:rPr>
              <a:t>结构设计</a:t>
            </a:r>
          </a:p>
        </p:txBody>
      </p:sp>
      <p:cxnSp>
        <p:nvCxnSpPr>
          <p:cNvPr id="14" name="直接连接符 13"/>
          <p:cNvCxnSpPr/>
          <p:nvPr/>
        </p:nvCxnSpPr>
        <p:spPr>
          <a:xfrm>
            <a:off x="3792209" y="2998669"/>
            <a:ext cx="4502708" cy="0"/>
          </a:xfrm>
          <a:prstGeom prst="line">
            <a:avLst/>
          </a:prstGeom>
          <a:ln w="28575">
            <a:solidFill>
              <a:srgbClr val="99CC00"/>
            </a:solidFill>
            <a:tailEnd type="arrow" w="lg" len="lg"/>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696513" y="4071314"/>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组织结构的设计过程</a:t>
            </a:r>
          </a:p>
        </p:txBody>
      </p:sp>
      <p:sp>
        <p:nvSpPr>
          <p:cNvPr id="16" name="矩形 15"/>
          <p:cNvSpPr/>
          <p:nvPr/>
        </p:nvSpPr>
        <p:spPr>
          <a:xfrm>
            <a:off x="4696513" y="4503262"/>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组织变革</a:t>
            </a:r>
          </a:p>
        </p:txBody>
      </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13"/>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Scale>
                                          <p:cBhvr>
                                            <p:cTn id="1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1"/>
                                            </p:tgtEl>
                                            <p:attrNameLst>
                                              <p:attrName>ppt_x</p:attrName>
                                              <p:attrName>ppt_y</p:attrName>
                                            </p:attrNameLst>
                                          </p:cBhvr>
                                        </p:animMotion>
                                        <p:animEffect transition="in" filter="fade">
                                          <p:cBhvr>
                                            <p:cTn id="15" dur="1000"/>
                                            <p:tgtEl>
                                              <p:spTgt spid="11"/>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12"/>
                                            </p:tgtEl>
                                            <p:attrNameLst>
                                              <p:attrName>style.visibility</p:attrName>
                                            </p:attrNameLst>
                                          </p:cBhvr>
                                          <p:to>
                                            <p:strVal val="visible"/>
                                          </p:to>
                                        </p:set>
                                        <p:animScale>
                                          <p:cBhvr>
                                            <p:cTn id="18"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2"/>
                                            </p:tgtEl>
                                            <p:attrNameLst>
                                              <p:attrName>ppt_x</p:attrName>
                                              <p:attrName>ppt_y</p:attrName>
                                            </p:attrNameLst>
                                          </p:cBhvr>
                                        </p:animMotion>
                                        <p:animEffect transition="in" filter="fade">
                                          <p:cBhvr>
                                            <p:cTn id="20" dur="1000"/>
                                            <p:tgtEl>
                                              <p:spTgt spid="12"/>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15"/>
                                            </p:tgtEl>
                                            <p:attrNameLst>
                                              <p:attrName>style.visibility</p:attrName>
                                            </p:attrNameLst>
                                          </p:cBhvr>
                                          <p:to>
                                            <p:strVal val="visible"/>
                                          </p:to>
                                        </p:set>
                                        <p:animScale>
                                          <p:cBhvr>
                                            <p:cTn id="23"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5"/>
                                            </p:tgtEl>
                                            <p:attrNameLst>
                                              <p:attrName>ppt_x</p:attrName>
                                              <p:attrName>ppt_y</p:attrName>
                                            </p:attrNameLst>
                                          </p:cBhvr>
                                        </p:animMotion>
                                        <p:animEffect transition="in" filter="fade">
                                          <p:cBhvr>
                                            <p:cTn id="25" dur="1000"/>
                                            <p:tgtEl>
                                              <p:spTgt spid="15"/>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16"/>
                                            </p:tgtEl>
                                            <p:attrNameLst>
                                              <p:attrName>style.visibility</p:attrName>
                                            </p:attrNameLst>
                                          </p:cBhvr>
                                          <p:to>
                                            <p:strVal val="visible"/>
                                          </p:to>
                                        </p:set>
                                        <p:animScale>
                                          <p:cBhvr>
                                            <p:cTn id="28"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6"/>
                                            </p:tgtEl>
                                            <p:attrNameLst>
                                              <p:attrName>ppt_x</p:attrName>
                                              <p:attrName>ppt_y</p:attrName>
                                            </p:attrNameLst>
                                          </p:cBhvr>
                                        </p:animMotion>
                                        <p:animEffect transition="in" filter="fade">
                                          <p:cBhvr>
                                            <p:cTn id="3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3" grpId="1"/>
          <p:bldP spid="15" grpId="0"/>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13"/>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Scale>
                                          <p:cBhvr>
                                            <p:cTn id="1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1"/>
                                            </p:tgtEl>
                                            <p:attrNameLst>
                                              <p:attrName>ppt_x</p:attrName>
                                              <p:attrName>ppt_y</p:attrName>
                                            </p:attrNameLst>
                                          </p:cBhvr>
                                        </p:animMotion>
                                        <p:animEffect transition="in" filter="fade">
                                          <p:cBhvr>
                                            <p:cTn id="15" dur="1000"/>
                                            <p:tgtEl>
                                              <p:spTgt spid="11"/>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12"/>
                                            </p:tgtEl>
                                            <p:attrNameLst>
                                              <p:attrName>style.visibility</p:attrName>
                                            </p:attrNameLst>
                                          </p:cBhvr>
                                          <p:to>
                                            <p:strVal val="visible"/>
                                          </p:to>
                                        </p:set>
                                        <p:animScale>
                                          <p:cBhvr>
                                            <p:cTn id="18"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2"/>
                                            </p:tgtEl>
                                            <p:attrNameLst>
                                              <p:attrName>ppt_x</p:attrName>
                                              <p:attrName>ppt_y</p:attrName>
                                            </p:attrNameLst>
                                          </p:cBhvr>
                                        </p:animMotion>
                                        <p:animEffect transition="in" filter="fade">
                                          <p:cBhvr>
                                            <p:cTn id="20" dur="1000"/>
                                            <p:tgtEl>
                                              <p:spTgt spid="12"/>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15"/>
                                            </p:tgtEl>
                                            <p:attrNameLst>
                                              <p:attrName>style.visibility</p:attrName>
                                            </p:attrNameLst>
                                          </p:cBhvr>
                                          <p:to>
                                            <p:strVal val="visible"/>
                                          </p:to>
                                        </p:set>
                                        <p:animScale>
                                          <p:cBhvr>
                                            <p:cTn id="23"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5"/>
                                            </p:tgtEl>
                                            <p:attrNameLst>
                                              <p:attrName>ppt_x</p:attrName>
                                              <p:attrName>ppt_y</p:attrName>
                                            </p:attrNameLst>
                                          </p:cBhvr>
                                        </p:animMotion>
                                        <p:animEffect transition="in" filter="fade">
                                          <p:cBhvr>
                                            <p:cTn id="25" dur="1000"/>
                                            <p:tgtEl>
                                              <p:spTgt spid="15"/>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16"/>
                                            </p:tgtEl>
                                            <p:attrNameLst>
                                              <p:attrName>style.visibility</p:attrName>
                                            </p:attrNameLst>
                                          </p:cBhvr>
                                          <p:to>
                                            <p:strVal val="visible"/>
                                          </p:to>
                                        </p:set>
                                        <p:animScale>
                                          <p:cBhvr>
                                            <p:cTn id="28"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6"/>
                                            </p:tgtEl>
                                            <p:attrNameLst>
                                              <p:attrName>ppt_x</p:attrName>
                                              <p:attrName>ppt_y</p:attrName>
                                            </p:attrNameLst>
                                          </p:cBhvr>
                                        </p:animMotion>
                                        <p:animEffect transition="in" filter="fade">
                                          <p:cBhvr>
                                            <p:cTn id="3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3" grpId="1"/>
          <p:bldP spid="15" grpId="0"/>
          <p:bldP spid="16"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388314" y="1683447"/>
            <a:ext cx="5099755" cy="410797"/>
          </a:xfrm>
          <a:prstGeom prst="rect">
            <a:avLst/>
          </a:prstGeom>
          <a:noFill/>
        </p:spPr>
        <p:txBody>
          <a:bodyPr wrap="square" rtlCol="0">
            <a:spAutoFit/>
          </a:bodyPr>
          <a:lstStyle/>
          <a:p>
            <a:pPr>
              <a:lnSpc>
                <a:spcPct val="130000"/>
              </a:lnSpc>
            </a:pPr>
            <a:r>
              <a:rPr lang="en-US" altLang="zh-CN" sz="1600" dirty="0" smtClean="0">
                <a:solidFill>
                  <a:srgbClr val="99CC00"/>
                </a:solidFill>
                <a:latin typeface="微软雅黑" pitchFamily="34" charset="-122"/>
                <a:ea typeface="微软雅黑" pitchFamily="34" charset="-122"/>
              </a:rPr>
              <a:t>2.1.2 </a:t>
            </a:r>
            <a:r>
              <a:rPr lang="zh-CN" altLang="en-US" sz="1600" dirty="0" smtClean="0">
                <a:solidFill>
                  <a:srgbClr val="99CC00"/>
                </a:solidFill>
                <a:latin typeface="微软雅黑" pitchFamily="34" charset="-122"/>
                <a:ea typeface="微软雅黑" pitchFamily="34" charset="-122"/>
              </a:rPr>
              <a:t>决定</a:t>
            </a:r>
            <a:r>
              <a:rPr lang="zh-CN" altLang="en-US" sz="1600" dirty="0">
                <a:solidFill>
                  <a:srgbClr val="99CC00"/>
                </a:solidFill>
                <a:latin typeface="微软雅黑" pitchFamily="34" charset="-122"/>
                <a:ea typeface="微软雅黑" pitchFamily="34" charset="-122"/>
              </a:rPr>
              <a:t>组织结构的因素</a:t>
            </a:r>
          </a:p>
        </p:txBody>
      </p:sp>
      <p:cxnSp>
        <p:nvCxnSpPr>
          <p:cNvPr id="3" name="直接连接符 2"/>
          <p:cNvCxnSpPr/>
          <p:nvPr/>
        </p:nvCxnSpPr>
        <p:spPr>
          <a:xfrm flipH="1">
            <a:off x="323528" y="2088808"/>
            <a:ext cx="3399241"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4" name="直接连接符 3"/>
          <p:cNvCxnSpPr/>
          <p:nvPr/>
        </p:nvCxnSpPr>
        <p:spPr>
          <a:xfrm flipV="1">
            <a:off x="323528" y="1753462"/>
            <a:ext cx="0" cy="335345"/>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5" name="组合 4"/>
          <p:cNvGrpSpPr/>
          <p:nvPr/>
        </p:nvGrpSpPr>
        <p:grpSpPr>
          <a:xfrm>
            <a:off x="4638109" y="1342440"/>
            <a:ext cx="4286401" cy="4174792"/>
            <a:chOff x="5697232" y="1567389"/>
            <a:chExt cx="4720835" cy="4597915"/>
          </a:xfrm>
        </p:grpSpPr>
        <p:grpSp>
          <p:nvGrpSpPr>
            <p:cNvPr id="6" name="组合 5"/>
            <p:cNvGrpSpPr/>
            <p:nvPr/>
          </p:nvGrpSpPr>
          <p:grpSpPr>
            <a:xfrm>
              <a:off x="5740822" y="1567389"/>
              <a:ext cx="4677245" cy="4597915"/>
              <a:chOff x="513871" y="2189173"/>
              <a:chExt cx="4677245" cy="4597915"/>
            </a:xfrm>
          </p:grpSpPr>
          <p:sp>
            <p:nvSpPr>
              <p:cNvPr id="12" name="Ellipse 11"/>
              <p:cNvSpPr/>
              <p:nvPr/>
            </p:nvSpPr>
            <p:spPr>
              <a:xfrm>
                <a:off x="1829253" y="3602050"/>
                <a:ext cx="2016000" cy="2016000"/>
              </a:xfrm>
              <a:prstGeom prst="ellipse">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决定组织结构的因素</a:t>
                </a:r>
              </a:p>
            </p:txBody>
          </p:sp>
          <p:grpSp>
            <p:nvGrpSpPr>
              <p:cNvPr id="13" name="Groupe 6"/>
              <p:cNvGrpSpPr/>
              <p:nvPr/>
            </p:nvGrpSpPr>
            <p:grpSpPr>
              <a:xfrm>
                <a:off x="513871" y="2189173"/>
                <a:ext cx="4677245" cy="4597915"/>
                <a:chOff x="1891684" y="1021838"/>
                <a:chExt cx="5346684" cy="5256000"/>
              </a:xfrm>
            </p:grpSpPr>
            <p:sp>
              <p:nvSpPr>
                <p:cNvPr id="14" name="Ellipse 1"/>
                <p:cNvSpPr/>
                <p:nvPr/>
              </p:nvSpPr>
              <p:spPr bwMode="auto">
                <a:xfrm>
                  <a:off x="3449603" y="1021838"/>
                  <a:ext cx="2203944" cy="1810269"/>
                </a:xfrm>
                <a:custGeom>
                  <a:avLst/>
                  <a:gdLst/>
                  <a:ahLst/>
                  <a:cxnLst/>
                  <a:rect l="l" t="t" r="r" b="b"/>
                  <a:pathLst>
                    <a:path w="2709038" h="2225141">
                      <a:moveTo>
                        <a:pt x="1354519" y="0"/>
                      </a:moveTo>
                      <a:cubicBezTo>
                        <a:pt x="2102599" y="0"/>
                        <a:pt x="2709038" y="606439"/>
                        <a:pt x="2709038" y="1354519"/>
                      </a:cubicBezTo>
                      <a:cubicBezTo>
                        <a:pt x="2709038" y="1686182"/>
                        <a:pt x="2589836" y="1990004"/>
                        <a:pt x="2391532" y="2225141"/>
                      </a:cubicBezTo>
                      <a:cubicBezTo>
                        <a:pt x="2118271" y="1987777"/>
                        <a:pt x="1761303" y="1844825"/>
                        <a:pt x="1370947" y="1844825"/>
                      </a:cubicBezTo>
                      <a:cubicBezTo>
                        <a:pt x="1080693" y="1844825"/>
                        <a:pt x="808899" y="1923861"/>
                        <a:pt x="576781" y="2063055"/>
                      </a:cubicBezTo>
                      <a:cubicBezTo>
                        <a:pt x="446805" y="1848102"/>
                        <a:pt x="254756" y="1670088"/>
                        <a:pt x="16605" y="1555988"/>
                      </a:cubicBezTo>
                      <a:cubicBezTo>
                        <a:pt x="5092" y="1490427"/>
                        <a:pt x="0" y="1423068"/>
                        <a:pt x="0" y="1354519"/>
                      </a:cubicBezTo>
                      <a:cubicBezTo>
                        <a:pt x="0" y="606439"/>
                        <a:pt x="606439" y="0"/>
                        <a:pt x="1354519" y="0"/>
                      </a:cubicBezTo>
                      <a:close/>
                    </a:path>
                  </a:pathLst>
                </a:custGeom>
                <a:gradFill flip="none" rotWithShape="1">
                  <a:gsLst>
                    <a:gs pos="0">
                      <a:srgbClr val="8FC332">
                        <a:shade val="30000"/>
                        <a:satMod val="115000"/>
                      </a:srgbClr>
                    </a:gs>
                    <a:gs pos="50000">
                      <a:srgbClr val="8FC332">
                        <a:shade val="67500"/>
                        <a:satMod val="115000"/>
                      </a:srgbClr>
                    </a:gs>
                    <a:gs pos="100000">
                      <a:srgbClr val="8FC332">
                        <a:shade val="100000"/>
                        <a:satMod val="115000"/>
                      </a:srgbClr>
                    </a:gs>
                  </a:gsLst>
                  <a:lin ang="162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200" b="1">
                    <a:latin typeface="Lucida Sans Unicode" pitchFamily="34" charset="0"/>
                  </a:endParaRPr>
                </a:p>
              </p:txBody>
            </p:sp>
            <p:sp>
              <p:nvSpPr>
                <p:cNvPr id="15" name="Ellipse 2"/>
                <p:cNvSpPr/>
                <p:nvPr/>
              </p:nvSpPr>
              <p:spPr bwMode="auto">
                <a:xfrm rot="1602816">
                  <a:off x="5245384" y="2203403"/>
                  <a:ext cx="1992984" cy="2198981"/>
                </a:xfrm>
                <a:custGeom>
                  <a:avLst/>
                  <a:gdLst/>
                  <a:ahLst/>
                  <a:cxnLst/>
                  <a:rect l="l" t="t" r="r" b="b"/>
                  <a:pathLst>
                    <a:path w="2449731" h="2702937">
                      <a:moveTo>
                        <a:pt x="449568" y="163483"/>
                      </a:moveTo>
                      <a:cubicBezTo>
                        <a:pt x="641494" y="59222"/>
                        <a:pt x="861437" y="0"/>
                        <a:pt x="1095212" y="0"/>
                      </a:cubicBezTo>
                      <a:cubicBezTo>
                        <a:pt x="1843292" y="0"/>
                        <a:pt x="2449731" y="606439"/>
                        <a:pt x="2449731" y="1354519"/>
                      </a:cubicBezTo>
                      <a:cubicBezTo>
                        <a:pt x="2449731" y="2061857"/>
                        <a:pt x="1907549" y="2642562"/>
                        <a:pt x="1216034" y="2702937"/>
                      </a:cubicBezTo>
                      <a:cubicBezTo>
                        <a:pt x="1201866" y="2504104"/>
                        <a:pt x="1148670" y="2304837"/>
                        <a:pt x="1053489" y="2115701"/>
                      </a:cubicBezTo>
                      <a:cubicBezTo>
                        <a:pt x="840207" y="1691888"/>
                        <a:pt x="460456" y="1407066"/>
                        <a:pt x="33278" y="1301846"/>
                      </a:cubicBezTo>
                      <a:cubicBezTo>
                        <a:pt x="92387" y="1061969"/>
                        <a:pt x="83747" y="804960"/>
                        <a:pt x="0" y="559782"/>
                      </a:cubicBezTo>
                      <a:cubicBezTo>
                        <a:pt x="117373" y="395872"/>
                        <a:pt x="271398" y="260271"/>
                        <a:pt x="449568" y="163483"/>
                      </a:cubicBezTo>
                      <a:close/>
                    </a:path>
                  </a:pathLst>
                </a:custGeom>
                <a:gradFill flip="none" rotWithShape="1">
                  <a:gsLst>
                    <a:gs pos="0">
                      <a:srgbClr val="F8DA00">
                        <a:shade val="30000"/>
                        <a:satMod val="115000"/>
                      </a:srgbClr>
                    </a:gs>
                    <a:gs pos="50000">
                      <a:srgbClr val="F8DA00">
                        <a:shade val="67500"/>
                        <a:satMod val="115000"/>
                      </a:srgbClr>
                    </a:gs>
                    <a:gs pos="100000">
                      <a:srgbClr val="F8DA00">
                        <a:shade val="100000"/>
                        <a:satMod val="115000"/>
                      </a:srgbClr>
                    </a:gs>
                  </a:gsLst>
                  <a:lin ang="189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200" b="1">
                    <a:latin typeface="Lucida Sans Unicode" pitchFamily="34" charset="0"/>
                  </a:endParaRPr>
                </a:p>
              </p:txBody>
            </p:sp>
            <p:sp>
              <p:nvSpPr>
                <p:cNvPr id="16" name="Ellipse 4"/>
                <p:cNvSpPr/>
                <p:nvPr/>
              </p:nvSpPr>
              <p:spPr bwMode="auto">
                <a:xfrm rot="558114">
                  <a:off x="4468344" y="4240599"/>
                  <a:ext cx="2200599" cy="2037239"/>
                </a:xfrm>
                <a:custGeom>
                  <a:avLst/>
                  <a:gdLst/>
                  <a:ahLst/>
                  <a:cxnLst/>
                  <a:rect l="l" t="t" r="r" b="b"/>
                  <a:pathLst>
                    <a:path w="2704926" h="2504127">
                      <a:moveTo>
                        <a:pt x="1367525" y="32468"/>
                      </a:moveTo>
                      <a:cubicBezTo>
                        <a:pt x="1605267" y="85012"/>
                        <a:pt x="1844683" y="70520"/>
                        <a:pt x="2064244" y="0"/>
                      </a:cubicBezTo>
                      <a:cubicBezTo>
                        <a:pt x="2449205" y="237779"/>
                        <a:pt x="2704927" y="663830"/>
                        <a:pt x="2704926" y="1149607"/>
                      </a:cubicBezTo>
                      <a:cubicBezTo>
                        <a:pt x="2704926" y="1897687"/>
                        <a:pt x="2098487" y="2504128"/>
                        <a:pt x="1350407" y="2504127"/>
                      </a:cubicBezTo>
                      <a:cubicBezTo>
                        <a:pt x="629702" y="2504126"/>
                        <a:pt x="40461" y="1941260"/>
                        <a:pt x="0" y="1231039"/>
                      </a:cubicBezTo>
                      <a:lnTo>
                        <a:pt x="97064" y="1220133"/>
                      </a:lnTo>
                      <a:cubicBezTo>
                        <a:pt x="740755" y="1114702"/>
                        <a:pt x="1227934" y="630455"/>
                        <a:pt x="1367525" y="32468"/>
                      </a:cubicBezTo>
                      <a:close/>
                    </a:path>
                  </a:pathLst>
                </a:custGeom>
                <a:gradFill flip="none" rotWithShape="1">
                  <a:gsLst>
                    <a:gs pos="0">
                      <a:srgbClr val="EE8510">
                        <a:shade val="30000"/>
                        <a:satMod val="115000"/>
                      </a:srgbClr>
                    </a:gs>
                    <a:gs pos="50000">
                      <a:srgbClr val="EE8510">
                        <a:shade val="67500"/>
                        <a:satMod val="115000"/>
                      </a:srgbClr>
                    </a:gs>
                    <a:gs pos="100000">
                      <a:srgbClr val="EE8510">
                        <a:shade val="100000"/>
                        <a:satMod val="115000"/>
                      </a:srgbClr>
                    </a:gs>
                  </a:gsLst>
                  <a:lin ang="189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200" b="1">
                    <a:latin typeface="Lucida Sans Unicode" pitchFamily="34" charset="0"/>
                  </a:endParaRPr>
                </a:p>
              </p:txBody>
            </p:sp>
            <p:sp>
              <p:nvSpPr>
                <p:cNvPr id="17" name="Ellipse 3"/>
                <p:cNvSpPr/>
                <p:nvPr/>
              </p:nvSpPr>
              <p:spPr bwMode="auto">
                <a:xfrm rot="2184403">
                  <a:off x="2349043" y="4411197"/>
                  <a:ext cx="2203944" cy="1831079"/>
                </a:xfrm>
                <a:custGeom>
                  <a:avLst/>
                  <a:gdLst/>
                  <a:ahLst/>
                  <a:cxnLst/>
                  <a:rect l="l" t="t" r="r" b="b"/>
                  <a:pathLst>
                    <a:path w="2709038" h="2250721">
                      <a:moveTo>
                        <a:pt x="340166" y="0"/>
                      </a:moveTo>
                      <a:cubicBezTo>
                        <a:pt x="855174" y="431249"/>
                        <a:pt x="1605143" y="488839"/>
                        <a:pt x="2185723" y="111806"/>
                      </a:cubicBezTo>
                      <a:cubicBezTo>
                        <a:pt x="2307324" y="319312"/>
                        <a:pt x="2477458" y="482976"/>
                        <a:pt x="2674383" y="595470"/>
                      </a:cubicBezTo>
                      <a:cubicBezTo>
                        <a:pt x="2697442" y="692020"/>
                        <a:pt x="2709038" y="792757"/>
                        <a:pt x="2709038" y="896202"/>
                      </a:cubicBezTo>
                      <a:cubicBezTo>
                        <a:pt x="2709038" y="1644282"/>
                        <a:pt x="2102599" y="2250721"/>
                        <a:pt x="1354519" y="2250721"/>
                      </a:cubicBezTo>
                      <a:cubicBezTo>
                        <a:pt x="606439" y="2250721"/>
                        <a:pt x="0" y="1644282"/>
                        <a:pt x="0" y="896202"/>
                      </a:cubicBezTo>
                      <a:cubicBezTo>
                        <a:pt x="0" y="552248"/>
                        <a:pt x="128201" y="238237"/>
                        <a:pt x="340166" y="0"/>
                      </a:cubicBezTo>
                      <a:close/>
                    </a:path>
                  </a:pathLst>
                </a:custGeom>
                <a:gradFill flip="none" rotWithShape="1">
                  <a:gsLst>
                    <a:gs pos="0">
                      <a:srgbClr val="DA0930">
                        <a:shade val="30000"/>
                        <a:satMod val="115000"/>
                      </a:srgbClr>
                    </a:gs>
                    <a:gs pos="50000">
                      <a:srgbClr val="DA0930">
                        <a:shade val="67500"/>
                        <a:satMod val="115000"/>
                      </a:srgbClr>
                    </a:gs>
                    <a:gs pos="100000">
                      <a:srgbClr val="DA0930">
                        <a:shade val="100000"/>
                        <a:satMod val="115000"/>
                      </a:srgbClr>
                    </a:gs>
                  </a:gsLst>
                  <a:lin ang="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200" b="1">
                    <a:latin typeface="Lucida Sans Unicode" pitchFamily="34" charset="0"/>
                  </a:endParaRPr>
                </a:p>
              </p:txBody>
            </p:sp>
            <p:sp>
              <p:nvSpPr>
                <p:cNvPr id="18" name="Ellipse 5"/>
                <p:cNvSpPr/>
                <p:nvPr/>
              </p:nvSpPr>
              <p:spPr bwMode="auto">
                <a:xfrm rot="1112104">
                  <a:off x="1891684" y="2113562"/>
                  <a:ext cx="1806260" cy="2203944"/>
                </a:xfrm>
                <a:custGeom>
                  <a:avLst/>
                  <a:gdLst/>
                  <a:ahLst/>
                  <a:cxnLst/>
                  <a:rect l="l" t="t" r="r" b="b"/>
                  <a:pathLst>
                    <a:path w="2220214" h="2709038">
                      <a:moveTo>
                        <a:pt x="951727" y="60896"/>
                      </a:moveTo>
                      <a:cubicBezTo>
                        <a:pt x="1078969" y="21320"/>
                        <a:pt x="1214254" y="0"/>
                        <a:pt x="1354519" y="0"/>
                      </a:cubicBezTo>
                      <a:cubicBezTo>
                        <a:pt x="1683791" y="0"/>
                        <a:pt x="1985621" y="117490"/>
                        <a:pt x="2220214" y="313028"/>
                      </a:cubicBezTo>
                      <a:cubicBezTo>
                        <a:pt x="1867634" y="716622"/>
                        <a:pt x="1733553" y="1291377"/>
                        <a:pt x="1916237" y="1836252"/>
                      </a:cubicBezTo>
                      <a:cubicBezTo>
                        <a:pt x="1957396" y="1959016"/>
                        <a:pt x="2012300" y="2073297"/>
                        <a:pt x="2080225" y="2176965"/>
                      </a:cubicBezTo>
                      <a:cubicBezTo>
                        <a:pt x="1875040" y="2296436"/>
                        <a:pt x="1701884" y="2471390"/>
                        <a:pt x="1583502" y="2688234"/>
                      </a:cubicBezTo>
                      <a:cubicBezTo>
                        <a:pt x="1509242" y="2702423"/>
                        <a:pt x="1432653" y="2709038"/>
                        <a:pt x="1354519" y="2709038"/>
                      </a:cubicBezTo>
                      <a:cubicBezTo>
                        <a:pt x="606439" y="2709038"/>
                        <a:pt x="0" y="2102599"/>
                        <a:pt x="0" y="1354519"/>
                      </a:cubicBezTo>
                      <a:cubicBezTo>
                        <a:pt x="0" y="746704"/>
                        <a:pt x="400344" y="232394"/>
                        <a:pt x="951727" y="60896"/>
                      </a:cubicBezTo>
                      <a:close/>
                    </a:path>
                  </a:pathLst>
                </a:custGeom>
                <a:gradFill flip="none" rotWithShape="1">
                  <a:gsLst>
                    <a:gs pos="0">
                      <a:srgbClr val="0098D1">
                        <a:shade val="30000"/>
                        <a:satMod val="115000"/>
                      </a:srgbClr>
                    </a:gs>
                    <a:gs pos="50000">
                      <a:srgbClr val="0098D1">
                        <a:shade val="67500"/>
                        <a:satMod val="115000"/>
                      </a:srgbClr>
                    </a:gs>
                    <a:gs pos="100000">
                      <a:srgbClr val="0098D1">
                        <a:shade val="100000"/>
                        <a:satMod val="115000"/>
                      </a:srgbClr>
                    </a:gs>
                  </a:gsLst>
                  <a:lin ang="108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200" b="1">
                    <a:latin typeface="Lucida Sans Unicode" pitchFamily="34" charset="0"/>
                  </a:endParaRPr>
                </a:p>
              </p:txBody>
            </p:sp>
          </p:grpSp>
        </p:grpSp>
        <p:sp>
          <p:nvSpPr>
            <p:cNvPr id="7" name="Rectangle 8"/>
            <p:cNvSpPr/>
            <p:nvPr/>
          </p:nvSpPr>
          <p:spPr>
            <a:xfrm>
              <a:off x="7419578" y="2070446"/>
              <a:ext cx="1230375" cy="406764"/>
            </a:xfrm>
            <a:prstGeom prst="rect">
              <a:avLst/>
            </a:prstGeom>
          </p:spPr>
          <p:txBody>
            <a:bodyPr wrap="square" anchor="ctr">
              <a:spAutoFit/>
            </a:bodyPr>
            <a:lstStyle/>
            <a:p>
              <a:pPr lvl="0" algn="ctr" fontAlgn="base">
                <a:spcBef>
                  <a:spcPct val="0"/>
                </a:spcBef>
                <a:spcAft>
                  <a:spcPct val="0"/>
                </a:spcAft>
              </a:pPr>
              <a:r>
                <a:rPr lang="zh-CN" altLang="en-US" cap="small" dirty="0">
                  <a:solidFill>
                    <a:schemeClr val="bg1"/>
                  </a:solidFill>
                  <a:latin typeface="微软雅黑" panose="020B0503020204020204" pitchFamily="34" charset="-122"/>
                  <a:ea typeface="微软雅黑" panose="020B0503020204020204" pitchFamily="34" charset="-122"/>
                  <a:cs typeface="Arial" pitchFamily="34" charset="0"/>
                </a:rPr>
                <a:t>战略因素</a:t>
              </a:r>
              <a:endParaRPr lang="en-US"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8" name="Rectangle 9"/>
            <p:cNvSpPr/>
            <p:nvPr/>
          </p:nvSpPr>
          <p:spPr>
            <a:xfrm>
              <a:off x="9108209" y="3221723"/>
              <a:ext cx="1230375" cy="406764"/>
            </a:xfrm>
            <a:prstGeom prst="rect">
              <a:avLst/>
            </a:prstGeom>
          </p:spPr>
          <p:txBody>
            <a:bodyPr wrap="square" anchor="ctr">
              <a:spAutoFit/>
            </a:bodyPr>
            <a:lstStyle/>
            <a:p>
              <a:pPr algn="ctr" fontAlgn="base">
                <a:spcBef>
                  <a:spcPct val="0"/>
                </a:spcBef>
                <a:spcAft>
                  <a:spcPct val="0"/>
                </a:spcAft>
              </a:pPr>
              <a:r>
                <a:rPr lang="zh-CN" altLang="en-US" cap="small" dirty="0">
                  <a:solidFill>
                    <a:schemeClr val="bg1"/>
                  </a:solidFill>
                  <a:latin typeface="微软雅黑" panose="020B0503020204020204" pitchFamily="34" charset="-122"/>
                  <a:ea typeface="微软雅黑" panose="020B0503020204020204" pitchFamily="34" charset="-122"/>
                  <a:cs typeface="Arial" pitchFamily="34" charset="0"/>
                </a:rPr>
                <a:t>环境因素</a:t>
              </a:r>
              <a:endParaRPr lang="en-US"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 name="Rectangle 13"/>
            <p:cNvSpPr/>
            <p:nvPr/>
          </p:nvSpPr>
          <p:spPr>
            <a:xfrm>
              <a:off x="5697232" y="3221723"/>
              <a:ext cx="1501286" cy="406764"/>
            </a:xfrm>
            <a:prstGeom prst="rect">
              <a:avLst/>
            </a:prstGeom>
          </p:spPr>
          <p:txBody>
            <a:bodyPr wrap="square" anchor="ctr">
              <a:spAutoFit/>
            </a:bodyPr>
            <a:lstStyle/>
            <a:p>
              <a:pPr lvl="0" algn="ctr" fontAlgn="base">
                <a:spcBef>
                  <a:spcPct val="0"/>
                </a:spcBef>
                <a:spcAft>
                  <a:spcPct val="0"/>
                </a:spcAft>
              </a:pPr>
              <a:r>
                <a:rPr lang="zh-CN" altLang="en-US" cap="small" dirty="0">
                  <a:solidFill>
                    <a:schemeClr val="bg1"/>
                  </a:solidFill>
                  <a:latin typeface="微软雅黑" panose="020B0503020204020204" pitchFamily="34" charset="-122"/>
                  <a:ea typeface="微软雅黑" panose="020B0503020204020204" pitchFamily="34" charset="-122"/>
                  <a:cs typeface="Arial" pitchFamily="34" charset="0"/>
                </a:rPr>
                <a:t>权利因素</a:t>
              </a:r>
              <a:endParaRPr lang="en-US"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10" name="Rectangle 14"/>
            <p:cNvSpPr/>
            <p:nvPr/>
          </p:nvSpPr>
          <p:spPr>
            <a:xfrm>
              <a:off x="6488492" y="5140879"/>
              <a:ext cx="1230375" cy="406764"/>
            </a:xfrm>
            <a:prstGeom prst="rect">
              <a:avLst/>
            </a:prstGeom>
          </p:spPr>
          <p:txBody>
            <a:bodyPr wrap="square" anchor="ctr">
              <a:spAutoFit/>
            </a:bodyPr>
            <a:lstStyle/>
            <a:p>
              <a:pPr lvl="0" algn="ctr" fontAlgn="base">
                <a:spcBef>
                  <a:spcPct val="0"/>
                </a:spcBef>
                <a:spcAft>
                  <a:spcPct val="0"/>
                </a:spcAft>
              </a:pPr>
              <a:r>
                <a:rPr lang="zh-CN" altLang="en-US" cap="small" dirty="0">
                  <a:solidFill>
                    <a:schemeClr val="bg1"/>
                  </a:solidFill>
                  <a:latin typeface="微软雅黑" panose="020B0503020204020204" pitchFamily="34" charset="-122"/>
                  <a:ea typeface="微软雅黑" panose="020B0503020204020204" pitchFamily="34" charset="-122"/>
                  <a:cs typeface="Arial" pitchFamily="34" charset="0"/>
                </a:rPr>
                <a:t>规模因素</a:t>
              </a:r>
              <a:endParaRPr lang="en-US"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11" name="Rectangle 15"/>
            <p:cNvSpPr/>
            <p:nvPr/>
          </p:nvSpPr>
          <p:spPr>
            <a:xfrm>
              <a:off x="8500740" y="5066888"/>
              <a:ext cx="1230375" cy="406764"/>
            </a:xfrm>
            <a:prstGeom prst="rect">
              <a:avLst/>
            </a:prstGeom>
          </p:spPr>
          <p:txBody>
            <a:bodyPr wrap="square" anchor="ctr">
              <a:spAutoFit/>
            </a:bodyPr>
            <a:lstStyle/>
            <a:p>
              <a:pPr algn="ctr" fontAlgn="base">
                <a:spcBef>
                  <a:spcPct val="0"/>
                </a:spcBef>
                <a:spcAft>
                  <a:spcPct val="0"/>
                </a:spcAft>
              </a:pPr>
              <a:r>
                <a:rPr lang="zh-CN" altLang="en-US" cap="small" dirty="0">
                  <a:solidFill>
                    <a:schemeClr val="bg1"/>
                  </a:solidFill>
                  <a:latin typeface="微软雅黑" panose="020B0503020204020204" pitchFamily="34" charset="-122"/>
                  <a:ea typeface="微软雅黑" panose="020B0503020204020204" pitchFamily="34" charset="-122"/>
                  <a:cs typeface="Arial" pitchFamily="34" charset="0"/>
                </a:rPr>
                <a:t>技术因素</a:t>
              </a:r>
              <a:endParaRPr lang="en-US"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grpSp>
      <p:grpSp>
        <p:nvGrpSpPr>
          <p:cNvPr id="19" name="组合 18"/>
          <p:cNvGrpSpPr/>
          <p:nvPr/>
        </p:nvGrpSpPr>
        <p:grpSpPr>
          <a:xfrm>
            <a:off x="323528" y="2550294"/>
            <a:ext cx="3399241" cy="2660845"/>
            <a:chOff x="1561739" y="3041677"/>
            <a:chExt cx="3743760" cy="2930527"/>
          </a:xfrm>
        </p:grpSpPr>
        <p:sp>
          <p:nvSpPr>
            <p:cNvPr id="20" name="矩形 19"/>
            <p:cNvSpPr/>
            <p:nvPr/>
          </p:nvSpPr>
          <p:spPr>
            <a:xfrm>
              <a:off x="1561739" y="3041677"/>
              <a:ext cx="3743760" cy="2930527"/>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1" name="Text Box 44"/>
            <p:cNvSpPr txBox="1">
              <a:spLocks noChangeArrowheads="1"/>
            </p:cNvSpPr>
            <p:nvPr/>
          </p:nvSpPr>
          <p:spPr bwMode="auto">
            <a:xfrm>
              <a:off x="1633091" y="3713603"/>
              <a:ext cx="3616858" cy="216366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403200">
                <a:spcBef>
                  <a:spcPts val="600"/>
                </a:spcBef>
              </a:pPr>
              <a:r>
                <a:rPr lang="zh-CN" altLang="en-US" sz="1400" dirty="0">
                  <a:solidFill>
                    <a:schemeClr val="bg1"/>
                  </a:solidFill>
                </a:rPr>
                <a:t>战略决定结构是我们建立公司组织的基本原则。具有战略意义的关键业务和新事业生长点，应当在组织上有一个明确的负责单位，这些部门是公司组织的基本构成要素</a:t>
              </a:r>
              <a:r>
                <a:rPr lang="zh-CN" altLang="en-US" sz="1400" dirty="0" smtClean="0">
                  <a:solidFill>
                    <a:schemeClr val="bg1"/>
                  </a:solidFill>
                </a:rPr>
                <a:t>。</a:t>
              </a:r>
              <a:endParaRPr lang="en-US" altLang="zh-CN" sz="1400" dirty="0" smtClean="0">
                <a:solidFill>
                  <a:schemeClr val="bg1"/>
                </a:solidFill>
              </a:endParaRPr>
            </a:p>
            <a:p>
              <a:pPr algn="r">
                <a:spcBef>
                  <a:spcPts val="600"/>
                </a:spcBef>
              </a:pPr>
              <a:r>
                <a:rPr lang="en-US" altLang="zh-CN" sz="1400" dirty="0" smtClean="0">
                  <a:solidFill>
                    <a:schemeClr val="bg1"/>
                  </a:solidFill>
                </a:rPr>
                <a:t>——《</a:t>
              </a:r>
              <a:r>
                <a:rPr lang="zh-CN" altLang="en-US" sz="1400" dirty="0">
                  <a:solidFill>
                    <a:schemeClr val="bg1"/>
                  </a:solidFill>
                </a:rPr>
                <a:t>华为基本法</a:t>
              </a:r>
              <a:r>
                <a:rPr lang="en-US" altLang="zh-CN" sz="1400" dirty="0">
                  <a:solidFill>
                    <a:schemeClr val="bg1"/>
                  </a:solidFill>
                </a:rPr>
                <a:t>》</a:t>
              </a:r>
              <a:endParaRPr lang="en-US" sz="1400" dirty="0">
                <a:solidFill>
                  <a:schemeClr val="bg1"/>
                </a:solidFill>
              </a:endParaRPr>
            </a:p>
          </p:txBody>
        </p:sp>
        <p:sp>
          <p:nvSpPr>
            <p:cNvPr id="22" name="Rectangle 33"/>
            <p:cNvSpPr/>
            <p:nvPr>
              <p:custDataLst>
                <p:tags r:id="rId1"/>
              </p:custDataLst>
            </p:nvPr>
          </p:nvSpPr>
          <p:spPr bwMode="auto">
            <a:xfrm>
              <a:off x="1561739" y="3139763"/>
              <a:ext cx="3743760"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400" kern="0" dirty="0">
                <a:gradFill>
                  <a:gsLst>
                    <a:gs pos="0">
                      <a:srgbClr val="FFFFFF"/>
                    </a:gs>
                    <a:gs pos="100000">
                      <a:srgbClr val="FFFFFF"/>
                    </a:gs>
                  </a:gsLst>
                  <a:lin ang="5400000" scaled="0"/>
                </a:gradFill>
                <a:latin typeface="Segoe UI"/>
              </a:endParaRPr>
            </a:p>
          </p:txBody>
        </p:sp>
        <p:sp>
          <p:nvSpPr>
            <p:cNvPr id="23" name="TextBox 32"/>
            <p:cNvSpPr txBox="1"/>
            <p:nvPr>
              <p:custDataLst>
                <p:tags r:id="rId2"/>
              </p:custDataLst>
            </p:nvPr>
          </p:nvSpPr>
          <p:spPr>
            <a:xfrm>
              <a:off x="1561739" y="3161049"/>
              <a:ext cx="3743760" cy="457623"/>
            </a:xfrm>
            <a:prstGeom prst="rect">
              <a:avLst/>
            </a:prstGeom>
            <a:noFill/>
          </p:spPr>
          <p:txBody>
            <a:bodyPr wrap="square" lIns="68586" tIns="68586" rIns="68586" bIns="68586" rtlCol="0">
              <a:spAutoFit/>
            </a:bodyPr>
            <a:lstStyle/>
            <a:p>
              <a:pPr lvl="0" algn="ctr">
                <a:buSzPct val="90000"/>
                <a:defRPr/>
              </a:pPr>
              <a:r>
                <a:rPr kumimoji="0" lang="en-US" altLang="zh-CN" b="0" i="0" u="none" strike="noStrike" kern="0" cap="none" spc="0" normalizeH="0" baseline="0" noProof="0" dirty="0" smtClean="0">
                  <a:ln>
                    <a:noFill/>
                  </a:ln>
                  <a:solidFill>
                    <a:srgbClr val="FFFFFF">
                      <a:alpha val="99000"/>
                    </a:srgbClr>
                  </a:solidFill>
                  <a:effectLst/>
                  <a:uLnTx/>
                  <a:uFillTx/>
                  <a:latin typeface="微软雅黑" panose="020B0503020204020204" pitchFamily="34" charset="-122"/>
                  <a:ea typeface="微软雅黑" panose="020B0503020204020204" pitchFamily="34" charset="-122"/>
                </a:rPr>
                <a:t>-- </a:t>
              </a:r>
              <a:r>
                <a:rPr kumimoji="0" lang="zh-CN" altLang="en-US" b="0" i="0" u="none" strike="noStrike" kern="0" cap="none" spc="0" normalizeH="0" baseline="0" noProof="0" dirty="0" smtClean="0">
                  <a:ln>
                    <a:noFill/>
                  </a:ln>
                  <a:solidFill>
                    <a:srgbClr val="FFFFFF">
                      <a:alpha val="99000"/>
                    </a:srgbClr>
                  </a:solidFill>
                  <a:effectLst/>
                  <a:uLnTx/>
                  <a:uFillTx/>
                  <a:latin typeface="微软雅黑" panose="020B0503020204020204" pitchFamily="34" charset="-122"/>
                  <a:ea typeface="微软雅黑" panose="020B0503020204020204" pitchFamily="34" charset="-122"/>
                </a:rPr>
                <a:t>观 点 </a:t>
              </a:r>
              <a:r>
                <a:rPr kumimoji="0" lang="en-US" altLang="zh-CN" b="0" i="0" u="none" strike="noStrike" kern="0" cap="none" spc="0" normalizeH="0" baseline="0" noProof="0" dirty="0" smtClean="0">
                  <a:ln>
                    <a:noFill/>
                  </a:ln>
                  <a:solidFill>
                    <a:srgbClr val="FFFFFF">
                      <a:alpha val="99000"/>
                    </a:srgbClr>
                  </a:solidFill>
                  <a:effectLst/>
                  <a:uLnTx/>
                  <a:uFillTx/>
                  <a:latin typeface="微软雅黑" panose="020B0503020204020204" pitchFamily="34" charset="-122"/>
                  <a:ea typeface="微软雅黑" panose="020B0503020204020204" pitchFamily="34" charset="-122"/>
                </a:rPr>
                <a:t>--</a:t>
              </a:r>
              <a:endParaRPr kumimoji="0" lang="en-US" b="0" i="0" u="none" strike="noStrike" kern="0" cap="none" spc="0" normalizeH="0" baseline="0" noProof="0" dirty="0">
                <a:ln>
                  <a:noFill/>
                </a:ln>
                <a:solidFill>
                  <a:srgbClr val="FFFFFF">
                    <a:alpha val="99000"/>
                  </a:srgb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520" y="1628800"/>
            <a:ext cx="3114960" cy="449308"/>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400" dirty="0" smtClean="0">
                <a:latin typeface="微软雅黑" panose="020B0503020204020204" pitchFamily="34" charset="-122"/>
                <a:ea typeface="微软雅黑" panose="020B0503020204020204" pitchFamily="34" charset="-122"/>
              </a:rPr>
              <a:t>   1</a:t>
            </a:r>
            <a:r>
              <a:rPr lang="zh-CN" altLang="en-US" sz="1400" dirty="0">
                <a:latin typeface="微软雅黑" panose="020B0503020204020204" pitchFamily="34" charset="-122"/>
                <a:ea typeface="微软雅黑" panose="020B0503020204020204" pitchFamily="34" charset="-122"/>
              </a:rPr>
              <a:t>）服务战略和目标的原则</a:t>
            </a:r>
          </a:p>
        </p:txBody>
      </p:sp>
      <p:sp>
        <p:nvSpPr>
          <p:cNvPr id="3" name="矩形 2"/>
          <p:cNvSpPr/>
          <p:nvPr/>
        </p:nvSpPr>
        <p:spPr>
          <a:xfrm>
            <a:off x="3553378" y="1667084"/>
            <a:ext cx="5450575" cy="350865"/>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4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因任务、目标</a:t>
            </a:r>
            <a:r>
              <a:rPr lang="zh-CN" altLang="en-US" sz="14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设</a:t>
            </a:r>
            <a:r>
              <a:rPr lang="zh-CN" altLang="en-US" sz="14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事</a:t>
            </a:r>
            <a:r>
              <a:rPr lang="zh-CN" altLang="en-US" sz="14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因</a:t>
            </a:r>
            <a:r>
              <a:rPr lang="zh-CN" altLang="en-US" sz="14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事建结构，因事设职位，因事配人员。</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3553378" y="2140407"/>
            <a:ext cx="5450575"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sp>
        <p:nvSpPr>
          <p:cNvPr id="5" name="矩形 4"/>
          <p:cNvSpPr/>
          <p:nvPr/>
        </p:nvSpPr>
        <p:spPr>
          <a:xfrm>
            <a:off x="251520" y="2236217"/>
            <a:ext cx="3114960" cy="449308"/>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400" dirty="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2</a:t>
            </a:r>
            <a:r>
              <a:rPr lang="zh-CN" altLang="en-US" sz="1400" dirty="0">
                <a:latin typeface="微软雅黑" panose="020B0503020204020204" pitchFamily="34" charset="-122"/>
                <a:ea typeface="微软雅黑" panose="020B0503020204020204" pitchFamily="34" charset="-122"/>
              </a:rPr>
              <a:t>）统一指挥原则</a:t>
            </a:r>
          </a:p>
        </p:txBody>
      </p:sp>
      <p:sp>
        <p:nvSpPr>
          <p:cNvPr id="6" name="矩形 5"/>
          <p:cNvSpPr/>
          <p:nvPr/>
        </p:nvSpPr>
        <p:spPr>
          <a:xfrm>
            <a:off x="251520" y="2843635"/>
            <a:ext cx="3114960" cy="449308"/>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400" dirty="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3</a:t>
            </a:r>
            <a:r>
              <a:rPr lang="zh-CN" altLang="en-US" sz="1400" dirty="0">
                <a:latin typeface="微软雅黑" panose="020B0503020204020204" pitchFamily="34" charset="-122"/>
                <a:ea typeface="微软雅黑" panose="020B0503020204020204" pitchFamily="34" charset="-122"/>
              </a:rPr>
              <a:t>）分工明晰原则</a:t>
            </a:r>
          </a:p>
        </p:txBody>
      </p:sp>
      <p:sp>
        <p:nvSpPr>
          <p:cNvPr id="7" name="矩形 6"/>
          <p:cNvSpPr/>
          <p:nvPr/>
        </p:nvSpPr>
        <p:spPr>
          <a:xfrm>
            <a:off x="251520" y="3451052"/>
            <a:ext cx="3114960" cy="449308"/>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400" dirty="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4</a:t>
            </a:r>
            <a:r>
              <a:rPr lang="zh-CN" altLang="en-US" sz="1400" dirty="0">
                <a:latin typeface="微软雅黑" panose="020B0503020204020204" pitchFamily="34" charset="-122"/>
                <a:ea typeface="微软雅黑" panose="020B0503020204020204" pitchFamily="34" charset="-122"/>
              </a:rPr>
              <a:t>）责权一致原则</a:t>
            </a:r>
          </a:p>
        </p:txBody>
      </p:sp>
      <p:sp>
        <p:nvSpPr>
          <p:cNvPr id="8" name="矩形 7"/>
          <p:cNvSpPr/>
          <p:nvPr/>
        </p:nvSpPr>
        <p:spPr>
          <a:xfrm>
            <a:off x="251520" y="4058469"/>
            <a:ext cx="3114960" cy="449308"/>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400" dirty="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5</a:t>
            </a:r>
            <a:r>
              <a:rPr lang="zh-CN" altLang="en-US" sz="1400" dirty="0">
                <a:latin typeface="微软雅黑" panose="020B0503020204020204" pitchFamily="34" charset="-122"/>
                <a:ea typeface="微软雅黑" panose="020B0503020204020204" pitchFamily="34" charset="-122"/>
              </a:rPr>
              <a:t>）精干高效原则</a:t>
            </a:r>
          </a:p>
        </p:txBody>
      </p:sp>
      <p:cxnSp>
        <p:nvCxnSpPr>
          <p:cNvPr id="9" name="直接连接符 8"/>
          <p:cNvCxnSpPr/>
          <p:nvPr/>
        </p:nvCxnSpPr>
        <p:spPr>
          <a:xfrm>
            <a:off x="3553378" y="2764446"/>
            <a:ext cx="5450575"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cxnSp>
        <p:nvCxnSpPr>
          <p:cNvPr id="10" name="直接连接符 9"/>
          <p:cNvCxnSpPr/>
          <p:nvPr/>
        </p:nvCxnSpPr>
        <p:spPr>
          <a:xfrm>
            <a:off x="3553378" y="3388485"/>
            <a:ext cx="5450575"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cxnSp>
        <p:nvCxnSpPr>
          <p:cNvPr id="11" name="直接连接符 10"/>
          <p:cNvCxnSpPr/>
          <p:nvPr/>
        </p:nvCxnSpPr>
        <p:spPr>
          <a:xfrm>
            <a:off x="3553378" y="4012524"/>
            <a:ext cx="5450575"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sp>
        <p:nvSpPr>
          <p:cNvPr id="12" name="矩形 11"/>
          <p:cNvSpPr/>
          <p:nvPr/>
        </p:nvSpPr>
        <p:spPr>
          <a:xfrm>
            <a:off x="3553378" y="2294403"/>
            <a:ext cx="5450575" cy="328936"/>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4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下级</a:t>
            </a:r>
            <a:r>
              <a:rPr lang="zh-CN" altLang="en-US" sz="14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只能有一个直接上级，职能机构无权干涉</a:t>
            </a:r>
            <a:r>
              <a:rPr lang="zh-CN" altLang="en-US" sz="14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直线系统</a:t>
            </a:r>
            <a:r>
              <a:rPr lang="zh-CN" altLang="en-US" sz="14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的工作。</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3553378" y="2921721"/>
            <a:ext cx="5450575" cy="335511"/>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要明确员工的工作责任、权力以及由此带来的</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利益。</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3553378" y="3549040"/>
            <a:ext cx="5450575" cy="335511"/>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4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权</a:t>
            </a:r>
            <a:r>
              <a:rPr lang="zh-CN" altLang="en-US" sz="14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大于责，会导致权力的滥用</a:t>
            </a:r>
            <a:r>
              <a:rPr lang="zh-CN" altLang="en-US" sz="14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，责</a:t>
            </a:r>
            <a:r>
              <a:rPr lang="zh-CN" altLang="en-US" sz="14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大于权，会</a:t>
            </a:r>
            <a:r>
              <a:rPr lang="zh-CN" altLang="en-US" sz="14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阻任务</a:t>
            </a:r>
            <a:r>
              <a:rPr lang="zh-CN" altLang="en-US" sz="14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的完成。</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3553378" y="4176359"/>
            <a:ext cx="5450575" cy="328936"/>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4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精干是机构少，人员精；高效是工作效率和工作质量高。</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251520" y="4665886"/>
            <a:ext cx="3114960" cy="449308"/>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400" dirty="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6</a:t>
            </a:r>
            <a:r>
              <a:rPr lang="zh-CN" altLang="en-US"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监督机构与执行机构分设的原则</a:t>
            </a:r>
          </a:p>
        </p:txBody>
      </p:sp>
      <p:cxnSp>
        <p:nvCxnSpPr>
          <p:cNvPr id="17" name="直接连接符 16"/>
          <p:cNvCxnSpPr/>
          <p:nvPr/>
        </p:nvCxnSpPr>
        <p:spPr>
          <a:xfrm>
            <a:off x="3553378" y="4636561"/>
            <a:ext cx="5450575"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sp>
        <p:nvSpPr>
          <p:cNvPr id="18" name="矩形 17"/>
          <p:cNvSpPr/>
          <p:nvPr/>
        </p:nvSpPr>
        <p:spPr>
          <a:xfrm>
            <a:off x="3553378" y="4803679"/>
            <a:ext cx="5450575" cy="335511"/>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4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不能又当运动员，又当裁判。比如美国三权分立的政治体制。</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p:nvPr/>
        </p:nvSpPr>
        <p:spPr bwMode="auto">
          <a:xfrm>
            <a:off x="467544" y="1772816"/>
            <a:ext cx="1551203" cy="574520"/>
          </a:xfrm>
          <a:prstGeom prst="rect">
            <a:avLst/>
          </a:prstGeom>
          <a:solidFill>
            <a:srgbClr val="94C949"/>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marL="0" marR="0" lvl="0" indent="0" algn="ctr" defTabSz="913210" eaLnBrk="1" fontAlgn="auto" latinLnBrk="0" hangingPunct="1">
              <a:lnSpc>
                <a:spcPct val="100000"/>
              </a:lnSpc>
              <a:spcBef>
                <a:spcPts val="0"/>
              </a:spcBef>
              <a:spcAft>
                <a:spcPts val="0"/>
              </a:spcAft>
              <a:buClrTx/>
              <a:buSzTx/>
              <a:buFontTx/>
              <a:buNone/>
              <a:tabLst/>
              <a:defRPr/>
            </a:pPr>
            <a:r>
              <a:rPr lang="zh-CN" altLang="en-US" sz="1400"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职能部门化</a:t>
            </a:r>
            <a:endParaRPr kumimoji="0" lang="en-US" sz="1400" i="0" u="none" strike="noStrike" kern="0" cap="none" spc="-4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3" name="Rectangle 4"/>
          <p:cNvSpPr/>
          <p:nvPr/>
        </p:nvSpPr>
        <p:spPr>
          <a:xfrm>
            <a:off x="467544" y="2434234"/>
            <a:ext cx="1551203" cy="2671102"/>
          </a:xfrm>
          <a:prstGeom prst="rect">
            <a:avLst/>
          </a:prstGeom>
          <a:solidFill>
            <a:srgbClr val="94C949">
              <a:lumMod val="20000"/>
              <a:lumOff val="80000"/>
            </a:srgbClr>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lvl="0" defTabSz="913210">
              <a:lnSpc>
                <a:spcPct val="120000"/>
              </a:lnSpc>
              <a:defRPr/>
            </a:pPr>
            <a:r>
              <a:rPr lang="zh-CN" alt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根据分工和专业化的原则，发挥专业职能，使各部门管理人员的注意力集中在组织的基本任务上，有利于目标的实现。缺点是会使各部门只注重本部门的利益，给协调工作带来一定的困难。 如财务部、人事部、生产部、销售部等。</a:t>
            </a:r>
            <a:endParaRPr kumimoji="0" lang="en-US" sz="1100" i="0" u="none" strike="noStrike" kern="0" cap="none" spc="-40" normalizeH="0" baseline="0" noProof="0" dirty="0">
              <a:ln>
                <a:noFill/>
              </a:ln>
              <a:gradFill>
                <a:gsLst>
                  <a:gs pos="0">
                    <a:srgbClr val="363535"/>
                  </a:gs>
                  <a:gs pos="100000">
                    <a:srgbClr val="363535"/>
                  </a:gs>
                </a:gsLst>
                <a:lin ang="5400000" scaled="0"/>
              </a:gradFill>
              <a:effectLst/>
              <a:uLnTx/>
              <a:uFillTx/>
              <a:latin typeface="微软雅黑" pitchFamily="34" charset="-122"/>
              <a:ea typeface="微软雅黑" pitchFamily="34" charset="-122"/>
              <a:cs typeface="Segoe UI" pitchFamily="34" charset="0"/>
            </a:endParaRPr>
          </a:p>
        </p:txBody>
      </p:sp>
      <p:sp>
        <p:nvSpPr>
          <p:cNvPr id="4" name="Rectangle 7"/>
          <p:cNvSpPr/>
          <p:nvPr/>
        </p:nvSpPr>
        <p:spPr bwMode="auto">
          <a:xfrm>
            <a:off x="3736256" y="1772816"/>
            <a:ext cx="1551203" cy="574520"/>
          </a:xfrm>
          <a:prstGeom prst="rect">
            <a:avLst/>
          </a:prstGeom>
          <a:solidFill>
            <a:srgbClr val="ED5326"/>
          </a:solidFill>
          <a:effectLst/>
        </p:spPr>
        <p:txBody>
          <a:bodyPr lIns="114164" tIns="114164" rIns="114164" bIns="152217" anchor="ctr" anchorCtr="0">
            <a:noAutofit/>
          </a:bodyPr>
          <a:lstStyle/>
          <a:p>
            <a:pPr algn="ctr" defTabSz="913210">
              <a:defRPr/>
            </a:pPr>
            <a:r>
              <a:rPr lang="zh-CN" altLang="en-US" sz="1400"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区域部门化</a:t>
            </a:r>
            <a:endParaRPr lang="en-US" sz="1400"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5" name="Rectangle 8"/>
          <p:cNvSpPr/>
          <p:nvPr/>
        </p:nvSpPr>
        <p:spPr>
          <a:xfrm>
            <a:off x="3736256" y="2434234"/>
            <a:ext cx="1551203" cy="2671102"/>
          </a:xfrm>
          <a:prstGeom prst="rect">
            <a:avLst/>
          </a:prstGeom>
          <a:solidFill>
            <a:srgbClr val="ED5326">
              <a:lumMod val="20000"/>
              <a:lumOff val="80000"/>
            </a:srgbClr>
          </a:solidFill>
          <a:effectLst/>
        </p:spPr>
        <p:txBody>
          <a:bodyPr lIns="114164" tIns="114164" rIns="114164" bIns="152217" anchor="t" anchorCtr="0">
            <a:noAutofit/>
          </a:bodyPr>
          <a:lstStyle/>
          <a:p>
            <a:pPr lvl="0" defTabSz="913210">
              <a:lnSpc>
                <a:spcPct val="120000"/>
              </a:lnSpc>
              <a:defRPr/>
            </a:pPr>
            <a:r>
              <a:rPr lang="zh-CN" alt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是</a:t>
            </a:r>
            <a:r>
              <a:rPr lang="zh-CN" altLang="en-US" sz="1100" kern="0" spc="-40" dirty="0" smtClean="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跨国公司</a:t>
            </a:r>
            <a:r>
              <a:rPr lang="zh-CN" alt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普遍采用的一种方式。这种方式有利于主管人员的培养和训练，便于考核，能对本地区环境的变化做出迅速的反应，不过这也会增加高层人员控制的难度，而且地区之间不容易协调，常发生越区行使职权的现象</a:t>
            </a:r>
            <a:r>
              <a:rPr lang="zh-CN" altLang="en-US" sz="1100" kern="0" spc="-40" dirty="0" smtClean="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a:t>
            </a:r>
            <a:endParaRPr 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
        <p:nvSpPr>
          <p:cNvPr id="6" name="Rectangle 11"/>
          <p:cNvSpPr/>
          <p:nvPr/>
        </p:nvSpPr>
        <p:spPr bwMode="auto">
          <a:xfrm>
            <a:off x="5370611" y="1772816"/>
            <a:ext cx="1551203" cy="574520"/>
          </a:xfrm>
          <a:prstGeom prst="rect">
            <a:avLst/>
          </a:prstGeom>
          <a:solidFill>
            <a:srgbClr val="00AEEF"/>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913210">
              <a:defRPr/>
            </a:pPr>
            <a:r>
              <a:rPr lang="zh-CN" altLang="en-US" sz="1400"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顾客部门化</a:t>
            </a:r>
            <a:endParaRPr lang="en-US" sz="1400"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7" name="Rectangle 12"/>
          <p:cNvSpPr/>
          <p:nvPr/>
        </p:nvSpPr>
        <p:spPr>
          <a:xfrm>
            <a:off x="5370611" y="2434234"/>
            <a:ext cx="1551203" cy="2671102"/>
          </a:xfrm>
          <a:prstGeom prst="rect">
            <a:avLst/>
          </a:prstGeom>
          <a:solidFill>
            <a:srgbClr val="DBDEF4"/>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defTabSz="913210">
              <a:lnSpc>
                <a:spcPct val="120000"/>
              </a:lnSpc>
              <a:defRPr/>
            </a:pPr>
            <a:r>
              <a:rPr lang="zh-CN" alt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针对不同类型的顾客提供专业的服务，能更好满足顾客。如童装部、女装部、男装部。</a:t>
            </a:r>
            <a:endParaRPr 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
        <p:nvSpPr>
          <p:cNvPr id="8" name="Rectangle 15"/>
          <p:cNvSpPr/>
          <p:nvPr/>
        </p:nvSpPr>
        <p:spPr bwMode="auto">
          <a:xfrm>
            <a:off x="2101900" y="1772816"/>
            <a:ext cx="1551203" cy="574520"/>
          </a:xfrm>
          <a:prstGeom prst="rect">
            <a:avLst/>
          </a:prstGeom>
          <a:solidFill>
            <a:srgbClr val="8E499C"/>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algn="ctr" defTabSz="913210">
              <a:defRPr/>
            </a:pPr>
            <a:r>
              <a:rPr lang="zh-CN" altLang="en-US" sz="1400"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产品或</a:t>
            </a:r>
            <a:r>
              <a:rPr lang="zh-CN" altLang="en-US" sz="1400"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服务</a:t>
            </a:r>
            <a:endParaRPr lang="en-US" altLang="zh-CN" sz="1400"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algn="ctr" defTabSz="913210">
              <a:defRPr/>
            </a:pPr>
            <a:r>
              <a:rPr lang="zh-CN" altLang="en-US" sz="1400"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部门化</a:t>
            </a:r>
            <a:endParaRPr lang="en-US" sz="1400"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9" name="Rectangle 16"/>
          <p:cNvSpPr/>
          <p:nvPr/>
        </p:nvSpPr>
        <p:spPr>
          <a:xfrm>
            <a:off x="2101900" y="2434234"/>
            <a:ext cx="1551203" cy="2671102"/>
          </a:xfrm>
          <a:prstGeom prst="rect">
            <a:avLst/>
          </a:prstGeom>
          <a:solidFill>
            <a:srgbClr val="8E499C">
              <a:lumMod val="20000"/>
              <a:lumOff val="80000"/>
            </a:srgbClr>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defTabSz="913210">
              <a:lnSpc>
                <a:spcPct val="120000"/>
              </a:lnSpc>
              <a:defRPr/>
            </a:pPr>
            <a:r>
              <a:rPr lang="zh-CN" alt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根据产品或服务的不同来划分部门，其优点是能发挥个人的技能和专长，发挥专用设备的效率</a:t>
            </a:r>
            <a:r>
              <a:rPr lang="en-US" altLang="zh-CN"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a:t>
            </a:r>
            <a:r>
              <a:rPr lang="zh-CN" alt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及时地做出信息反馈；缺点是协调困难，且会导致机构臃肿，效率低。如，</a:t>
            </a:r>
            <a:r>
              <a:rPr lang="en-US" altLang="zh-CN"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A</a:t>
            </a:r>
            <a:r>
              <a:rPr lang="zh-CN" alt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产品部、</a:t>
            </a:r>
            <a:r>
              <a:rPr lang="en-US" altLang="zh-CN"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B</a:t>
            </a:r>
            <a:r>
              <a:rPr lang="zh-CN" alt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产品部。</a:t>
            </a:r>
            <a:endParaRPr 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
        <p:nvSpPr>
          <p:cNvPr id="10" name="Rectangle 19"/>
          <p:cNvSpPr/>
          <p:nvPr/>
        </p:nvSpPr>
        <p:spPr bwMode="auto">
          <a:xfrm>
            <a:off x="7004968" y="1772816"/>
            <a:ext cx="1551203" cy="574520"/>
          </a:xfrm>
          <a:prstGeom prst="rect">
            <a:avLst/>
          </a:prstGeom>
          <a:solidFill>
            <a:srgbClr val="FCBC08"/>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algn="ctr" defTabSz="913210">
              <a:defRPr/>
            </a:pPr>
            <a:r>
              <a:rPr lang="zh-CN" altLang="en-US" sz="1400"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流程或</a:t>
            </a:r>
            <a:r>
              <a:rPr lang="zh-CN" altLang="en-US" sz="1400"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过程</a:t>
            </a:r>
            <a:endParaRPr lang="en-US" altLang="zh-CN" sz="1400"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algn="ctr" defTabSz="913210">
              <a:defRPr/>
            </a:pPr>
            <a:r>
              <a:rPr lang="zh-CN" altLang="en-US" sz="1400"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部门化</a:t>
            </a:r>
            <a:endParaRPr lang="en-US" sz="1400"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11" name="Rectangle 20"/>
          <p:cNvSpPr/>
          <p:nvPr/>
        </p:nvSpPr>
        <p:spPr>
          <a:xfrm>
            <a:off x="7004968" y="2434234"/>
            <a:ext cx="1551203" cy="2671102"/>
          </a:xfrm>
          <a:prstGeom prst="rect">
            <a:avLst/>
          </a:prstGeom>
          <a:solidFill>
            <a:srgbClr val="F7FACC"/>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lvl="0" defTabSz="913210">
              <a:lnSpc>
                <a:spcPct val="120000"/>
              </a:lnSpc>
              <a:defRPr/>
            </a:pPr>
            <a:r>
              <a:rPr lang="zh-CN" alt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按生产线的过程来划分的部门能够提高工作效率，同时也能提高员工的专业化程度和产品的质量。如铸造部、冲压部、焊装部、涂装部、总装部。</a:t>
            </a:r>
            <a:endParaRPr lang="en-US" sz="11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Tree>
    <p:extLst>
      <p:ext uri="{BB962C8B-B14F-4D97-AF65-F5344CB8AC3E}">
        <p14:creationId xmlns:p14="http://schemas.microsoft.com/office/powerpoint/2010/main" val="4007415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457711" y="2594277"/>
            <a:ext cx="3548919" cy="1029193"/>
          </a:xfrm>
          <a:prstGeom prst="rect">
            <a:avLst/>
          </a:prstGeom>
          <a:noFill/>
        </p:spPr>
        <p:txBody>
          <a:bodyPr wrap="square" rtlCol="0">
            <a:spAutoFit/>
          </a:bodyPr>
          <a:lstStyle/>
          <a:p>
            <a:pPr marL="285750" indent="-285750">
              <a:lnSpc>
                <a:spcPct val="130000"/>
              </a:lnSpc>
              <a:buFont typeface="Wingdings" panose="05000000000000000000" pitchFamily="2" charset="2"/>
              <a:buChar char="u"/>
            </a:pPr>
            <a:r>
              <a:rPr lang="zh-CN" altLang="en-US" sz="1200" dirty="0">
                <a:solidFill>
                  <a:schemeClr val="bg1">
                    <a:lumMod val="85000"/>
                  </a:schemeClr>
                </a:solidFill>
                <a:latin typeface="微软雅黑" pitchFamily="34" charset="-122"/>
                <a:ea typeface="微软雅黑" pitchFamily="34" charset="-122"/>
              </a:rPr>
              <a:t>组织层次指的是组织内部所划分的管理层级数</a:t>
            </a:r>
            <a:r>
              <a:rPr lang="zh-CN" altLang="en-US" sz="1200" dirty="0" smtClean="0">
                <a:solidFill>
                  <a:schemeClr val="bg1">
                    <a:lumMod val="85000"/>
                  </a:schemeClr>
                </a:solidFill>
                <a:latin typeface="微软雅黑" pitchFamily="34" charset="-122"/>
                <a:ea typeface="微软雅黑" pitchFamily="34" charset="-122"/>
              </a:rPr>
              <a:t>。</a:t>
            </a:r>
            <a:endParaRPr lang="en-US" altLang="zh-CN" sz="12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Wingdings" panose="05000000000000000000" pitchFamily="2" charset="2"/>
              <a:buChar char="u"/>
            </a:pPr>
            <a:r>
              <a:rPr lang="zh-CN" altLang="en-US" sz="1200" dirty="0" smtClean="0">
                <a:solidFill>
                  <a:schemeClr val="bg1">
                    <a:lumMod val="85000"/>
                  </a:schemeClr>
                </a:solidFill>
                <a:latin typeface="微软雅黑" pitchFamily="34" charset="-122"/>
                <a:ea typeface="微软雅黑" pitchFamily="34" charset="-122"/>
              </a:rPr>
              <a:t>管理</a:t>
            </a:r>
            <a:r>
              <a:rPr lang="zh-CN" altLang="en-US" sz="1200" dirty="0">
                <a:solidFill>
                  <a:schemeClr val="bg1">
                    <a:lumMod val="85000"/>
                  </a:schemeClr>
                </a:solidFill>
                <a:latin typeface="微软雅黑" pitchFamily="34" charset="-122"/>
                <a:ea typeface="微软雅黑" pitchFamily="34" charset="-122"/>
              </a:rPr>
              <a:t>幅度指一名主管（领导者）直接管理下属的数量</a:t>
            </a:r>
            <a:r>
              <a:rPr lang="zh-CN" altLang="en-US" sz="1200" dirty="0" smtClean="0">
                <a:solidFill>
                  <a:schemeClr val="bg1">
                    <a:lumMod val="85000"/>
                  </a:schemeClr>
                </a:solidFill>
                <a:latin typeface="微软雅黑" pitchFamily="34" charset="-122"/>
                <a:ea typeface="微软雅黑" pitchFamily="34" charset="-122"/>
              </a:rPr>
              <a:t>。</a:t>
            </a:r>
            <a:endParaRPr lang="en-US" altLang="zh-CN" sz="12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Wingdings" panose="05000000000000000000" pitchFamily="2" charset="2"/>
              <a:buChar char="u"/>
            </a:pPr>
            <a:r>
              <a:rPr lang="zh-CN" altLang="en-US" sz="1200" dirty="0" smtClean="0">
                <a:solidFill>
                  <a:schemeClr val="bg1">
                    <a:lumMod val="85000"/>
                  </a:schemeClr>
                </a:solidFill>
                <a:latin typeface="微软雅黑" pitchFamily="34" charset="-122"/>
                <a:ea typeface="微软雅黑" pitchFamily="34" charset="-122"/>
              </a:rPr>
              <a:t>组织</a:t>
            </a:r>
            <a:r>
              <a:rPr lang="zh-CN" altLang="en-US" sz="1200" dirty="0">
                <a:solidFill>
                  <a:schemeClr val="bg1">
                    <a:lumMod val="85000"/>
                  </a:schemeClr>
                </a:solidFill>
                <a:latin typeface="微软雅黑" pitchFamily="34" charset="-122"/>
                <a:ea typeface="微软雅黑" pitchFamily="34" charset="-122"/>
              </a:rPr>
              <a:t>规模</a:t>
            </a:r>
            <a:r>
              <a:rPr lang="en-US" altLang="zh-CN" sz="1200" dirty="0">
                <a:solidFill>
                  <a:schemeClr val="bg1">
                    <a:lumMod val="85000"/>
                  </a:schemeClr>
                </a:solidFill>
                <a:latin typeface="微软雅黑" pitchFamily="34" charset="-122"/>
                <a:ea typeface="微软雅黑" pitchFamily="34" charset="-122"/>
              </a:rPr>
              <a:t>=</a:t>
            </a:r>
            <a:r>
              <a:rPr lang="zh-CN" altLang="en-US" sz="1200" dirty="0">
                <a:solidFill>
                  <a:schemeClr val="bg1">
                    <a:lumMod val="85000"/>
                  </a:schemeClr>
                </a:solidFill>
                <a:latin typeface="微软雅黑" pitchFamily="34" charset="-122"/>
                <a:ea typeface="微软雅黑" pitchFamily="34" charset="-122"/>
              </a:rPr>
              <a:t>组织层次</a:t>
            </a:r>
            <a:r>
              <a:rPr lang="en-US" altLang="zh-CN" sz="1200" dirty="0">
                <a:solidFill>
                  <a:schemeClr val="bg1">
                    <a:lumMod val="85000"/>
                  </a:schemeClr>
                </a:solidFill>
                <a:latin typeface="微软雅黑" pitchFamily="34" charset="-122"/>
                <a:ea typeface="微软雅黑" pitchFamily="34" charset="-122"/>
              </a:rPr>
              <a:t>×</a:t>
            </a:r>
            <a:r>
              <a:rPr lang="zh-CN" altLang="en-US" sz="1200" dirty="0">
                <a:solidFill>
                  <a:schemeClr val="bg1">
                    <a:lumMod val="85000"/>
                  </a:schemeClr>
                </a:solidFill>
                <a:latin typeface="微软雅黑" pitchFamily="34" charset="-122"/>
                <a:ea typeface="微软雅黑" pitchFamily="34" charset="-122"/>
              </a:rPr>
              <a:t>管理幅度</a:t>
            </a:r>
            <a:r>
              <a:rPr lang="zh-CN" altLang="en-US" sz="1200" dirty="0" smtClean="0">
                <a:solidFill>
                  <a:schemeClr val="bg1">
                    <a:lumMod val="85000"/>
                  </a:schemeClr>
                </a:solidFill>
                <a:latin typeface="微软雅黑" pitchFamily="34" charset="-122"/>
                <a:ea typeface="微软雅黑" pitchFamily="34" charset="-122"/>
              </a:rPr>
              <a:t>。</a:t>
            </a:r>
            <a:endParaRPr lang="en-US" altLang="zh-CN" sz="1200" dirty="0" smtClean="0">
              <a:solidFill>
                <a:schemeClr val="bg1">
                  <a:lumMod val="85000"/>
                </a:schemeClr>
              </a:solidFill>
              <a:latin typeface="微软雅黑" pitchFamily="34" charset="-122"/>
              <a:ea typeface="微软雅黑" pitchFamily="34" charset="-122"/>
            </a:endParaRPr>
          </a:p>
        </p:txBody>
      </p:sp>
      <p:sp>
        <p:nvSpPr>
          <p:cNvPr id="3" name="矩形 2"/>
          <p:cNvSpPr/>
          <p:nvPr/>
        </p:nvSpPr>
        <p:spPr>
          <a:xfrm>
            <a:off x="457711" y="4190220"/>
            <a:ext cx="3548920" cy="789127"/>
          </a:xfrm>
          <a:prstGeom prst="rect">
            <a:avLst/>
          </a:prstGeom>
        </p:spPr>
        <p:txBody>
          <a:bodyPr wrap="square">
            <a:spAutoFit/>
          </a:bodyPr>
          <a:lstStyle/>
          <a:p>
            <a:pPr indent="457200">
              <a:lnSpc>
                <a:spcPct val="130000"/>
              </a:lnSpc>
            </a:pPr>
            <a:r>
              <a:rPr lang="zh-CN" altLang="en-US" sz="1200" dirty="0">
                <a:solidFill>
                  <a:schemeClr val="bg1">
                    <a:lumMod val="85000"/>
                  </a:schemeClr>
                </a:solidFill>
                <a:latin typeface="微软雅黑" pitchFamily="34" charset="-122"/>
                <a:ea typeface="微软雅黑" pitchFamily="34" charset="-122"/>
              </a:rPr>
              <a:t>因此，在同样的组织规模下，</a:t>
            </a:r>
            <a:r>
              <a:rPr lang="zh-CN" altLang="en-US" sz="1200" b="1" dirty="0">
                <a:solidFill>
                  <a:srgbClr val="99CC00"/>
                </a:solidFill>
                <a:latin typeface="微软雅黑" pitchFamily="34" charset="-122"/>
                <a:ea typeface="微软雅黑" pitchFamily="34" charset="-122"/>
              </a:rPr>
              <a:t>层次与幅度两者呈反比关系</a:t>
            </a:r>
            <a:r>
              <a:rPr lang="zh-CN" altLang="en-US" sz="1200" dirty="0">
                <a:solidFill>
                  <a:schemeClr val="bg1">
                    <a:lumMod val="85000"/>
                  </a:schemeClr>
                </a:solidFill>
                <a:latin typeface="微软雅黑" pitchFamily="34" charset="-122"/>
                <a:ea typeface="微软雅黑" pitchFamily="34" charset="-122"/>
              </a:rPr>
              <a:t>，即管理幅度小了，层次就会增加；管理幅度大了，层次就会减少。</a:t>
            </a:r>
            <a:endParaRPr lang="zh-CN" altLang="en-US" sz="1200" b="1" dirty="0">
              <a:solidFill>
                <a:srgbClr val="FFC000"/>
              </a:solidFill>
              <a:latin typeface="微软雅黑" pitchFamily="34" charset="-122"/>
              <a:ea typeface="微软雅黑" pitchFamily="34" charset="-122"/>
            </a:endParaRPr>
          </a:p>
        </p:txBody>
      </p:sp>
      <p:grpSp>
        <p:nvGrpSpPr>
          <p:cNvPr id="4" name="组合 3"/>
          <p:cNvGrpSpPr/>
          <p:nvPr/>
        </p:nvGrpSpPr>
        <p:grpSpPr>
          <a:xfrm>
            <a:off x="4671000" y="2785565"/>
            <a:ext cx="4149472" cy="2681409"/>
            <a:chOff x="6979647" y="2700134"/>
            <a:chExt cx="4680544" cy="302459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25939" y="2700134"/>
              <a:ext cx="1080000" cy="1080000"/>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9647" y="5256724"/>
              <a:ext cx="468000" cy="468000"/>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3811" y="4185184"/>
              <a:ext cx="900000" cy="900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15939" y="4112413"/>
              <a:ext cx="900000" cy="900000"/>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18067" y="4096294"/>
              <a:ext cx="900000" cy="900000"/>
            </a:xfrm>
            <a:prstGeom prst="rect">
              <a:avLst/>
            </a:prstGeom>
          </p:spPr>
        </p:pic>
        <p:cxnSp>
          <p:nvCxnSpPr>
            <p:cNvPr id="10" name="肘形连接符 9"/>
            <p:cNvCxnSpPr>
              <a:stCxn id="5" idx="2"/>
              <a:endCxn id="8" idx="0"/>
            </p:cNvCxnSpPr>
            <p:nvPr/>
          </p:nvCxnSpPr>
          <p:spPr>
            <a:xfrm rot="5400000">
              <a:off x="9099800" y="3946273"/>
              <a:ext cx="332279" cy="12700"/>
            </a:xfrm>
            <a:prstGeom prst="bentConnector3">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5" idx="2"/>
              <a:endCxn id="9" idx="0"/>
            </p:cNvCxnSpPr>
            <p:nvPr/>
          </p:nvCxnSpPr>
          <p:spPr>
            <a:xfrm rot="16200000" flipH="1">
              <a:off x="9908923" y="3137150"/>
              <a:ext cx="316160" cy="1602128"/>
            </a:xfrm>
            <a:prstGeom prst="bentConnector3">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5739" y="5256724"/>
              <a:ext cx="468000" cy="468000"/>
            </a:xfrm>
            <a:prstGeom prst="rect">
              <a:avLst/>
            </a:prstGeom>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1831" y="5256724"/>
              <a:ext cx="468000" cy="468000"/>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99879" y="5256724"/>
              <a:ext cx="468000" cy="468000"/>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85971" y="5256724"/>
              <a:ext cx="468000" cy="468000"/>
            </a:xfrm>
            <a:prstGeom prst="rect">
              <a:avLst/>
            </a:prstGeom>
          </p:spPr>
        </p:pic>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2063" y="5256724"/>
              <a:ext cx="468000" cy="468000"/>
            </a:xfrm>
            <a:prstGeom prst="rect">
              <a:avLst/>
            </a:prstGeom>
          </p:spPr>
        </p:pic>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20007" y="5256724"/>
              <a:ext cx="468000" cy="468000"/>
            </a:xfrm>
            <a:prstGeom prst="rect">
              <a:avLst/>
            </a:pr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6099" y="5256724"/>
              <a:ext cx="468000" cy="468000"/>
            </a:xfrm>
            <a:prstGeom prst="rect">
              <a:avLst/>
            </a:prstGeom>
          </p:spPr>
        </p:pic>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92191" y="5256724"/>
              <a:ext cx="468000" cy="468000"/>
            </a:xfrm>
            <a:prstGeom prst="rect">
              <a:avLst/>
            </a:prstGeom>
          </p:spPr>
        </p:pic>
        <p:cxnSp>
          <p:nvCxnSpPr>
            <p:cNvPr id="20" name="肘形连接符 19"/>
            <p:cNvCxnSpPr>
              <a:stCxn id="5" idx="2"/>
              <a:endCxn id="7" idx="0"/>
            </p:cNvCxnSpPr>
            <p:nvPr/>
          </p:nvCxnSpPr>
          <p:spPr>
            <a:xfrm rot="5400000">
              <a:off x="8262350" y="3181595"/>
              <a:ext cx="405050" cy="1602128"/>
            </a:xfrm>
            <a:prstGeom prst="bentConnector3">
              <a:avLst>
                <a:gd name="adj1" fmla="val 40461"/>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cxnSp>
        <p:nvCxnSpPr>
          <p:cNvPr id="21" name="直接连接符 20"/>
          <p:cNvCxnSpPr/>
          <p:nvPr/>
        </p:nvCxnSpPr>
        <p:spPr>
          <a:xfrm>
            <a:off x="520892" y="5444139"/>
            <a:ext cx="348573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22" name="组合 21"/>
          <p:cNvGrpSpPr/>
          <p:nvPr/>
        </p:nvGrpSpPr>
        <p:grpSpPr>
          <a:xfrm>
            <a:off x="4160298" y="1810305"/>
            <a:ext cx="3383399" cy="432864"/>
            <a:chOff x="5737547" y="2220656"/>
            <a:chExt cx="3816424" cy="488264"/>
          </a:xfrm>
        </p:grpSpPr>
        <p:sp>
          <p:nvSpPr>
            <p:cNvPr id="23" name="AutoShape 1013"/>
            <p:cNvSpPr>
              <a:spLocks noChangeArrowheads="1"/>
            </p:cNvSpPr>
            <p:nvPr/>
          </p:nvSpPr>
          <p:spPr bwMode="auto">
            <a:xfrm>
              <a:off x="5737547" y="2220656"/>
              <a:ext cx="3816424" cy="488264"/>
            </a:xfrm>
            <a:prstGeom prst="roundRect">
              <a:avLst>
                <a:gd name="adj" fmla="val 14304"/>
              </a:avLst>
            </a:prstGeom>
            <a:solidFill>
              <a:srgbClr val="C0C0C0">
                <a:alpha val="20000"/>
              </a:srgbClr>
            </a:solidFill>
            <a:ln w="9525" cap="rnd" algn="ctr">
              <a:solidFill>
                <a:srgbClr val="FFFFFF"/>
              </a:solidFill>
              <a:prstDash val="sysDash"/>
              <a:round/>
              <a:headEnd/>
              <a:tailEnd/>
            </a:ln>
            <a:effectLst>
              <a:outerShdw dist="35921" dir="2700000" algn="ctr" rotWithShape="0">
                <a:srgbClr val="000000">
                  <a:alpha val="50000"/>
                </a:srgbClr>
              </a:outerShdw>
            </a:effec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4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24" name="Rectangle 1018"/>
            <p:cNvSpPr>
              <a:spLocks noChangeArrowheads="1"/>
            </p:cNvSpPr>
            <p:nvPr/>
          </p:nvSpPr>
          <p:spPr bwMode="auto">
            <a:xfrm>
              <a:off x="6042347" y="2295511"/>
              <a:ext cx="2647528" cy="31245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p>
              <a:pPr algn="ctr" fontAlgn="base" latinLnBrk="1">
                <a:spcBef>
                  <a:spcPct val="0"/>
                </a:spcBef>
                <a:spcAft>
                  <a:spcPct val="0"/>
                </a:spcAft>
              </a:pPr>
              <a:r>
                <a:rPr kumimoji="1" lang="en-US" altLang="zh-CN" sz="1200" dirty="0">
                  <a:solidFill>
                    <a:srgbClr val="FFFFFF"/>
                  </a:solidFill>
                  <a:latin typeface="微软雅黑" panose="020B0503020204020204" pitchFamily="34" charset="-122"/>
                  <a:ea typeface="微软雅黑" panose="020B0503020204020204" pitchFamily="34" charset="-122"/>
                </a:rPr>
                <a:t>1</a:t>
              </a:r>
              <a:r>
                <a:rPr kumimoji="1" lang="zh-CN" altLang="en-US" sz="1200" dirty="0">
                  <a:solidFill>
                    <a:srgbClr val="FFFFFF"/>
                  </a:solidFill>
                  <a:latin typeface="微软雅黑" panose="020B0503020204020204" pitchFamily="34" charset="-122"/>
                  <a:ea typeface="微软雅黑" panose="020B0503020204020204" pitchFamily="34" charset="-122"/>
                </a:rPr>
                <a:t>）组织的层次与幅度</a:t>
              </a:r>
              <a:endParaRPr kumimoji="1" lang="en-US" altLang="ko-KR" sz="1200" dirty="0" smtClean="0">
                <a:solidFill>
                  <a:srgbClr val="FFFFFF"/>
                </a:solidFill>
                <a:latin typeface="微软雅黑" panose="020B0503020204020204" pitchFamily="34" charset="-122"/>
                <a:ea typeface="微软雅黑" panose="020B0503020204020204" pitchFamily="34" charset="-122"/>
              </a:endParaRPr>
            </a:p>
          </p:txBody>
        </p:sp>
        <p:grpSp>
          <p:nvGrpSpPr>
            <p:cNvPr id="25" name="Group 983"/>
            <p:cNvGrpSpPr>
              <a:grpSpLocks/>
            </p:cNvGrpSpPr>
            <p:nvPr/>
          </p:nvGrpSpPr>
          <p:grpSpPr bwMode="auto">
            <a:xfrm>
              <a:off x="5852244" y="2374301"/>
              <a:ext cx="180975" cy="180975"/>
              <a:chOff x="1014" y="1020"/>
              <a:chExt cx="114" cy="114"/>
            </a:xfrm>
          </p:grpSpPr>
          <p:sp>
            <p:nvSpPr>
              <p:cNvPr id="26" name="Oval 924"/>
              <p:cNvSpPr>
                <a:spLocks noChangeArrowheads="1"/>
              </p:cNvSpPr>
              <p:nvPr/>
            </p:nvSpPr>
            <p:spPr bwMode="auto">
              <a:xfrm>
                <a:off x="1014" y="1020"/>
                <a:ext cx="114" cy="114"/>
              </a:xfrm>
              <a:prstGeom prst="ellipse">
                <a:avLst/>
              </a:prstGeom>
              <a:solidFill>
                <a:srgbClr val="FFFFF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4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27" name="Oval 982"/>
              <p:cNvSpPr>
                <a:spLocks noChangeArrowheads="1"/>
              </p:cNvSpPr>
              <p:nvPr/>
            </p:nvSpPr>
            <p:spPr bwMode="auto">
              <a:xfrm>
                <a:off x="1043" y="1049"/>
                <a:ext cx="58" cy="58"/>
              </a:xfrm>
              <a:prstGeom prst="ellipse">
                <a:avLst/>
              </a:prstGeom>
              <a:solidFill>
                <a:srgbClr val="2F2F2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4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gr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104485" y="3600293"/>
            <a:ext cx="5910480"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3" name="组合 2"/>
          <p:cNvGrpSpPr/>
          <p:nvPr/>
        </p:nvGrpSpPr>
        <p:grpSpPr>
          <a:xfrm>
            <a:off x="4305622" y="1916832"/>
            <a:ext cx="2849205" cy="364520"/>
            <a:chOff x="5737547" y="2220656"/>
            <a:chExt cx="3816424" cy="488264"/>
          </a:xfrm>
        </p:grpSpPr>
        <p:sp>
          <p:nvSpPr>
            <p:cNvPr id="4" name="AutoShape 1013"/>
            <p:cNvSpPr>
              <a:spLocks noChangeArrowheads="1"/>
            </p:cNvSpPr>
            <p:nvPr/>
          </p:nvSpPr>
          <p:spPr bwMode="auto">
            <a:xfrm>
              <a:off x="5737547" y="2220656"/>
              <a:ext cx="3816424" cy="488264"/>
            </a:xfrm>
            <a:prstGeom prst="roundRect">
              <a:avLst>
                <a:gd name="adj" fmla="val 14304"/>
              </a:avLst>
            </a:prstGeom>
            <a:solidFill>
              <a:srgbClr val="C0C0C0">
                <a:alpha val="20000"/>
              </a:srgbClr>
            </a:solidFill>
            <a:ln w="9525" cap="rnd" algn="ctr">
              <a:solidFill>
                <a:srgbClr val="FFFFFF"/>
              </a:solidFill>
              <a:prstDash val="sysDash"/>
              <a:round/>
              <a:headEnd/>
              <a:tailEnd/>
            </a:ln>
            <a:effectLst>
              <a:outerShdw dist="35921" dir="2700000" algn="ctr" rotWithShape="0">
                <a:srgbClr val="000000">
                  <a:alpha val="50000"/>
                </a:srgbClr>
              </a:outerShdw>
            </a:effec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4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5" name="Rectangle 1018"/>
            <p:cNvSpPr>
              <a:spLocks noChangeArrowheads="1"/>
            </p:cNvSpPr>
            <p:nvPr/>
          </p:nvSpPr>
          <p:spPr bwMode="auto">
            <a:xfrm>
              <a:off x="6042347" y="2295511"/>
              <a:ext cx="2647528" cy="3710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p>
              <a:pPr fontAlgn="base" latinLnBrk="1">
                <a:spcBef>
                  <a:spcPct val="0"/>
                </a:spcBef>
                <a:spcAft>
                  <a:spcPct val="0"/>
                </a:spcAft>
              </a:pPr>
              <a:r>
                <a:rPr kumimoji="1" lang="en-US" altLang="zh-CN" sz="1200" dirty="0" smtClean="0">
                  <a:solidFill>
                    <a:srgbClr val="FFFFFF"/>
                  </a:solidFill>
                  <a:latin typeface="微软雅黑" panose="020B0503020204020204" pitchFamily="34" charset="-122"/>
                  <a:ea typeface="微软雅黑" panose="020B0503020204020204" pitchFamily="34" charset="-122"/>
                </a:rPr>
                <a:t>     2</a:t>
              </a:r>
              <a:r>
                <a:rPr kumimoji="1" lang="zh-CN" altLang="en-US" sz="1200" dirty="0">
                  <a:solidFill>
                    <a:srgbClr val="FFFFFF"/>
                  </a:solidFill>
                  <a:latin typeface="微软雅黑" panose="020B0503020204020204" pitchFamily="34" charset="-122"/>
                  <a:ea typeface="微软雅黑" panose="020B0503020204020204" pitchFamily="34" charset="-122"/>
                </a:rPr>
                <a:t>）组织的形态</a:t>
              </a:r>
              <a:endParaRPr kumimoji="1" lang="en-US" altLang="ko-KR" sz="1200" dirty="0" smtClean="0">
                <a:solidFill>
                  <a:srgbClr val="FFFFFF"/>
                </a:solidFill>
                <a:latin typeface="微软雅黑" panose="020B0503020204020204" pitchFamily="34" charset="-122"/>
                <a:ea typeface="微软雅黑" panose="020B0503020204020204" pitchFamily="34" charset="-122"/>
              </a:endParaRPr>
            </a:p>
          </p:txBody>
        </p:sp>
        <p:grpSp>
          <p:nvGrpSpPr>
            <p:cNvPr id="6" name="Group 983"/>
            <p:cNvGrpSpPr>
              <a:grpSpLocks/>
            </p:cNvGrpSpPr>
            <p:nvPr/>
          </p:nvGrpSpPr>
          <p:grpSpPr bwMode="auto">
            <a:xfrm>
              <a:off x="5852244" y="2374301"/>
              <a:ext cx="180975" cy="180975"/>
              <a:chOff x="1014" y="1020"/>
              <a:chExt cx="114" cy="114"/>
            </a:xfrm>
          </p:grpSpPr>
          <p:sp>
            <p:nvSpPr>
              <p:cNvPr id="7" name="Oval 924"/>
              <p:cNvSpPr>
                <a:spLocks noChangeArrowheads="1"/>
              </p:cNvSpPr>
              <p:nvPr/>
            </p:nvSpPr>
            <p:spPr bwMode="auto">
              <a:xfrm>
                <a:off x="1014" y="1020"/>
                <a:ext cx="114" cy="114"/>
              </a:xfrm>
              <a:prstGeom prst="ellipse">
                <a:avLst/>
              </a:prstGeom>
              <a:solidFill>
                <a:srgbClr val="FFFFF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4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8" name="Oval 982"/>
              <p:cNvSpPr>
                <a:spLocks noChangeArrowheads="1"/>
              </p:cNvSpPr>
              <p:nvPr/>
            </p:nvSpPr>
            <p:spPr bwMode="auto">
              <a:xfrm>
                <a:off x="1043" y="1049"/>
                <a:ext cx="58" cy="58"/>
              </a:xfrm>
              <a:prstGeom prst="ellipse">
                <a:avLst/>
              </a:prstGeom>
              <a:solidFill>
                <a:srgbClr val="2F2F2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4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grpSp>
      </p:grpSp>
      <p:grpSp>
        <p:nvGrpSpPr>
          <p:cNvPr id="9" name="组合 8"/>
          <p:cNvGrpSpPr>
            <a:grpSpLocks/>
          </p:cNvGrpSpPr>
          <p:nvPr/>
        </p:nvGrpSpPr>
        <p:grpSpPr bwMode="auto">
          <a:xfrm>
            <a:off x="1187624" y="4097999"/>
            <a:ext cx="1219614" cy="860137"/>
            <a:chOff x="2598738" y="1787524"/>
            <a:chExt cx="3946525" cy="3282951"/>
          </a:xfrm>
        </p:grpSpPr>
        <p:sp>
          <p:nvSpPr>
            <p:cNvPr id="10" name="任意多边形 9"/>
            <p:cNvSpPr/>
            <p:nvPr/>
          </p:nvSpPr>
          <p:spPr bwMode="auto">
            <a:xfrm>
              <a:off x="2598738" y="3669103"/>
              <a:ext cx="3946525" cy="1401372"/>
            </a:xfrm>
            <a:custGeom>
              <a:avLst/>
              <a:gdLst>
                <a:gd name="connsiteX0" fmla="*/ 0 w 3781167"/>
                <a:gd name="connsiteY0" fmla="*/ 568411 h 1322173"/>
                <a:gd name="connsiteX1" fmla="*/ 19029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40697 w 3781167"/>
                <a:gd name="connsiteY3" fmla="*/ 1322173 h 1322173"/>
                <a:gd name="connsiteX4" fmla="*/ 0 w 3781167"/>
                <a:gd name="connsiteY4" fmla="*/ 568411 h 1322173"/>
                <a:gd name="connsiteX0" fmla="*/ 0 w 3781167"/>
                <a:gd name="connsiteY0" fmla="*/ 568411 h 1334873"/>
                <a:gd name="connsiteX1" fmla="*/ 1928340 w 3781167"/>
                <a:gd name="connsiteY1" fmla="*/ 0 h 1334873"/>
                <a:gd name="connsiteX2" fmla="*/ 3781167 w 3781167"/>
                <a:gd name="connsiteY2" fmla="*/ 580767 h 1334873"/>
                <a:gd name="connsiteX3" fmla="*/ 1940697 w 3781167"/>
                <a:gd name="connsiteY3" fmla="*/ 1334873 h 1334873"/>
                <a:gd name="connsiteX4" fmla="*/ 0 w 3781167"/>
                <a:gd name="connsiteY4" fmla="*/ 568411 h 1334873"/>
                <a:gd name="connsiteX0" fmla="*/ 0 w 3781167"/>
                <a:gd name="connsiteY0" fmla="*/ 568411 h 1338048"/>
                <a:gd name="connsiteX1" fmla="*/ 1928340 w 3781167"/>
                <a:gd name="connsiteY1" fmla="*/ 0 h 1338048"/>
                <a:gd name="connsiteX2" fmla="*/ 3781167 w 3781167"/>
                <a:gd name="connsiteY2" fmla="*/ 580767 h 1338048"/>
                <a:gd name="connsiteX3" fmla="*/ 1924822 w 3781167"/>
                <a:gd name="connsiteY3" fmla="*/ 1338048 h 1338048"/>
                <a:gd name="connsiteX4" fmla="*/ 0 w 3781167"/>
                <a:gd name="connsiteY4" fmla="*/ 568411 h 1338048"/>
                <a:gd name="connsiteX0" fmla="*/ 0 w 3781167"/>
                <a:gd name="connsiteY0" fmla="*/ 568411 h 1334873"/>
                <a:gd name="connsiteX1" fmla="*/ 1928340 w 3781167"/>
                <a:gd name="connsiteY1" fmla="*/ 0 h 1334873"/>
                <a:gd name="connsiteX2" fmla="*/ 3781167 w 3781167"/>
                <a:gd name="connsiteY2" fmla="*/ 580767 h 1334873"/>
                <a:gd name="connsiteX3" fmla="*/ 1927997 w 3781167"/>
                <a:gd name="connsiteY3" fmla="*/ 1334873 h 1334873"/>
                <a:gd name="connsiteX4" fmla="*/ 0 w 3781167"/>
                <a:gd name="connsiteY4" fmla="*/ 568411 h 1334873"/>
                <a:gd name="connsiteX0" fmla="*/ 0 w 3809742"/>
                <a:gd name="connsiteY0" fmla="*/ 5684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68411 h 1334873"/>
                <a:gd name="connsiteX0" fmla="*/ 0 w 3809742"/>
                <a:gd name="connsiteY0" fmla="*/ 558886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88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768467"/>
                <a:gd name="connsiteY0" fmla="*/ 552536 h 1334873"/>
                <a:gd name="connsiteX1" fmla="*/ 1887065 w 3768467"/>
                <a:gd name="connsiteY1" fmla="*/ 0 h 1334873"/>
                <a:gd name="connsiteX2" fmla="*/ 3768467 w 3768467"/>
                <a:gd name="connsiteY2" fmla="*/ 599817 h 1334873"/>
                <a:gd name="connsiteX3" fmla="*/ 1886722 w 3768467"/>
                <a:gd name="connsiteY3" fmla="*/ 1334873 h 1334873"/>
                <a:gd name="connsiteX4" fmla="*/ 0 w 3768467"/>
                <a:gd name="connsiteY4" fmla="*/ 552536 h 1334873"/>
                <a:gd name="connsiteX0" fmla="*/ 0 w 3806567"/>
                <a:gd name="connsiteY0" fmla="*/ 555711 h 1334873"/>
                <a:gd name="connsiteX1" fmla="*/ 1925165 w 3806567"/>
                <a:gd name="connsiteY1" fmla="*/ 0 h 1334873"/>
                <a:gd name="connsiteX2" fmla="*/ 3806567 w 3806567"/>
                <a:gd name="connsiteY2" fmla="*/ 599817 h 1334873"/>
                <a:gd name="connsiteX3" fmla="*/ 1924822 w 3806567"/>
                <a:gd name="connsiteY3" fmla="*/ 1334873 h 1334873"/>
                <a:gd name="connsiteX4" fmla="*/ 0 w 3806567"/>
                <a:gd name="connsiteY4" fmla="*/ 555711 h 1334873"/>
                <a:gd name="connsiteX0" fmla="*/ 0 w 3784342"/>
                <a:gd name="connsiteY0" fmla="*/ 555711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55711 h 1334873"/>
                <a:gd name="connsiteX0" fmla="*/ 0 w 3784342"/>
                <a:gd name="connsiteY0" fmla="*/ 539836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39836 h 1334873"/>
                <a:gd name="connsiteX0" fmla="*/ 0 w 3800217"/>
                <a:gd name="connsiteY0" fmla="*/ 555711 h 1334873"/>
                <a:gd name="connsiteX1" fmla="*/ 1918815 w 3800217"/>
                <a:gd name="connsiteY1" fmla="*/ 0 h 1334873"/>
                <a:gd name="connsiteX2" fmla="*/ 3800217 w 3800217"/>
                <a:gd name="connsiteY2" fmla="*/ 599817 h 1334873"/>
                <a:gd name="connsiteX3" fmla="*/ 1918472 w 3800217"/>
                <a:gd name="connsiteY3" fmla="*/ 1334873 h 1334873"/>
                <a:gd name="connsiteX4" fmla="*/ 0 w 3800217"/>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584317"/>
                <a:gd name="connsiteY0" fmla="*/ 520786 h 1334873"/>
                <a:gd name="connsiteX1" fmla="*/ 1702915 w 3584317"/>
                <a:gd name="connsiteY1" fmla="*/ 0 h 1334873"/>
                <a:gd name="connsiteX2" fmla="*/ 3584317 w 3584317"/>
                <a:gd name="connsiteY2" fmla="*/ 599817 h 1334873"/>
                <a:gd name="connsiteX3" fmla="*/ 1702572 w 3584317"/>
                <a:gd name="connsiteY3" fmla="*/ 1334873 h 1334873"/>
                <a:gd name="connsiteX4" fmla="*/ 0 w 3584317"/>
                <a:gd name="connsiteY4" fmla="*/ 5207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809742"/>
                <a:gd name="connsiteY0" fmla="*/ 5557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787517"/>
                <a:gd name="connsiteY0" fmla="*/ 557299 h 1339636"/>
                <a:gd name="connsiteX1" fmla="*/ 1915640 w 3787517"/>
                <a:gd name="connsiteY1" fmla="*/ 0 h 1339636"/>
                <a:gd name="connsiteX2" fmla="*/ 3787517 w 3787517"/>
                <a:gd name="connsiteY2" fmla="*/ 604580 h 1339636"/>
                <a:gd name="connsiteX3" fmla="*/ 1905772 w 3787517"/>
                <a:gd name="connsiteY3" fmla="*/ 1339636 h 1339636"/>
                <a:gd name="connsiteX4" fmla="*/ 0 w 3787517"/>
                <a:gd name="connsiteY4" fmla="*/ 557299 h 1339636"/>
                <a:gd name="connsiteX0" fmla="*/ 0 w 3787517"/>
                <a:gd name="connsiteY0" fmla="*/ 562062 h 1344399"/>
                <a:gd name="connsiteX1" fmla="*/ 1906115 w 3787517"/>
                <a:gd name="connsiteY1" fmla="*/ 0 h 1344399"/>
                <a:gd name="connsiteX2" fmla="*/ 3787517 w 3787517"/>
                <a:gd name="connsiteY2" fmla="*/ 609343 h 1344399"/>
                <a:gd name="connsiteX3" fmla="*/ 1905772 w 3787517"/>
                <a:gd name="connsiteY3" fmla="*/ 1344399 h 1344399"/>
                <a:gd name="connsiteX4" fmla="*/ 0 w 3787517"/>
                <a:gd name="connsiteY4" fmla="*/ 562062 h 134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7517" h="1344399">
                  <a:moveTo>
                    <a:pt x="0" y="562062"/>
                  </a:moveTo>
                  <a:lnTo>
                    <a:pt x="1906115" y="0"/>
                  </a:lnTo>
                  <a:lnTo>
                    <a:pt x="3787517" y="609343"/>
                  </a:lnTo>
                  <a:lnTo>
                    <a:pt x="1905772" y="1344399"/>
                  </a:lnTo>
                  <a:lnTo>
                    <a:pt x="0" y="562062"/>
                  </a:lnTo>
                  <a:close/>
                </a:path>
              </a:pathLst>
            </a:custGeom>
            <a:solidFill>
              <a:srgbClr val="6DAA2D">
                <a:lumMod val="40000"/>
                <a:lumOff val="60000"/>
              </a:srgbClr>
            </a:solidFill>
            <a:ln w="3175" cap="flat" cmpd="sng" algn="ctr">
              <a:solidFill>
                <a:srgbClr val="6DAA2D">
                  <a:lumMod val="40000"/>
                  <a:lumOff val="60000"/>
                </a:srgbClr>
              </a:solidFill>
              <a:prstDash val="solid"/>
            </a:ln>
            <a:effectLst>
              <a:outerShdw blurRad="63500" dist="88900" dir="2640000" algn="t" rotWithShape="0">
                <a:prstClr val="black">
                  <a:alpha val="1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任意多边形 10"/>
            <p:cNvSpPr/>
            <p:nvPr/>
          </p:nvSpPr>
          <p:spPr bwMode="auto">
            <a:xfrm>
              <a:off x="2603378" y="1787524"/>
              <a:ext cx="1987183"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908474 w 1908474"/>
                <a:gd name="connsiteY0" fmla="*/ 0 h 3150973"/>
                <a:gd name="connsiteX1" fmla="*/ 1908474 w 1908474"/>
                <a:gd name="connsiteY1" fmla="*/ 3150973 h 3150973"/>
                <a:gd name="connsiteX2" fmla="*/ 0 w 1908474"/>
                <a:gd name="connsiteY2" fmla="*/ 2371597 h 3150973"/>
                <a:gd name="connsiteX3" fmla="*/ 1908474 w 1908474"/>
                <a:gd name="connsiteY3" fmla="*/ 0 h 3150973"/>
              </a:gdLst>
              <a:ahLst/>
              <a:cxnLst>
                <a:cxn ang="0">
                  <a:pos x="connsiteX0" y="connsiteY0"/>
                </a:cxn>
                <a:cxn ang="0">
                  <a:pos x="connsiteX1" y="connsiteY1"/>
                </a:cxn>
                <a:cxn ang="0">
                  <a:pos x="connsiteX2" y="connsiteY2"/>
                </a:cxn>
                <a:cxn ang="0">
                  <a:pos x="connsiteX3" y="connsiteY3"/>
                </a:cxn>
              </a:cxnLst>
              <a:rect l="l" t="t" r="r" b="b"/>
              <a:pathLst>
                <a:path w="1908474" h="3150973">
                  <a:moveTo>
                    <a:pt x="1908474" y="0"/>
                  </a:moveTo>
                  <a:lnTo>
                    <a:pt x="1908474" y="3150973"/>
                  </a:lnTo>
                  <a:lnTo>
                    <a:pt x="0" y="2371597"/>
                  </a:lnTo>
                  <a:lnTo>
                    <a:pt x="1908474" y="0"/>
                  </a:lnTo>
                  <a:close/>
                </a:path>
              </a:pathLst>
            </a:custGeom>
            <a:gradFill>
              <a:gsLst>
                <a:gs pos="25000">
                  <a:srgbClr val="6DAA2D">
                    <a:lumMod val="40000"/>
                    <a:lumOff val="60000"/>
                    <a:alpha val="50000"/>
                  </a:srgbClr>
                </a:gs>
                <a:gs pos="63000">
                  <a:srgbClr val="6DAA2D">
                    <a:lumMod val="60000"/>
                    <a:lumOff val="40000"/>
                    <a:alpha val="70000"/>
                  </a:srgbClr>
                </a:gs>
                <a:gs pos="100000">
                  <a:srgbClr val="6DAA2D">
                    <a:alpha val="50000"/>
                  </a:srgbClr>
                </a:gs>
              </a:gsLst>
              <a:lin ang="5400000" scaled="0"/>
            </a:gra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任意多边形 11"/>
            <p:cNvSpPr/>
            <p:nvPr/>
          </p:nvSpPr>
          <p:spPr bwMode="auto">
            <a:xfrm flipH="1">
              <a:off x="4585921" y="1787524"/>
              <a:ext cx="1959342"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879900 w 1879900"/>
                <a:gd name="connsiteY0" fmla="*/ 0 h 3150973"/>
                <a:gd name="connsiteX1" fmla="*/ 1879900 w 1879900"/>
                <a:gd name="connsiteY1" fmla="*/ 3150973 h 3150973"/>
                <a:gd name="connsiteX2" fmla="*/ 0 w 1879900"/>
                <a:gd name="connsiteY2" fmla="*/ 2414459 h 3150973"/>
                <a:gd name="connsiteX3" fmla="*/ 1879900 w 1879900"/>
                <a:gd name="connsiteY3" fmla="*/ 0 h 3150973"/>
              </a:gdLst>
              <a:ahLst/>
              <a:cxnLst>
                <a:cxn ang="0">
                  <a:pos x="connsiteX0" y="connsiteY0"/>
                </a:cxn>
                <a:cxn ang="0">
                  <a:pos x="connsiteX1" y="connsiteY1"/>
                </a:cxn>
                <a:cxn ang="0">
                  <a:pos x="connsiteX2" y="connsiteY2"/>
                </a:cxn>
                <a:cxn ang="0">
                  <a:pos x="connsiteX3" y="connsiteY3"/>
                </a:cxn>
              </a:cxnLst>
              <a:rect l="l" t="t" r="r" b="b"/>
              <a:pathLst>
                <a:path w="1879900" h="3150973">
                  <a:moveTo>
                    <a:pt x="1879900" y="0"/>
                  </a:moveTo>
                  <a:lnTo>
                    <a:pt x="1879900" y="3150973"/>
                  </a:lnTo>
                  <a:lnTo>
                    <a:pt x="0" y="2414459"/>
                  </a:lnTo>
                  <a:lnTo>
                    <a:pt x="1879900" y="0"/>
                  </a:lnTo>
                  <a:close/>
                </a:path>
              </a:pathLst>
            </a:custGeom>
            <a:solidFill>
              <a:srgbClr val="6DAA2D">
                <a:alpha val="70000"/>
              </a:srgbClr>
            </a:soli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 name="组合 12"/>
          <p:cNvGrpSpPr>
            <a:grpSpLocks/>
          </p:cNvGrpSpPr>
          <p:nvPr/>
        </p:nvGrpSpPr>
        <p:grpSpPr bwMode="auto">
          <a:xfrm>
            <a:off x="1367362" y="2637405"/>
            <a:ext cx="860137" cy="1068550"/>
            <a:chOff x="2598738" y="1787524"/>
            <a:chExt cx="3946525" cy="3282951"/>
          </a:xfrm>
        </p:grpSpPr>
        <p:sp>
          <p:nvSpPr>
            <p:cNvPr id="14" name="任意多边形 13"/>
            <p:cNvSpPr/>
            <p:nvPr/>
          </p:nvSpPr>
          <p:spPr bwMode="auto">
            <a:xfrm>
              <a:off x="2598738" y="3669103"/>
              <a:ext cx="3946525" cy="1401372"/>
            </a:xfrm>
            <a:custGeom>
              <a:avLst/>
              <a:gdLst>
                <a:gd name="connsiteX0" fmla="*/ 0 w 3781167"/>
                <a:gd name="connsiteY0" fmla="*/ 568411 h 1322173"/>
                <a:gd name="connsiteX1" fmla="*/ 19029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40697 w 3781167"/>
                <a:gd name="connsiteY3" fmla="*/ 1322173 h 1322173"/>
                <a:gd name="connsiteX4" fmla="*/ 0 w 3781167"/>
                <a:gd name="connsiteY4" fmla="*/ 568411 h 1322173"/>
                <a:gd name="connsiteX0" fmla="*/ 0 w 3781167"/>
                <a:gd name="connsiteY0" fmla="*/ 568411 h 1334873"/>
                <a:gd name="connsiteX1" fmla="*/ 1928340 w 3781167"/>
                <a:gd name="connsiteY1" fmla="*/ 0 h 1334873"/>
                <a:gd name="connsiteX2" fmla="*/ 3781167 w 3781167"/>
                <a:gd name="connsiteY2" fmla="*/ 580767 h 1334873"/>
                <a:gd name="connsiteX3" fmla="*/ 1940697 w 3781167"/>
                <a:gd name="connsiteY3" fmla="*/ 1334873 h 1334873"/>
                <a:gd name="connsiteX4" fmla="*/ 0 w 3781167"/>
                <a:gd name="connsiteY4" fmla="*/ 568411 h 1334873"/>
                <a:gd name="connsiteX0" fmla="*/ 0 w 3781167"/>
                <a:gd name="connsiteY0" fmla="*/ 568411 h 1338048"/>
                <a:gd name="connsiteX1" fmla="*/ 1928340 w 3781167"/>
                <a:gd name="connsiteY1" fmla="*/ 0 h 1338048"/>
                <a:gd name="connsiteX2" fmla="*/ 3781167 w 3781167"/>
                <a:gd name="connsiteY2" fmla="*/ 580767 h 1338048"/>
                <a:gd name="connsiteX3" fmla="*/ 1924822 w 3781167"/>
                <a:gd name="connsiteY3" fmla="*/ 1338048 h 1338048"/>
                <a:gd name="connsiteX4" fmla="*/ 0 w 3781167"/>
                <a:gd name="connsiteY4" fmla="*/ 568411 h 1338048"/>
                <a:gd name="connsiteX0" fmla="*/ 0 w 3781167"/>
                <a:gd name="connsiteY0" fmla="*/ 568411 h 1334873"/>
                <a:gd name="connsiteX1" fmla="*/ 1928340 w 3781167"/>
                <a:gd name="connsiteY1" fmla="*/ 0 h 1334873"/>
                <a:gd name="connsiteX2" fmla="*/ 3781167 w 3781167"/>
                <a:gd name="connsiteY2" fmla="*/ 580767 h 1334873"/>
                <a:gd name="connsiteX3" fmla="*/ 1927997 w 3781167"/>
                <a:gd name="connsiteY3" fmla="*/ 1334873 h 1334873"/>
                <a:gd name="connsiteX4" fmla="*/ 0 w 3781167"/>
                <a:gd name="connsiteY4" fmla="*/ 568411 h 1334873"/>
                <a:gd name="connsiteX0" fmla="*/ 0 w 3809742"/>
                <a:gd name="connsiteY0" fmla="*/ 5684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68411 h 1334873"/>
                <a:gd name="connsiteX0" fmla="*/ 0 w 3809742"/>
                <a:gd name="connsiteY0" fmla="*/ 558886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88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768467"/>
                <a:gd name="connsiteY0" fmla="*/ 552536 h 1334873"/>
                <a:gd name="connsiteX1" fmla="*/ 1887065 w 3768467"/>
                <a:gd name="connsiteY1" fmla="*/ 0 h 1334873"/>
                <a:gd name="connsiteX2" fmla="*/ 3768467 w 3768467"/>
                <a:gd name="connsiteY2" fmla="*/ 599817 h 1334873"/>
                <a:gd name="connsiteX3" fmla="*/ 1886722 w 3768467"/>
                <a:gd name="connsiteY3" fmla="*/ 1334873 h 1334873"/>
                <a:gd name="connsiteX4" fmla="*/ 0 w 3768467"/>
                <a:gd name="connsiteY4" fmla="*/ 552536 h 1334873"/>
                <a:gd name="connsiteX0" fmla="*/ 0 w 3806567"/>
                <a:gd name="connsiteY0" fmla="*/ 555711 h 1334873"/>
                <a:gd name="connsiteX1" fmla="*/ 1925165 w 3806567"/>
                <a:gd name="connsiteY1" fmla="*/ 0 h 1334873"/>
                <a:gd name="connsiteX2" fmla="*/ 3806567 w 3806567"/>
                <a:gd name="connsiteY2" fmla="*/ 599817 h 1334873"/>
                <a:gd name="connsiteX3" fmla="*/ 1924822 w 3806567"/>
                <a:gd name="connsiteY3" fmla="*/ 1334873 h 1334873"/>
                <a:gd name="connsiteX4" fmla="*/ 0 w 3806567"/>
                <a:gd name="connsiteY4" fmla="*/ 555711 h 1334873"/>
                <a:gd name="connsiteX0" fmla="*/ 0 w 3784342"/>
                <a:gd name="connsiteY0" fmla="*/ 555711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55711 h 1334873"/>
                <a:gd name="connsiteX0" fmla="*/ 0 w 3784342"/>
                <a:gd name="connsiteY0" fmla="*/ 539836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39836 h 1334873"/>
                <a:gd name="connsiteX0" fmla="*/ 0 w 3800217"/>
                <a:gd name="connsiteY0" fmla="*/ 555711 h 1334873"/>
                <a:gd name="connsiteX1" fmla="*/ 1918815 w 3800217"/>
                <a:gd name="connsiteY1" fmla="*/ 0 h 1334873"/>
                <a:gd name="connsiteX2" fmla="*/ 3800217 w 3800217"/>
                <a:gd name="connsiteY2" fmla="*/ 599817 h 1334873"/>
                <a:gd name="connsiteX3" fmla="*/ 1918472 w 3800217"/>
                <a:gd name="connsiteY3" fmla="*/ 1334873 h 1334873"/>
                <a:gd name="connsiteX4" fmla="*/ 0 w 3800217"/>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584317"/>
                <a:gd name="connsiteY0" fmla="*/ 520786 h 1334873"/>
                <a:gd name="connsiteX1" fmla="*/ 1702915 w 3584317"/>
                <a:gd name="connsiteY1" fmla="*/ 0 h 1334873"/>
                <a:gd name="connsiteX2" fmla="*/ 3584317 w 3584317"/>
                <a:gd name="connsiteY2" fmla="*/ 599817 h 1334873"/>
                <a:gd name="connsiteX3" fmla="*/ 1702572 w 3584317"/>
                <a:gd name="connsiteY3" fmla="*/ 1334873 h 1334873"/>
                <a:gd name="connsiteX4" fmla="*/ 0 w 3584317"/>
                <a:gd name="connsiteY4" fmla="*/ 5207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809742"/>
                <a:gd name="connsiteY0" fmla="*/ 5557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787517"/>
                <a:gd name="connsiteY0" fmla="*/ 557299 h 1339636"/>
                <a:gd name="connsiteX1" fmla="*/ 1915640 w 3787517"/>
                <a:gd name="connsiteY1" fmla="*/ 0 h 1339636"/>
                <a:gd name="connsiteX2" fmla="*/ 3787517 w 3787517"/>
                <a:gd name="connsiteY2" fmla="*/ 604580 h 1339636"/>
                <a:gd name="connsiteX3" fmla="*/ 1905772 w 3787517"/>
                <a:gd name="connsiteY3" fmla="*/ 1339636 h 1339636"/>
                <a:gd name="connsiteX4" fmla="*/ 0 w 3787517"/>
                <a:gd name="connsiteY4" fmla="*/ 557299 h 1339636"/>
                <a:gd name="connsiteX0" fmla="*/ 0 w 3787517"/>
                <a:gd name="connsiteY0" fmla="*/ 562062 h 1344399"/>
                <a:gd name="connsiteX1" fmla="*/ 1906115 w 3787517"/>
                <a:gd name="connsiteY1" fmla="*/ 0 h 1344399"/>
                <a:gd name="connsiteX2" fmla="*/ 3787517 w 3787517"/>
                <a:gd name="connsiteY2" fmla="*/ 609343 h 1344399"/>
                <a:gd name="connsiteX3" fmla="*/ 1905772 w 3787517"/>
                <a:gd name="connsiteY3" fmla="*/ 1344399 h 1344399"/>
                <a:gd name="connsiteX4" fmla="*/ 0 w 3787517"/>
                <a:gd name="connsiteY4" fmla="*/ 562062 h 134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7517" h="1344399">
                  <a:moveTo>
                    <a:pt x="0" y="562062"/>
                  </a:moveTo>
                  <a:lnTo>
                    <a:pt x="1906115" y="0"/>
                  </a:lnTo>
                  <a:lnTo>
                    <a:pt x="3787517" y="609343"/>
                  </a:lnTo>
                  <a:lnTo>
                    <a:pt x="1905772" y="1344399"/>
                  </a:lnTo>
                  <a:lnTo>
                    <a:pt x="0" y="562062"/>
                  </a:lnTo>
                  <a:close/>
                </a:path>
              </a:pathLst>
            </a:custGeom>
            <a:solidFill>
              <a:srgbClr val="6DAA2D">
                <a:lumMod val="40000"/>
                <a:lumOff val="60000"/>
              </a:srgbClr>
            </a:solidFill>
            <a:ln w="3175" cap="flat" cmpd="sng" algn="ctr">
              <a:solidFill>
                <a:srgbClr val="6DAA2D">
                  <a:lumMod val="40000"/>
                  <a:lumOff val="60000"/>
                </a:srgbClr>
              </a:solidFill>
              <a:prstDash val="solid"/>
            </a:ln>
            <a:effectLst>
              <a:outerShdw blurRad="63500" dist="88900" dir="2640000" algn="t" rotWithShape="0">
                <a:prstClr val="black">
                  <a:alpha val="1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任意多边形 14"/>
            <p:cNvSpPr/>
            <p:nvPr/>
          </p:nvSpPr>
          <p:spPr bwMode="auto">
            <a:xfrm>
              <a:off x="2603378" y="1787524"/>
              <a:ext cx="1987183"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908474 w 1908474"/>
                <a:gd name="connsiteY0" fmla="*/ 0 h 3150973"/>
                <a:gd name="connsiteX1" fmla="*/ 1908474 w 1908474"/>
                <a:gd name="connsiteY1" fmla="*/ 3150973 h 3150973"/>
                <a:gd name="connsiteX2" fmla="*/ 0 w 1908474"/>
                <a:gd name="connsiteY2" fmla="*/ 2371597 h 3150973"/>
                <a:gd name="connsiteX3" fmla="*/ 1908474 w 1908474"/>
                <a:gd name="connsiteY3" fmla="*/ 0 h 3150973"/>
              </a:gdLst>
              <a:ahLst/>
              <a:cxnLst>
                <a:cxn ang="0">
                  <a:pos x="connsiteX0" y="connsiteY0"/>
                </a:cxn>
                <a:cxn ang="0">
                  <a:pos x="connsiteX1" y="connsiteY1"/>
                </a:cxn>
                <a:cxn ang="0">
                  <a:pos x="connsiteX2" y="connsiteY2"/>
                </a:cxn>
                <a:cxn ang="0">
                  <a:pos x="connsiteX3" y="connsiteY3"/>
                </a:cxn>
              </a:cxnLst>
              <a:rect l="l" t="t" r="r" b="b"/>
              <a:pathLst>
                <a:path w="1908474" h="3150973">
                  <a:moveTo>
                    <a:pt x="1908474" y="0"/>
                  </a:moveTo>
                  <a:lnTo>
                    <a:pt x="1908474" y="3150973"/>
                  </a:lnTo>
                  <a:lnTo>
                    <a:pt x="0" y="2371597"/>
                  </a:lnTo>
                  <a:lnTo>
                    <a:pt x="1908474" y="0"/>
                  </a:lnTo>
                  <a:close/>
                </a:path>
              </a:pathLst>
            </a:custGeom>
            <a:gradFill>
              <a:gsLst>
                <a:gs pos="25000">
                  <a:srgbClr val="6DAA2D">
                    <a:lumMod val="40000"/>
                    <a:lumOff val="60000"/>
                    <a:alpha val="50000"/>
                  </a:srgbClr>
                </a:gs>
                <a:gs pos="63000">
                  <a:srgbClr val="6DAA2D">
                    <a:lumMod val="60000"/>
                    <a:lumOff val="40000"/>
                    <a:alpha val="70000"/>
                  </a:srgbClr>
                </a:gs>
                <a:gs pos="100000">
                  <a:srgbClr val="6DAA2D">
                    <a:alpha val="50000"/>
                  </a:srgbClr>
                </a:gs>
              </a:gsLst>
              <a:lin ang="5400000" scaled="0"/>
            </a:gra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任意多边形 15"/>
            <p:cNvSpPr/>
            <p:nvPr/>
          </p:nvSpPr>
          <p:spPr bwMode="auto">
            <a:xfrm flipH="1">
              <a:off x="4585921" y="1787524"/>
              <a:ext cx="1959342"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879900 w 1879900"/>
                <a:gd name="connsiteY0" fmla="*/ 0 h 3150973"/>
                <a:gd name="connsiteX1" fmla="*/ 1879900 w 1879900"/>
                <a:gd name="connsiteY1" fmla="*/ 3150973 h 3150973"/>
                <a:gd name="connsiteX2" fmla="*/ 0 w 1879900"/>
                <a:gd name="connsiteY2" fmla="*/ 2414459 h 3150973"/>
                <a:gd name="connsiteX3" fmla="*/ 1879900 w 1879900"/>
                <a:gd name="connsiteY3" fmla="*/ 0 h 3150973"/>
              </a:gdLst>
              <a:ahLst/>
              <a:cxnLst>
                <a:cxn ang="0">
                  <a:pos x="connsiteX0" y="connsiteY0"/>
                </a:cxn>
                <a:cxn ang="0">
                  <a:pos x="connsiteX1" y="connsiteY1"/>
                </a:cxn>
                <a:cxn ang="0">
                  <a:pos x="connsiteX2" y="connsiteY2"/>
                </a:cxn>
                <a:cxn ang="0">
                  <a:pos x="connsiteX3" y="connsiteY3"/>
                </a:cxn>
              </a:cxnLst>
              <a:rect l="l" t="t" r="r" b="b"/>
              <a:pathLst>
                <a:path w="1879900" h="3150973">
                  <a:moveTo>
                    <a:pt x="1879900" y="0"/>
                  </a:moveTo>
                  <a:lnTo>
                    <a:pt x="1879900" y="3150973"/>
                  </a:lnTo>
                  <a:lnTo>
                    <a:pt x="0" y="2414459"/>
                  </a:lnTo>
                  <a:lnTo>
                    <a:pt x="1879900" y="0"/>
                  </a:lnTo>
                  <a:close/>
                </a:path>
              </a:pathLst>
            </a:custGeom>
            <a:solidFill>
              <a:srgbClr val="6DAA2D">
                <a:alpha val="70000"/>
              </a:srgbClr>
            </a:soli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17" name="直接连接符 16"/>
          <p:cNvCxnSpPr/>
          <p:nvPr/>
        </p:nvCxnSpPr>
        <p:spPr>
          <a:xfrm>
            <a:off x="2104485" y="4959265"/>
            <a:ext cx="5910480"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8" name="TextBox 6"/>
          <p:cNvSpPr txBox="1"/>
          <p:nvPr/>
        </p:nvSpPr>
        <p:spPr>
          <a:xfrm>
            <a:off x="2415841" y="2525121"/>
            <a:ext cx="5599124" cy="1029193"/>
          </a:xfrm>
          <a:prstGeom prst="rect">
            <a:avLst/>
          </a:prstGeom>
          <a:noFill/>
        </p:spPr>
        <p:txBody>
          <a:bodyPr wrap="square" rtlCol="0">
            <a:spAutoFit/>
          </a:bodyPr>
          <a:lstStyle/>
          <a:p>
            <a:pPr indent="457200">
              <a:lnSpc>
                <a:spcPct val="130000"/>
              </a:lnSpc>
            </a:pPr>
            <a:r>
              <a:rPr lang="zh-CN" altLang="en-US" sz="1200" dirty="0">
                <a:solidFill>
                  <a:schemeClr val="bg1">
                    <a:lumMod val="85000"/>
                  </a:schemeClr>
                </a:solidFill>
                <a:latin typeface="微软雅黑" pitchFamily="34" charset="-122"/>
                <a:ea typeface="微软雅黑" pitchFamily="34" charset="-122"/>
              </a:rPr>
              <a:t>高耸型组织是指管理幅度窄，管理层次多的高而瘦的组织形式。 </a:t>
            </a:r>
          </a:p>
          <a:p>
            <a:pPr indent="457200">
              <a:lnSpc>
                <a:spcPct val="130000"/>
              </a:lnSpc>
            </a:pPr>
            <a:r>
              <a:rPr lang="zh-CN" altLang="en-US" sz="1200" dirty="0">
                <a:solidFill>
                  <a:schemeClr val="bg1">
                    <a:lumMod val="85000"/>
                  </a:schemeClr>
                </a:solidFill>
                <a:latin typeface="微软雅黑" pitchFamily="34" charset="-122"/>
                <a:ea typeface="微软雅黑" pitchFamily="34" charset="-122"/>
              </a:rPr>
              <a:t>在高耸型组织中，窄幅度的监督控制可能使管理更为周密，但由于管理层次多，不仅加长了信息传递渠道，影响信息传递的速度和组织活动的效率，而且还使管理人员配备数量增多，从而造成管理费用的</a:t>
            </a:r>
            <a:r>
              <a:rPr lang="zh-CN" altLang="en-US" sz="1200" dirty="0" smtClean="0">
                <a:solidFill>
                  <a:schemeClr val="bg1">
                    <a:lumMod val="85000"/>
                  </a:schemeClr>
                </a:solidFill>
                <a:latin typeface="微软雅黑" pitchFamily="34" charset="-122"/>
                <a:ea typeface="微软雅黑" pitchFamily="34" charset="-122"/>
              </a:rPr>
              <a:t>上升。</a:t>
            </a:r>
            <a:endParaRPr lang="zh-CN" altLang="en-US" sz="1200" dirty="0">
              <a:solidFill>
                <a:schemeClr val="bg1">
                  <a:lumMod val="85000"/>
                </a:schemeClr>
              </a:solidFill>
              <a:latin typeface="微软雅黑" pitchFamily="34" charset="-122"/>
              <a:ea typeface="微软雅黑" pitchFamily="34" charset="-122"/>
            </a:endParaRPr>
          </a:p>
        </p:txBody>
      </p:sp>
      <p:sp>
        <p:nvSpPr>
          <p:cNvPr id="19" name="TextBox 6"/>
          <p:cNvSpPr txBox="1"/>
          <p:nvPr/>
        </p:nvSpPr>
        <p:spPr>
          <a:xfrm>
            <a:off x="2415841" y="4085974"/>
            <a:ext cx="5599124" cy="789127"/>
          </a:xfrm>
          <a:prstGeom prst="rect">
            <a:avLst/>
          </a:prstGeom>
          <a:noFill/>
        </p:spPr>
        <p:txBody>
          <a:bodyPr wrap="square" rtlCol="0">
            <a:spAutoFit/>
          </a:bodyPr>
          <a:lstStyle/>
          <a:p>
            <a:pPr indent="457200">
              <a:lnSpc>
                <a:spcPct val="130000"/>
              </a:lnSpc>
            </a:pPr>
            <a:r>
              <a:rPr lang="zh-CN" altLang="en-US" sz="1200" dirty="0">
                <a:solidFill>
                  <a:schemeClr val="bg1">
                    <a:lumMod val="85000"/>
                  </a:schemeClr>
                </a:solidFill>
                <a:latin typeface="微软雅黑" pitchFamily="34" charset="-122"/>
                <a:ea typeface="微软雅黑" pitchFamily="34" charset="-122"/>
              </a:rPr>
              <a:t>扁平型组织是指管理幅度宽，管理层次少的组织形式。 </a:t>
            </a:r>
          </a:p>
          <a:p>
            <a:pPr indent="457200">
              <a:lnSpc>
                <a:spcPct val="130000"/>
              </a:lnSpc>
            </a:pPr>
            <a:r>
              <a:rPr lang="zh-CN" altLang="en-US" sz="1200" dirty="0">
                <a:solidFill>
                  <a:schemeClr val="bg1">
                    <a:lumMod val="85000"/>
                  </a:schemeClr>
                </a:solidFill>
                <a:latin typeface="微软雅黑" pitchFamily="34" charset="-122"/>
                <a:ea typeface="微软雅黑" pitchFamily="34" charset="-122"/>
              </a:rPr>
              <a:t>扁平型组织的宽幅度的监督控制可以克服窄幅度管理的缺陷，但也会降低管理的效能，使管理者对下属不能进行密切的监督和有效的控制。</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画布 24"/>
          <p:cNvGrpSpPr/>
          <p:nvPr/>
        </p:nvGrpSpPr>
        <p:grpSpPr>
          <a:xfrm>
            <a:off x="1087873" y="1484784"/>
            <a:ext cx="6964594" cy="2121670"/>
            <a:chOff x="180000" y="180000"/>
            <a:chExt cx="4691980" cy="1429349"/>
          </a:xfrm>
        </p:grpSpPr>
        <p:sp>
          <p:nvSpPr>
            <p:cNvPr id="3" name="文本框 1"/>
            <p:cNvSpPr txBox="1"/>
            <p:nvPr/>
          </p:nvSpPr>
          <p:spPr>
            <a:xfrm>
              <a:off x="2489423" y="180000"/>
              <a:ext cx="1228725" cy="316276"/>
            </a:xfrm>
            <a:prstGeom prst="rect">
              <a:avLst/>
            </a:prstGeom>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生产经理</a:t>
              </a:r>
            </a:p>
          </p:txBody>
        </p:sp>
        <p:sp>
          <p:nvSpPr>
            <p:cNvPr id="4" name="矩形 3"/>
            <p:cNvSpPr/>
            <p:nvPr/>
          </p:nvSpPr>
          <p:spPr>
            <a:xfrm>
              <a:off x="1300105" y="772500"/>
              <a:ext cx="1066800" cy="285750"/>
            </a:xfrm>
            <a:prstGeom prst="rect">
              <a:avLst/>
            </a:prstGeom>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车间主任</a:t>
              </a:r>
              <a:endParaRPr lang="zh-CN" sz="12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 name="矩形 4"/>
            <p:cNvSpPr/>
            <p:nvPr/>
          </p:nvSpPr>
          <p:spPr>
            <a:xfrm>
              <a:off x="2566930" y="772501"/>
              <a:ext cx="1066800" cy="285750"/>
            </a:xfrm>
            <a:prstGeom prst="rect">
              <a:avLst/>
            </a:prstGeom>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6" name="矩形 5"/>
            <p:cNvSpPr/>
            <p:nvPr/>
          </p:nvSpPr>
          <p:spPr>
            <a:xfrm>
              <a:off x="3805180" y="772500"/>
              <a:ext cx="1066800" cy="285750"/>
            </a:xfrm>
            <a:prstGeom prst="rect">
              <a:avLst/>
            </a:prstGeom>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7" name="文本框 9"/>
            <p:cNvSpPr txBox="1"/>
            <p:nvPr/>
          </p:nvSpPr>
          <p:spPr>
            <a:xfrm>
              <a:off x="2134460" y="1324949"/>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8" name="文本框 9"/>
            <p:cNvSpPr txBox="1"/>
            <p:nvPr/>
          </p:nvSpPr>
          <p:spPr>
            <a:xfrm>
              <a:off x="2797930" y="1324949"/>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9" name="文本框 9"/>
            <p:cNvSpPr txBox="1"/>
            <p:nvPr/>
          </p:nvSpPr>
          <p:spPr>
            <a:xfrm>
              <a:off x="3473860" y="1324949"/>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2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cxnSp>
          <p:nvCxnSpPr>
            <p:cNvPr id="10" name="肘形连接符 9"/>
            <p:cNvCxnSpPr>
              <a:stCxn id="3" idx="2"/>
              <a:endCxn id="4" idx="0"/>
            </p:cNvCxnSpPr>
            <p:nvPr/>
          </p:nvCxnSpPr>
          <p:spPr>
            <a:xfrm rot="5400000">
              <a:off x="2330534" y="-752"/>
              <a:ext cx="276224" cy="127028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3" idx="2"/>
              <a:endCxn id="5" idx="0"/>
            </p:cNvCxnSpPr>
            <p:nvPr/>
          </p:nvCxnSpPr>
          <p:spPr>
            <a:xfrm rot="5400000">
              <a:off x="2963946" y="632660"/>
              <a:ext cx="276225" cy="345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2" name="肘形连接符 11"/>
            <p:cNvCxnSpPr>
              <a:stCxn id="3" idx="2"/>
              <a:endCxn id="6" idx="0"/>
            </p:cNvCxnSpPr>
            <p:nvPr/>
          </p:nvCxnSpPr>
          <p:spPr>
            <a:xfrm rot="16200000" flipH="1">
              <a:off x="3583071" y="16991"/>
              <a:ext cx="276224" cy="123479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3" name="肘形连接符 12"/>
            <p:cNvCxnSpPr>
              <a:stCxn id="5" idx="2"/>
              <a:endCxn id="8" idx="0"/>
            </p:cNvCxnSpPr>
            <p:nvPr/>
          </p:nvCxnSpPr>
          <p:spPr>
            <a:xfrm rot="5400000">
              <a:off x="2966981" y="1191600"/>
              <a:ext cx="266698" cy="127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4" name="肘形连接符 13"/>
            <p:cNvCxnSpPr>
              <a:stCxn id="5" idx="2"/>
              <a:endCxn id="7" idx="0"/>
            </p:cNvCxnSpPr>
            <p:nvPr/>
          </p:nvCxnSpPr>
          <p:spPr>
            <a:xfrm rot="5400000">
              <a:off x="2635246" y="859865"/>
              <a:ext cx="266698" cy="66347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5" name="肘形连接符 14"/>
            <p:cNvCxnSpPr>
              <a:stCxn id="5" idx="2"/>
              <a:endCxn id="9" idx="0"/>
            </p:cNvCxnSpPr>
            <p:nvPr/>
          </p:nvCxnSpPr>
          <p:spPr>
            <a:xfrm rot="16200000" flipH="1">
              <a:off x="3304946" y="853635"/>
              <a:ext cx="266698" cy="67593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6" name="Text Box 22"/>
            <p:cNvSpPr txBox="1">
              <a:spLocks noChangeArrowheads="1"/>
            </p:cNvSpPr>
            <p:nvPr/>
          </p:nvSpPr>
          <p:spPr bwMode="auto">
            <a:xfrm>
              <a:off x="180000" y="180000"/>
              <a:ext cx="914400" cy="495300"/>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p>
              <a:pPr algn="ctr">
                <a:spcAft>
                  <a:spcPts val="0"/>
                </a:spcAft>
              </a:pPr>
              <a:r>
                <a:rPr lang="zh-CN" sz="1400" kern="1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直线型组织结构</a:t>
              </a:r>
              <a:endParaRPr lang="zh-CN" sz="1400" dirty="0">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17" name="矩形 16"/>
          <p:cNvSpPr/>
          <p:nvPr/>
        </p:nvSpPr>
        <p:spPr>
          <a:xfrm>
            <a:off x="395536" y="4145495"/>
            <a:ext cx="8720726" cy="1423147"/>
          </a:xfrm>
          <a:prstGeom prst="rect">
            <a:avLst/>
          </a:prstGeom>
        </p:spPr>
        <p:txBody>
          <a:bodyPr wrap="square">
            <a:spAutoFit/>
          </a:bodyPr>
          <a:lstStyle/>
          <a:p>
            <a:pPr indent="267970">
              <a:lnSpc>
                <a:spcPct val="130000"/>
              </a:lnSpc>
              <a:spcAft>
                <a:spcPts val="420"/>
              </a:spcAft>
            </a:pPr>
            <a:r>
              <a:rPr lang="zh-CN" altLang="zh-CN" sz="1200" b="1" dirty="0">
                <a:solidFill>
                  <a:srgbClr val="99CC00"/>
                </a:solidFill>
                <a:latin typeface="微软雅黑" pitchFamily="34" charset="-122"/>
                <a:ea typeface="微软雅黑" pitchFamily="34" charset="-122"/>
              </a:rPr>
              <a:t>①含义：</a:t>
            </a:r>
            <a:r>
              <a:rPr lang="zh-CN" altLang="zh-CN" sz="1200" dirty="0">
                <a:solidFill>
                  <a:schemeClr val="bg1">
                    <a:lumMod val="85000"/>
                  </a:schemeClr>
                </a:solidFill>
                <a:latin typeface="微软雅黑" pitchFamily="34" charset="-122"/>
                <a:ea typeface="微软雅黑" pitchFamily="34" charset="-122"/>
              </a:rPr>
              <a:t>组织中各种职务按垂直系统直线排列，各级主管对下属拥有直接的领导权，每一职位只能向一个直线上级汇报，组织中不设专门的职能部门。</a:t>
            </a:r>
          </a:p>
          <a:p>
            <a:pPr indent="267970">
              <a:lnSpc>
                <a:spcPct val="130000"/>
              </a:lnSpc>
              <a:spcAft>
                <a:spcPts val="420"/>
              </a:spcAft>
            </a:pPr>
            <a:r>
              <a:rPr lang="zh-CN" altLang="zh-CN" sz="1200" b="1" dirty="0">
                <a:solidFill>
                  <a:srgbClr val="99CC00"/>
                </a:solidFill>
                <a:latin typeface="微软雅黑" pitchFamily="34" charset="-122"/>
                <a:ea typeface="微软雅黑" pitchFamily="34" charset="-122"/>
              </a:rPr>
              <a:t>②优点：</a:t>
            </a:r>
            <a:r>
              <a:rPr lang="zh-CN" altLang="zh-CN" sz="1200" dirty="0">
                <a:solidFill>
                  <a:schemeClr val="bg1">
                    <a:lumMod val="85000"/>
                  </a:schemeClr>
                </a:solidFill>
                <a:latin typeface="微软雅黑" pitchFamily="34" charset="-122"/>
                <a:ea typeface="微软雅黑" pitchFamily="34" charset="-122"/>
              </a:rPr>
              <a:t>权力集中、权责分明、命令统一、行动快捷。</a:t>
            </a:r>
          </a:p>
          <a:p>
            <a:pPr indent="267970">
              <a:lnSpc>
                <a:spcPct val="130000"/>
              </a:lnSpc>
              <a:spcAft>
                <a:spcPts val="420"/>
              </a:spcAft>
            </a:pPr>
            <a:r>
              <a:rPr lang="zh-CN" altLang="zh-CN" sz="1200" b="1" dirty="0">
                <a:solidFill>
                  <a:srgbClr val="99CC00"/>
                </a:solidFill>
                <a:latin typeface="微软雅黑" pitchFamily="34" charset="-122"/>
                <a:ea typeface="微软雅黑" pitchFamily="34" charset="-122"/>
              </a:rPr>
              <a:t>③缺点：</a:t>
            </a:r>
            <a:r>
              <a:rPr lang="zh-CN" altLang="zh-CN" sz="1200" dirty="0">
                <a:solidFill>
                  <a:schemeClr val="bg1">
                    <a:lumMod val="85000"/>
                  </a:schemeClr>
                </a:solidFill>
                <a:latin typeface="微软雅黑" pitchFamily="34" charset="-122"/>
                <a:ea typeface="微软雅黑" pitchFamily="34" charset="-122"/>
              </a:rPr>
              <a:t>缺乏分工，管理者负担过重，难以胜任复杂职能。</a:t>
            </a:r>
          </a:p>
          <a:p>
            <a:pPr indent="267970">
              <a:lnSpc>
                <a:spcPct val="130000"/>
              </a:lnSpc>
              <a:spcAft>
                <a:spcPts val="420"/>
              </a:spcAft>
            </a:pPr>
            <a:r>
              <a:rPr lang="zh-CN" altLang="zh-CN" sz="1200" b="1" dirty="0">
                <a:solidFill>
                  <a:srgbClr val="99CC00"/>
                </a:solidFill>
                <a:latin typeface="微软雅黑" pitchFamily="34" charset="-122"/>
                <a:ea typeface="微软雅黑" pitchFamily="34" charset="-122"/>
              </a:rPr>
              <a:t>④适应：</a:t>
            </a:r>
            <a:r>
              <a:rPr lang="zh-CN" altLang="zh-CN" sz="1200" dirty="0">
                <a:solidFill>
                  <a:schemeClr val="bg1">
                    <a:lumMod val="85000"/>
                  </a:schemeClr>
                </a:solidFill>
                <a:latin typeface="微软雅黑" pitchFamily="34" charset="-122"/>
                <a:ea typeface="微软雅黑" pitchFamily="34" charset="-122"/>
              </a:rPr>
              <a:t>这种结构只适用于没有实行专业化管理的小型组织。</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23160</TotalTime>
  <Words>3091</Words>
  <Application>Microsoft Office PowerPoint</Application>
  <PresentationFormat>全屏显示(4:3)</PresentationFormat>
  <Paragraphs>254</Paragraphs>
  <Slides>30</Slides>
  <Notes>0</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1388</cp:revision>
  <dcterms:created xsi:type="dcterms:W3CDTF">2009-02-11T05:37:22Z</dcterms:created>
  <dcterms:modified xsi:type="dcterms:W3CDTF">2017-03-20T03:31:10Z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