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8"/>
  </p:notesMasterIdLst>
  <p:handoutMasterIdLst>
    <p:handoutMasterId r:id="rId9"/>
  </p:handoutMasterIdLst>
  <p:sldIdLst>
    <p:sldId id="590" r:id="rId3"/>
    <p:sldId id="595" r:id="rId4"/>
    <p:sldId id="608" r:id="rId5"/>
    <p:sldId id="462" r:id="rId6"/>
    <p:sldId id="609" r:id="rId7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2" orient="horz" pos="1616" userDrawn="1">
          <p15:clr>
            <a:srgbClr val="A4A3A4"/>
          </p15:clr>
        </p15:guide>
        <p15:guide id="15" pos="3863" userDrawn="1">
          <p15:clr>
            <a:srgbClr val="A4A3A4"/>
          </p15:clr>
        </p15:guide>
        <p15:guide id="16" pos="71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郭明明" initials="郭明明" lastIdx="14" clrIdx="0">
    <p:extLst/>
  </p:cmAuthor>
  <p:cmAuthor id="2" name="谢鹏辉" initials="谢鹏辉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6FDD"/>
    <a:srgbClr val="124A88"/>
    <a:srgbClr val="165BAE"/>
    <a:srgbClr val="1865C7"/>
    <a:srgbClr val="FFFFFF"/>
    <a:srgbClr val="C8DDF8"/>
    <a:srgbClr val="002274"/>
    <a:srgbClr val="AACAF4"/>
    <a:srgbClr val="0D345F"/>
    <a:srgbClr val="045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2" autoAdjust="0"/>
    <p:restoredTop sz="98196" autoAdjust="0"/>
  </p:normalViewPr>
  <p:slideViewPr>
    <p:cSldViewPr snapToGrid="0" showGuides="1">
      <p:cViewPr>
        <p:scale>
          <a:sx n="75" d="100"/>
          <a:sy n="75" d="100"/>
        </p:scale>
        <p:origin x="-1272" y="-1212"/>
      </p:cViewPr>
      <p:guideLst>
        <p:guide orient="horz" pos="1616"/>
        <p:guide pos="3863"/>
        <p:guide pos="711"/>
      </p:guideLst>
    </p:cSldViewPr>
  </p:slideViewPr>
  <p:outlineViewPr>
    <p:cViewPr>
      <p:scale>
        <a:sx n="33" d="100"/>
        <a:sy n="33" d="100"/>
      </p:scale>
      <p:origin x="0" y="-1308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A3D4C-6D9C-46B7-9FC9-C1B9280B50AE}" type="datetimeFigureOut">
              <a:rPr lang="zh-CN" altLang="en-US" smtClean="0"/>
              <a:pPr/>
              <a:t>2017/3/16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048DE-64F3-4853-BDA3-6CBCA684FC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7985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E97DE-7452-4523-87E4-94DDC72F3266}" type="datetimeFigureOut">
              <a:rPr lang="zh-CN" altLang="en-US" smtClean="0"/>
              <a:pPr/>
              <a:t>2017/3/16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F8C43-95D1-4314-BA42-BCE225CA28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440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115000"/>
              </a:lnSpc>
              <a:spcBef>
                <a:spcPct val="0"/>
              </a:spcBef>
            </a:pPr>
            <a:r>
              <a:rPr lang="en-US" altLang="zh-CN" sz="1000" dirty="0">
                <a:latin typeface="微软雅黑" charset="0"/>
                <a:ea typeface="微软雅黑" charset="0"/>
                <a:cs typeface="微软雅黑" charset="0"/>
              </a:rPr>
              <a:t>· </a:t>
            </a:r>
            <a:r>
              <a:rPr lang="zh-CN" sz="1000" dirty="0">
                <a:latin typeface="微软雅黑" charset="0"/>
                <a:ea typeface="微软雅黑" charset="0"/>
                <a:cs typeface="微软雅黑" charset="0"/>
              </a:rPr>
              <a:t>《</a:t>
            </a:r>
            <a:r>
              <a:rPr lang="zh-CN" altLang="en-US" sz="1000" dirty="0">
                <a:latin typeface="微软雅黑" charset="0"/>
                <a:ea typeface="微软雅黑" charset="0"/>
                <a:cs typeface="微软雅黑" charset="0"/>
              </a:rPr>
              <a:t>国家中长期科学和技术发展规划纲要（</a:t>
            </a:r>
            <a:r>
              <a:rPr lang="en-US" altLang="zh-CN" sz="1000" dirty="0">
                <a:latin typeface="微软雅黑" charset="0"/>
                <a:ea typeface="微软雅黑" charset="0"/>
                <a:cs typeface="微软雅黑" charset="0"/>
              </a:rPr>
              <a:t>2006-2020</a:t>
            </a:r>
            <a:r>
              <a:rPr lang="zh-CN" altLang="en-US" sz="1000" dirty="0">
                <a:latin typeface="微软雅黑" charset="0"/>
                <a:ea typeface="微软雅黑" charset="0"/>
                <a:cs typeface="微软雅黑" charset="0"/>
              </a:rPr>
              <a:t>年）</a:t>
            </a:r>
            <a:r>
              <a:rPr lang="zh-CN" sz="1000" dirty="0">
                <a:latin typeface="微软雅黑" charset="0"/>
                <a:ea typeface="微软雅黑" charset="0"/>
                <a:cs typeface="微软雅黑" charset="0"/>
              </a:rPr>
              <a:t>》</a:t>
            </a:r>
            <a:endParaRPr lang="zh-CN" altLang="en-US" sz="1000" dirty="0">
              <a:latin typeface="微软雅黑" charset="0"/>
              <a:ea typeface="微软雅黑" charset="0"/>
              <a:cs typeface="微软雅黑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</a:pPr>
            <a:r>
              <a:rPr lang="en-US" altLang="zh-CN" sz="1000" dirty="0">
                <a:latin typeface="微软雅黑" charset="0"/>
                <a:ea typeface="微软雅黑" charset="0"/>
                <a:cs typeface="微软雅黑" charset="0"/>
              </a:rPr>
              <a:t>  《</a:t>
            </a:r>
            <a:r>
              <a:rPr lang="zh-CN" altLang="en-US" sz="1000" dirty="0">
                <a:latin typeface="微软雅黑" charset="0"/>
                <a:ea typeface="微软雅黑" charset="0"/>
                <a:cs typeface="微软雅黑" charset="0"/>
              </a:rPr>
              <a:t>国家自然科学基金</a:t>
            </a:r>
            <a:r>
              <a:rPr lang="en-US" altLang="zh-CN" sz="1000" dirty="0">
                <a:latin typeface="微软雅黑" charset="0"/>
                <a:ea typeface="微软雅黑" charset="0"/>
                <a:cs typeface="微软雅黑" charset="0"/>
              </a:rPr>
              <a:t>“</a:t>
            </a:r>
            <a:r>
              <a:rPr lang="zh-CN" altLang="en-US" sz="1000" dirty="0">
                <a:latin typeface="微软雅黑" charset="0"/>
                <a:ea typeface="微软雅黑" charset="0"/>
                <a:cs typeface="微软雅黑" charset="0"/>
              </a:rPr>
              <a:t>十二五</a:t>
            </a:r>
            <a:r>
              <a:rPr lang="en-US" altLang="zh-CN" sz="1000" dirty="0">
                <a:latin typeface="微软雅黑" charset="0"/>
                <a:ea typeface="微软雅黑" charset="0"/>
                <a:cs typeface="微软雅黑" charset="0"/>
              </a:rPr>
              <a:t>”</a:t>
            </a:r>
            <a:r>
              <a:rPr lang="zh-CN" altLang="en-US" sz="1000" dirty="0">
                <a:latin typeface="微软雅黑" charset="0"/>
                <a:ea typeface="微软雅黑" charset="0"/>
                <a:cs typeface="微软雅黑" charset="0"/>
              </a:rPr>
              <a:t>发展规划</a:t>
            </a:r>
            <a:r>
              <a:rPr lang="zh-CN" sz="1000" dirty="0">
                <a:latin typeface="微软雅黑" charset="0"/>
                <a:ea typeface="微软雅黑" charset="0"/>
                <a:cs typeface="微软雅黑" charset="0"/>
              </a:rPr>
              <a:t>》</a:t>
            </a:r>
            <a:endParaRPr lang="zh-CN" altLang="en-US" sz="1000" dirty="0">
              <a:latin typeface="微软雅黑" charset="0"/>
              <a:ea typeface="微软雅黑" charset="0"/>
              <a:cs typeface="微软雅黑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</a:pPr>
            <a:r>
              <a:rPr lang="zh-CN" altLang="en-US" sz="1000" dirty="0">
                <a:latin typeface="微软雅黑" charset="0"/>
                <a:ea typeface="微软雅黑" charset="0"/>
                <a:cs typeface="微软雅黑" charset="0"/>
              </a:rPr>
              <a:t>  </a:t>
            </a:r>
            <a:r>
              <a:rPr lang="zh-CN" sz="1000" dirty="0">
                <a:latin typeface="微软雅黑" charset="0"/>
                <a:ea typeface="微软雅黑" charset="0"/>
                <a:cs typeface="微软雅黑" charset="0"/>
              </a:rPr>
              <a:t>《</a:t>
            </a:r>
            <a:r>
              <a:rPr lang="zh-CN" altLang="en-US" sz="1000" dirty="0">
                <a:latin typeface="微软雅黑" charset="0"/>
                <a:ea typeface="微软雅黑" charset="0"/>
                <a:cs typeface="微软雅黑" charset="0"/>
              </a:rPr>
              <a:t>上海中长期科学和技术发展规划纲要</a:t>
            </a:r>
            <a:r>
              <a:rPr lang="zh-CN" sz="1000" dirty="0">
                <a:latin typeface="微软雅黑" charset="0"/>
                <a:ea typeface="微软雅黑" charset="0"/>
                <a:cs typeface="微软雅黑" charset="0"/>
              </a:rPr>
              <a:t>》</a:t>
            </a:r>
            <a:endParaRPr lang="zh-CN" altLang="en-US" sz="1000" dirty="0">
              <a:latin typeface="微软雅黑" charset="0"/>
              <a:ea typeface="微软雅黑" charset="0"/>
              <a:cs typeface="微软雅黑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</a:pPr>
            <a:r>
              <a:rPr lang="zh-CN" altLang="en-US" sz="1000" dirty="0">
                <a:latin typeface="微软雅黑" charset="0"/>
                <a:ea typeface="微软雅黑" charset="0"/>
                <a:cs typeface="微软雅黑" charset="0"/>
              </a:rPr>
              <a:t>    党的十八大报告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</a:pPr>
            <a:r>
              <a:rPr lang="zh-CN" altLang="en-US" sz="1000" dirty="0">
                <a:latin typeface="微软雅黑" charset="0"/>
                <a:ea typeface="微软雅黑" charset="0"/>
                <a:cs typeface="微软雅黑" charset="0"/>
              </a:rPr>
              <a:t>  一图一文，列出相关领域关键词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</a:pPr>
            <a:r>
              <a:rPr lang="zh-CN" altLang="en-US" sz="1000" dirty="0">
                <a:latin typeface="微软雅黑" charset="0"/>
                <a:ea typeface="微软雅黑" charset="0"/>
                <a:cs typeface="微软雅黑" charset="0"/>
              </a:rPr>
              <a:t>  李克强长江经济带</a:t>
            </a:r>
            <a:endParaRPr lang="zh-CN" altLang="en-US" sz="1000" b="1" dirty="0">
              <a:solidFill>
                <a:srgbClr val="0000CC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eaLnBrk="1" hangingPunct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6433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0C874-BD57-4262-8BAB-4B78BF46517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734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001362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54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318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103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82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840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99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187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28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554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067258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3899525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2258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F2B9CF-045C-42E7-9221-FBAB278D79E8}" type="datetimeFigureOut">
              <a:rPr lang="zh-CN" altLang="en-US" smtClean="0"/>
              <a:pPr/>
              <a:t>2017/3/16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9E7D8B-B5FC-42A7-9CE1-97D6618383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1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081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3938591"/>
            <a:ext cx="5384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2176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115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548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9"/>
    </p:custDataLst>
    <p:extLst>
      <p:ext uri="{BB962C8B-B14F-4D97-AF65-F5344CB8AC3E}">
        <p14:creationId xmlns:p14="http://schemas.microsoft.com/office/powerpoint/2010/main" val="1205098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7" r:id="rId4"/>
    <p:sldLayoutId id="2147483658" r:id="rId5"/>
    <p:sldLayoutId id="2147483659" r:id="rId6"/>
    <p:sldLayoutId id="214748366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0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lum bright="-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4" r="13357" b="5760"/>
          <a:stretch/>
        </p:blipFill>
        <p:spPr>
          <a:xfrm>
            <a:off x="1" y="0"/>
            <a:ext cx="122047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" y="0"/>
            <a:ext cx="12204700" cy="6858000"/>
          </a:xfrm>
          <a:prstGeom prst="rect">
            <a:avLst/>
          </a:prstGeom>
          <a:gradFill>
            <a:gsLst>
              <a:gs pos="4000">
                <a:srgbClr val="1B6FDD">
                  <a:alpha val="90000"/>
                </a:srgbClr>
              </a:gs>
              <a:gs pos="100000">
                <a:srgbClr val="124A88">
                  <a:lumMod val="84000"/>
                  <a:alpha val="76000"/>
                </a:srgbClr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6263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6"/>
          <a:stretch/>
        </p:blipFill>
        <p:spPr>
          <a:xfrm>
            <a:off x="-35446" y="-1"/>
            <a:ext cx="12227447" cy="686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7916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7504" r="156" b="13071"/>
          <a:stretch/>
        </p:blipFill>
        <p:spPr>
          <a:xfrm>
            <a:off x="1" y="2"/>
            <a:ext cx="12213771" cy="6912431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0" y="0"/>
            <a:ext cx="12217400" cy="6896100"/>
          </a:xfrm>
          <a:prstGeom prst="rect">
            <a:avLst/>
          </a:prstGeom>
          <a:gradFill>
            <a:gsLst>
              <a:gs pos="3000">
                <a:srgbClr val="1B6FDD">
                  <a:alpha val="65000"/>
                </a:srgbClr>
              </a:gs>
              <a:gs pos="100000">
                <a:srgbClr val="124A88">
                  <a:lumMod val="84000"/>
                </a:srgb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4601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7" t="32753" r="2364" b="10868"/>
          <a:stretch/>
        </p:blipFill>
        <p:spPr>
          <a:xfrm>
            <a:off x="-43543" y="-58994"/>
            <a:ext cx="12221029" cy="6916994"/>
          </a:xfrm>
          <a:prstGeom prst="rect">
            <a:avLst/>
          </a:prstGeom>
        </p:spPr>
      </p:pic>
      <p:sp>
        <p:nvSpPr>
          <p:cNvPr id="150" name="矩形 149"/>
          <p:cNvSpPr/>
          <p:nvPr/>
        </p:nvSpPr>
        <p:spPr>
          <a:xfrm>
            <a:off x="-43543" y="-36824"/>
            <a:ext cx="12209027" cy="6894824"/>
          </a:xfrm>
          <a:prstGeom prst="rect">
            <a:avLst/>
          </a:prstGeom>
          <a:gradFill>
            <a:gsLst>
              <a:gs pos="100000">
                <a:srgbClr val="1B6FDD">
                  <a:alpha val="84000"/>
                </a:srgbClr>
              </a:gs>
              <a:gs pos="0">
                <a:srgbClr val="124A88">
                  <a:lumMod val="84000"/>
                  <a:alpha val="0"/>
                </a:srgb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37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51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SLIDE_COUNT" val="30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主题">
  <a:themeElements>
    <a:clrScheme name="红色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C3644"/>
      </a:accent1>
      <a:accent2>
        <a:srgbClr val="262626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6">
      <a:majorFont>
        <a:latin typeface="Impact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gradFill>
            <a:gsLst>
              <a:gs pos="0">
                <a:srgbClr val="124A88"/>
              </a:gs>
              <a:gs pos="74000">
                <a:srgbClr val="1B6FDD"/>
              </a:gs>
            </a:gsLst>
            <a:lin ang="5400000" scaled="1"/>
          </a:gra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5505</TotalTime>
  <Words>200</Words>
  <Application>Microsoft Office PowerPoint</Application>
  <PresentationFormat>自定义</PresentationFormat>
  <Paragraphs>21</Paragraphs>
  <Slides>5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小川PPT</dc:creator>
  <cp:lastModifiedBy>Windows User</cp:lastModifiedBy>
  <cp:revision>1537</cp:revision>
  <dcterms:created xsi:type="dcterms:W3CDTF">2015-09-21T12:56:44Z</dcterms:created>
  <dcterms:modified xsi:type="dcterms:W3CDTF">2017-03-16T08:37:03Z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D3B8CF1F-892E-47F2-3F3F-3F3F1C7B2D37</vt:lpwstr>
  </property>
  <property fmtid="{D5CDD505-2E9C-101B-9397-08002B2CF9AE}" pid="3" name="ArticulatePath">
    <vt:lpwstr>PPT中的渐变</vt:lpwstr>
  </property>
</Properties>
</file>