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48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1400" b="0">
                <a:solidFill>
                  <a:schemeClr val="tx1"/>
                </a:solidFill>
              </a:defRPr>
            </a:pPr>
            <a:r>
              <a:rPr lang="id-ID" sz="1400" b="0" dirty="0">
                <a:solidFill>
                  <a:schemeClr val="tx1"/>
                </a:solidFill>
                <a:latin typeface="Roboto" panose="02000000000000000000" pitchFamily="2" charset="0"/>
                <a:ea typeface="Roboto" panose="02000000000000000000" pitchFamily="2" charset="0"/>
              </a:rPr>
              <a:t>Semester 1</a:t>
            </a:r>
          </a:p>
        </c:rich>
      </c:tx>
      <c:layout/>
      <c:overlay val="0"/>
    </c:title>
    <c:autoTitleDeleted val="0"/>
    <c:plotArea>
      <c:layout/>
      <c:lineChart>
        <c:grouping val="standard"/>
        <c:varyColors val="0"/>
        <c:ser>
          <c:idx val="0"/>
          <c:order val="0"/>
          <c:tx>
            <c:strRef>
              <c:f>Sheet1!$B$1</c:f>
              <c:strCache>
                <c:ptCount val="1"/>
                <c:pt idx="0">
                  <c:v>Communication</c:v>
                </c:pt>
              </c:strCache>
            </c:strRef>
          </c:tx>
          <c:spPr>
            <a:ln w="12700" cmpd="sng">
              <a:solidFill>
                <a:srgbClr val="7CB554"/>
              </a:solidFill>
            </a:ln>
            <a:effectLst/>
          </c:spPr>
          <c:marker>
            <c:symbol val="circle"/>
            <c:size val="4"/>
            <c:spPr>
              <a:solidFill>
                <a:srgbClr val="7CB554"/>
              </a:solidFill>
              <a:ln w="12700" cmpd="sng">
                <a:solidFill>
                  <a:srgbClr val="7CB554"/>
                </a:solidFill>
              </a:ln>
              <a:effectLst/>
            </c:spPr>
          </c:marker>
          <c:cat>
            <c:strRef>
              <c:f>Sheet1!$A$2:$A$7</c:f>
              <c:strCache>
                <c:ptCount val="6"/>
                <c:pt idx="0">
                  <c:v>Jan</c:v>
                </c:pt>
                <c:pt idx="1">
                  <c:v>Feb</c:v>
                </c:pt>
                <c:pt idx="2">
                  <c:v>Mar</c:v>
                </c:pt>
                <c:pt idx="3">
                  <c:v>April</c:v>
                </c:pt>
                <c:pt idx="4">
                  <c:v>May</c:v>
                </c:pt>
                <c:pt idx="5">
                  <c:v>Jun</c:v>
                </c:pt>
              </c:strCache>
            </c:strRef>
          </c:cat>
          <c:val>
            <c:numRef>
              <c:f>Sheet1!$B$2:$B$7</c:f>
              <c:numCache>
                <c:formatCode>General</c:formatCode>
                <c:ptCount val="6"/>
                <c:pt idx="0">
                  <c:v>90</c:v>
                </c:pt>
                <c:pt idx="1">
                  <c:v>120</c:v>
                </c:pt>
                <c:pt idx="2">
                  <c:v>150</c:v>
                </c:pt>
                <c:pt idx="3">
                  <c:v>230</c:v>
                </c:pt>
                <c:pt idx="4">
                  <c:v>450</c:v>
                </c:pt>
                <c:pt idx="5">
                  <c:v>300</c:v>
                </c:pt>
              </c:numCache>
            </c:numRef>
          </c:val>
          <c:smooth val="0"/>
          <c:extLst xmlns:c16r2="http://schemas.microsoft.com/office/drawing/2015/06/chart">
            <c:ext xmlns:c16="http://schemas.microsoft.com/office/drawing/2014/chart" uri="{C3380CC4-5D6E-409C-BE32-E72D297353CC}">
              <c16:uniqueId val="{00000000-BD81-488A-8C2B-CA4692629633}"/>
            </c:ext>
          </c:extLst>
        </c:ser>
        <c:ser>
          <c:idx val="1"/>
          <c:order val="1"/>
          <c:tx>
            <c:strRef>
              <c:f>Sheet1!$C$1</c:f>
              <c:strCache>
                <c:ptCount val="1"/>
                <c:pt idx="0">
                  <c:v>Pictures</c:v>
                </c:pt>
              </c:strCache>
            </c:strRef>
          </c:tx>
          <c:spPr>
            <a:ln w="12700" cmpd="sng">
              <a:solidFill>
                <a:srgbClr val="7B1521"/>
              </a:solidFill>
            </a:ln>
            <a:effectLst/>
          </c:spPr>
          <c:marker>
            <c:symbol val="circle"/>
            <c:size val="4"/>
            <c:spPr>
              <a:solidFill>
                <a:srgbClr val="202F3D"/>
              </a:solidFill>
              <a:ln w="12700" cmpd="sng">
                <a:solidFill>
                  <a:srgbClr val="202F3D"/>
                </a:solidFill>
              </a:ln>
              <a:effectLst/>
            </c:spPr>
          </c:marker>
          <c:cat>
            <c:strRef>
              <c:f>Sheet1!$A$2:$A$7</c:f>
              <c:strCache>
                <c:ptCount val="6"/>
                <c:pt idx="0">
                  <c:v>Jan</c:v>
                </c:pt>
                <c:pt idx="1">
                  <c:v>Feb</c:v>
                </c:pt>
                <c:pt idx="2">
                  <c:v>Mar</c:v>
                </c:pt>
                <c:pt idx="3">
                  <c:v>April</c:v>
                </c:pt>
                <c:pt idx="4">
                  <c:v>May</c:v>
                </c:pt>
                <c:pt idx="5">
                  <c:v>Jun</c:v>
                </c:pt>
              </c:strCache>
            </c:strRef>
          </c:cat>
          <c:val>
            <c:numRef>
              <c:f>Sheet1!$C$2:$C$7</c:f>
              <c:numCache>
                <c:formatCode>General</c:formatCode>
                <c:ptCount val="6"/>
                <c:pt idx="0">
                  <c:v>600</c:v>
                </c:pt>
                <c:pt idx="1">
                  <c:v>560</c:v>
                </c:pt>
                <c:pt idx="2">
                  <c:v>400</c:v>
                </c:pt>
                <c:pt idx="3">
                  <c:v>400</c:v>
                </c:pt>
                <c:pt idx="4">
                  <c:v>200</c:v>
                </c:pt>
                <c:pt idx="5">
                  <c:v>580</c:v>
                </c:pt>
              </c:numCache>
            </c:numRef>
          </c:val>
          <c:smooth val="0"/>
          <c:extLst xmlns:c16r2="http://schemas.microsoft.com/office/drawing/2015/06/chart">
            <c:ext xmlns:c16="http://schemas.microsoft.com/office/drawing/2014/chart" uri="{C3380CC4-5D6E-409C-BE32-E72D297353CC}">
              <c16:uniqueId val="{00000001-BD81-488A-8C2B-CA4692629633}"/>
            </c:ext>
          </c:extLst>
        </c:ser>
        <c:ser>
          <c:idx val="2"/>
          <c:order val="2"/>
          <c:tx>
            <c:strRef>
              <c:f>Sheet1!$D$1</c:f>
              <c:strCache>
                <c:ptCount val="1"/>
                <c:pt idx="0">
                  <c:v>Research</c:v>
                </c:pt>
              </c:strCache>
            </c:strRef>
          </c:tx>
          <c:spPr>
            <a:ln w="12700" cmpd="sng">
              <a:solidFill>
                <a:srgbClr val="1C9494"/>
              </a:solidFill>
            </a:ln>
            <a:effectLst/>
          </c:spPr>
          <c:marker>
            <c:symbol val="circle"/>
            <c:size val="4"/>
            <c:spPr>
              <a:solidFill>
                <a:srgbClr val="1C9494"/>
              </a:solidFill>
              <a:ln w="12700" cmpd="sng">
                <a:solidFill>
                  <a:srgbClr val="1C9494"/>
                </a:solidFill>
              </a:ln>
              <a:effectLst/>
            </c:spPr>
          </c:marker>
          <c:cat>
            <c:strRef>
              <c:f>Sheet1!$A$2:$A$7</c:f>
              <c:strCache>
                <c:ptCount val="6"/>
                <c:pt idx="0">
                  <c:v>Jan</c:v>
                </c:pt>
                <c:pt idx="1">
                  <c:v>Feb</c:v>
                </c:pt>
                <c:pt idx="2">
                  <c:v>Mar</c:v>
                </c:pt>
                <c:pt idx="3">
                  <c:v>April</c:v>
                </c:pt>
                <c:pt idx="4">
                  <c:v>May</c:v>
                </c:pt>
                <c:pt idx="5">
                  <c:v>Jun</c:v>
                </c:pt>
              </c:strCache>
            </c:strRef>
          </c:cat>
          <c:val>
            <c:numRef>
              <c:f>Sheet1!$D$2:$D$7</c:f>
              <c:numCache>
                <c:formatCode>General</c:formatCode>
                <c:ptCount val="6"/>
                <c:pt idx="0">
                  <c:v>230</c:v>
                </c:pt>
                <c:pt idx="1">
                  <c:v>150</c:v>
                </c:pt>
                <c:pt idx="2">
                  <c:v>400</c:v>
                </c:pt>
                <c:pt idx="3">
                  <c:v>600</c:v>
                </c:pt>
                <c:pt idx="4">
                  <c:v>700</c:v>
                </c:pt>
                <c:pt idx="5">
                  <c:v>400</c:v>
                </c:pt>
              </c:numCache>
            </c:numRef>
          </c:val>
          <c:smooth val="0"/>
          <c:extLst xmlns:c16r2="http://schemas.microsoft.com/office/drawing/2015/06/chart">
            <c:ext xmlns:c16="http://schemas.microsoft.com/office/drawing/2014/chart" uri="{C3380CC4-5D6E-409C-BE32-E72D297353CC}">
              <c16:uniqueId val="{00000002-BD81-488A-8C2B-CA4692629633}"/>
            </c:ext>
          </c:extLst>
        </c:ser>
        <c:ser>
          <c:idx val="3"/>
          <c:order val="3"/>
          <c:tx>
            <c:strRef>
              <c:f>Sheet1!$E$1</c:f>
              <c:strCache>
                <c:ptCount val="1"/>
                <c:pt idx="0">
                  <c:v>Quality</c:v>
                </c:pt>
              </c:strCache>
            </c:strRef>
          </c:tx>
          <c:spPr>
            <a:ln w="12700" cmpd="sng">
              <a:solidFill>
                <a:srgbClr val="FAC14D"/>
              </a:solidFill>
            </a:ln>
            <a:effectLst/>
          </c:spPr>
          <c:marker>
            <c:symbol val="circle"/>
            <c:size val="4"/>
            <c:spPr>
              <a:solidFill>
                <a:srgbClr val="FAC14D"/>
              </a:solidFill>
              <a:ln w="12700" cmpd="sng">
                <a:solidFill>
                  <a:srgbClr val="FAC14D"/>
                </a:solidFill>
              </a:ln>
              <a:effectLst/>
            </c:spPr>
          </c:marker>
          <c:cat>
            <c:strRef>
              <c:f>Sheet1!$A$2:$A$7</c:f>
              <c:strCache>
                <c:ptCount val="6"/>
                <c:pt idx="0">
                  <c:v>Jan</c:v>
                </c:pt>
                <c:pt idx="1">
                  <c:v>Feb</c:v>
                </c:pt>
                <c:pt idx="2">
                  <c:v>Mar</c:v>
                </c:pt>
                <c:pt idx="3">
                  <c:v>April</c:v>
                </c:pt>
                <c:pt idx="4">
                  <c:v>May</c:v>
                </c:pt>
                <c:pt idx="5">
                  <c:v>Jun</c:v>
                </c:pt>
              </c:strCache>
            </c:strRef>
          </c:cat>
          <c:val>
            <c:numRef>
              <c:f>Sheet1!$E$2:$E$7</c:f>
              <c:numCache>
                <c:formatCode>General</c:formatCode>
                <c:ptCount val="6"/>
                <c:pt idx="0">
                  <c:v>100</c:v>
                </c:pt>
                <c:pt idx="1">
                  <c:v>200</c:v>
                </c:pt>
                <c:pt idx="2">
                  <c:v>300</c:v>
                </c:pt>
                <c:pt idx="3">
                  <c:v>50</c:v>
                </c:pt>
                <c:pt idx="4">
                  <c:v>200</c:v>
                </c:pt>
                <c:pt idx="5">
                  <c:v>400</c:v>
                </c:pt>
              </c:numCache>
            </c:numRef>
          </c:val>
          <c:smooth val="0"/>
          <c:extLst xmlns:c16r2="http://schemas.microsoft.com/office/drawing/2015/06/chart">
            <c:ext xmlns:c16="http://schemas.microsoft.com/office/drawing/2014/chart" uri="{C3380CC4-5D6E-409C-BE32-E72D297353CC}">
              <c16:uniqueId val="{00000003-BD81-488A-8C2B-CA4692629633}"/>
            </c:ext>
          </c:extLst>
        </c:ser>
        <c:dLbls>
          <c:showLegendKey val="0"/>
          <c:showVal val="0"/>
          <c:showCatName val="0"/>
          <c:showSerName val="0"/>
          <c:showPercent val="0"/>
          <c:showBubbleSize val="0"/>
        </c:dLbls>
        <c:marker val="1"/>
        <c:smooth val="0"/>
        <c:axId val="377724928"/>
        <c:axId val="377726848"/>
      </c:lineChart>
      <c:catAx>
        <c:axId val="377724928"/>
        <c:scaling>
          <c:orientation val="minMax"/>
        </c:scaling>
        <c:delete val="0"/>
        <c:axPos val="b"/>
        <c:majorGridlines>
          <c:spPr>
            <a:ln>
              <a:solidFill>
                <a:sysClr val="window" lastClr="FFFFFF">
                  <a:lumMod val="95000"/>
                </a:sysClr>
              </a:solidFill>
            </a:ln>
          </c:spPr>
        </c:majorGridlines>
        <c:numFmt formatCode="General" sourceLinked="0"/>
        <c:majorTickMark val="out"/>
        <c:minorTickMark val="none"/>
        <c:tickLblPos val="nextTo"/>
        <c:txPr>
          <a:bodyPr/>
          <a:lstStyle/>
          <a:p>
            <a:pPr>
              <a:defRPr sz="1000">
                <a:solidFill>
                  <a:schemeClr val="bg1">
                    <a:lumMod val="65000"/>
                  </a:schemeClr>
                </a:solidFill>
              </a:defRPr>
            </a:pPr>
            <a:endParaRPr lang="zh-CN"/>
          </a:p>
        </c:txPr>
        <c:crossAx val="377726848"/>
        <c:crosses val="autoZero"/>
        <c:auto val="1"/>
        <c:lblAlgn val="ctr"/>
        <c:lblOffset val="100"/>
        <c:noMultiLvlLbl val="0"/>
      </c:catAx>
      <c:valAx>
        <c:axId val="377726848"/>
        <c:scaling>
          <c:orientation val="minMax"/>
        </c:scaling>
        <c:delete val="0"/>
        <c:axPos val="l"/>
        <c:majorGridlines>
          <c:spPr>
            <a:ln>
              <a:solidFill>
                <a:sysClr val="window" lastClr="FFFFFF">
                  <a:lumMod val="85000"/>
                </a:sysClr>
              </a:solidFill>
            </a:ln>
          </c:spPr>
        </c:majorGridlines>
        <c:numFmt formatCode="General" sourceLinked="1"/>
        <c:majorTickMark val="none"/>
        <c:minorTickMark val="none"/>
        <c:tickLblPos val="nextTo"/>
        <c:txPr>
          <a:bodyPr/>
          <a:lstStyle/>
          <a:p>
            <a:pPr>
              <a:defRPr sz="900">
                <a:solidFill>
                  <a:schemeClr val="bg1">
                    <a:lumMod val="65000"/>
                  </a:schemeClr>
                </a:solidFill>
                <a:latin typeface="Roboto" panose="02000000000000000000" pitchFamily="2" charset="0"/>
                <a:ea typeface="Roboto" panose="02000000000000000000" pitchFamily="2" charset="0"/>
                <a:cs typeface="Calibri"/>
              </a:defRPr>
            </a:pPr>
            <a:endParaRPr lang="zh-CN"/>
          </a:p>
        </c:txPr>
        <c:crossAx val="377724928"/>
        <c:crosses val="autoZero"/>
        <c:crossBetween val="between"/>
      </c:valAx>
      <c:spPr>
        <a:noFill/>
        <a:ln w="25400">
          <a:noFill/>
        </a:ln>
      </c:spPr>
    </c:plotArea>
    <c:legend>
      <c:legendPos val="b"/>
      <c:layout>
        <c:manualLayout>
          <c:xMode val="edge"/>
          <c:yMode val="edge"/>
          <c:x val="7.8737720448620971E-2"/>
          <c:y val="0.88394834402638356"/>
          <c:w val="0.89999984914556042"/>
          <c:h val="8.6734898022311518E-2"/>
        </c:manualLayout>
      </c:layout>
      <c:overlay val="0"/>
      <c:txPr>
        <a:bodyPr/>
        <a:lstStyle/>
        <a:p>
          <a:pPr>
            <a:defRPr sz="900">
              <a:solidFill>
                <a:schemeClr val="bg1">
                  <a:lumMod val="65000"/>
                </a:schemeClr>
              </a:solidFill>
              <a:latin typeface="Roboto" panose="02000000000000000000" pitchFamily="2" charset="0"/>
              <a:ea typeface="Roboto" panose="02000000000000000000" pitchFamily="2" charset="0"/>
            </a:defRPr>
          </a:pPr>
          <a:endParaRPr lang="zh-CN"/>
        </a:p>
      </c:txPr>
    </c:legend>
    <c:plotVisOnly val="1"/>
    <c:dispBlanksAs val="gap"/>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1400" b="0">
                <a:solidFill>
                  <a:schemeClr val="tx1"/>
                </a:solidFill>
                <a:latin typeface="Roboto" panose="02000000000000000000" pitchFamily="2" charset="0"/>
                <a:ea typeface="Roboto" panose="02000000000000000000" pitchFamily="2" charset="0"/>
              </a:defRPr>
            </a:pPr>
            <a:r>
              <a:rPr lang="id-ID" sz="1400" b="0" dirty="0">
                <a:solidFill>
                  <a:schemeClr val="tx1"/>
                </a:solidFill>
                <a:latin typeface="Roboto" panose="02000000000000000000" pitchFamily="2" charset="0"/>
                <a:ea typeface="Roboto" panose="02000000000000000000" pitchFamily="2" charset="0"/>
              </a:rPr>
              <a:t>Semester 2</a:t>
            </a:r>
          </a:p>
        </c:rich>
      </c:tx>
      <c:layout/>
      <c:overlay val="0"/>
    </c:title>
    <c:autoTitleDeleted val="0"/>
    <c:plotArea>
      <c:layout/>
      <c:lineChart>
        <c:grouping val="standard"/>
        <c:varyColors val="0"/>
        <c:ser>
          <c:idx val="0"/>
          <c:order val="0"/>
          <c:tx>
            <c:strRef>
              <c:f>Sheet1!$B$1</c:f>
              <c:strCache>
                <c:ptCount val="1"/>
                <c:pt idx="0">
                  <c:v>Communication</c:v>
                </c:pt>
              </c:strCache>
            </c:strRef>
          </c:tx>
          <c:spPr>
            <a:ln w="12700" cmpd="sng">
              <a:solidFill>
                <a:srgbClr val="7CB554"/>
              </a:solidFill>
            </a:ln>
            <a:effectLst/>
          </c:spPr>
          <c:marker>
            <c:symbol val="circle"/>
            <c:size val="4"/>
            <c:spPr>
              <a:solidFill>
                <a:srgbClr val="7CB554"/>
              </a:solidFill>
              <a:ln w="12700" cmpd="sng">
                <a:solidFill>
                  <a:srgbClr val="7CB554"/>
                </a:solidFill>
              </a:ln>
              <a:effectLst/>
            </c:spPr>
          </c:marker>
          <c:cat>
            <c:strRef>
              <c:f>Sheet1!$A$2:$A$7</c:f>
              <c:strCache>
                <c:ptCount val="6"/>
                <c:pt idx="0">
                  <c:v>July</c:v>
                </c:pt>
                <c:pt idx="1">
                  <c:v>Aug</c:v>
                </c:pt>
                <c:pt idx="2">
                  <c:v>Sept</c:v>
                </c:pt>
                <c:pt idx="3">
                  <c:v>Oct</c:v>
                </c:pt>
                <c:pt idx="4">
                  <c:v>Nov</c:v>
                </c:pt>
                <c:pt idx="5">
                  <c:v>Des</c:v>
                </c:pt>
              </c:strCache>
            </c:strRef>
          </c:cat>
          <c:val>
            <c:numRef>
              <c:f>Sheet1!$B$2:$B$7</c:f>
              <c:numCache>
                <c:formatCode>General</c:formatCode>
                <c:ptCount val="6"/>
                <c:pt idx="0">
                  <c:v>400</c:v>
                </c:pt>
                <c:pt idx="1">
                  <c:v>220</c:v>
                </c:pt>
                <c:pt idx="2">
                  <c:v>100</c:v>
                </c:pt>
                <c:pt idx="3">
                  <c:v>230</c:v>
                </c:pt>
                <c:pt idx="4">
                  <c:v>450</c:v>
                </c:pt>
                <c:pt idx="5">
                  <c:v>300</c:v>
                </c:pt>
              </c:numCache>
            </c:numRef>
          </c:val>
          <c:smooth val="0"/>
          <c:extLst xmlns:c16r2="http://schemas.microsoft.com/office/drawing/2015/06/chart">
            <c:ext xmlns:c16="http://schemas.microsoft.com/office/drawing/2014/chart" uri="{C3380CC4-5D6E-409C-BE32-E72D297353CC}">
              <c16:uniqueId val="{00000000-E270-4C2E-9B12-931F2B113B80}"/>
            </c:ext>
          </c:extLst>
        </c:ser>
        <c:ser>
          <c:idx val="1"/>
          <c:order val="1"/>
          <c:tx>
            <c:strRef>
              <c:f>Sheet1!$C$1</c:f>
              <c:strCache>
                <c:ptCount val="1"/>
                <c:pt idx="0">
                  <c:v>Pictures</c:v>
                </c:pt>
              </c:strCache>
            </c:strRef>
          </c:tx>
          <c:spPr>
            <a:ln w="12700" cmpd="sng">
              <a:solidFill>
                <a:srgbClr val="7B1521"/>
              </a:solidFill>
            </a:ln>
            <a:effectLst/>
          </c:spPr>
          <c:marker>
            <c:symbol val="circle"/>
            <c:size val="4"/>
            <c:spPr>
              <a:solidFill>
                <a:srgbClr val="202F3D"/>
              </a:solidFill>
              <a:ln w="12700" cmpd="sng">
                <a:solidFill>
                  <a:srgbClr val="202F3D"/>
                </a:solidFill>
              </a:ln>
              <a:effectLst/>
            </c:spPr>
          </c:marker>
          <c:cat>
            <c:strRef>
              <c:f>Sheet1!$A$2:$A$7</c:f>
              <c:strCache>
                <c:ptCount val="6"/>
                <c:pt idx="0">
                  <c:v>July</c:v>
                </c:pt>
                <c:pt idx="1">
                  <c:v>Aug</c:v>
                </c:pt>
                <c:pt idx="2">
                  <c:v>Sept</c:v>
                </c:pt>
                <c:pt idx="3">
                  <c:v>Oct</c:v>
                </c:pt>
                <c:pt idx="4">
                  <c:v>Nov</c:v>
                </c:pt>
                <c:pt idx="5">
                  <c:v>Des</c:v>
                </c:pt>
              </c:strCache>
            </c:strRef>
          </c:cat>
          <c:val>
            <c:numRef>
              <c:f>Sheet1!$C$2:$C$7</c:f>
              <c:numCache>
                <c:formatCode>General</c:formatCode>
                <c:ptCount val="6"/>
                <c:pt idx="0">
                  <c:v>400</c:v>
                </c:pt>
                <c:pt idx="1">
                  <c:v>560</c:v>
                </c:pt>
                <c:pt idx="2">
                  <c:v>400</c:v>
                </c:pt>
                <c:pt idx="3">
                  <c:v>400</c:v>
                </c:pt>
                <c:pt idx="4">
                  <c:v>200</c:v>
                </c:pt>
                <c:pt idx="5">
                  <c:v>580</c:v>
                </c:pt>
              </c:numCache>
            </c:numRef>
          </c:val>
          <c:smooth val="0"/>
          <c:extLst xmlns:c16r2="http://schemas.microsoft.com/office/drawing/2015/06/chart">
            <c:ext xmlns:c16="http://schemas.microsoft.com/office/drawing/2014/chart" uri="{C3380CC4-5D6E-409C-BE32-E72D297353CC}">
              <c16:uniqueId val="{00000001-E270-4C2E-9B12-931F2B113B80}"/>
            </c:ext>
          </c:extLst>
        </c:ser>
        <c:ser>
          <c:idx val="2"/>
          <c:order val="2"/>
          <c:tx>
            <c:strRef>
              <c:f>Sheet1!$D$1</c:f>
              <c:strCache>
                <c:ptCount val="1"/>
                <c:pt idx="0">
                  <c:v>Research</c:v>
                </c:pt>
              </c:strCache>
            </c:strRef>
          </c:tx>
          <c:spPr>
            <a:ln w="12700" cmpd="sng">
              <a:solidFill>
                <a:srgbClr val="1C9494"/>
              </a:solidFill>
            </a:ln>
            <a:effectLst/>
          </c:spPr>
          <c:marker>
            <c:symbol val="circle"/>
            <c:size val="4"/>
            <c:spPr>
              <a:solidFill>
                <a:srgbClr val="1C9494"/>
              </a:solidFill>
              <a:ln w="12700" cmpd="sng">
                <a:solidFill>
                  <a:srgbClr val="1C9494"/>
                </a:solidFill>
              </a:ln>
              <a:effectLst/>
            </c:spPr>
          </c:marker>
          <c:cat>
            <c:strRef>
              <c:f>Sheet1!$A$2:$A$7</c:f>
              <c:strCache>
                <c:ptCount val="6"/>
                <c:pt idx="0">
                  <c:v>July</c:v>
                </c:pt>
                <c:pt idx="1">
                  <c:v>Aug</c:v>
                </c:pt>
                <c:pt idx="2">
                  <c:v>Sept</c:v>
                </c:pt>
                <c:pt idx="3">
                  <c:v>Oct</c:v>
                </c:pt>
                <c:pt idx="4">
                  <c:v>Nov</c:v>
                </c:pt>
                <c:pt idx="5">
                  <c:v>Des</c:v>
                </c:pt>
              </c:strCache>
            </c:strRef>
          </c:cat>
          <c:val>
            <c:numRef>
              <c:f>Sheet1!$D$2:$D$7</c:f>
              <c:numCache>
                <c:formatCode>General</c:formatCode>
                <c:ptCount val="6"/>
                <c:pt idx="0">
                  <c:v>230</c:v>
                </c:pt>
                <c:pt idx="1">
                  <c:v>150</c:v>
                </c:pt>
                <c:pt idx="2">
                  <c:v>500</c:v>
                </c:pt>
                <c:pt idx="3">
                  <c:v>600</c:v>
                </c:pt>
                <c:pt idx="4">
                  <c:v>700</c:v>
                </c:pt>
                <c:pt idx="5">
                  <c:v>400</c:v>
                </c:pt>
              </c:numCache>
            </c:numRef>
          </c:val>
          <c:smooth val="0"/>
          <c:extLst xmlns:c16r2="http://schemas.microsoft.com/office/drawing/2015/06/chart">
            <c:ext xmlns:c16="http://schemas.microsoft.com/office/drawing/2014/chart" uri="{C3380CC4-5D6E-409C-BE32-E72D297353CC}">
              <c16:uniqueId val="{00000002-E270-4C2E-9B12-931F2B113B80}"/>
            </c:ext>
          </c:extLst>
        </c:ser>
        <c:ser>
          <c:idx val="3"/>
          <c:order val="3"/>
          <c:tx>
            <c:strRef>
              <c:f>Sheet1!$E$1</c:f>
              <c:strCache>
                <c:ptCount val="1"/>
                <c:pt idx="0">
                  <c:v>Quality</c:v>
                </c:pt>
              </c:strCache>
            </c:strRef>
          </c:tx>
          <c:spPr>
            <a:ln w="12700" cmpd="sng">
              <a:solidFill>
                <a:srgbClr val="FAC14D"/>
              </a:solidFill>
            </a:ln>
            <a:effectLst/>
          </c:spPr>
          <c:marker>
            <c:symbol val="circle"/>
            <c:size val="4"/>
            <c:spPr>
              <a:solidFill>
                <a:srgbClr val="FAC14D"/>
              </a:solidFill>
              <a:ln w="12700" cmpd="sng">
                <a:solidFill>
                  <a:srgbClr val="FAC14D"/>
                </a:solidFill>
              </a:ln>
              <a:effectLst/>
            </c:spPr>
          </c:marker>
          <c:cat>
            <c:strRef>
              <c:f>Sheet1!$A$2:$A$7</c:f>
              <c:strCache>
                <c:ptCount val="6"/>
                <c:pt idx="0">
                  <c:v>July</c:v>
                </c:pt>
                <c:pt idx="1">
                  <c:v>Aug</c:v>
                </c:pt>
                <c:pt idx="2">
                  <c:v>Sept</c:v>
                </c:pt>
                <c:pt idx="3">
                  <c:v>Oct</c:v>
                </c:pt>
                <c:pt idx="4">
                  <c:v>Nov</c:v>
                </c:pt>
                <c:pt idx="5">
                  <c:v>Des</c:v>
                </c:pt>
              </c:strCache>
            </c:strRef>
          </c:cat>
          <c:val>
            <c:numRef>
              <c:f>Sheet1!$E$2:$E$7</c:f>
              <c:numCache>
                <c:formatCode>General</c:formatCode>
                <c:ptCount val="6"/>
                <c:pt idx="0">
                  <c:v>100</c:v>
                </c:pt>
                <c:pt idx="1">
                  <c:v>200</c:v>
                </c:pt>
                <c:pt idx="2">
                  <c:v>300</c:v>
                </c:pt>
                <c:pt idx="3">
                  <c:v>50</c:v>
                </c:pt>
                <c:pt idx="4">
                  <c:v>150</c:v>
                </c:pt>
                <c:pt idx="5">
                  <c:v>400</c:v>
                </c:pt>
              </c:numCache>
            </c:numRef>
          </c:val>
          <c:smooth val="0"/>
          <c:extLst xmlns:c16r2="http://schemas.microsoft.com/office/drawing/2015/06/chart">
            <c:ext xmlns:c16="http://schemas.microsoft.com/office/drawing/2014/chart" uri="{C3380CC4-5D6E-409C-BE32-E72D297353CC}">
              <c16:uniqueId val="{00000003-E270-4C2E-9B12-931F2B113B80}"/>
            </c:ext>
          </c:extLst>
        </c:ser>
        <c:dLbls>
          <c:showLegendKey val="0"/>
          <c:showVal val="0"/>
          <c:showCatName val="0"/>
          <c:showSerName val="0"/>
          <c:showPercent val="0"/>
          <c:showBubbleSize val="0"/>
        </c:dLbls>
        <c:marker val="1"/>
        <c:smooth val="0"/>
        <c:axId val="494933504"/>
        <c:axId val="494935424"/>
      </c:lineChart>
      <c:catAx>
        <c:axId val="494933504"/>
        <c:scaling>
          <c:orientation val="minMax"/>
        </c:scaling>
        <c:delete val="0"/>
        <c:axPos val="b"/>
        <c:majorGridlines>
          <c:spPr>
            <a:ln>
              <a:solidFill>
                <a:sysClr val="window" lastClr="FFFFFF">
                  <a:lumMod val="95000"/>
                </a:sysClr>
              </a:solidFill>
            </a:ln>
          </c:spPr>
        </c:majorGridlines>
        <c:numFmt formatCode="General" sourceLinked="0"/>
        <c:majorTickMark val="out"/>
        <c:minorTickMark val="none"/>
        <c:tickLblPos val="nextTo"/>
        <c:txPr>
          <a:bodyPr/>
          <a:lstStyle/>
          <a:p>
            <a:pPr>
              <a:defRPr sz="1000">
                <a:solidFill>
                  <a:schemeClr val="bg1">
                    <a:lumMod val="65000"/>
                  </a:schemeClr>
                </a:solidFill>
              </a:defRPr>
            </a:pPr>
            <a:endParaRPr lang="zh-CN"/>
          </a:p>
        </c:txPr>
        <c:crossAx val="494935424"/>
        <c:crosses val="autoZero"/>
        <c:auto val="1"/>
        <c:lblAlgn val="ctr"/>
        <c:lblOffset val="100"/>
        <c:noMultiLvlLbl val="0"/>
      </c:catAx>
      <c:valAx>
        <c:axId val="494935424"/>
        <c:scaling>
          <c:orientation val="minMax"/>
        </c:scaling>
        <c:delete val="0"/>
        <c:axPos val="l"/>
        <c:majorGridlines>
          <c:spPr>
            <a:ln>
              <a:solidFill>
                <a:sysClr val="window" lastClr="FFFFFF">
                  <a:lumMod val="85000"/>
                </a:sysClr>
              </a:solidFill>
            </a:ln>
          </c:spPr>
        </c:majorGridlines>
        <c:numFmt formatCode="General" sourceLinked="1"/>
        <c:majorTickMark val="none"/>
        <c:minorTickMark val="none"/>
        <c:tickLblPos val="nextTo"/>
        <c:txPr>
          <a:bodyPr/>
          <a:lstStyle/>
          <a:p>
            <a:pPr>
              <a:defRPr sz="900">
                <a:solidFill>
                  <a:schemeClr val="bg1">
                    <a:lumMod val="65000"/>
                  </a:schemeClr>
                </a:solidFill>
                <a:latin typeface="Roboto" panose="02000000000000000000" pitchFamily="2" charset="0"/>
                <a:ea typeface="Roboto" panose="02000000000000000000" pitchFamily="2" charset="0"/>
                <a:cs typeface="Calibri"/>
              </a:defRPr>
            </a:pPr>
            <a:endParaRPr lang="zh-CN"/>
          </a:p>
        </c:txPr>
        <c:crossAx val="494933504"/>
        <c:crosses val="autoZero"/>
        <c:crossBetween val="between"/>
      </c:valAx>
      <c:spPr>
        <a:noFill/>
        <a:ln w="25400">
          <a:noFill/>
        </a:ln>
      </c:spPr>
    </c:plotArea>
    <c:legend>
      <c:legendPos val="b"/>
      <c:layout>
        <c:manualLayout>
          <c:xMode val="edge"/>
          <c:yMode val="edge"/>
          <c:x val="7.8737720448620971E-2"/>
          <c:y val="0.88394834402638356"/>
          <c:w val="0.89999984914556042"/>
          <c:h val="8.6734898022311518E-2"/>
        </c:manualLayout>
      </c:layout>
      <c:overlay val="0"/>
      <c:txPr>
        <a:bodyPr/>
        <a:lstStyle/>
        <a:p>
          <a:pPr>
            <a:defRPr sz="900">
              <a:solidFill>
                <a:schemeClr val="bg1">
                  <a:lumMod val="65000"/>
                </a:schemeClr>
              </a:solidFill>
              <a:latin typeface="Roboto" panose="02000000000000000000" pitchFamily="2" charset="0"/>
              <a:ea typeface="Roboto" panose="02000000000000000000" pitchFamily="2" charset="0"/>
            </a:defRPr>
          </a:pPr>
          <a:endParaRPr lang="zh-CN"/>
        </a:p>
      </c:txPr>
    </c:legend>
    <c:plotVisOnly val="1"/>
    <c:dispBlanksAs val="gap"/>
    <c:showDLblsOverMax val="0"/>
  </c:chart>
  <c:txPr>
    <a:bodyPr/>
    <a:lstStyle/>
    <a:p>
      <a:pPr>
        <a:defRPr sz="1800"/>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2019/10/31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2019/10/31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2019/10/31</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8"/>
          <p:cNvGraphicFramePr>
            <a:graphicFrameLocks noChangeAspect="1"/>
          </p:cNvGraphicFramePr>
          <p:nvPr>
            <p:extLst>
              <p:ext uri="{D42A27DB-BD31-4B8C-83A1-F6EECF244321}">
                <p14:modId xmlns:p14="http://schemas.microsoft.com/office/powerpoint/2010/main" val="2422691647"/>
              </p:ext>
            </p:extLst>
          </p:nvPr>
        </p:nvGraphicFramePr>
        <p:xfrm>
          <a:off x="810809" y="1910178"/>
          <a:ext cx="4772813" cy="31190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9"/>
          <p:cNvGraphicFramePr>
            <a:graphicFrameLocks noChangeAspect="1"/>
          </p:cNvGraphicFramePr>
          <p:nvPr>
            <p:extLst>
              <p:ext uri="{D42A27DB-BD31-4B8C-83A1-F6EECF244321}">
                <p14:modId xmlns:p14="http://schemas.microsoft.com/office/powerpoint/2010/main" val="2119034130"/>
              </p:ext>
            </p:extLst>
          </p:nvPr>
        </p:nvGraphicFramePr>
        <p:xfrm>
          <a:off x="6348010" y="1902921"/>
          <a:ext cx="4772813" cy="3119035"/>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576461" y="5160589"/>
            <a:ext cx="10774824" cy="1608064"/>
          </a:xfrm>
          <a:prstGeom prst="rect">
            <a:avLst/>
          </a:prstGeom>
          <a:noFill/>
        </p:spPr>
        <p:txBody>
          <a:bodyPr wrap="square" rIns="144000" bIns="36000" numCol="1" spcCol="360000">
            <a:spAutoFit/>
          </a:bodyPr>
          <a:lstStyle/>
          <a:p>
            <a:pPr algn="ctr" fontAlgn="auto">
              <a:lnSpc>
                <a:spcPct val="150000"/>
              </a:lnSpc>
              <a:spcBef>
                <a:spcPts val="0"/>
              </a:spcBef>
              <a:spcAft>
                <a:spcPts val="0"/>
              </a:spcAft>
              <a:defRPr/>
            </a:pPr>
            <a:r>
              <a:rPr lang="zh-CN" altLang="en-US" sz="2000" dirty="0">
                <a:solidFill>
                  <a:prstClr val="black">
                    <a:lumMod val="75000"/>
                    <a:lumOff val="25000"/>
                  </a:prstClr>
                </a:solidFill>
                <a:latin typeface="Roboto" panose="02000000000000000000" pitchFamily="2" charset="0"/>
                <a:ea typeface="Roboto" panose="02000000000000000000" pitchFamily="2" charset="0"/>
              </a:rPr>
              <a:t>插入标题</a:t>
            </a:r>
            <a:r>
              <a:rPr lang="zh-CN" altLang="en-US" sz="2000" dirty="0" smtClean="0">
                <a:solidFill>
                  <a:prstClr val="black">
                    <a:lumMod val="75000"/>
                    <a:lumOff val="25000"/>
                  </a:prstClr>
                </a:solidFill>
                <a:latin typeface="Roboto" panose="02000000000000000000" pitchFamily="2" charset="0"/>
                <a:ea typeface="Roboto" panose="02000000000000000000" pitchFamily="2" charset="0"/>
              </a:rPr>
              <a:t>内容</a:t>
            </a:r>
            <a:endParaRPr lang="en-US" altLang="zh-CN" sz="1599"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50000"/>
              </a:lnSpc>
              <a:spcBef>
                <a:spcPts val="0"/>
              </a:spcBef>
              <a:spcAft>
                <a:spcPts val="0"/>
              </a:spcAft>
              <a:defRPr/>
            </a:pPr>
            <a:r>
              <a:rPr lang="zh-CN" altLang="en-US" sz="1599" dirty="0" smtClean="0">
                <a:solidFill>
                  <a:prstClr val="black">
                    <a:lumMod val="50000"/>
                    <a:lumOff val="50000"/>
                  </a:prstClr>
                </a:solidFill>
                <a:latin typeface="微软雅黑" panose="020B0503020204020204" pitchFamily="34" charset="-122"/>
                <a:ea typeface="微软雅黑" panose="020B0503020204020204" pitchFamily="34" charset="-122"/>
              </a:rPr>
              <a:t>这里</a:t>
            </a:r>
            <a:r>
              <a:rPr lang="zh-CN" altLang="en-US" sz="1599" dirty="0">
                <a:solidFill>
                  <a:prstClr val="black">
                    <a:lumMod val="50000"/>
                    <a:lumOff val="50000"/>
                  </a:prstClr>
                </a:solidFill>
                <a:latin typeface="微软雅黑" panose="020B0503020204020204" pitchFamily="34" charset="-122"/>
                <a:ea typeface="微软雅黑" panose="020B0503020204020204" pitchFamily="34" charset="-122"/>
              </a:rPr>
              <a:t>输入段落文本这里输入段落文本这里输入段落文本这里输入段落文本这里输入段落文本这里输入段落文本这里输入段落文本这里输入段落</a:t>
            </a:r>
            <a:r>
              <a:rPr lang="zh-CN" altLang="en-US" sz="1599" dirty="0" smtClean="0">
                <a:solidFill>
                  <a:prstClr val="black">
                    <a:lumMod val="50000"/>
                    <a:lumOff val="50000"/>
                  </a:prstClr>
                </a:solidFill>
                <a:latin typeface="微软雅黑" panose="020B0503020204020204" pitchFamily="34" charset="-122"/>
                <a:ea typeface="微软雅黑" panose="020B0503020204020204" pitchFamily="34" charset="-122"/>
              </a:rPr>
              <a:t>文本</a:t>
            </a:r>
            <a:r>
              <a:rPr lang="zh-CN" altLang="en-US" sz="1599" dirty="0">
                <a:solidFill>
                  <a:prstClr val="black">
                    <a:lumMod val="50000"/>
                    <a:lumOff val="50000"/>
                  </a:prstClr>
                </a:solidFill>
                <a:latin typeface="微软雅黑" panose="020B0503020204020204" pitchFamily="34" charset="-122"/>
                <a:ea typeface="微软雅黑" panose="020B0503020204020204" pitchFamily="34" charset="-122"/>
              </a:rPr>
              <a:t>这里输入段落文本这里输入段落文本这里输入段落文本这里输入段落文本这里输入段落文本这里输入段落文本这里输入段落文本这里输入段落文本</a:t>
            </a:r>
            <a:endParaRPr lang="en-US" sz="1000" dirty="0">
              <a:solidFill>
                <a:prstClr val="black">
                  <a:lumMod val="50000"/>
                  <a:lumOff val="50000"/>
                </a:prstClr>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2" presetClass="entr" presetSubtype="4" fill="hold" grpId="0" nodeType="withEffect">
                                  <p:stCondLst>
                                    <p:cond delay="5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23074</TotalTime>
  <Words>374</Words>
  <Application>Microsoft Office PowerPoint</Application>
  <PresentationFormat>自定义</PresentationFormat>
  <Paragraphs>21</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2019-10-31T14:06:48Z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