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48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2019/10/31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3"/>
          <p:cNvSpPr>
            <a:spLocks noChangeArrowheads="1"/>
          </p:cNvSpPr>
          <p:nvPr/>
        </p:nvSpPr>
        <p:spPr bwMode="auto">
          <a:xfrm>
            <a:off x="1152525" y="1677942"/>
            <a:ext cx="3311819" cy="1655116"/>
          </a:xfrm>
          <a:prstGeom prst="roundRect">
            <a:avLst>
              <a:gd name="adj" fmla="val 0"/>
            </a:avLst>
          </a:prstGeom>
          <a:solidFill>
            <a:srgbClr val="F8F8F8"/>
          </a:solidFill>
          <a:ln w="9525" cmpd="sng">
            <a:solidFill>
              <a:sysClr val="window" lastClr="FFFFFF"/>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grpSp>
        <p:nvGrpSpPr>
          <p:cNvPr id="29" name="组合 4"/>
          <p:cNvGrpSpPr>
            <a:grpSpLocks/>
          </p:cNvGrpSpPr>
          <p:nvPr/>
        </p:nvGrpSpPr>
        <p:grpSpPr bwMode="auto">
          <a:xfrm rot="5400000">
            <a:off x="6789123" y="3114068"/>
            <a:ext cx="1420257" cy="2251783"/>
            <a:chOff x="0" y="0"/>
            <a:chExt cx="1421099" cy="2422698"/>
          </a:xfrm>
        </p:grpSpPr>
        <p:sp>
          <p:nvSpPr>
            <p:cNvPr id="30" name="圆角矩形 5"/>
            <p:cNvSpPr>
              <a:spLocks noChangeArrowheads="1"/>
            </p:cNvSpPr>
            <p:nvPr/>
          </p:nvSpPr>
          <p:spPr bwMode="auto">
            <a:xfrm>
              <a:off x="0" y="0"/>
              <a:ext cx="1421099" cy="2422698"/>
            </a:xfrm>
            <a:prstGeom prst="roundRect">
              <a:avLst>
                <a:gd name="adj" fmla="val 16667"/>
              </a:avLst>
            </a:prstGeom>
            <a:solidFill>
              <a:srgbClr val="00767A">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31" name="圆角矩形 6"/>
            <p:cNvSpPr>
              <a:spLocks noChangeArrowheads="1"/>
            </p:cNvSpPr>
            <p:nvPr/>
          </p:nvSpPr>
          <p:spPr bwMode="auto">
            <a:xfrm>
              <a:off x="154263" y="170358"/>
              <a:ext cx="1112573" cy="2081982"/>
            </a:xfrm>
            <a:prstGeom prst="roundRect">
              <a:avLst>
                <a:gd name="adj" fmla="val 13241"/>
              </a:avLst>
            </a:prstGeom>
            <a:solidFill>
              <a:srgbClr val="0076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grpSp>
      <p:grpSp>
        <p:nvGrpSpPr>
          <p:cNvPr id="32" name="组合 7"/>
          <p:cNvGrpSpPr>
            <a:grpSpLocks/>
          </p:cNvGrpSpPr>
          <p:nvPr/>
        </p:nvGrpSpPr>
        <p:grpSpPr bwMode="auto">
          <a:xfrm rot="5400000">
            <a:off x="3615363" y="3114068"/>
            <a:ext cx="1420257" cy="2251783"/>
            <a:chOff x="0" y="0"/>
            <a:chExt cx="1421099" cy="2422698"/>
          </a:xfrm>
        </p:grpSpPr>
        <p:sp>
          <p:nvSpPr>
            <p:cNvPr id="33" name="圆角矩形 8"/>
            <p:cNvSpPr>
              <a:spLocks noChangeArrowheads="1"/>
            </p:cNvSpPr>
            <p:nvPr/>
          </p:nvSpPr>
          <p:spPr bwMode="auto">
            <a:xfrm>
              <a:off x="0" y="0"/>
              <a:ext cx="1421099" cy="2422698"/>
            </a:xfrm>
            <a:prstGeom prst="roundRect">
              <a:avLst>
                <a:gd name="adj" fmla="val 16667"/>
              </a:avLst>
            </a:prstGeom>
            <a:solidFill>
              <a:srgbClr val="9F181A">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34" name="圆角矩形 9"/>
            <p:cNvSpPr>
              <a:spLocks noChangeArrowheads="1"/>
            </p:cNvSpPr>
            <p:nvPr/>
          </p:nvSpPr>
          <p:spPr bwMode="auto">
            <a:xfrm>
              <a:off x="154263" y="170358"/>
              <a:ext cx="1112573" cy="2081982"/>
            </a:xfrm>
            <a:prstGeom prst="roundRect">
              <a:avLst>
                <a:gd name="adj" fmla="val 13241"/>
              </a:avLst>
            </a:prstGeom>
            <a:solidFill>
              <a:srgbClr val="9F181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prstClr val="white"/>
                </a:solidFill>
                <a:effectLst/>
                <a:uLnTx/>
                <a:uFillTx/>
                <a:latin typeface="Arial" panose="020B0604020202020204" pitchFamily="34" charset="0"/>
                <a:ea typeface="宋体" panose="02010600030101010101" pitchFamily="2" charset="-122"/>
              </a:endParaRPr>
            </a:p>
          </p:txBody>
        </p:sp>
      </p:grpSp>
      <p:grpSp>
        <p:nvGrpSpPr>
          <p:cNvPr id="35" name="组合 10"/>
          <p:cNvGrpSpPr>
            <a:grpSpLocks/>
          </p:cNvGrpSpPr>
          <p:nvPr/>
        </p:nvGrpSpPr>
        <p:grpSpPr bwMode="auto">
          <a:xfrm>
            <a:off x="5195895" y="1939778"/>
            <a:ext cx="1420258" cy="1943928"/>
            <a:chOff x="0" y="0"/>
            <a:chExt cx="1421099" cy="2422698"/>
          </a:xfrm>
        </p:grpSpPr>
        <p:sp>
          <p:nvSpPr>
            <p:cNvPr id="36" name="圆角矩形 11"/>
            <p:cNvSpPr>
              <a:spLocks noChangeArrowheads="1"/>
            </p:cNvSpPr>
            <p:nvPr/>
          </p:nvSpPr>
          <p:spPr bwMode="auto">
            <a:xfrm>
              <a:off x="0" y="0"/>
              <a:ext cx="1421099" cy="2422698"/>
            </a:xfrm>
            <a:prstGeom prst="roundRect">
              <a:avLst>
                <a:gd name="adj" fmla="val 16667"/>
              </a:avLst>
            </a:prstGeom>
            <a:solidFill>
              <a:srgbClr val="17479E">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37" name="圆角矩形 12"/>
            <p:cNvSpPr>
              <a:spLocks noChangeArrowheads="1"/>
            </p:cNvSpPr>
            <p:nvPr/>
          </p:nvSpPr>
          <p:spPr bwMode="auto">
            <a:xfrm>
              <a:off x="154263" y="170358"/>
              <a:ext cx="1112573" cy="2081982"/>
            </a:xfrm>
            <a:prstGeom prst="roundRect">
              <a:avLst>
                <a:gd name="adj" fmla="val 13241"/>
              </a:avLst>
            </a:prstGeom>
            <a:solidFill>
              <a:srgbClr val="1747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grpSp>
      <p:grpSp>
        <p:nvGrpSpPr>
          <p:cNvPr id="38" name="组合 13"/>
          <p:cNvGrpSpPr>
            <a:grpSpLocks/>
          </p:cNvGrpSpPr>
          <p:nvPr/>
        </p:nvGrpSpPr>
        <p:grpSpPr bwMode="auto">
          <a:xfrm>
            <a:off x="5195895" y="4604149"/>
            <a:ext cx="1420258" cy="1942341"/>
            <a:chOff x="0" y="0"/>
            <a:chExt cx="1421099" cy="2422698"/>
          </a:xfrm>
        </p:grpSpPr>
        <p:sp>
          <p:nvSpPr>
            <p:cNvPr id="39" name="圆角矩形 14"/>
            <p:cNvSpPr>
              <a:spLocks noChangeArrowheads="1"/>
            </p:cNvSpPr>
            <p:nvPr/>
          </p:nvSpPr>
          <p:spPr bwMode="auto">
            <a:xfrm>
              <a:off x="0" y="0"/>
              <a:ext cx="1421099" cy="2422698"/>
            </a:xfrm>
            <a:prstGeom prst="roundRect">
              <a:avLst>
                <a:gd name="adj" fmla="val 16667"/>
              </a:avLst>
            </a:prstGeom>
            <a:solidFill>
              <a:srgbClr val="F7941E">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40" name="圆角矩形 15"/>
            <p:cNvSpPr>
              <a:spLocks noChangeArrowheads="1"/>
            </p:cNvSpPr>
            <p:nvPr/>
          </p:nvSpPr>
          <p:spPr bwMode="auto">
            <a:xfrm>
              <a:off x="154263" y="170358"/>
              <a:ext cx="1112573" cy="2081982"/>
            </a:xfrm>
            <a:prstGeom prst="roundRect">
              <a:avLst>
                <a:gd name="adj" fmla="val 13241"/>
              </a:avLst>
            </a:prstGeom>
            <a:solidFill>
              <a:srgbClr val="F794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grpSp>
      <p:sp>
        <p:nvSpPr>
          <p:cNvPr id="41" name="矩形 16"/>
          <p:cNvSpPr>
            <a:spLocks noChangeArrowheads="1"/>
          </p:cNvSpPr>
          <p:nvPr/>
        </p:nvSpPr>
        <p:spPr bwMode="auto">
          <a:xfrm rot="2700000">
            <a:off x="5076878" y="3471117"/>
            <a:ext cx="1534514" cy="1534513"/>
          </a:xfrm>
          <a:prstGeom prst="rect">
            <a:avLst/>
          </a:prstGeom>
          <a:solidFill>
            <a:sysClr val="windowText" lastClr="000000">
              <a:lumMod val="50000"/>
              <a:lumOff val="50000"/>
            </a:sysClr>
          </a:solidFill>
          <a:ln w="9525" cmpd="sng">
            <a:solidFill>
              <a:srgbClr val="F8F8F8"/>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42" name="TextBox 17"/>
          <p:cNvSpPr txBox="1">
            <a:spLocks noChangeArrowheads="1"/>
          </p:cNvSpPr>
          <p:nvPr/>
        </p:nvSpPr>
        <p:spPr bwMode="auto">
          <a:xfrm>
            <a:off x="5495815" y="2299999"/>
            <a:ext cx="799788" cy="461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2399" dirty="0">
                <a:solidFill>
                  <a:prstClr val="white"/>
                </a:solidFill>
                <a:latin typeface="微软雅黑" panose="020B0503020204020204" pitchFamily="34" charset="-122"/>
                <a:ea typeface="微软雅黑" panose="020B0503020204020204" pitchFamily="34" charset="-122"/>
              </a:rPr>
              <a:t>威胁</a:t>
            </a:r>
          </a:p>
        </p:txBody>
      </p:sp>
      <p:sp>
        <p:nvSpPr>
          <p:cNvPr id="43" name="TextBox 18"/>
          <p:cNvSpPr txBox="1">
            <a:spLocks noChangeArrowheads="1"/>
          </p:cNvSpPr>
          <p:nvPr/>
        </p:nvSpPr>
        <p:spPr bwMode="auto">
          <a:xfrm>
            <a:off x="5495815" y="5862545"/>
            <a:ext cx="799788"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2399" dirty="0">
                <a:solidFill>
                  <a:prstClr val="white"/>
                </a:solidFill>
                <a:latin typeface="微软雅黑" panose="020B0503020204020204" pitchFamily="34" charset="-122"/>
                <a:ea typeface="微软雅黑" panose="020B0503020204020204" pitchFamily="34" charset="-122"/>
              </a:rPr>
              <a:t>机会</a:t>
            </a:r>
          </a:p>
        </p:txBody>
      </p:sp>
      <p:sp>
        <p:nvSpPr>
          <p:cNvPr id="44" name="TextBox 19"/>
          <p:cNvSpPr txBox="1">
            <a:spLocks noChangeArrowheads="1"/>
          </p:cNvSpPr>
          <p:nvPr/>
        </p:nvSpPr>
        <p:spPr bwMode="auto">
          <a:xfrm>
            <a:off x="3515389" y="4021764"/>
            <a:ext cx="799788"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2399" dirty="0">
                <a:solidFill>
                  <a:prstClr val="white"/>
                </a:solidFill>
                <a:latin typeface="微软雅黑" panose="020B0503020204020204" pitchFamily="34" charset="-122"/>
                <a:ea typeface="微软雅黑" panose="020B0503020204020204" pitchFamily="34" charset="-122"/>
              </a:rPr>
              <a:t>优势</a:t>
            </a:r>
          </a:p>
        </p:txBody>
      </p:sp>
      <p:sp>
        <p:nvSpPr>
          <p:cNvPr id="45" name="TextBox 21"/>
          <p:cNvSpPr txBox="1">
            <a:spLocks noChangeArrowheads="1"/>
          </p:cNvSpPr>
          <p:nvPr/>
        </p:nvSpPr>
        <p:spPr bwMode="auto">
          <a:xfrm>
            <a:off x="7387376" y="4021764"/>
            <a:ext cx="799788" cy="4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2399" dirty="0">
                <a:solidFill>
                  <a:prstClr val="white"/>
                </a:solidFill>
                <a:latin typeface="微软雅黑" panose="020B0503020204020204" pitchFamily="34" charset="-122"/>
                <a:ea typeface="微软雅黑" panose="020B0503020204020204" pitchFamily="34" charset="-122"/>
              </a:rPr>
              <a:t>劣势</a:t>
            </a:r>
          </a:p>
        </p:txBody>
      </p:sp>
      <p:sp>
        <p:nvSpPr>
          <p:cNvPr id="46" name="TextBox 22"/>
          <p:cNvSpPr txBox="1">
            <a:spLocks noChangeArrowheads="1"/>
          </p:cNvSpPr>
          <p:nvPr/>
        </p:nvSpPr>
        <p:spPr bwMode="auto">
          <a:xfrm>
            <a:off x="5186373" y="3977332"/>
            <a:ext cx="1315524" cy="553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en-US" altLang="zh-CN" sz="2999">
                <a:solidFill>
                  <a:srgbClr val="F8F8F8"/>
                </a:solidFill>
                <a:latin typeface="微软雅黑" panose="020B0503020204020204" pitchFamily="34" charset="-122"/>
                <a:ea typeface="微软雅黑" panose="020B0503020204020204" pitchFamily="34" charset="-122"/>
              </a:rPr>
              <a:t>SWOT</a:t>
            </a:r>
            <a:endParaRPr lang="zh-CN" altLang="en-US" sz="2999">
              <a:solidFill>
                <a:srgbClr val="F8F8F8"/>
              </a:solidFill>
              <a:latin typeface="微软雅黑" panose="020B0503020204020204" pitchFamily="34" charset="-122"/>
              <a:ea typeface="微软雅黑" panose="020B0503020204020204" pitchFamily="34" charset="-122"/>
            </a:endParaRPr>
          </a:p>
        </p:txBody>
      </p:sp>
      <p:sp>
        <p:nvSpPr>
          <p:cNvPr id="47" name="TextBox 23"/>
          <p:cNvSpPr txBox="1">
            <a:spLocks noChangeArrowheads="1"/>
          </p:cNvSpPr>
          <p:nvPr/>
        </p:nvSpPr>
        <p:spPr bwMode="auto">
          <a:xfrm>
            <a:off x="1376274" y="2014044"/>
            <a:ext cx="2973813" cy="1199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1799" dirty="0">
                <a:solidFill>
                  <a:srgbClr val="4D4D4D"/>
                </a:solidFill>
                <a:latin typeface="微软雅黑" panose="020B0503020204020204" pitchFamily="34" charset="-122"/>
                <a:ea typeface="微软雅黑" panose="020B0503020204020204" pitchFamily="34" charset="-122"/>
              </a:rPr>
              <a:t>这里输入段落文本这里输入段落文本这里输入段落文本这里输入段落文本</a:t>
            </a:r>
          </a:p>
          <a:p>
            <a:pPr eaLnBrk="1" fontAlgn="auto" hangingPunct="1">
              <a:spcBef>
                <a:spcPts val="0"/>
              </a:spcBef>
              <a:spcAft>
                <a:spcPts val="0"/>
              </a:spcAft>
            </a:pPr>
            <a:endParaRPr lang="zh-CN" altLang="en-US" sz="1799" dirty="0">
              <a:solidFill>
                <a:srgbClr val="C4261D"/>
              </a:solidFill>
              <a:latin typeface="微软雅黑" panose="020B0503020204020204" pitchFamily="34" charset="-122"/>
              <a:ea typeface="微软雅黑" panose="020B0503020204020204" pitchFamily="34" charset="-122"/>
            </a:endParaRPr>
          </a:p>
        </p:txBody>
      </p:sp>
      <p:sp>
        <p:nvSpPr>
          <p:cNvPr id="48" name="圆角矩形 24"/>
          <p:cNvSpPr>
            <a:spLocks noChangeArrowheads="1"/>
          </p:cNvSpPr>
          <p:nvPr/>
        </p:nvSpPr>
        <p:spPr bwMode="auto">
          <a:xfrm>
            <a:off x="7373095" y="1677942"/>
            <a:ext cx="3311819" cy="1655116"/>
          </a:xfrm>
          <a:prstGeom prst="roundRect">
            <a:avLst>
              <a:gd name="adj" fmla="val 0"/>
            </a:avLst>
          </a:prstGeom>
          <a:solidFill>
            <a:srgbClr val="F8F8F8"/>
          </a:solidFill>
          <a:ln w="9525" cmpd="sng">
            <a:solidFill>
              <a:srgbClr val="E7E6E6"/>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49" name="TextBox 25"/>
          <p:cNvSpPr txBox="1">
            <a:spLocks noChangeArrowheads="1"/>
          </p:cNvSpPr>
          <p:nvPr/>
        </p:nvSpPr>
        <p:spPr bwMode="auto">
          <a:xfrm>
            <a:off x="7629782" y="2014044"/>
            <a:ext cx="2973813" cy="1199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1799" dirty="0">
                <a:solidFill>
                  <a:srgbClr val="4D4D4D"/>
                </a:solidFill>
                <a:latin typeface="微软雅黑" panose="020B0503020204020204" pitchFamily="34" charset="-122"/>
                <a:ea typeface="微软雅黑" panose="020B0503020204020204" pitchFamily="34" charset="-122"/>
              </a:rPr>
              <a:t>这里输入段落文本这里输入段落文本这里输入段落文本这里输入段落文本</a:t>
            </a:r>
          </a:p>
          <a:p>
            <a:pPr eaLnBrk="1" fontAlgn="auto" hangingPunct="1">
              <a:spcBef>
                <a:spcPts val="0"/>
              </a:spcBef>
              <a:spcAft>
                <a:spcPts val="0"/>
              </a:spcAft>
            </a:pPr>
            <a:endParaRPr lang="zh-CN" altLang="en-US" sz="1799" dirty="0">
              <a:solidFill>
                <a:srgbClr val="C4261D"/>
              </a:solidFill>
              <a:latin typeface="微软雅黑" panose="020B0503020204020204" pitchFamily="34" charset="-122"/>
              <a:ea typeface="微软雅黑" panose="020B0503020204020204" pitchFamily="34" charset="-122"/>
            </a:endParaRPr>
          </a:p>
        </p:txBody>
      </p:sp>
      <p:sp>
        <p:nvSpPr>
          <p:cNvPr id="50" name="圆角矩形 26"/>
          <p:cNvSpPr>
            <a:spLocks noChangeArrowheads="1"/>
          </p:cNvSpPr>
          <p:nvPr/>
        </p:nvSpPr>
        <p:spPr bwMode="auto">
          <a:xfrm>
            <a:off x="1152525" y="5113538"/>
            <a:ext cx="3311819" cy="1655115"/>
          </a:xfrm>
          <a:prstGeom prst="roundRect">
            <a:avLst>
              <a:gd name="adj" fmla="val 0"/>
            </a:avLst>
          </a:prstGeom>
          <a:solidFill>
            <a:srgbClr val="F8F8F8"/>
          </a:solidFill>
          <a:ln w="9525" cmpd="sng">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51" name="TextBox 27"/>
          <p:cNvSpPr txBox="1">
            <a:spLocks noChangeArrowheads="1"/>
          </p:cNvSpPr>
          <p:nvPr/>
        </p:nvSpPr>
        <p:spPr bwMode="auto">
          <a:xfrm>
            <a:off x="1376274" y="5441361"/>
            <a:ext cx="2973813" cy="1201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1799" dirty="0">
                <a:solidFill>
                  <a:srgbClr val="4D4D4D"/>
                </a:solidFill>
                <a:latin typeface="微软雅黑" panose="020B0503020204020204" pitchFamily="34" charset="-122"/>
                <a:ea typeface="微软雅黑" panose="020B0503020204020204" pitchFamily="34" charset="-122"/>
              </a:rPr>
              <a:t>这里输入段落文本这里输入段落文本这里输入段落文本这里输入段落文本</a:t>
            </a:r>
          </a:p>
          <a:p>
            <a:pPr eaLnBrk="1" fontAlgn="auto" hangingPunct="1">
              <a:spcBef>
                <a:spcPts val="0"/>
              </a:spcBef>
              <a:spcAft>
                <a:spcPts val="0"/>
              </a:spcAft>
            </a:pPr>
            <a:endParaRPr lang="zh-CN" altLang="en-US" sz="1799" dirty="0">
              <a:solidFill>
                <a:srgbClr val="C4261D"/>
              </a:solidFill>
              <a:latin typeface="微软雅黑" panose="020B0503020204020204" pitchFamily="34" charset="-122"/>
              <a:ea typeface="微软雅黑" panose="020B0503020204020204" pitchFamily="34" charset="-122"/>
            </a:endParaRPr>
          </a:p>
        </p:txBody>
      </p:sp>
      <p:sp>
        <p:nvSpPr>
          <p:cNvPr id="52" name="圆角矩形 28"/>
          <p:cNvSpPr>
            <a:spLocks noChangeArrowheads="1"/>
          </p:cNvSpPr>
          <p:nvPr/>
        </p:nvSpPr>
        <p:spPr bwMode="auto">
          <a:xfrm>
            <a:off x="7373095" y="5113538"/>
            <a:ext cx="3311819" cy="1655115"/>
          </a:xfrm>
          <a:prstGeom prst="roundRect">
            <a:avLst>
              <a:gd name="adj" fmla="val 0"/>
            </a:avLst>
          </a:prstGeom>
          <a:solidFill>
            <a:srgbClr val="F8F8F8"/>
          </a:solidFill>
          <a:ln w="9525" cmpd="sng">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53" name="TextBox 29"/>
          <p:cNvSpPr txBox="1">
            <a:spLocks noChangeArrowheads="1"/>
          </p:cNvSpPr>
          <p:nvPr/>
        </p:nvSpPr>
        <p:spPr bwMode="auto">
          <a:xfrm>
            <a:off x="7596844" y="5441361"/>
            <a:ext cx="2973813" cy="1201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pPr>
            <a:r>
              <a:rPr lang="zh-CN" altLang="en-US" sz="1799">
                <a:solidFill>
                  <a:srgbClr val="4D4D4D"/>
                </a:solidFill>
                <a:latin typeface="微软雅黑" panose="020B0503020204020204" pitchFamily="34" charset="-122"/>
                <a:ea typeface="微软雅黑" panose="020B0503020204020204" pitchFamily="34" charset="-122"/>
              </a:rPr>
              <a:t>这里输入段落文本这里输入段落文本这里输入段落文本这里输入段落文本</a:t>
            </a:r>
          </a:p>
          <a:p>
            <a:pPr eaLnBrk="1" fontAlgn="auto" hangingPunct="1">
              <a:spcBef>
                <a:spcPts val="0"/>
              </a:spcBef>
              <a:spcAft>
                <a:spcPts val="0"/>
              </a:spcAft>
            </a:pPr>
            <a:endParaRPr lang="zh-CN" altLang="en-US" sz="1799">
              <a:solidFill>
                <a:srgbClr val="C4261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 calcmode="lin" valueType="num">
                                      <p:cBhvr>
                                        <p:cTn id="9" dur="500" fill="hold"/>
                                        <p:tgtEl>
                                          <p:spTgt spid="46"/>
                                        </p:tgtEl>
                                        <p:attrNameLst>
                                          <p:attrName>style.rotation</p:attrName>
                                        </p:attrNameLst>
                                      </p:cBhvr>
                                      <p:tavLst>
                                        <p:tav tm="0">
                                          <p:val>
                                            <p:fltVal val="360"/>
                                          </p:val>
                                        </p:tav>
                                        <p:tav tm="100000">
                                          <p:val>
                                            <p:fltVal val="0"/>
                                          </p:val>
                                        </p:tav>
                                      </p:tavLst>
                                    </p:anim>
                                    <p:animEffect transition="in" filter="fade">
                                      <p:cBhvr>
                                        <p:cTn id="10" dur="500"/>
                                        <p:tgtEl>
                                          <p:spTgt spid="4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 calcmode="lin" valueType="num">
                                      <p:cBhvr>
                                        <p:cTn id="15" dur="500" fill="hold"/>
                                        <p:tgtEl>
                                          <p:spTgt spid="41"/>
                                        </p:tgtEl>
                                        <p:attrNameLst>
                                          <p:attrName>style.rotation</p:attrName>
                                        </p:attrNameLst>
                                      </p:cBhvr>
                                      <p:tavLst>
                                        <p:tav tm="0">
                                          <p:val>
                                            <p:fltVal val="360"/>
                                          </p:val>
                                        </p:tav>
                                        <p:tav tm="100000">
                                          <p:val>
                                            <p:fltVal val="0"/>
                                          </p:val>
                                        </p:tav>
                                      </p:tavLst>
                                    </p:anim>
                                    <p:animEffect transition="in" filter="fade">
                                      <p:cBhvr>
                                        <p:cTn id="16" dur="500"/>
                                        <p:tgtEl>
                                          <p:spTgt spid="41"/>
                                        </p:tgtEl>
                                      </p:cBhvr>
                                    </p:animEffect>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p:tgtEl>
                                          <p:spTgt spid="35"/>
                                        </p:tgtEl>
                                        <p:attrNameLst>
                                          <p:attrName>ppt_y</p:attrName>
                                        </p:attrNameLst>
                                      </p:cBhvr>
                                      <p:tavLst>
                                        <p:tav tm="0">
                                          <p:val>
                                            <p:strVal val="#ppt_y+#ppt_h*1.125000"/>
                                          </p:val>
                                        </p:tav>
                                        <p:tav tm="100000">
                                          <p:val>
                                            <p:strVal val="#ppt_y"/>
                                          </p:val>
                                        </p:tav>
                                      </p:tavLst>
                                    </p:anim>
                                    <p:animEffect transition="in" filter="wipe(up)">
                                      <p:cBhvr>
                                        <p:cTn id="21" dur="500"/>
                                        <p:tgtEl>
                                          <p:spTgt spid="35"/>
                                        </p:tgtEl>
                                      </p:cBhvr>
                                    </p:animEffect>
                                  </p:childTnLst>
                                </p:cTn>
                              </p:par>
                              <p:par>
                                <p:cTn id="22" presetID="12" presetClass="entr" presetSubtype="1"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p:tgtEl>
                                          <p:spTgt spid="38"/>
                                        </p:tgtEl>
                                        <p:attrNameLst>
                                          <p:attrName>ppt_y</p:attrName>
                                        </p:attrNameLst>
                                      </p:cBhvr>
                                      <p:tavLst>
                                        <p:tav tm="0">
                                          <p:val>
                                            <p:strVal val="#ppt_y-#ppt_h*1.125000"/>
                                          </p:val>
                                        </p:tav>
                                        <p:tav tm="100000">
                                          <p:val>
                                            <p:strVal val="#ppt_y"/>
                                          </p:val>
                                        </p:tav>
                                      </p:tavLst>
                                    </p:anim>
                                    <p:animEffect transition="in" filter="wipe(down)">
                                      <p:cBhvr>
                                        <p:cTn id="25" dur="500"/>
                                        <p:tgtEl>
                                          <p:spTgt spid="38"/>
                                        </p:tgtEl>
                                      </p:cBhvr>
                                    </p:animEffect>
                                  </p:childTnLst>
                                </p:cTn>
                              </p:par>
                            </p:childTnLst>
                          </p:cTn>
                        </p:par>
                        <p:par>
                          <p:cTn id="26" fill="hold">
                            <p:stCondLst>
                              <p:cond delay="1000"/>
                            </p:stCondLst>
                            <p:childTnLst>
                              <p:par>
                                <p:cTn id="27" presetID="31"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style.rotation</p:attrName>
                                        </p:attrNameLst>
                                      </p:cBhvr>
                                      <p:tavLst>
                                        <p:tav tm="0">
                                          <p:val>
                                            <p:fltVal val="90"/>
                                          </p:val>
                                        </p:tav>
                                        <p:tav tm="100000">
                                          <p:val>
                                            <p:fltVal val="0"/>
                                          </p:val>
                                        </p:tav>
                                      </p:tavLst>
                                    </p:anim>
                                    <p:animEffect transition="in" filter="fade">
                                      <p:cBhvr>
                                        <p:cTn id="32" dur="500"/>
                                        <p:tgtEl>
                                          <p:spTgt spid="42"/>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 calcmode="lin" valueType="num">
                                      <p:cBhvr>
                                        <p:cTn id="37" dur="500" fill="hold"/>
                                        <p:tgtEl>
                                          <p:spTgt spid="43"/>
                                        </p:tgtEl>
                                        <p:attrNameLst>
                                          <p:attrName>style.rotation</p:attrName>
                                        </p:attrNameLst>
                                      </p:cBhvr>
                                      <p:tavLst>
                                        <p:tav tm="0">
                                          <p:val>
                                            <p:fltVal val="90"/>
                                          </p:val>
                                        </p:tav>
                                        <p:tav tm="100000">
                                          <p:val>
                                            <p:fltVal val="0"/>
                                          </p:val>
                                        </p:tav>
                                      </p:tavLst>
                                    </p:anim>
                                    <p:animEffect transition="in" filter="fade">
                                      <p:cBhvr>
                                        <p:cTn id="38" dur="500"/>
                                        <p:tgtEl>
                                          <p:spTgt spid="43"/>
                                        </p:tgtEl>
                                      </p:cBhvr>
                                    </p:animEffect>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right)">
                                      <p:cBhvr>
                                        <p:cTn id="48" dur="500"/>
                                        <p:tgtEl>
                                          <p:spTgt spid="51"/>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right)">
                                      <p:cBhvr>
                                        <p:cTn id="51" dur="500"/>
                                        <p:tgtEl>
                                          <p:spTgt spid="50"/>
                                        </p:tgtEl>
                                      </p:cBhvr>
                                    </p:animEffect>
                                  </p:childTnLst>
                                </p:cTn>
                              </p:par>
                            </p:childTnLst>
                          </p:cTn>
                        </p:par>
                        <p:par>
                          <p:cTn id="52" fill="hold">
                            <p:stCondLst>
                              <p:cond delay="2000"/>
                            </p:stCondLst>
                            <p:childTnLst>
                              <p:par>
                                <p:cTn id="53" presetID="12" presetClass="entr" presetSubtype="2"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p:tgtEl>
                                          <p:spTgt spid="32"/>
                                        </p:tgtEl>
                                        <p:attrNameLst>
                                          <p:attrName>ppt_x</p:attrName>
                                        </p:attrNameLst>
                                      </p:cBhvr>
                                      <p:tavLst>
                                        <p:tav tm="0">
                                          <p:val>
                                            <p:strVal val="#ppt_x+#ppt_w*1.125000"/>
                                          </p:val>
                                        </p:tav>
                                        <p:tav tm="100000">
                                          <p:val>
                                            <p:strVal val="#ppt_x"/>
                                          </p:val>
                                        </p:tav>
                                      </p:tavLst>
                                    </p:anim>
                                    <p:animEffect transition="in" filter="wipe(left)">
                                      <p:cBhvr>
                                        <p:cTn id="56" dur="500"/>
                                        <p:tgtEl>
                                          <p:spTgt spid="32"/>
                                        </p:tgtEl>
                                      </p:cBhvr>
                                    </p:animEffect>
                                  </p:childTnLst>
                                </p:cTn>
                              </p:par>
                              <p:par>
                                <p:cTn id="57" presetID="12" presetClass="entr" presetSubtype="8" fill="hold"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p:tgtEl>
                                          <p:spTgt spid="29"/>
                                        </p:tgtEl>
                                        <p:attrNameLst>
                                          <p:attrName>ppt_x</p:attrName>
                                        </p:attrNameLst>
                                      </p:cBhvr>
                                      <p:tavLst>
                                        <p:tav tm="0">
                                          <p:val>
                                            <p:strVal val="#ppt_x-#ppt_w*1.125000"/>
                                          </p:val>
                                        </p:tav>
                                        <p:tav tm="100000">
                                          <p:val>
                                            <p:strVal val="#ppt_x"/>
                                          </p:val>
                                        </p:tav>
                                      </p:tavLst>
                                    </p:anim>
                                    <p:animEffect transition="in" filter="wipe(right)">
                                      <p:cBhvr>
                                        <p:cTn id="60" dur="500"/>
                                        <p:tgtEl>
                                          <p:spTgt spid="29"/>
                                        </p:tgtEl>
                                      </p:cBhvr>
                                    </p:animEffect>
                                  </p:childTnLst>
                                </p:cTn>
                              </p:par>
                            </p:childTnLst>
                          </p:cTn>
                        </p:par>
                        <p:par>
                          <p:cTn id="61" fill="hold">
                            <p:stCondLst>
                              <p:cond delay="2500"/>
                            </p:stCondLst>
                            <p:childTnLst>
                              <p:par>
                                <p:cTn id="62" presetID="31" presetClass="entr" presetSubtype="0"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 calcmode="lin" valueType="num">
                                      <p:cBhvr>
                                        <p:cTn id="66" dur="500" fill="hold"/>
                                        <p:tgtEl>
                                          <p:spTgt spid="44"/>
                                        </p:tgtEl>
                                        <p:attrNameLst>
                                          <p:attrName>style.rotation</p:attrName>
                                        </p:attrNameLst>
                                      </p:cBhvr>
                                      <p:tavLst>
                                        <p:tav tm="0">
                                          <p:val>
                                            <p:fltVal val="90"/>
                                          </p:val>
                                        </p:tav>
                                        <p:tav tm="100000">
                                          <p:val>
                                            <p:fltVal val="0"/>
                                          </p:val>
                                        </p:tav>
                                      </p:tavLst>
                                    </p:anim>
                                    <p:animEffect transition="in" filter="fade">
                                      <p:cBhvr>
                                        <p:cTn id="67" dur="500"/>
                                        <p:tgtEl>
                                          <p:spTgt spid="44"/>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 calcmode="lin" valueType="num">
                                      <p:cBhvr>
                                        <p:cTn id="72" dur="500" fill="hold"/>
                                        <p:tgtEl>
                                          <p:spTgt spid="45"/>
                                        </p:tgtEl>
                                        <p:attrNameLst>
                                          <p:attrName>style.rotation</p:attrName>
                                        </p:attrNameLst>
                                      </p:cBhvr>
                                      <p:tavLst>
                                        <p:tav tm="0">
                                          <p:val>
                                            <p:fltVal val="90"/>
                                          </p:val>
                                        </p:tav>
                                        <p:tav tm="100000">
                                          <p:val>
                                            <p:fltVal val="0"/>
                                          </p:val>
                                        </p:tav>
                                      </p:tavLst>
                                    </p:anim>
                                    <p:animEffect transition="in" filter="fade">
                                      <p:cBhvr>
                                        <p:cTn id="73" dur="500"/>
                                        <p:tgtEl>
                                          <p:spTgt spid="45"/>
                                        </p:tgtEl>
                                      </p:cBhvr>
                                    </p:animEffect>
                                  </p:childTnLst>
                                </p:cTn>
                              </p:par>
                            </p:childTnLst>
                          </p:cTn>
                        </p:par>
                        <p:par>
                          <p:cTn id="74" fill="hold">
                            <p:stCondLst>
                              <p:cond delay="3000"/>
                            </p:stCondLst>
                            <p:childTnLst>
                              <p:par>
                                <p:cTn id="75" presetID="22" presetClass="entr" presetSubtype="4"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down)">
                                      <p:cBhvr>
                                        <p:cTn id="77" dur="500"/>
                                        <p:tgtEl>
                                          <p:spTgt spid="47"/>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wipe(down)">
                                      <p:cBhvr>
                                        <p:cTn id="80" dur="500"/>
                                        <p:tgtEl>
                                          <p:spTgt spid="28"/>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wipe(up)">
                                      <p:cBhvr>
                                        <p:cTn id="83" dur="500"/>
                                        <p:tgtEl>
                                          <p:spTgt spid="53"/>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41" grpId="0" animBg="1" autoUpdateAnimBg="0"/>
      <p:bldP spid="42" grpId="0" autoUpdateAnimBg="0"/>
      <p:bldP spid="43" grpId="0" autoUpdateAnimBg="0"/>
      <p:bldP spid="44" grpId="0" autoUpdateAnimBg="0"/>
      <p:bldP spid="45" grpId="0" autoUpdateAnimBg="0"/>
      <p:bldP spid="46" grpId="0" autoUpdateAnimBg="0"/>
      <p:bldP spid="47" grpId="0" autoUpdateAnimBg="0"/>
      <p:bldP spid="48" grpId="0" animBg="1" autoUpdateAnimBg="0"/>
      <p:bldP spid="49" grpId="0" autoUpdateAnimBg="0"/>
      <p:bldP spid="50" grpId="0" animBg="1" autoUpdateAnimBg="0"/>
      <p:bldP spid="51" grpId="0" autoUpdateAnimBg="0"/>
      <p:bldP spid="52" grpId="0" animBg="1" autoUpdateAnimBg="0"/>
      <p:bldP spid="5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373</Words>
  <Application>Microsoft Office PowerPoint</Application>
  <PresentationFormat>自定义</PresentationFormat>
  <Paragraphs>26</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2019-10-31T12:53:35Z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