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27" r:id="rId3"/>
    <p:sldId id="428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文本框 10"/>
          <p:cNvSpPr txBox="1"/>
          <p:nvPr/>
        </p:nvSpPr>
        <p:spPr>
          <a:xfrm>
            <a:off x="648469" y="1628241"/>
            <a:ext cx="47879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46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5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职业兴趣</a:t>
            </a:r>
            <a:endParaRPr lang="zh-CN" altLang="en-US" sz="5000" b="1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739754" y="2865147"/>
            <a:ext cx="4696615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739754" y="3586796"/>
            <a:ext cx="4696615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739754" y="4308445"/>
            <a:ext cx="4696615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739754" y="5030094"/>
            <a:ext cx="4696615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739754" y="5751743"/>
            <a:ext cx="4696615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739754" y="6473390"/>
            <a:ext cx="4696615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739755" y="2865147"/>
            <a:ext cx="2766214" cy="360000"/>
          </a:xfrm>
          <a:prstGeom prst="rect">
            <a:avLst/>
          </a:prstGeom>
          <a:solidFill>
            <a:srgbClr val="00AA8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社会型职业</a:t>
            </a:r>
          </a:p>
        </p:txBody>
      </p:sp>
      <p:sp>
        <p:nvSpPr>
          <p:cNvPr id="96" name="矩形 95"/>
          <p:cNvSpPr/>
          <p:nvPr/>
        </p:nvSpPr>
        <p:spPr>
          <a:xfrm>
            <a:off x="739755" y="3586796"/>
            <a:ext cx="3090064" cy="360000"/>
          </a:xfrm>
          <a:prstGeom prst="rect">
            <a:avLst/>
          </a:prstGeom>
          <a:solidFill>
            <a:srgbClr val="EB47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管理型职业</a:t>
            </a:r>
          </a:p>
        </p:txBody>
      </p:sp>
      <p:sp>
        <p:nvSpPr>
          <p:cNvPr id="97" name="矩形 96"/>
          <p:cNvSpPr/>
          <p:nvPr/>
        </p:nvSpPr>
        <p:spPr>
          <a:xfrm>
            <a:off x="739755" y="4308445"/>
            <a:ext cx="3575840" cy="360000"/>
          </a:xfrm>
          <a:prstGeom prst="rect">
            <a:avLst/>
          </a:prstGeom>
          <a:solidFill>
            <a:srgbClr val="30B9E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艺术型职业</a:t>
            </a:r>
          </a:p>
        </p:txBody>
      </p:sp>
      <p:sp>
        <p:nvSpPr>
          <p:cNvPr id="98" name="矩形 97"/>
          <p:cNvSpPr/>
          <p:nvPr/>
        </p:nvSpPr>
        <p:spPr>
          <a:xfrm>
            <a:off x="739755" y="5030094"/>
            <a:ext cx="2348306" cy="360000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常规型职业</a:t>
            </a:r>
          </a:p>
        </p:txBody>
      </p:sp>
      <p:sp>
        <p:nvSpPr>
          <p:cNvPr id="99" name="矩形 98"/>
          <p:cNvSpPr/>
          <p:nvPr/>
        </p:nvSpPr>
        <p:spPr>
          <a:xfrm>
            <a:off x="739755" y="5751743"/>
            <a:ext cx="1787920" cy="360000"/>
          </a:xfrm>
          <a:prstGeom prst="rect">
            <a:avLst/>
          </a:prstGeom>
          <a:solidFill>
            <a:srgbClr val="00AA8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研究型职业</a:t>
            </a:r>
          </a:p>
        </p:txBody>
      </p:sp>
      <p:sp>
        <p:nvSpPr>
          <p:cNvPr id="100" name="矩形 99"/>
          <p:cNvSpPr/>
          <p:nvPr/>
        </p:nvSpPr>
        <p:spPr>
          <a:xfrm>
            <a:off x="739755" y="6473390"/>
            <a:ext cx="2348306" cy="360000"/>
          </a:xfrm>
          <a:prstGeom prst="rect">
            <a:avLst/>
          </a:prstGeom>
          <a:solidFill>
            <a:srgbClr val="EB47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实际型职业</a:t>
            </a:r>
          </a:p>
        </p:txBody>
      </p:sp>
      <p:grpSp>
        <p:nvGrpSpPr>
          <p:cNvPr id="101" name="组合 100"/>
          <p:cNvGrpSpPr/>
          <p:nvPr/>
        </p:nvGrpSpPr>
        <p:grpSpPr>
          <a:xfrm>
            <a:off x="3107919" y="2726342"/>
            <a:ext cx="662575" cy="662574"/>
            <a:chOff x="4343400" y="2025051"/>
            <a:chExt cx="958343" cy="958342"/>
          </a:xfrm>
        </p:grpSpPr>
        <p:grpSp>
          <p:nvGrpSpPr>
            <p:cNvPr id="102" name="组合 101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104" name="椭圆 103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103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60%</a:t>
              </a:r>
              <a:endParaRPr kumimoji="0" lang="zh-CN" alt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3439205" y="3403711"/>
            <a:ext cx="662575" cy="662574"/>
            <a:chOff x="4343400" y="2025051"/>
            <a:chExt cx="958343" cy="958342"/>
          </a:xfrm>
        </p:grpSpPr>
        <p:grpSp>
          <p:nvGrpSpPr>
            <p:cNvPr id="107" name="组合 106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109" name="椭圆 108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108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70%</a:t>
              </a:r>
              <a:endParaRPr kumimoji="0" lang="zh-CN" alt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3984307" y="4157158"/>
            <a:ext cx="662575" cy="662574"/>
            <a:chOff x="4343400" y="2025051"/>
            <a:chExt cx="958343" cy="958342"/>
          </a:xfrm>
        </p:grpSpPr>
        <p:grpSp>
          <p:nvGrpSpPr>
            <p:cNvPr id="112" name="组合 111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114" name="椭圆 113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113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80%</a:t>
              </a:r>
              <a:endParaRPr kumimoji="0" lang="zh-CN" alt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2756773" y="4878807"/>
            <a:ext cx="662575" cy="662574"/>
            <a:chOff x="4343400" y="2025051"/>
            <a:chExt cx="958343" cy="958342"/>
          </a:xfrm>
        </p:grpSpPr>
        <p:grpSp>
          <p:nvGrpSpPr>
            <p:cNvPr id="117" name="组合 116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119" name="椭圆 118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120" name="椭圆 119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118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50%</a:t>
              </a:r>
              <a:endParaRPr kumimoji="0" lang="zh-CN" alt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2196387" y="5573720"/>
            <a:ext cx="662575" cy="662574"/>
            <a:chOff x="4343400" y="2025051"/>
            <a:chExt cx="958343" cy="958342"/>
          </a:xfrm>
        </p:grpSpPr>
        <p:grpSp>
          <p:nvGrpSpPr>
            <p:cNvPr id="122" name="组合 121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124" name="椭圆 123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125" name="椭圆 124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123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40%</a:t>
              </a:r>
              <a:endParaRPr kumimoji="0" lang="zh-CN" alt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2756774" y="6322103"/>
            <a:ext cx="662575" cy="662574"/>
            <a:chOff x="4343400" y="2025051"/>
            <a:chExt cx="958343" cy="958342"/>
          </a:xfrm>
        </p:grpSpPr>
        <p:grpSp>
          <p:nvGrpSpPr>
            <p:cNvPr id="127" name="组合 126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129" name="椭圆 128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130" name="椭圆 129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128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50%</a:t>
              </a:r>
              <a:endParaRPr kumimoji="0" lang="zh-CN" alt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</p:grpSp>
      <p:sp>
        <p:nvSpPr>
          <p:cNvPr id="131" name="文本框 10"/>
          <p:cNvSpPr txBox="1"/>
          <p:nvPr/>
        </p:nvSpPr>
        <p:spPr>
          <a:xfrm>
            <a:off x="6315844" y="1574053"/>
            <a:ext cx="47879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46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5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职业能力</a:t>
            </a:r>
            <a:endParaRPr lang="zh-CN" altLang="en-US" sz="5000" b="1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矩形 131"/>
          <p:cNvSpPr/>
          <p:nvPr/>
        </p:nvSpPr>
        <p:spPr>
          <a:xfrm>
            <a:off x="6407129" y="2810959"/>
            <a:ext cx="4696615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6407129" y="3532608"/>
            <a:ext cx="4696615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34" name="矩形 133"/>
          <p:cNvSpPr/>
          <p:nvPr/>
        </p:nvSpPr>
        <p:spPr>
          <a:xfrm>
            <a:off x="6407129" y="4254257"/>
            <a:ext cx="4696615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6407129" y="4975906"/>
            <a:ext cx="4696615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36" name="矩形 135"/>
          <p:cNvSpPr/>
          <p:nvPr/>
        </p:nvSpPr>
        <p:spPr>
          <a:xfrm>
            <a:off x="6407129" y="5697555"/>
            <a:ext cx="4696615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37" name="矩形 136"/>
          <p:cNvSpPr/>
          <p:nvPr/>
        </p:nvSpPr>
        <p:spPr>
          <a:xfrm>
            <a:off x="6407129" y="6419202"/>
            <a:ext cx="4696615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38" name="矩形 137"/>
          <p:cNvSpPr/>
          <p:nvPr/>
        </p:nvSpPr>
        <p:spPr>
          <a:xfrm>
            <a:off x="6407129" y="2810959"/>
            <a:ext cx="3766339" cy="360000"/>
          </a:xfrm>
          <a:prstGeom prst="rect">
            <a:avLst/>
          </a:prstGeom>
          <a:solidFill>
            <a:srgbClr val="00AA8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基本智能</a:t>
            </a:r>
          </a:p>
        </p:txBody>
      </p:sp>
      <p:sp>
        <p:nvSpPr>
          <p:cNvPr id="139" name="矩形 138"/>
          <p:cNvSpPr/>
          <p:nvPr/>
        </p:nvSpPr>
        <p:spPr>
          <a:xfrm>
            <a:off x="6407130" y="3532608"/>
            <a:ext cx="3090064" cy="360000"/>
          </a:xfrm>
          <a:prstGeom prst="rect">
            <a:avLst/>
          </a:prstGeom>
          <a:solidFill>
            <a:srgbClr val="EB47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语言能力</a:t>
            </a:r>
          </a:p>
        </p:txBody>
      </p:sp>
      <p:sp>
        <p:nvSpPr>
          <p:cNvPr id="140" name="矩形 139"/>
          <p:cNvSpPr/>
          <p:nvPr/>
        </p:nvSpPr>
        <p:spPr>
          <a:xfrm>
            <a:off x="6407130" y="4254257"/>
            <a:ext cx="4214014" cy="360000"/>
          </a:xfrm>
          <a:prstGeom prst="rect">
            <a:avLst/>
          </a:prstGeom>
          <a:solidFill>
            <a:srgbClr val="30B9E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数理能力</a:t>
            </a:r>
          </a:p>
        </p:txBody>
      </p:sp>
      <p:sp>
        <p:nvSpPr>
          <p:cNvPr id="141" name="矩形 140"/>
          <p:cNvSpPr/>
          <p:nvPr/>
        </p:nvSpPr>
        <p:spPr>
          <a:xfrm>
            <a:off x="6407130" y="4975906"/>
            <a:ext cx="3766338" cy="360000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推理能力</a:t>
            </a:r>
          </a:p>
        </p:txBody>
      </p:sp>
      <p:sp>
        <p:nvSpPr>
          <p:cNvPr id="142" name="矩形 141"/>
          <p:cNvSpPr/>
          <p:nvPr/>
        </p:nvSpPr>
        <p:spPr>
          <a:xfrm>
            <a:off x="6407130" y="5697555"/>
            <a:ext cx="3244552" cy="360000"/>
          </a:xfrm>
          <a:prstGeom prst="rect">
            <a:avLst/>
          </a:prstGeom>
          <a:solidFill>
            <a:srgbClr val="00AA8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人文素质</a:t>
            </a:r>
          </a:p>
        </p:txBody>
      </p:sp>
      <p:sp>
        <p:nvSpPr>
          <p:cNvPr id="143" name="矩形 142"/>
          <p:cNvSpPr/>
          <p:nvPr/>
        </p:nvSpPr>
        <p:spPr>
          <a:xfrm>
            <a:off x="6407130" y="6419202"/>
            <a:ext cx="3766338" cy="360000"/>
          </a:xfrm>
          <a:prstGeom prst="rect">
            <a:avLst/>
          </a:prstGeom>
          <a:solidFill>
            <a:srgbClr val="EB47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信息分析能力</a:t>
            </a:r>
          </a:p>
        </p:txBody>
      </p:sp>
      <p:grpSp>
        <p:nvGrpSpPr>
          <p:cNvPr id="144" name="组合 143"/>
          <p:cNvGrpSpPr/>
          <p:nvPr/>
        </p:nvGrpSpPr>
        <p:grpSpPr>
          <a:xfrm>
            <a:off x="9769155" y="2672154"/>
            <a:ext cx="662575" cy="662574"/>
            <a:chOff x="4343400" y="2025051"/>
            <a:chExt cx="958343" cy="958342"/>
          </a:xfrm>
        </p:grpSpPr>
        <p:grpSp>
          <p:nvGrpSpPr>
            <p:cNvPr id="145" name="组合 144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147" name="椭圆 146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148" name="椭圆 147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146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8</a:t>
              </a:r>
              <a:r>
                <a:rPr kumimoji="0" lang="zh-CN" alt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分</a:t>
              </a: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9106580" y="3349523"/>
            <a:ext cx="662575" cy="662574"/>
            <a:chOff x="4343400" y="2025051"/>
            <a:chExt cx="958343" cy="958342"/>
          </a:xfrm>
        </p:grpSpPr>
        <p:grpSp>
          <p:nvGrpSpPr>
            <p:cNvPr id="150" name="组合 149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152" name="椭圆 151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153" name="椭圆 152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151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7</a:t>
              </a:r>
              <a:r>
                <a:rPr kumimoji="0" lang="zh-CN" alt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分</a:t>
              </a: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10235881" y="4102970"/>
            <a:ext cx="662575" cy="662574"/>
            <a:chOff x="4343400" y="2025051"/>
            <a:chExt cx="958343" cy="958342"/>
          </a:xfrm>
        </p:grpSpPr>
        <p:grpSp>
          <p:nvGrpSpPr>
            <p:cNvPr id="155" name="组合 154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157" name="椭圆 156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158" name="椭圆 157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156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9</a:t>
              </a:r>
              <a:r>
                <a:rPr kumimoji="0" lang="zh-CN" alt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分</a:t>
              </a: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9769153" y="4824619"/>
            <a:ext cx="662575" cy="662574"/>
            <a:chOff x="4343400" y="2025051"/>
            <a:chExt cx="958343" cy="958342"/>
          </a:xfrm>
        </p:grpSpPr>
        <p:grpSp>
          <p:nvGrpSpPr>
            <p:cNvPr id="160" name="组合 159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162" name="椭圆 161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163" name="椭圆 162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161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8</a:t>
              </a:r>
              <a:r>
                <a:rPr kumimoji="0" lang="zh-CN" alt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分</a:t>
              </a: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9244887" y="5519532"/>
            <a:ext cx="662575" cy="662574"/>
            <a:chOff x="4343400" y="2025051"/>
            <a:chExt cx="958343" cy="958342"/>
          </a:xfrm>
        </p:grpSpPr>
        <p:grpSp>
          <p:nvGrpSpPr>
            <p:cNvPr id="165" name="组合 164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167" name="椭圆 166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168" name="椭圆 167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166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7</a:t>
              </a:r>
              <a:r>
                <a:rPr kumimoji="0" lang="zh-CN" alt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分</a:t>
              </a:r>
            </a:p>
          </p:txBody>
        </p:sp>
      </p:grpSp>
      <p:grpSp>
        <p:nvGrpSpPr>
          <p:cNvPr id="169" name="组合 168"/>
          <p:cNvGrpSpPr/>
          <p:nvPr/>
        </p:nvGrpSpPr>
        <p:grpSpPr>
          <a:xfrm>
            <a:off x="9823236" y="6267915"/>
            <a:ext cx="662575" cy="662574"/>
            <a:chOff x="4343400" y="2025051"/>
            <a:chExt cx="958343" cy="958342"/>
          </a:xfrm>
        </p:grpSpPr>
        <p:grpSp>
          <p:nvGrpSpPr>
            <p:cNvPr id="170" name="组合 169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172" name="椭圆 171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173" name="椭圆 172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171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8</a:t>
              </a:r>
              <a:r>
                <a:rPr kumimoji="0" lang="zh-CN" alt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31" grpId="0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10"/>
          <p:cNvSpPr txBox="1"/>
          <p:nvPr/>
        </p:nvSpPr>
        <p:spPr>
          <a:xfrm>
            <a:off x="576461" y="1484225"/>
            <a:ext cx="103399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46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5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职业价值观</a:t>
            </a:r>
            <a:endParaRPr lang="zh-CN" altLang="en-US" sz="5000" b="1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60514" y="2721131"/>
            <a:ext cx="10255937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60514" y="3442780"/>
            <a:ext cx="10255937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60514" y="4164429"/>
            <a:ext cx="10255937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60514" y="4886078"/>
            <a:ext cx="10255937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60514" y="5607727"/>
            <a:ext cx="10255937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60514" y="6329374"/>
            <a:ext cx="10255937" cy="36000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60513" y="2721131"/>
            <a:ext cx="7085089" cy="360000"/>
          </a:xfrm>
          <a:prstGeom prst="rect">
            <a:avLst/>
          </a:prstGeom>
          <a:solidFill>
            <a:srgbClr val="00AA8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才能取向</a:t>
            </a:r>
          </a:p>
        </p:txBody>
      </p:sp>
      <p:sp>
        <p:nvSpPr>
          <p:cNvPr id="53" name="矩形 52"/>
          <p:cNvSpPr/>
          <p:nvPr/>
        </p:nvSpPr>
        <p:spPr>
          <a:xfrm>
            <a:off x="660517" y="3442780"/>
            <a:ext cx="5534710" cy="360000"/>
          </a:xfrm>
          <a:prstGeom prst="rect">
            <a:avLst/>
          </a:prstGeom>
          <a:solidFill>
            <a:srgbClr val="EB47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自我实现取向</a:t>
            </a:r>
          </a:p>
        </p:txBody>
      </p:sp>
      <p:sp>
        <p:nvSpPr>
          <p:cNvPr id="54" name="矩形 53"/>
          <p:cNvSpPr/>
          <p:nvPr/>
        </p:nvSpPr>
        <p:spPr>
          <a:xfrm>
            <a:off x="660516" y="4164429"/>
            <a:ext cx="3858310" cy="360000"/>
          </a:xfrm>
          <a:prstGeom prst="rect">
            <a:avLst/>
          </a:prstGeom>
          <a:solidFill>
            <a:srgbClr val="30B9E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支配取向</a:t>
            </a:r>
          </a:p>
        </p:txBody>
      </p:sp>
      <p:sp>
        <p:nvSpPr>
          <p:cNvPr id="55" name="矩形 54"/>
          <p:cNvSpPr/>
          <p:nvPr/>
        </p:nvSpPr>
        <p:spPr>
          <a:xfrm>
            <a:off x="660516" y="4886078"/>
            <a:ext cx="8456401" cy="360000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经营取向</a:t>
            </a:r>
          </a:p>
        </p:txBody>
      </p:sp>
      <p:sp>
        <p:nvSpPr>
          <p:cNvPr id="56" name="矩形 55"/>
          <p:cNvSpPr/>
          <p:nvPr/>
        </p:nvSpPr>
        <p:spPr>
          <a:xfrm>
            <a:off x="660516" y="5607727"/>
            <a:ext cx="2696260" cy="360000"/>
          </a:xfrm>
          <a:prstGeom prst="rect">
            <a:avLst/>
          </a:prstGeom>
          <a:solidFill>
            <a:srgbClr val="00AA8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经济取向</a:t>
            </a:r>
          </a:p>
        </p:txBody>
      </p:sp>
      <p:sp>
        <p:nvSpPr>
          <p:cNvPr id="57" name="矩形 56"/>
          <p:cNvSpPr/>
          <p:nvPr/>
        </p:nvSpPr>
        <p:spPr>
          <a:xfrm>
            <a:off x="660517" y="6329374"/>
            <a:ext cx="4887010" cy="360000"/>
          </a:xfrm>
          <a:prstGeom prst="rect">
            <a:avLst/>
          </a:prstGeom>
          <a:solidFill>
            <a:srgbClr val="EB47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志愿取向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7414314" y="2582326"/>
            <a:ext cx="662575" cy="662574"/>
            <a:chOff x="4343400" y="2025051"/>
            <a:chExt cx="958343" cy="958342"/>
          </a:xfrm>
        </p:grpSpPr>
        <p:grpSp>
          <p:nvGrpSpPr>
            <p:cNvPr id="59" name="组合 58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60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7</a:t>
              </a:r>
              <a:r>
                <a:rPr kumimoji="0" lang="zh-CN" alt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分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863939" y="3259695"/>
            <a:ext cx="662575" cy="662574"/>
            <a:chOff x="4343400" y="2025051"/>
            <a:chExt cx="958343" cy="958342"/>
          </a:xfrm>
        </p:grpSpPr>
        <p:grpSp>
          <p:nvGrpSpPr>
            <p:cNvPr id="64" name="组合 63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65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6</a:t>
              </a:r>
              <a:r>
                <a:rPr kumimoji="0" lang="zh-CN" alt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分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187538" y="4013142"/>
            <a:ext cx="662575" cy="662574"/>
            <a:chOff x="4343400" y="2025051"/>
            <a:chExt cx="958343" cy="958342"/>
          </a:xfrm>
        </p:grpSpPr>
        <p:grpSp>
          <p:nvGrpSpPr>
            <p:cNvPr id="69" name="组合 68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70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4</a:t>
              </a:r>
              <a:r>
                <a:rPr kumimoji="0" lang="zh-CN" alt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分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785629" y="4734791"/>
            <a:ext cx="662575" cy="662574"/>
            <a:chOff x="4343400" y="2025051"/>
            <a:chExt cx="958343" cy="958342"/>
          </a:xfrm>
        </p:grpSpPr>
        <p:grpSp>
          <p:nvGrpSpPr>
            <p:cNvPr id="74" name="组合 73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76" name="椭圆 75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75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9</a:t>
              </a:r>
              <a:r>
                <a:rPr kumimoji="0" lang="zh-CN" alt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分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025488" y="5429704"/>
            <a:ext cx="662575" cy="662574"/>
            <a:chOff x="4343400" y="2025051"/>
            <a:chExt cx="958343" cy="958342"/>
          </a:xfrm>
        </p:grpSpPr>
        <p:grpSp>
          <p:nvGrpSpPr>
            <p:cNvPr id="79" name="组合 78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80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3</a:t>
              </a:r>
              <a:r>
                <a:rPr kumimoji="0" lang="zh-CN" alt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分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5216239" y="6178087"/>
            <a:ext cx="662575" cy="662574"/>
            <a:chOff x="4343400" y="2025051"/>
            <a:chExt cx="958343" cy="958342"/>
          </a:xfrm>
        </p:grpSpPr>
        <p:grpSp>
          <p:nvGrpSpPr>
            <p:cNvPr id="84" name="组合 83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86" name="椭圆 85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4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</p:grpSp>
        <p:sp>
          <p:nvSpPr>
            <p:cNvPr id="85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5</a:t>
              </a:r>
              <a:r>
                <a:rPr kumimoji="0" lang="zh-CN" alt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367</Words>
  <Application>Microsoft Office PowerPoint</Application>
  <PresentationFormat>自定义</PresentationFormat>
  <Paragraphs>56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2019-10-29T13:35:16Z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