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4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792485" y="1871906"/>
            <a:ext cx="2492188" cy="4464699"/>
            <a:chOff x="1076559" y="1629362"/>
            <a:chExt cx="2492188" cy="4464699"/>
          </a:xfrm>
        </p:grpSpPr>
        <p:sp>
          <p:nvSpPr>
            <p:cNvPr id="27" name="矩形 26"/>
            <p:cNvSpPr/>
            <p:nvPr/>
          </p:nvSpPr>
          <p:spPr>
            <a:xfrm>
              <a:off x="1076559" y="1629362"/>
              <a:ext cx="2492188" cy="4464699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28" name="Freeform 18"/>
            <p:cNvSpPr>
              <a:spLocks noChangeAspect="1" noEditPoints="1"/>
            </p:cNvSpPr>
            <p:nvPr/>
          </p:nvSpPr>
          <p:spPr bwMode="auto">
            <a:xfrm>
              <a:off x="2024526" y="2100382"/>
              <a:ext cx="596251" cy="720000"/>
            </a:xfrm>
            <a:custGeom>
              <a:avLst/>
              <a:gdLst>
                <a:gd name="T0" fmla="*/ 37 w 106"/>
                <a:gd name="T1" fmla="*/ 98 h 128"/>
                <a:gd name="T2" fmla="*/ 38 w 106"/>
                <a:gd name="T3" fmla="*/ 101 h 128"/>
                <a:gd name="T4" fmla="*/ 42 w 106"/>
                <a:gd name="T5" fmla="*/ 103 h 128"/>
                <a:gd name="T6" fmla="*/ 50 w 106"/>
                <a:gd name="T7" fmla="*/ 106 h 128"/>
                <a:gd name="T8" fmla="*/ 60 w 106"/>
                <a:gd name="T9" fmla="*/ 106 h 128"/>
                <a:gd name="T10" fmla="*/ 68 w 106"/>
                <a:gd name="T11" fmla="*/ 102 h 128"/>
                <a:gd name="T12" fmla="*/ 72 w 106"/>
                <a:gd name="T13" fmla="*/ 99 h 128"/>
                <a:gd name="T14" fmla="*/ 73 w 106"/>
                <a:gd name="T15" fmla="*/ 97 h 128"/>
                <a:gd name="T16" fmla="*/ 47 w 106"/>
                <a:gd name="T17" fmla="*/ 99 h 128"/>
                <a:gd name="T18" fmla="*/ 37 w 106"/>
                <a:gd name="T19" fmla="*/ 97 h 128"/>
                <a:gd name="T20" fmla="*/ 69 w 106"/>
                <a:gd name="T21" fmla="*/ 2 h 128"/>
                <a:gd name="T22" fmla="*/ 76 w 106"/>
                <a:gd name="T23" fmla="*/ 13 h 128"/>
                <a:gd name="T24" fmla="*/ 76 w 106"/>
                <a:gd name="T25" fmla="*/ 23 h 128"/>
                <a:gd name="T26" fmla="*/ 73 w 106"/>
                <a:gd name="T27" fmla="*/ 27 h 128"/>
                <a:gd name="T28" fmla="*/ 69 w 106"/>
                <a:gd name="T29" fmla="*/ 29 h 128"/>
                <a:gd name="T30" fmla="*/ 67 w 106"/>
                <a:gd name="T31" fmla="*/ 26 h 128"/>
                <a:gd name="T32" fmla="*/ 64 w 106"/>
                <a:gd name="T33" fmla="*/ 23 h 128"/>
                <a:gd name="T34" fmla="*/ 55 w 106"/>
                <a:gd name="T35" fmla="*/ 29 h 128"/>
                <a:gd name="T36" fmla="*/ 43 w 106"/>
                <a:gd name="T37" fmla="*/ 27 h 128"/>
                <a:gd name="T38" fmla="*/ 37 w 106"/>
                <a:gd name="T39" fmla="*/ 30 h 128"/>
                <a:gd name="T40" fmla="*/ 38 w 106"/>
                <a:gd name="T41" fmla="*/ 47 h 128"/>
                <a:gd name="T42" fmla="*/ 42 w 106"/>
                <a:gd name="T43" fmla="*/ 65 h 128"/>
                <a:gd name="T44" fmla="*/ 49 w 106"/>
                <a:gd name="T45" fmla="*/ 60 h 128"/>
                <a:gd name="T46" fmla="*/ 64 w 106"/>
                <a:gd name="T47" fmla="*/ 56 h 128"/>
                <a:gd name="T48" fmla="*/ 83 w 106"/>
                <a:gd name="T49" fmla="*/ 68 h 128"/>
                <a:gd name="T50" fmla="*/ 97 w 106"/>
                <a:gd name="T51" fmla="*/ 59 h 128"/>
                <a:gd name="T52" fmla="*/ 106 w 106"/>
                <a:gd name="T53" fmla="*/ 56 h 128"/>
                <a:gd name="T54" fmla="*/ 102 w 106"/>
                <a:gd name="T55" fmla="*/ 127 h 128"/>
                <a:gd name="T56" fmla="*/ 88 w 106"/>
                <a:gd name="T57" fmla="*/ 118 h 128"/>
                <a:gd name="T58" fmla="*/ 63 w 106"/>
                <a:gd name="T59" fmla="*/ 114 h 128"/>
                <a:gd name="T60" fmla="*/ 35 w 106"/>
                <a:gd name="T61" fmla="*/ 114 h 128"/>
                <a:gd name="T62" fmla="*/ 17 w 106"/>
                <a:gd name="T63" fmla="*/ 107 h 128"/>
                <a:gd name="T64" fmla="*/ 12 w 106"/>
                <a:gd name="T65" fmla="*/ 102 h 128"/>
                <a:gd name="T66" fmla="*/ 9 w 106"/>
                <a:gd name="T67" fmla="*/ 102 h 128"/>
                <a:gd name="T68" fmla="*/ 5 w 106"/>
                <a:gd name="T69" fmla="*/ 101 h 128"/>
                <a:gd name="T70" fmla="*/ 1 w 106"/>
                <a:gd name="T71" fmla="*/ 97 h 128"/>
                <a:gd name="T72" fmla="*/ 0 w 106"/>
                <a:gd name="T73" fmla="*/ 91 h 128"/>
                <a:gd name="T74" fmla="*/ 1 w 106"/>
                <a:gd name="T75" fmla="*/ 84 h 128"/>
                <a:gd name="T76" fmla="*/ 3 w 106"/>
                <a:gd name="T77" fmla="*/ 59 h 128"/>
                <a:gd name="T78" fmla="*/ 11 w 106"/>
                <a:gd name="T79" fmla="*/ 38 h 128"/>
                <a:gd name="T80" fmla="*/ 16 w 106"/>
                <a:gd name="T81" fmla="*/ 30 h 128"/>
                <a:gd name="T82" fmla="*/ 14 w 106"/>
                <a:gd name="T83" fmla="*/ 25 h 128"/>
                <a:gd name="T84" fmla="*/ 20 w 106"/>
                <a:gd name="T85" fmla="*/ 13 h 128"/>
                <a:gd name="T86" fmla="*/ 39 w 106"/>
                <a:gd name="T87" fmla="*/ 5 h 128"/>
                <a:gd name="T88" fmla="*/ 63 w 106"/>
                <a:gd name="T8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6" h="128">
                  <a:moveTo>
                    <a:pt x="37" y="97"/>
                  </a:moveTo>
                  <a:lnTo>
                    <a:pt x="37" y="98"/>
                  </a:lnTo>
                  <a:lnTo>
                    <a:pt x="38" y="98"/>
                  </a:lnTo>
                  <a:lnTo>
                    <a:pt x="38" y="101"/>
                  </a:lnTo>
                  <a:lnTo>
                    <a:pt x="41" y="102"/>
                  </a:lnTo>
                  <a:lnTo>
                    <a:pt x="42" y="103"/>
                  </a:lnTo>
                  <a:lnTo>
                    <a:pt x="46" y="104"/>
                  </a:lnTo>
                  <a:lnTo>
                    <a:pt x="50" y="106"/>
                  </a:lnTo>
                  <a:lnTo>
                    <a:pt x="55" y="106"/>
                  </a:lnTo>
                  <a:lnTo>
                    <a:pt x="60" y="106"/>
                  </a:lnTo>
                  <a:lnTo>
                    <a:pt x="66" y="104"/>
                  </a:lnTo>
                  <a:lnTo>
                    <a:pt x="68" y="102"/>
                  </a:lnTo>
                  <a:lnTo>
                    <a:pt x="71" y="101"/>
                  </a:lnTo>
                  <a:lnTo>
                    <a:pt x="72" y="99"/>
                  </a:lnTo>
                  <a:lnTo>
                    <a:pt x="73" y="98"/>
                  </a:lnTo>
                  <a:lnTo>
                    <a:pt x="73" y="97"/>
                  </a:lnTo>
                  <a:lnTo>
                    <a:pt x="59" y="99"/>
                  </a:lnTo>
                  <a:lnTo>
                    <a:pt x="47" y="99"/>
                  </a:lnTo>
                  <a:lnTo>
                    <a:pt x="39" y="98"/>
                  </a:lnTo>
                  <a:lnTo>
                    <a:pt x="37" y="97"/>
                  </a:lnTo>
                  <a:close/>
                  <a:moveTo>
                    <a:pt x="63" y="0"/>
                  </a:moveTo>
                  <a:lnTo>
                    <a:pt x="69" y="2"/>
                  </a:lnTo>
                  <a:lnTo>
                    <a:pt x="73" y="8"/>
                  </a:lnTo>
                  <a:lnTo>
                    <a:pt x="76" y="13"/>
                  </a:lnTo>
                  <a:lnTo>
                    <a:pt x="76" y="18"/>
                  </a:lnTo>
                  <a:lnTo>
                    <a:pt x="76" y="23"/>
                  </a:lnTo>
                  <a:lnTo>
                    <a:pt x="76" y="25"/>
                  </a:lnTo>
                  <a:lnTo>
                    <a:pt x="73" y="27"/>
                  </a:lnTo>
                  <a:lnTo>
                    <a:pt x="72" y="29"/>
                  </a:lnTo>
                  <a:lnTo>
                    <a:pt x="69" y="29"/>
                  </a:lnTo>
                  <a:lnTo>
                    <a:pt x="68" y="27"/>
                  </a:lnTo>
                  <a:lnTo>
                    <a:pt x="67" y="26"/>
                  </a:lnTo>
                  <a:lnTo>
                    <a:pt x="66" y="25"/>
                  </a:lnTo>
                  <a:lnTo>
                    <a:pt x="64" y="23"/>
                  </a:lnTo>
                  <a:lnTo>
                    <a:pt x="63" y="25"/>
                  </a:lnTo>
                  <a:lnTo>
                    <a:pt x="55" y="29"/>
                  </a:lnTo>
                  <a:lnTo>
                    <a:pt x="49" y="29"/>
                  </a:lnTo>
                  <a:lnTo>
                    <a:pt x="43" y="27"/>
                  </a:lnTo>
                  <a:lnTo>
                    <a:pt x="42" y="25"/>
                  </a:lnTo>
                  <a:lnTo>
                    <a:pt x="37" y="30"/>
                  </a:lnTo>
                  <a:lnTo>
                    <a:pt x="37" y="38"/>
                  </a:lnTo>
                  <a:lnTo>
                    <a:pt x="38" y="47"/>
                  </a:lnTo>
                  <a:lnTo>
                    <a:pt x="41" y="56"/>
                  </a:lnTo>
                  <a:lnTo>
                    <a:pt x="42" y="65"/>
                  </a:lnTo>
                  <a:lnTo>
                    <a:pt x="45" y="63"/>
                  </a:lnTo>
                  <a:lnTo>
                    <a:pt x="49" y="60"/>
                  </a:lnTo>
                  <a:lnTo>
                    <a:pt x="56" y="57"/>
                  </a:lnTo>
                  <a:lnTo>
                    <a:pt x="64" y="56"/>
                  </a:lnTo>
                  <a:lnTo>
                    <a:pt x="73" y="59"/>
                  </a:lnTo>
                  <a:lnTo>
                    <a:pt x="83" y="68"/>
                  </a:lnTo>
                  <a:lnTo>
                    <a:pt x="89" y="61"/>
                  </a:lnTo>
                  <a:lnTo>
                    <a:pt x="97" y="59"/>
                  </a:lnTo>
                  <a:lnTo>
                    <a:pt x="104" y="56"/>
                  </a:lnTo>
                  <a:lnTo>
                    <a:pt x="106" y="56"/>
                  </a:lnTo>
                  <a:lnTo>
                    <a:pt x="106" y="128"/>
                  </a:lnTo>
                  <a:lnTo>
                    <a:pt x="102" y="127"/>
                  </a:lnTo>
                  <a:lnTo>
                    <a:pt x="96" y="124"/>
                  </a:lnTo>
                  <a:lnTo>
                    <a:pt x="88" y="118"/>
                  </a:lnTo>
                  <a:lnTo>
                    <a:pt x="81" y="107"/>
                  </a:lnTo>
                  <a:lnTo>
                    <a:pt x="63" y="114"/>
                  </a:lnTo>
                  <a:lnTo>
                    <a:pt x="47" y="115"/>
                  </a:lnTo>
                  <a:lnTo>
                    <a:pt x="35" y="114"/>
                  </a:lnTo>
                  <a:lnTo>
                    <a:pt x="25" y="111"/>
                  </a:lnTo>
                  <a:lnTo>
                    <a:pt x="17" y="107"/>
                  </a:lnTo>
                  <a:lnTo>
                    <a:pt x="13" y="103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9" y="102"/>
                  </a:lnTo>
                  <a:lnTo>
                    <a:pt x="8" y="102"/>
                  </a:lnTo>
                  <a:lnTo>
                    <a:pt x="5" y="101"/>
                  </a:lnTo>
                  <a:lnTo>
                    <a:pt x="4" y="99"/>
                  </a:lnTo>
                  <a:lnTo>
                    <a:pt x="1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5" y="47"/>
                  </a:lnTo>
                  <a:lnTo>
                    <a:pt x="11" y="38"/>
                  </a:lnTo>
                  <a:lnTo>
                    <a:pt x="13" y="32"/>
                  </a:lnTo>
                  <a:lnTo>
                    <a:pt x="16" y="30"/>
                  </a:lnTo>
                  <a:lnTo>
                    <a:pt x="14" y="29"/>
                  </a:lnTo>
                  <a:lnTo>
                    <a:pt x="14" y="25"/>
                  </a:lnTo>
                  <a:lnTo>
                    <a:pt x="17" y="19"/>
                  </a:lnTo>
                  <a:lnTo>
                    <a:pt x="20" y="13"/>
                  </a:lnTo>
                  <a:lnTo>
                    <a:pt x="28" y="9"/>
                  </a:lnTo>
                  <a:lnTo>
                    <a:pt x="39" y="5"/>
                  </a:lnTo>
                  <a:lnTo>
                    <a:pt x="54" y="1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186249" y="3010242"/>
              <a:ext cx="2290119" cy="6611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自我评估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1076559" y="3794957"/>
              <a:ext cx="2484991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</p:cxnSp>
        <p:sp>
          <p:nvSpPr>
            <p:cNvPr id="31" name="矩形 30"/>
            <p:cNvSpPr/>
            <p:nvPr/>
          </p:nvSpPr>
          <p:spPr>
            <a:xfrm>
              <a:off x="1186249" y="3857483"/>
              <a:ext cx="229011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、自己的才能是否充分施展；</a:t>
              </a: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2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、对自己在企业发展、社会进步中所做的贡献是否满意；</a:t>
              </a: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3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、对自己的职称、职务、工资待遇等方面的变化是否满意；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84673" y="1871905"/>
            <a:ext cx="2492188" cy="4464699"/>
            <a:chOff x="3568747" y="1629361"/>
            <a:chExt cx="2492188" cy="4464699"/>
          </a:xfrm>
        </p:grpSpPr>
        <p:sp>
          <p:nvSpPr>
            <p:cNvPr id="33" name="矩形 32"/>
            <p:cNvSpPr/>
            <p:nvPr/>
          </p:nvSpPr>
          <p:spPr>
            <a:xfrm>
              <a:off x="3568747" y="1629361"/>
              <a:ext cx="2492188" cy="4464699"/>
            </a:xfrm>
            <a:prstGeom prst="rect">
              <a:avLst/>
            </a:prstGeom>
            <a:solidFill>
              <a:srgbClr val="ED5D6E"/>
            </a:solid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34" name="Freeform 218"/>
            <p:cNvSpPr>
              <a:spLocks noChangeAspect="1" noEditPoints="1"/>
            </p:cNvSpPr>
            <p:nvPr/>
          </p:nvSpPr>
          <p:spPr bwMode="auto">
            <a:xfrm>
              <a:off x="4472400" y="2100382"/>
              <a:ext cx="684879" cy="720000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cxnSp>
          <p:nvCxnSpPr>
            <p:cNvPr id="35" name="直接连接符 16"/>
            <p:cNvCxnSpPr/>
            <p:nvPr/>
          </p:nvCxnSpPr>
          <p:spPr>
            <a:xfrm>
              <a:off x="3568748" y="3794957"/>
              <a:ext cx="2484991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</p:cxnSp>
        <p:sp>
          <p:nvSpPr>
            <p:cNvPr id="36" name="矩形 35"/>
            <p:cNvSpPr/>
            <p:nvPr/>
          </p:nvSpPr>
          <p:spPr>
            <a:xfrm>
              <a:off x="3669781" y="3016829"/>
              <a:ext cx="2290119" cy="6611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家庭评估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3669781" y="3864070"/>
              <a:ext cx="229011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、是否能够理解和肯定；</a:t>
              </a: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2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、是否能够给予支持和帮助；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4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、是否能够理解和肯定；</a:t>
              </a: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5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、是否能够给予支持和帮助；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6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、是否能够给予支持和帮助；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776861" y="1871903"/>
            <a:ext cx="2499385" cy="4464699"/>
            <a:chOff x="6060935" y="1629359"/>
            <a:chExt cx="2499385" cy="4464699"/>
          </a:xfrm>
        </p:grpSpPr>
        <p:sp>
          <p:nvSpPr>
            <p:cNvPr id="39" name="矩形 38"/>
            <p:cNvSpPr/>
            <p:nvPr/>
          </p:nvSpPr>
          <p:spPr>
            <a:xfrm>
              <a:off x="6060935" y="1629359"/>
              <a:ext cx="2492188" cy="4464699"/>
            </a:xfrm>
            <a:prstGeom prst="rect">
              <a:avLst/>
            </a:prstGeom>
            <a:solidFill>
              <a:srgbClr val="8EC83E"/>
            </a:solid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40" name="Freeform 19"/>
            <p:cNvSpPr>
              <a:spLocks noChangeAspect="1" noEditPoints="1"/>
            </p:cNvSpPr>
            <p:nvPr/>
          </p:nvSpPr>
          <p:spPr bwMode="auto">
            <a:xfrm>
              <a:off x="6928219" y="2100382"/>
              <a:ext cx="743227" cy="720000"/>
            </a:xfrm>
            <a:custGeom>
              <a:avLst/>
              <a:gdLst>
                <a:gd name="T0" fmla="*/ 38 w 128"/>
                <a:gd name="T1" fmla="*/ 16 h 124"/>
                <a:gd name="T2" fmla="*/ 31 w 128"/>
                <a:gd name="T3" fmla="*/ 20 h 124"/>
                <a:gd name="T4" fmla="*/ 27 w 128"/>
                <a:gd name="T5" fmla="*/ 25 h 124"/>
                <a:gd name="T6" fmla="*/ 31 w 128"/>
                <a:gd name="T7" fmla="*/ 30 h 124"/>
                <a:gd name="T8" fmla="*/ 38 w 128"/>
                <a:gd name="T9" fmla="*/ 33 h 124"/>
                <a:gd name="T10" fmla="*/ 47 w 128"/>
                <a:gd name="T11" fmla="*/ 33 h 124"/>
                <a:gd name="T12" fmla="*/ 55 w 128"/>
                <a:gd name="T13" fmla="*/ 30 h 124"/>
                <a:gd name="T14" fmla="*/ 57 w 128"/>
                <a:gd name="T15" fmla="*/ 25 h 124"/>
                <a:gd name="T16" fmla="*/ 55 w 128"/>
                <a:gd name="T17" fmla="*/ 20 h 124"/>
                <a:gd name="T18" fmla="*/ 47 w 128"/>
                <a:gd name="T19" fmla="*/ 16 h 124"/>
                <a:gd name="T20" fmla="*/ 43 w 128"/>
                <a:gd name="T21" fmla="*/ 0 h 124"/>
                <a:gd name="T22" fmla="*/ 70 w 128"/>
                <a:gd name="T23" fmla="*/ 7 h 124"/>
                <a:gd name="T24" fmla="*/ 84 w 128"/>
                <a:gd name="T25" fmla="*/ 24 h 124"/>
                <a:gd name="T26" fmla="*/ 84 w 128"/>
                <a:gd name="T27" fmla="*/ 24 h 124"/>
                <a:gd name="T28" fmla="*/ 84 w 128"/>
                <a:gd name="T29" fmla="*/ 25 h 124"/>
                <a:gd name="T30" fmla="*/ 128 w 128"/>
                <a:gd name="T31" fmla="*/ 42 h 124"/>
                <a:gd name="T32" fmla="*/ 42 w 128"/>
                <a:gd name="T33" fmla="*/ 124 h 124"/>
                <a:gd name="T34" fmla="*/ 26 w 128"/>
                <a:gd name="T35" fmla="*/ 122 h 124"/>
                <a:gd name="T36" fmla="*/ 6 w 128"/>
                <a:gd name="T37" fmla="*/ 109 h 124"/>
                <a:gd name="T38" fmla="*/ 1 w 128"/>
                <a:gd name="T39" fmla="*/ 94 h 124"/>
                <a:gd name="T40" fmla="*/ 0 w 128"/>
                <a:gd name="T41" fmla="*/ 88 h 124"/>
                <a:gd name="T42" fmla="*/ 8 w 128"/>
                <a:gd name="T43" fmla="*/ 49 h 124"/>
                <a:gd name="T44" fmla="*/ 9 w 128"/>
                <a:gd name="T45" fmla="*/ 90 h 124"/>
                <a:gd name="T46" fmla="*/ 14 w 128"/>
                <a:gd name="T47" fmla="*/ 105 h 124"/>
                <a:gd name="T48" fmla="*/ 23 w 128"/>
                <a:gd name="T49" fmla="*/ 90 h 124"/>
                <a:gd name="T50" fmla="*/ 29 w 128"/>
                <a:gd name="T51" fmla="*/ 114 h 124"/>
                <a:gd name="T52" fmla="*/ 39 w 128"/>
                <a:gd name="T53" fmla="*/ 117 h 124"/>
                <a:gd name="T54" fmla="*/ 44 w 128"/>
                <a:gd name="T55" fmla="*/ 90 h 124"/>
                <a:gd name="T56" fmla="*/ 57 w 128"/>
                <a:gd name="T57" fmla="*/ 117 h 124"/>
                <a:gd name="T58" fmla="*/ 59 w 128"/>
                <a:gd name="T59" fmla="*/ 75 h 124"/>
                <a:gd name="T60" fmla="*/ 63 w 128"/>
                <a:gd name="T61" fmla="*/ 72 h 124"/>
                <a:gd name="T62" fmla="*/ 67 w 128"/>
                <a:gd name="T63" fmla="*/ 75 h 124"/>
                <a:gd name="T64" fmla="*/ 68 w 128"/>
                <a:gd name="T65" fmla="*/ 117 h 124"/>
                <a:gd name="T66" fmla="*/ 81 w 128"/>
                <a:gd name="T67" fmla="*/ 90 h 124"/>
                <a:gd name="T68" fmla="*/ 86 w 128"/>
                <a:gd name="T69" fmla="*/ 117 h 124"/>
                <a:gd name="T70" fmla="*/ 99 w 128"/>
                <a:gd name="T71" fmla="*/ 90 h 124"/>
                <a:gd name="T72" fmla="*/ 104 w 128"/>
                <a:gd name="T73" fmla="*/ 117 h 124"/>
                <a:gd name="T74" fmla="*/ 120 w 128"/>
                <a:gd name="T75" fmla="*/ 50 h 124"/>
                <a:gd name="T76" fmla="*/ 42 w 128"/>
                <a:gd name="T77" fmla="*/ 50 h 124"/>
                <a:gd name="T78" fmla="*/ 13 w 128"/>
                <a:gd name="T79" fmla="*/ 42 h 124"/>
                <a:gd name="T80" fmla="*/ 1 w 128"/>
                <a:gd name="T81" fmla="*/ 25 h 124"/>
                <a:gd name="T82" fmla="*/ 13 w 128"/>
                <a:gd name="T83" fmla="*/ 7 h 124"/>
                <a:gd name="T84" fmla="*/ 43 w 128"/>
                <a:gd name="T8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24">
                  <a:moveTo>
                    <a:pt x="43" y="16"/>
                  </a:moveTo>
                  <a:lnTo>
                    <a:pt x="38" y="16"/>
                  </a:lnTo>
                  <a:lnTo>
                    <a:pt x="34" y="17"/>
                  </a:lnTo>
                  <a:lnTo>
                    <a:pt x="31" y="20"/>
                  </a:lnTo>
                  <a:lnTo>
                    <a:pt x="29" y="22"/>
                  </a:lnTo>
                  <a:lnTo>
                    <a:pt x="27" y="25"/>
                  </a:lnTo>
                  <a:lnTo>
                    <a:pt x="29" y="28"/>
                  </a:lnTo>
                  <a:lnTo>
                    <a:pt x="31" y="30"/>
                  </a:lnTo>
                  <a:lnTo>
                    <a:pt x="34" y="32"/>
                  </a:lnTo>
                  <a:lnTo>
                    <a:pt x="38" y="33"/>
                  </a:lnTo>
                  <a:lnTo>
                    <a:pt x="43" y="33"/>
                  </a:lnTo>
                  <a:lnTo>
                    <a:pt x="47" y="33"/>
                  </a:lnTo>
                  <a:lnTo>
                    <a:pt x="51" y="32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5"/>
                  </a:lnTo>
                  <a:lnTo>
                    <a:pt x="56" y="22"/>
                  </a:lnTo>
                  <a:lnTo>
                    <a:pt x="55" y="20"/>
                  </a:lnTo>
                  <a:lnTo>
                    <a:pt x="51" y="17"/>
                  </a:lnTo>
                  <a:lnTo>
                    <a:pt x="47" y="16"/>
                  </a:lnTo>
                  <a:lnTo>
                    <a:pt x="43" y="16"/>
                  </a:lnTo>
                  <a:close/>
                  <a:moveTo>
                    <a:pt x="43" y="0"/>
                  </a:moveTo>
                  <a:lnTo>
                    <a:pt x="59" y="1"/>
                  </a:lnTo>
                  <a:lnTo>
                    <a:pt x="70" y="7"/>
                  </a:lnTo>
                  <a:lnTo>
                    <a:pt x="80" y="15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4" y="25"/>
                  </a:lnTo>
                  <a:lnTo>
                    <a:pt x="84" y="25"/>
                  </a:lnTo>
                  <a:lnTo>
                    <a:pt x="84" y="42"/>
                  </a:lnTo>
                  <a:lnTo>
                    <a:pt x="128" y="42"/>
                  </a:lnTo>
                  <a:lnTo>
                    <a:pt x="128" y="124"/>
                  </a:lnTo>
                  <a:lnTo>
                    <a:pt x="42" y="124"/>
                  </a:lnTo>
                  <a:lnTo>
                    <a:pt x="42" y="124"/>
                  </a:lnTo>
                  <a:lnTo>
                    <a:pt x="26" y="122"/>
                  </a:lnTo>
                  <a:lnTo>
                    <a:pt x="14" y="117"/>
                  </a:lnTo>
                  <a:lnTo>
                    <a:pt x="6" y="109"/>
                  </a:lnTo>
                  <a:lnTo>
                    <a:pt x="2" y="101"/>
                  </a:lnTo>
                  <a:lnTo>
                    <a:pt x="1" y="94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0" y="42"/>
                  </a:lnTo>
                  <a:lnTo>
                    <a:pt x="8" y="49"/>
                  </a:lnTo>
                  <a:lnTo>
                    <a:pt x="8" y="88"/>
                  </a:lnTo>
                  <a:lnTo>
                    <a:pt x="9" y="90"/>
                  </a:lnTo>
                  <a:lnTo>
                    <a:pt x="10" y="97"/>
                  </a:lnTo>
                  <a:lnTo>
                    <a:pt x="14" y="105"/>
                  </a:lnTo>
                  <a:lnTo>
                    <a:pt x="23" y="113"/>
                  </a:lnTo>
                  <a:lnTo>
                    <a:pt x="23" y="90"/>
                  </a:lnTo>
                  <a:lnTo>
                    <a:pt x="29" y="90"/>
                  </a:lnTo>
                  <a:lnTo>
                    <a:pt x="29" y="114"/>
                  </a:lnTo>
                  <a:lnTo>
                    <a:pt x="34" y="115"/>
                  </a:lnTo>
                  <a:lnTo>
                    <a:pt x="39" y="117"/>
                  </a:lnTo>
                  <a:lnTo>
                    <a:pt x="39" y="90"/>
                  </a:lnTo>
                  <a:lnTo>
                    <a:pt x="44" y="90"/>
                  </a:lnTo>
                  <a:lnTo>
                    <a:pt x="44" y="117"/>
                  </a:lnTo>
                  <a:lnTo>
                    <a:pt x="57" y="117"/>
                  </a:lnTo>
                  <a:lnTo>
                    <a:pt x="57" y="77"/>
                  </a:lnTo>
                  <a:lnTo>
                    <a:pt x="59" y="75"/>
                  </a:lnTo>
                  <a:lnTo>
                    <a:pt x="60" y="73"/>
                  </a:lnTo>
                  <a:lnTo>
                    <a:pt x="63" y="72"/>
                  </a:lnTo>
                  <a:lnTo>
                    <a:pt x="65" y="73"/>
                  </a:lnTo>
                  <a:lnTo>
                    <a:pt x="67" y="75"/>
                  </a:lnTo>
                  <a:lnTo>
                    <a:pt x="68" y="77"/>
                  </a:lnTo>
                  <a:lnTo>
                    <a:pt x="68" y="117"/>
                  </a:lnTo>
                  <a:lnTo>
                    <a:pt x="81" y="117"/>
                  </a:lnTo>
                  <a:lnTo>
                    <a:pt x="81" y="90"/>
                  </a:lnTo>
                  <a:lnTo>
                    <a:pt x="86" y="90"/>
                  </a:lnTo>
                  <a:lnTo>
                    <a:pt x="86" y="117"/>
                  </a:lnTo>
                  <a:lnTo>
                    <a:pt x="99" y="117"/>
                  </a:lnTo>
                  <a:lnTo>
                    <a:pt x="99" y="90"/>
                  </a:lnTo>
                  <a:lnTo>
                    <a:pt x="104" y="90"/>
                  </a:lnTo>
                  <a:lnTo>
                    <a:pt x="104" y="117"/>
                  </a:lnTo>
                  <a:lnTo>
                    <a:pt x="120" y="117"/>
                  </a:lnTo>
                  <a:lnTo>
                    <a:pt x="120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26" y="47"/>
                  </a:lnTo>
                  <a:lnTo>
                    <a:pt x="13" y="42"/>
                  </a:lnTo>
                  <a:lnTo>
                    <a:pt x="4" y="34"/>
                  </a:lnTo>
                  <a:lnTo>
                    <a:pt x="1" y="25"/>
                  </a:lnTo>
                  <a:lnTo>
                    <a:pt x="4" y="15"/>
                  </a:lnTo>
                  <a:lnTo>
                    <a:pt x="13" y="7"/>
                  </a:lnTo>
                  <a:lnTo>
                    <a:pt x="26" y="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cxnSp>
          <p:nvCxnSpPr>
            <p:cNvPr id="41" name="直接连接符 16"/>
            <p:cNvCxnSpPr/>
            <p:nvPr/>
          </p:nvCxnSpPr>
          <p:spPr>
            <a:xfrm>
              <a:off x="6075329" y="3794957"/>
              <a:ext cx="2484991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</p:cxnSp>
        <p:sp>
          <p:nvSpPr>
            <p:cNvPr id="42" name="矩形 41"/>
            <p:cNvSpPr/>
            <p:nvPr/>
          </p:nvSpPr>
          <p:spPr>
            <a:xfrm>
              <a:off x="6172764" y="3016829"/>
              <a:ext cx="2290119" cy="6611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企业评估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6172764" y="3864070"/>
              <a:ext cx="229011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、是否有下级平级同事的赞赏</a:t>
              </a: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2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、是否有上级的肯定和表彰；</a:t>
              </a: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3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、是否有职称、职务的晋升；</a:t>
              </a: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4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、是否有工资待遇的提高；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5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、是否有职称、职务的晋升；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269049" y="1871902"/>
            <a:ext cx="2492188" cy="4464699"/>
            <a:chOff x="8553123" y="1629358"/>
            <a:chExt cx="2492188" cy="4464699"/>
          </a:xfrm>
        </p:grpSpPr>
        <p:sp>
          <p:nvSpPr>
            <p:cNvPr id="45" name="矩形 44"/>
            <p:cNvSpPr/>
            <p:nvPr/>
          </p:nvSpPr>
          <p:spPr>
            <a:xfrm>
              <a:off x="8553123" y="1629358"/>
              <a:ext cx="2492188" cy="4464699"/>
            </a:xfrm>
            <a:prstGeom prst="rect">
              <a:avLst/>
            </a:pr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46" name="Freeform 131"/>
            <p:cNvSpPr>
              <a:spLocks noChangeAspect="1" noEditPoints="1"/>
            </p:cNvSpPr>
            <p:nvPr/>
          </p:nvSpPr>
          <p:spPr bwMode="auto">
            <a:xfrm>
              <a:off x="9420408" y="2100382"/>
              <a:ext cx="725540" cy="720000"/>
            </a:xfrm>
            <a:custGeom>
              <a:avLst/>
              <a:gdLst>
                <a:gd name="T0" fmla="*/ 53 w 131"/>
                <a:gd name="T1" fmla="*/ 58 h 130"/>
                <a:gd name="T2" fmla="*/ 72 w 131"/>
                <a:gd name="T3" fmla="*/ 77 h 130"/>
                <a:gd name="T4" fmla="*/ 45 w 131"/>
                <a:gd name="T5" fmla="*/ 85 h 130"/>
                <a:gd name="T6" fmla="*/ 53 w 131"/>
                <a:gd name="T7" fmla="*/ 58 h 130"/>
                <a:gd name="T8" fmla="*/ 100 w 131"/>
                <a:gd name="T9" fmla="*/ 11 h 130"/>
                <a:gd name="T10" fmla="*/ 120 w 131"/>
                <a:gd name="T11" fmla="*/ 30 h 130"/>
                <a:gd name="T12" fmla="*/ 76 w 131"/>
                <a:gd name="T13" fmla="*/ 75 h 130"/>
                <a:gd name="T14" fmla="*/ 55 w 131"/>
                <a:gd name="T15" fmla="*/ 55 h 130"/>
                <a:gd name="T16" fmla="*/ 100 w 131"/>
                <a:gd name="T17" fmla="*/ 11 h 130"/>
                <a:gd name="T18" fmla="*/ 21 w 131"/>
                <a:gd name="T19" fmla="*/ 3 h 130"/>
                <a:gd name="T20" fmla="*/ 89 w 131"/>
                <a:gd name="T21" fmla="*/ 3 h 130"/>
                <a:gd name="T22" fmla="*/ 76 w 131"/>
                <a:gd name="T23" fmla="*/ 16 h 130"/>
                <a:gd name="T24" fmla="*/ 27 w 131"/>
                <a:gd name="T25" fmla="*/ 16 h 130"/>
                <a:gd name="T26" fmla="*/ 21 w 131"/>
                <a:gd name="T27" fmla="*/ 17 h 130"/>
                <a:gd name="T28" fmla="*/ 17 w 131"/>
                <a:gd name="T29" fmla="*/ 20 h 130"/>
                <a:gd name="T30" fmla="*/ 15 w 131"/>
                <a:gd name="T31" fmla="*/ 24 h 130"/>
                <a:gd name="T32" fmla="*/ 14 w 131"/>
                <a:gd name="T33" fmla="*/ 29 h 130"/>
                <a:gd name="T34" fmla="*/ 14 w 131"/>
                <a:gd name="T35" fmla="*/ 105 h 130"/>
                <a:gd name="T36" fmla="*/ 15 w 131"/>
                <a:gd name="T37" fmla="*/ 109 h 130"/>
                <a:gd name="T38" fmla="*/ 16 w 131"/>
                <a:gd name="T39" fmla="*/ 113 h 130"/>
                <a:gd name="T40" fmla="*/ 19 w 131"/>
                <a:gd name="T41" fmla="*/ 115 h 130"/>
                <a:gd name="T42" fmla="*/ 23 w 131"/>
                <a:gd name="T43" fmla="*/ 117 h 130"/>
                <a:gd name="T44" fmla="*/ 27 w 131"/>
                <a:gd name="T45" fmla="*/ 117 h 130"/>
                <a:gd name="T46" fmla="*/ 103 w 131"/>
                <a:gd name="T47" fmla="*/ 117 h 130"/>
                <a:gd name="T48" fmla="*/ 106 w 131"/>
                <a:gd name="T49" fmla="*/ 117 h 130"/>
                <a:gd name="T50" fmla="*/ 110 w 131"/>
                <a:gd name="T51" fmla="*/ 115 h 130"/>
                <a:gd name="T52" fmla="*/ 113 w 131"/>
                <a:gd name="T53" fmla="*/ 113 h 130"/>
                <a:gd name="T54" fmla="*/ 114 w 131"/>
                <a:gd name="T55" fmla="*/ 109 h 130"/>
                <a:gd name="T56" fmla="*/ 116 w 131"/>
                <a:gd name="T57" fmla="*/ 105 h 130"/>
                <a:gd name="T58" fmla="*/ 116 w 131"/>
                <a:gd name="T59" fmla="*/ 55 h 130"/>
                <a:gd name="T60" fmla="*/ 129 w 131"/>
                <a:gd name="T61" fmla="*/ 42 h 130"/>
                <a:gd name="T62" fmla="*/ 129 w 131"/>
                <a:gd name="T63" fmla="*/ 109 h 130"/>
                <a:gd name="T64" fmla="*/ 125 w 131"/>
                <a:gd name="T65" fmla="*/ 119 h 130"/>
                <a:gd name="T66" fmla="*/ 117 w 131"/>
                <a:gd name="T67" fmla="*/ 127 h 130"/>
                <a:gd name="T68" fmla="*/ 106 w 131"/>
                <a:gd name="T69" fmla="*/ 130 h 130"/>
                <a:gd name="T70" fmla="*/ 21 w 131"/>
                <a:gd name="T71" fmla="*/ 130 h 130"/>
                <a:gd name="T72" fmla="*/ 11 w 131"/>
                <a:gd name="T73" fmla="*/ 127 h 130"/>
                <a:gd name="T74" fmla="*/ 3 w 131"/>
                <a:gd name="T75" fmla="*/ 119 h 130"/>
                <a:gd name="T76" fmla="*/ 0 w 131"/>
                <a:gd name="T77" fmla="*/ 109 h 130"/>
                <a:gd name="T78" fmla="*/ 0 w 131"/>
                <a:gd name="T79" fmla="*/ 25 h 130"/>
                <a:gd name="T80" fmla="*/ 3 w 131"/>
                <a:gd name="T81" fmla="*/ 15 h 130"/>
                <a:gd name="T82" fmla="*/ 11 w 131"/>
                <a:gd name="T83" fmla="*/ 7 h 130"/>
                <a:gd name="T84" fmla="*/ 21 w 131"/>
                <a:gd name="T85" fmla="*/ 3 h 130"/>
                <a:gd name="T86" fmla="*/ 114 w 131"/>
                <a:gd name="T87" fmla="*/ 0 h 130"/>
                <a:gd name="T88" fmla="*/ 117 w 131"/>
                <a:gd name="T89" fmla="*/ 2 h 130"/>
                <a:gd name="T90" fmla="*/ 130 w 131"/>
                <a:gd name="T91" fmla="*/ 15 h 130"/>
                <a:gd name="T92" fmla="*/ 131 w 131"/>
                <a:gd name="T93" fmla="*/ 16 h 130"/>
                <a:gd name="T94" fmla="*/ 131 w 131"/>
                <a:gd name="T95" fmla="*/ 20 h 130"/>
                <a:gd name="T96" fmla="*/ 129 w 131"/>
                <a:gd name="T97" fmla="*/ 22 h 130"/>
                <a:gd name="T98" fmla="*/ 124 w 131"/>
                <a:gd name="T99" fmla="*/ 28 h 130"/>
                <a:gd name="T100" fmla="*/ 103 w 131"/>
                <a:gd name="T101" fmla="*/ 8 h 130"/>
                <a:gd name="T102" fmla="*/ 109 w 131"/>
                <a:gd name="T103" fmla="*/ 2 h 130"/>
                <a:gd name="T104" fmla="*/ 112 w 131"/>
                <a:gd name="T105" fmla="*/ 0 h 130"/>
                <a:gd name="T106" fmla="*/ 114 w 131"/>
                <a:gd name="T10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130">
                  <a:moveTo>
                    <a:pt x="53" y="58"/>
                  </a:moveTo>
                  <a:lnTo>
                    <a:pt x="72" y="77"/>
                  </a:lnTo>
                  <a:lnTo>
                    <a:pt x="45" y="85"/>
                  </a:lnTo>
                  <a:lnTo>
                    <a:pt x="53" y="58"/>
                  </a:lnTo>
                  <a:close/>
                  <a:moveTo>
                    <a:pt x="100" y="11"/>
                  </a:moveTo>
                  <a:lnTo>
                    <a:pt x="120" y="30"/>
                  </a:lnTo>
                  <a:lnTo>
                    <a:pt x="76" y="75"/>
                  </a:lnTo>
                  <a:lnTo>
                    <a:pt x="55" y="55"/>
                  </a:lnTo>
                  <a:lnTo>
                    <a:pt x="100" y="11"/>
                  </a:lnTo>
                  <a:close/>
                  <a:moveTo>
                    <a:pt x="21" y="3"/>
                  </a:moveTo>
                  <a:lnTo>
                    <a:pt x="89" y="3"/>
                  </a:lnTo>
                  <a:lnTo>
                    <a:pt x="76" y="16"/>
                  </a:lnTo>
                  <a:lnTo>
                    <a:pt x="27" y="16"/>
                  </a:lnTo>
                  <a:lnTo>
                    <a:pt x="21" y="17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4" y="29"/>
                  </a:lnTo>
                  <a:lnTo>
                    <a:pt x="14" y="105"/>
                  </a:lnTo>
                  <a:lnTo>
                    <a:pt x="15" y="109"/>
                  </a:lnTo>
                  <a:lnTo>
                    <a:pt x="16" y="113"/>
                  </a:lnTo>
                  <a:lnTo>
                    <a:pt x="19" y="115"/>
                  </a:lnTo>
                  <a:lnTo>
                    <a:pt x="23" y="117"/>
                  </a:lnTo>
                  <a:lnTo>
                    <a:pt x="27" y="117"/>
                  </a:lnTo>
                  <a:lnTo>
                    <a:pt x="103" y="117"/>
                  </a:lnTo>
                  <a:lnTo>
                    <a:pt x="106" y="117"/>
                  </a:lnTo>
                  <a:lnTo>
                    <a:pt x="110" y="115"/>
                  </a:lnTo>
                  <a:lnTo>
                    <a:pt x="113" y="113"/>
                  </a:lnTo>
                  <a:lnTo>
                    <a:pt x="114" y="109"/>
                  </a:lnTo>
                  <a:lnTo>
                    <a:pt x="116" y="105"/>
                  </a:lnTo>
                  <a:lnTo>
                    <a:pt x="116" y="55"/>
                  </a:lnTo>
                  <a:lnTo>
                    <a:pt x="129" y="42"/>
                  </a:lnTo>
                  <a:lnTo>
                    <a:pt x="129" y="109"/>
                  </a:lnTo>
                  <a:lnTo>
                    <a:pt x="125" y="119"/>
                  </a:lnTo>
                  <a:lnTo>
                    <a:pt x="117" y="127"/>
                  </a:lnTo>
                  <a:lnTo>
                    <a:pt x="106" y="130"/>
                  </a:lnTo>
                  <a:lnTo>
                    <a:pt x="21" y="130"/>
                  </a:lnTo>
                  <a:lnTo>
                    <a:pt x="11" y="127"/>
                  </a:lnTo>
                  <a:lnTo>
                    <a:pt x="3" y="119"/>
                  </a:lnTo>
                  <a:lnTo>
                    <a:pt x="0" y="109"/>
                  </a:lnTo>
                  <a:lnTo>
                    <a:pt x="0" y="25"/>
                  </a:lnTo>
                  <a:lnTo>
                    <a:pt x="3" y="15"/>
                  </a:lnTo>
                  <a:lnTo>
                    <a:pt x="11" y="7"/>
                  </a:lnTo>
                  <a:lnTo>
                    <a:pt x="21" y="3"/>
                  </a:lnTo>
                  <a:close/>
                  <a:moveTo>
                    <a:pt x="114" y="0"/>
                  </a:moveTo>
                  <a:lnTo>
                    <a:pt x="117" y="2"/>
                  </a:lnTo>
                  <a:lnTo>
                    <a:pt x="130" y="15"/>
                  </a:lnTo>
                  <a:lnTo>
                    <a:pt x="131" y="16"/>
                  </a:lnTo>
                  <a:lnTo>
                    <a:pt x="131" y="20"/>
                  </a:lnTo>
                  <a:lnTo>
                    <a:pt x="129" y="22"/>
                  </a:lnTo>
                  <a:lnTo>
                    <a:pt x="124" y="28"/>
                  </a:lnTo>
                  <a:lnTo>
                    <a:pt x="103" y="8"/>
                  </a:lnTo>
                  <a:lnTo>
                    <a:pt x="109" y="2"/>
                  </a:lnTo>
                  <a:lnTo>
                    <a:pt x="112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cxnSp>
          <p:nvCxnSpPr>
            <p:cNvPr id="47" name="直接连接符 16"/>
            <p:cNvCxnSpPr/>
            <p:nvPr/>
          </p:nvCxnSpPr>
          <p:spPr>
            <a:xfrm>
              <a:off x="8560320" y="3794957"/>
              <a:ext cx="2484991" cy="0"/>
            </a:xfrm>
            <a:prstGeom prst="line">
              <a:avLst/>
            </a:prstGeom>
            <a:noFill/>
            <a:ln w="63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</p:cxnSp>
        <p:sp>
          <p:nvSpPr>
            <p:cNvPr id="48" name="矩形 47"/>
            <p:cNvSpPr/>
            <p:nvPr/>
          </p:nvSpPr>
          <p:spPr>
            <a:xfrm>
              <a:off x="8657755" y="3010241"/>
              <a:ext cx="2290119" cy="6611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自我评估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8657755" y="3857482"/>
              <a:ext cx="229011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、是否有社会舆论的支持好评；</a:t>
              </a: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2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、是否有社会组织的承认奖励；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3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、是否有社会舆论的支持；</a:t>
              </a: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4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、是否有社会组织的承认奖励；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  <a:p>
              <a:pPr marL="0" marR="0" lvl="0" indent="0" defTabSz="91444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5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、是否有社会舆论的支持；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504453" y="2149521"/>
            <a:ext cx="2797589" cy="2797589"/>
          </a:xfrm>
          <a:custGeom>
            <a:avLst/>
            <a:gdLst>
              <a:gd name="connsiteX0" fmla="*/ 0 w 2392920"/>
              <a:gd name="connsiteY0" fmla="*/ 1196460 h 2392920"/>
              <a:gd name="connsiteX1" fmla="*/ 1196460 w 2392920"/>
              <a:gd name="connsiteY1" fmla="*/ 0 h 2392920"/>
              <a:gd name="connsiteX2" fmla="*/ 2392920 w 2392920"/>
              <a:gd name="connsiteY2" fmla="*/ 1196460 h 2392920"/>
              <a:gd name="connsiteX3" fmla="*/ 1196460 w 2392920"/>
              <a:gd name="connsiteY3" fmla="*/ 2392920 h 2392920"/>
              <a:gd name="connsiteX4" fmla="*/ 0 w 2392920"/>
              <a:gd name="connsiteY4" fmla="*/ 1196460 h 239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920" h="2392920">
                <a:moveTo>
                  <a:pt x="0" y="1196460"/>
                </a:moveTo>
                <a:cubicBezTo>
                  <a:pt x="0" y="535673"/>
                  <a:pt x="535673" y="0"/>
                  <a:pt x="1196460" y="0"/>
                </a:cubicBezTo>
                <a:cubicBezTo>
                  <a:pt x="1857247" y="0"/>
                  <a:pt x="2392920" y="535673"/>
                  <a:pt x="2392920" y="1196460"/>
                </a:cubicBezTo>
                <a:cubicBezTo>
                  <a:pt x="2392920" y="1857247"/>
                  <a:pt x="1857247" y="2392920"/>
                  <a:pt x="1196460" y="2392920"/>
                </a:cubicBezTo>
                <a:cubicBezTo>
                  <a:pt x="535673" y="2392920"/>
                  <a:pt x="0" y="1857247"/>
                  <a:pt x="0" y="1196460"/>
                </a:cubicBezTo>
                <a:close/>
              </a:path>
            </a:pathLst>
          </a:custGeom>
          <a:solidFill>
            <a:srgbClr val="8EC83E"/>
          </a:solidFill>
          <a:ln>
            <a:noFill/>
          </a:ln>
          <a:effectLst/>
        </p:spPr>
        <p:txBody>
          <a:bodyPr spcFirstLastPara="0" vert="horz" wrap="square" lIns="642833" tIns="507887" rIns="642833" bIns="507887" numCol="1" spcCol="1270" anchor="ctr" anchorCtr="0">
            <a:noAutofit/>
          </a:bodyPr>
          <a:lstStyle/>
          <a:p>
            <a:pPr marL="0" marR="0" lvl="0" indent="0" algn="ctr" defTabSz="1422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家庭</a:t>
            </a:r>
            <a:endParaRPr kumimoji="0" lang="en-US" altLang="zh-CN" sz="5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  <a:p>
            <a:pPr marL="0" marR="0" lvl="0" indent="0" algn="ctr" defTabSz="1422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经济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3056902" y="2149521"/>
            <a:ext cx="2797589" cy="2797589"/>
          </a:xfrm>
          <a:custGeom>
            <a:avLst/>
            <a:gdLst>
              <a:gd name="connsiteX0" fmla="*/ 0 w 2392920"/>
              <a:gd name="connsiteY0" fmla="*/ 1196460 h 2392920"/>
              <a:gd name="connsiteX1" fmla="*/ 1196460 w 2392920"/>
              <a:gd name="connsiteY1" fmla="*/ 0 h 2392920"/>
              <a:gd name="connsiteX2" fmla="*/ 2392920 w 2392920"/>
              <a:gd name="connsiteY2" fmla="*/ 1196460 h 2392920"/>
              <a:gd name="connsiteX3" fmla="*/ 1196460 w 2392920"/>
              <a:gd name="connsiteY3" fmla="*/ 2392920 h 2392920"/>
              <a:gd name="connsiteX4" fmla="*/ 0 w 2392920"/>
              <a:gd name="connsiteY4" fmla="*/ 1196460 h 239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920" h="2392920">
                <a:moveTo>
                  <a:pt x="0" y="1196460"/>
                </a:moveTo>
                <a:cubicBezTo>
                  <a:pt x="0" y="535673"/>
                  <a:pt x="535673" y="0"/>
                  <a:pt x="1196460" y="0"/>
                </a:cubicBezTo>
                <a:cubicBezTo>
                  <a:pt x="1857247" y="0"/>
                  <a:pt x="2392920" y="535673"/>
                  <a:pt x="2392920" y="1196460"/>
                </a:cubicBezTo>
                <a:cubicBezTo>
                  <a:pt x="2392920" y="1857247"/>
                  <a:pt x="1857247" y="2392920"/>
                  <a:pt x="1196460" y="2392920"/>
                </a:cubicBezTo>
                <a:cubicBezTo>
                  <a:pt x="535673" y="2392920"/>
                  <a:pt x="0" y="1857247"/>
                  <a:pt x="0" y="1196460"/>
                </a:cubicBezTo>
                <a:close/>
              </a:path>
            </a:pathLst>
          </a:custGeom>
          <a:solidFill>
            <a:srgbClr val="30B9EC"/>
          </a:solidFill>
          <a:ln>
            <a:noFill/>
          </a:ln>
          <a:effectLst/>
        </p:spPr>
        <p:txBody>
          <a:bodyPr spcFirstLastPara="0" vert="horz" wrap="square" lIns="642833" tIns="507887" rIns="642833" bIns="507887" numCol="1" spcCol="1270" anchor="ctr" anchorCtr="0">
            <a:noAutofit/>
          </a:bodyPr>
          <a:lstStyle/>
          <a:p>
            <a:pPr marL="0" marR="0" lvl="0" indent="0" algn="ctr" defTabSz="1422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家庭</a:t>
            </a:r>
            <a:endParaRPr kumimoji="0" lang="en-US" altLang="zh-CN" sz="5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  <a:p>
            <a:pPr marL="0" marR="0" lvl="0" indent="0" algn="ctr" defTabSz="1422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影响</a:t>
            </a:r>
          </a:p>
        </p:txBody>
      </p:sp>
      <p:sp>
        <p:nvSpPr>
          <p:cNvPr id="12" name="任意多边形 11"/>
          <p:cNvSpPr/>
          <p:nvPr/>
        </p:nvSpPr>
        <p:spPr>
          <a:xfrm>
            <a:off x="5609350" y="2149521"/>
            <a:ext cx="2797589" cy="2797589"/>
          </a:xfrm>
          <a:custGeom>
            <a:avLst/>
            <a:gdLst>
              <a:gd name="connsiteX0" fmla="*/ 0 w 2392920"/>
              <a:gd name="connsiteY0" fmla="*/ 1196460 h 2392920"/>
              <a:gd name="connsiteX1" fmla="*/ 1196460 w 2392920"/>
              <a:gd name="connsiteY1" fmla="*/ 0 h 2392920"/>
              <a:gd name="connsiteX2" fmla="*/ 2392920 w 2392920"/>
              <a:gd name="connsiteY2" fmla="*/ 1196460 h 2392920"/>
              <a:gd name="connsiteX3" fmla="*/ 1196460 w 2392920"/>
              <a:gd name="connsiteY3" fmla="*/ 2392920 h 2392920"/>
              <a:gd name="connsiteX4" fmla="*/ 0 w 2392920"/>
              <a:gd name="connsiteY4" fmla="*/ 1196460 h 239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920" h="2392920">
                <a:moveTo>
                  <a:pt x="0" y="1196460"/>
                </a:moveTo>
                <a:cubicBezTo>
                  <a:pt x="0" y="535673"/>
                  <a:pt x="535673" y="0"/>
                  <a:pt x="1196460" y="0"/>
                </a:cubicBezTo>
                <a:cubicBezTo>
                  <a:pt x="1857247" y="0"/>
                  <a:pt x="2392920" y="535673"/>
                  <a:pt x="2392920" y="1196460"/>
                </a:cubicBezTo>
                <a:cubicBezTo>
                  <a:pt x="2392920" y="1857247"/>
                  <a:pt x="1857247" y="2392920"/>
                  <a:pt x="1196460" y="2392920"/>
                </a:cubicBezTo>
                <a:cubicBezTo>
                  <a:pt x="535673" y="2392920"/>
                  <a:pt x="0" y="1857247"/>
                  <a:pt x="0" y="119646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spcFirstLastPara="0" vert="horz" wrap="square" lIns="642833" tIns="507887" rIns="642833" bIns="507887" numCol="1" spcCol="1270" anchor="ctr" anchorCtr="0">
            <a:noAutofit/>
          </a:bodyPr>
          <a:lstStyle/>
          <a:p>
            <a:pPr marL="0" marR="0" lvl="0" indent="0" algn="ctr" defTabSz="1422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家庭</a:t>
            </a:r>
            <a:endParaRPr kumimoji="0" lang="en-US" altLang="zh-CN" sz="5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  <a:p>
            <a:pPr marL="0" marR="0" lvl="0" indent="0" algn="ctr" defTabSz="1422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关系</a:t>
            </a:r>
          </a:p>
        </p:txBody>
      </p:sp>
      <p:sp>
        <p:nvSpPr>
          <p:cNvPr id="13" name="任意多边形 12"/>
          <p:cNvSpPr/>
          <p:nvPr/>
        </p:nvSpPr>
        <p:spPr>
          <a:xfrm>
            <a:off x="8161800" y="2149521"/>
            <a:ext cx="2797589" cy="2797589"/>
          </a:xfrm>
          <a:custGeom>
            <a:avLst/>
            <a:gdLst>
              <a:gd name="connsiteX0" fmla="*/ 0 w 2392920"/>
              <a:gd name="connsiteY0" fmla="*/ 1196460 h 2392920"/>
              <a:gd name="connsiteX1" fmla="*/ 1196460 w 2392920"/>
              <a:gd name="connsiteY1" fmla="*/ 0 h 2392920"/>
              <a:gd name="connsiteX2" fmla="*/ 2392920 w 2392920"/>
              <a:gd name="connsiteY2" fmla="*/ 1196460 h 2392920"/>
              <a:gd name="connsiteX3" fmla="*/ 1196460 w 2392920"/>
              <a:gd name="connsiteY3" fmla="*/ 2392920 h 2392920"/>
              <a:gd name="connsiteX4" fmla="*/ 0 w 2392920"/>
              <a:gd name="connsiteY4" fmla="*/ 1196460 h 239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920" h="2392920">
                <a:moveTo>
                  <a:pt x="0" y="1196460"/>
                </a:moveTo>
                <a:cubicBezTo>
                  <a:pt x="0" y="535673"/>
                  <a:pt x="535673" y="0"/>
                  <a:pt x="1196460" y="0"/>
                </a:cubicBezTo>
                <a:cubicBezTo>
                  <a:pt x="1857247" y="0"/>
                  <a:pt x="2392920" y="535673"/>
                  <a:pt x="2392920" y="1196460"/>
                </a:cubicBezTo>
                <a:cubicBezTo>
                  <a:pt x="2392920" y="1857247"/>
                  <a:pt x="1857247" y="2392920"/>
                  <a:pt x="1196460" y="2392920"/>
                </a:cubicBezTo>
                <a:cubicBezTo>
                  <a:pt x="535673" y="2392920"/>
                  <a:pt x="0" y="1857247"/>
                  <a:pt x="0" y="1196460"/>
                </a:cubicBezTo>
                <a:close/>
              </a:path>
            </a:pathLst>
          </a:custGeom>
          <a:solidFill>
            <a:srgbClr val="ED5D6E"/>
          </a:solidFill>
          <a:ln>
            <a:noFill/>
          </a:ln>
          <a:effectLst/>
        </p:spPr>
        <p:txBody>
          <a:bodyPr spcFirstLastPara="0" vert="horz" wrap="square" lIns="642833" tIns="507887" rIns="642833" bIns="507887" numCol="1" spcCol="1270" anchor="ctr" anchorCtr="0">
            <a:noAutofit/>
          </a:bodyPr>
          <a:lstStyle/>
          <a:p>
            <a:pPr marL="0" marR="0" lvl="0" indent="0" algn="ctr" defTabSz="1422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家庭</a:t>
            </a:r>
            <a:endParaRPr kumimoji="0" lang="en-US" altLang="zh-CN" sz="5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  <a:p>
            <a:pPr marL="0" marR="0" lvl="0" indent="0" algn="ctr" defTabSz="1422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期望</a:t>
            </a:r>
          </a:p>
        </p:txBody>
      </p:sp>
      <p:sp>
        <p:nvSpPr>
          <p:cNvPr id="14" name="文本框 33"/>
          <p:cNvSpPr txBox="1"/>
          <p:nvPr/>
        </p:nvSpPr>
        <p:spPr>
          <a:xfrm>
            <a:off x="776779" y="5220015"/>
            <a:ext cx="2501561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46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点击此处添加文本。顶部“开始”面板中可以对字体、字号、颜色、行距等进行修改。建议正文</a:t>
            </a:r>
            <a:r>
              <a:rPr kumimoji="1"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100" dirty="0">
              <a:solidFill>
                <a:srgbClr val="000000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5" name="文本框 34"/>
          <p:cNvSpPr txBox="1"/>
          <p:nvPr/>
        </p:nvSpPr>
        <p:spPr>
          <a:xfrm>
            <a:off x="3401446" y="5220015"/>
            <a:ext cx="2501561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46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点击此处添加文本。顶部“开始”面板中可以对字体、字号、颜色、行距等进行修改。建议正文</a:t>
            </a:r>
            <a:r>
              <a:rPr kumimoji="1"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100" dirty="0">
              <a:solidFill>
                <a:srgbClr val="000000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6" name="文本框 35"/>
          <p:cNvSpPr txBox="1"/>
          <p:nvPr/>
        </p:nvSpPr>
        <p:spPr>
          <a:xfrm>
            <a:off x="6026113" y="5220015"/>
            <a:ext cx="2501561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46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点击此处添加文本。顶部“开始”面板中可以对字体、字号、颜色、行距等进行修改。建议正文</a:t>
            </a:r>
            <a:r>
              <a:rPr kumimoji="1"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100" dirty="0">
              <a:solidFill>
                <a:srgbClr val="000000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7" name="文本框 36"/>
          <p:cNvSpPr txBox="1"/>
          <p:nvPr/>
        </p:nvSpPr>
        <p:spPr>
          <a:xfrm>
            <a:off x="8650779" y="5220015"/>
            <a:ext cx="2501561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46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点击此处添加文本。顶部“开始”面板中可以对字体、字号、颜色、行距等进行修改。建议正文</a:t>
            </a:r>
            <a:r>
              <a:rPr kumimoji="1"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100" dirty="0">
              <a:solidFill>
                <a:srgbClr val="000000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749</Words>
  <Application>Microsoft Office PowerPoint</Application>
  <PresentationFormat>自定义</PresentationFormat>
  <Paragraphs>51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2019-10-29T13:32:16Z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