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33" d="100"/>
          <a:sy n="33" d="100"/>
        </p:scale>
        <p:origin x="-1230" y="-181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10"/>
          <p:cNvSpPr txBox="1"/>
          <p:nvPr/>
        </p:nvSpPr>
        <p:spPr>
          <a:xfrm>
            <a:off x="3100058" y="1376727"/>
            <a:ext cx="58959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46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5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SWOT</a:t>
            </a:r>
            <a:r>
              <a:rPr lang="zh-CN" altLang="en-US" sz="5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endParaRPr lang="zh-CN" altLang="en-US" sz="5000" b="1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008509" y="3120860"/>
            <a:ext cx="3124218" cy="1386819"/>
            <a:chOff x="1266208" y="2032256"/>
            <a:chExt cx="3124218" cy="1386819"/>
          </a:xfrm>
        </p:grpSpPr>
        <p:sp>
          <p:nvSpPr>
            <p:cNvPr id="33" name="矩形 7"/>
            <p:cNvSpPr>
              <a:spLocks noChangeArrowheads="1"/>
            </p:cNvSpPr>
            <p:nvPr/>
          </p:nvSpPr>
          <p:spPr bwMode="auto">
            <a:xfrm>
              <a:off x="1301804" y="2032256"/>
              <a:ext cx="2169985" cy="379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121917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867" b="1" dirty="0">
                  <a:solidFill>
                    <a:srgbClr val="EB475B"/>
                  </a:solidFill>
                  <a:latin typeface="Century Gothic"/>
                  <a:ea typeface="微软雅黑"/>
                </a:rPr>
                <a:t>强势</a:t>
              </a:r>
              <a:r>
                <a:rPr lang="en-US" altLang="zh-CN" sz="1867" b="1" dirty="0">
                  <a:solidFill>
                    <a:srgbClr val="EB475B"/>
                  </a:solidFill>
                  <a:latin typeface="Century Gothic"/>
                  <a:ea typeface="微软雅黑"/>
                </a:rPr>
                <a:t>(strength) </a:t>
              </a:r>
            </a:p>
          </p:txBody>
        </p:sp>
        <p:sp>
          <p:nvSpPr>
            <p:cNvPr id="34" name="矩形 6"/>
            <p:cNvSpPr>
              <a:spLocks noChangeArrowheads="1"/>
            </p:cNvSpPr>
            <p:nvPr/>
          </p:nvSpPr>
          <p:spPr bwMode="auto">
            <a:xfrm>
              <a:off x="1266208" y="2446501"/>
              <a:ext cx="3124218" cy="972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1219170">
                <a:lnSpc>
                  <a:spcPct val="130000"/>
                </a:lnSpc>
              </a:pPr>
              <a:r>
                <a:rPr lang="en-US" altLang="zh-CN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•  </a:t>
              </a:r>
              <a:r>
                <a:rPr lang="zh-CN" altLang="en-US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善于交际，人际关系好，语言表达能力优秀</a:t>
              </a:r>
            </a:p>
            <a:p>
              <a:pPr defTabSz="1219170">
                <a:lnSpc>
                  <a:spcPct val="130000"/>
                </a:lnSpc>
              </a:pPr>
              <a:r>
                <a:rPr lang="en-US" altLang="zh-CN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• </a:t>
              </a:r>
              <a:r>
                <a:rPr lang="zh-CN" altLang="en-US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组织、管理、策划能力好</a:t>
              </a:r>
            </a:p>
            <a:p>
              <a:pPr defTabSz="1219170">
                <a:lnSpc>
                  <a:spcPct val="130000"/>
                </a:lnSpc>
              </a:pPr>
              <a:r>
                <a:rPr lang="en-US" altLang="zh-CN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• </a:t>
              </a:r>
              <a:r>
                <a:rPr lang="zh-CN" altLang="en-US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心里素质较强，能够承受得起</a:t>
              </a:r>
              <a:r>
                <a:rPr lang="zh-CN" altLang="en-US" sz="1100" dirty="0" smtClean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挫折 </a:t>
              </a:r>
              <a:r>
                <a:rPr lang="zh-CN" altLang="en-US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失败</a:t>
              </a:r>
              <a:r>
                <a:rPr lang="zh-CN" altLang="en-US" sz="1100" dirty="0" smtClean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和</a:t>
              </a:r>
              <a:endParaRPr lang="en-US" altLang="zh-CN" sz="11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219170">
                <a:lnSpc>
                  <a:spcPct val="130000"/>
                </a:lnSpc>
              </a:pPr>
              <a:r>
                <a:rPr lang="en-US" altLang="zh-CN" sz="1100" dirty="0" smtClean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• </a:t>
              </a:r>
              <a:r>
                <a:rPr lang="zh-CN" altLang="en-US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工作积极认真，有热情，有</a:t>
              </a:r>
              <a:r>
                <a:rPr lang="zh-CN" altLang="en-US" sz="1100" dirty="0" smtClean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创新 意识</a:t>
              </a:r>
              <a:endParaRPr lang="zh-CN" altLang="en-US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971167" y="3088737"/>
            <a:ext cx="2907549" cy="1138184"/>
            <a:chOff x="8019915" y="2032256"/>
            <a:chExt cx="2907549" cy="1138184"/>
          </a:xfrm>
        </p:grpSpPr>
        <p:sp>
          <p:nvSpPr>
            <p:cNvPr id="36" name="矩形 7"/>
            <p:cNvSpPr>
              <a:spLocks noChangeArrowheads="1"/>
            </p:cNvSpPr>
            <p:nvPr/>
          </p:nvSpPr>
          <p:spPr bwMode="auto">
            <a:xfrm>
              <a:off x="8085736" y="2032256"/>
              <a:ext cx="2064989" cy="379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1219170"/>
              <a:r>
                <a:rPr lang="zh-CN" altLang="en-US" sz="1867" b="1" dirty="0">
                  <a:solidFill>
                    <a:srgbClr val="00AA8C"/>
                  </a:solidFill>
                  <a:latin typeface="Century Gothic"/>
                  <a:ea typeface="微软雅黑"/>
                </a:rPr>
                <a:t>弱势</a:t>
              </a:r>
              <a:r>
                <a:rPr lang="en-US" altLang="zh-CN" sz="1867" b="1" dirty="0">
                  <a:solidFill>
                    <a:srgbClr val="00AA8C"/>
                  </a:solidFill>
                  <a:latin typeface="Century Gothic"/>
                  <a:ea typeface="微软雅黑"/>
                </a:rPr>
                <a:t>(weakness) </a:t>
              </a:r>
            </a:p>
          </p:txBody>
        </p:sp>
        <p:sp>
          <p:nvSpPr>
            <p:cNvPr id="37" name="矩形 6"/>
            <p:cNvSpPr>
              <a:spLocks noChangeArrowheads="1"/>
            </p:cNvSpPr>
            <p:nvPr/>
          </p:nvSpPr>
          <p:spPr bwMode="auto">
            <a:xfrm>
              <a:off x="8019915" y="2417926"/>
              <a:ext cx="2907549" cy="752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1219170">
                <a:lnSpc>
                  <a:spcPct val="130000"/>
                </a:lnSpc>
              </a:pPr>
              <a:r>
                <a:rPr lang="en-US" altLang="zh-CN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• </a:t>
              </a:r>
              <a:r>
                <a:rPr lang="zh-CN" altLang="en-US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做事有时缺乏稳重，易于急躁</a:t>
              </a:r>
            </a:p>
            <a:p>
              <a:pPr defTabSz="1219170">
                <a:lnSpc>
                  <a:spcPct val="130000"/>
                </a:lnSpc>
              </a:pPr>
              <a:r>
                <a:rPr lang="en-US" altLang="zh-CN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• </a:t>
              </a:r>
              <a:r>
                <a:rPr lang="zh-CN" altLang="en-US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某些方面自制力较差，不能</a:t>
              </a:r>
              <a:r>
                <a:rPr lang="zh-CN" altLang="en-US" sz="1100" dirty="0" smtClean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按照计划</a:t>
              </a:r>
              <a:r>
                <a:rPr lang="zh-CN" altLang="en-US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行事</a:t>
              </a:r>
            </a:p>
            <a:p>
              <a:pPr defTabSz="1219170">
                <a:lnSpc>
                  <a:spcPct val="130000"/>
                </a:lnSpc>
              </a:pPr>
              <a:r>
                <a:rPr lang="en-US" altLang="zh-CN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• </a:t>
              </a:r>
              <a:r>
                <a:rPr lang="zh-CN" altLang="en-US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工作上精力投入过多，影响生活质量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037084" y="5436243"/>
            <a:ext cx="3459842" cy="1358244"/>
            <a:chOff x="1085832" y="4379762"/>
            <a:chExt cx="3459842" cy="1358244"/>
          </a:xfrm>
        </p:grpSpPr>
        <p:sp>
          <p:nvSpPr>
            <p:cNvPr id="39" name="矩形 7"/>
            <p:cNvSpPr>
              <a:spLocks noChangeArrowheads="1"/>
            </p:cNvSpPr>
            <p:nvPr/>
          </p:nvSpPr>
          <p:spPr bwMode="auto">
            <a:xfrm>
              <a:off x="1151654" y="4379762"/>
              <a:ext cx="2244525" cy="379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1219170"/>
              <a:r>
                <a:rPr lang="zh-CN" altLang="en-US" sz="1867" b="1" dirty="0">
                  <a:solidFill>
                    <a:srgbClr val="8EC83E"/>
                  </a:solidFill>
                  <a:latin typeface="Century Gothic"/>
                  <a:ea typeface="微软雅黑"/>
                </a:rPr>
                <a:t>机会</a:t>
              </a:r>
              <a:r>
                <a:rPr lang="en-US" altLang="zh-CN" sz="1867" b="1" dirty="0">
                  <a:solidFill>
                    <a:srgbClr val="8EC83E"/>
                  </a:solidFill>
                  <a:latin typeface="Century Gothic"/>
                  <a:ea typeface="微软雅黑"/>
                </a:rPr>
                <a:t>(opportunity) </a:t>
              </a:r>
            </a:p>
          </p:txBody>
        </p:sp>
        <p:sp>
          <p:nvSpPr>
            <p:cNvPr id="40" name="矩形 6"/>
            <p:cNvSpPr>
              <a:spLocks noChangeArrowheads="1"/>
            </p:cNvSpPr>
            <p:nvPr/>
          </p:nvSpPr>
          <p:spPr bwMode="auto">
            <a:xfrm>
              <a:off x="1085832" y="4765432"/>
              <a:ext cx="3459842" cy="972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1219170">
                <a:lnSpc>
                  <a:spcPct val="130000"/>
                </a:lnSpc>
              </a:pPr>
              <a:r>
                <a:rPr lang="en-US" altLang="zh-CN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• </a:t>
              </a:r>
              <a:r>
                <a:rPr lang="zh-CN" altLang="en-US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在校担任班长和学生会</a:t>
              </a:r>
              <a:r>
                <a:rPr lang="zh-CN" altLang="en-US" sz="1100" dirty="0" smtClean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副主席有</a:t>
              </a:r>
              <a:r>
                <a:rPr lang="zh-CN" altLang="en-US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工作经验</a:t>
              </a:r>
            </a:p>
            <a:p>
              <a:pPr defTabSz="1219170">
                <a:lnSpc>
                  <a:spcPct val="130000"/>
                </a:lnSpc>
              </a:pPr>
              <a:r>
                <a:rPr lang="en-US" altLang="zh-CN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• </a:t>
              </a:r>
              <a:r>
                <a:rPr lang="zh-CN" altLang="en-US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拥有一定数量证书，体现</a:t>
              </a:r>
              <a:r>
                <a:rPr lang="zh-CN" altLang="en-US" sz="1100" dirty="0" smtClean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自身 价值</a:t>
              </a:r>
              <a:endParaRPr lang="zh-CN" altLang="en-US" sz="1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219170">
                <a:lnSpc>
                  <a:spcPct val="130000"/>
                </a:lnSpc>
              </a:pPr>
              <a:r>
                <a:rPr lang="en-US" altLang="zh-CN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• </a:t>
              </a:r>
              <a:r>
                <a:rPr lang="zh-CN" altLang="en-US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所学专业就业前景明朗</a:t>
              </a:r>
            </a:p>
            <a:p>
              <a:pPr defTabSz="1219170">
                <a:lnSpc>
                  <a:spcPct val="130000"/>
                </a:lnSpc>
              </a:pPr>
              <a:r>
                <a:rPr lang="en-US" altLang="zh-CN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• </a:t>
              </a:r>
              <a:r>
                <a:rPr lang="zh-CN" altLang="en-US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毕业前的各种招聘面试 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125975" y="5269787"/>
            <a:ext cx="2864199" cy="1358244"/>
            <a:chOff x="8174723" y="4213306"/>
            <a:chExt cx="2864199" cy="1358244"/>
          </a:xfrm>
        </p:grpSpPr>
        <p:sp>
          <p:nvSpPr>
            <p:cNvPr id="42" name="矩形 7"/>
            <p:cNvSpPr>
              <a:spLocks noChangeArrowheads="1"/>
            </p:cNvSpPr>
            <p:nvPr/>
          </p:nvSpPr>
          <p:spPr bwMode="auto">
            <a:xfrm>
              <a:off x="8200794" y="4213306"/>
              <a:ext cx="1590500" cy="379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1219170"/>
              <a:r>
                <a:rPr lang="zh-CN" altLang="en-US" sz="1867" b="1" dirty="0">
                  <a:solidFill>
                    <a:srgbClr val="30B9EC"/>
                  </a:solidFill>
                  <a:latin typeface="Century Gothic"/>
                  <a:ea typeface="微软雅黑"/>
                </a:rPr>
                <a:t>威胁</a:t>
              </a:r>
              <a:r>
                <a:rPr lang="en-US" altLang="zh-CN" sz="1867" b="1" dirty="0">
                  <a:solidFill>
                    <a:srgbClr val="30B9EC"/>
                  </a:solidFill>
                  <a:latin typeface="Century Gothic"/>
                  <a:ea typeface="微软雅黑"/>
                </a:rPr>
                <a:t>(threat) </a:t>
              </a:r>
            </a:p>
          </p:txBody>
        </p:sp>
        <p:sp>
          <p:nvSpPr>
            <p:cNvPr id="43" name="矩形 6"/>
            <p:cNvSpPr>
              <a:spLocks noChangeArrowheads="1"/>
            </p:cNvSpPr>
            <p:nvPr/>
          </p:nvSpPr>
          <p:spPr bwMode="auto">
            <a:xfrm>
              <a:off x="8174723" y="4598976"/>
              <a:ext cx="2864199" cy="972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1219170">
                <a:lnSpc>
                  <a:spcPct val="130000"/>
                </a:lnSpc>
              </a:pPr>
              <a:r>
                <a:rPr lang="en-US" altLang="zh-CN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• </a:t>
              </a:r>
              <a:r>
                <a:rPr lang="zh-CN" altLang="en-US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英语六级还没有通过（未考）</a:t>
              </a:r>
            </a:p>
            <a:p>
              <a:pPr defTabSz="1219170">
                <a:lnSpc>
                  <a:spcPct val="130000"/>
                </a:lnSpc>
              </a:pPr>
              <a:r>
                <a:rPr lang="en-US" altLang="zh-CN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• </a:t>
              </a:r>
              <a:r>
                <a:rPr lang="zh-CN" altLang="en-US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面试时的各种刁难与挑战</a:t>
              </a:r>
            </a:p>
            <a:p>
              <a:pPr defTabSz="1219170">
                <a:lnSpc>
                  <a:spcPct val="130000"/>
                </a:lnSpc>
              </a:pPr>
              <a:r>
                <a:rPr lang="en-US" altLang="zh-CN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• </a:t>
              </a:r>
              <a:r>
                <a:rPr lang="zh-CN" altLang="en-US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工作提升较慢，工作压力大 </a:t>
              </a:r>
            </a:p>
            <a:p>
              <a:pPr defTabSz="1219170">
                <a:lnSpc>
                  <a:spcPct val="130000"/>
                </a:lnSpc>
              </a:pPr>
              <a:r>
                <a:rPr lang="en-US" altLang="zh-CN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•  </a:t>
              </a:r>
              <a:r>
                <a:rPr lang="zh-CN" altLang="en-US" sz="110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工作环境差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015680" y="2976232"/>
            <a:ext cx="3936437" cy="3936437"/>
            <a:chOff x="4064428" y="1919751"/>
            <a:chExt cx="3936437" cy="3936437"/>
          </a:xfrm>
        </p:grpSpPr>
        <p:sp>
          <p:nvSpPr>
            <p:cNvPr id="45" name="椭圆 44"/>
            <p:cNvSpPr/>
            <p:nvPr/>
          </p:nvSpPr>
          <p:spPr>
            <a:xfrm>
              <a:off x="4064428" y="2996440"/>
              <a:ext cx="3936437" cy="1783060"/>
            </a:xfrm>
            <a:prstGeom prst="ellipse">
              <a:avLst/>
            </a:prstGeom>
            <a:noFill/>
            <a:ln w="19050" cap="rnd" cmpd="sng" algn="ctr">
              <a:solidFill>
                <a:srgbClr val="181715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 rot="5400000">
              <a:off x="4059862" y="2996440"/>
              <a:ext cx="3936437" cy="1783060"/>
            </a:xfrm>
            <a:prstGeom prst="ellipse">
              <a:avLst/>
            </a:prstGeom>
            <a:noFill/>
            <a:ln w="19050" cap="rnd" cmpd="sng" algn="ctr">
              <a:solidFill>
                <a:srgbClr val="181715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4545674" y="2411912"/>
              <a:ext cx="1359557" cy="1359557"/>
              <a:chOff x="4545674" y="2411912"/>
              <a:chExt cx="1359557" cy="1359557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4545674" y="2411912"/>
                <a:ext cx="1359557" cy="1359557"/>
              </a:xfrm>
              <a:prstGeom prst="ellipse">
                <a:avLst/>
              </a:prstGeom>
              <a:solidFill>
                <a:srgbClr val="EB475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4944815" y="2671138"/>
                <a:ext cx="548139" cy="861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/>
                    <a:ea typeface="微软雅黑" pitchFamily="34" charset="-122"/>
                  </a:rPr>
                  <a:t>S</a:t>
                </a:r>
                <a:endParaRPr kumimoji="0" lang="zh-CN" altLang="en-US" sz="5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 pitchFamily="34" charset="-122"/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6223066" y="2411912"/>
              <a:ext cx="1359557" cy="1359557"/>
              <a:chOff x="6223066" y="2411912"/>
              <a:chExt cx="1359557" cy="1359557"/>
            </a:xfrm>
          </p:grpSpPr>
          <p:sp>
            <p:nvSpPr>
              <p:cNvPr id="55" name="椭圆 54"/>
              <p:cNvSpPr/>
              <p:nvPr/>
            </p:nvSpPr>
            <p:spPr>
              <a:xfrm>
                <a:off x="6223066" y="2411912"/>
                <a:ext cx="1359557" cy="1359557"/>
              </a:xfrm>
              <a:prstGeom prst="ellipse">
                <a:avLst/>
              </a:prstGeom>
              <a:solidFill>
                <a:srgbClr val="00AA8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6527733" y="2692777"/>
                <a:ext cx="765829" cy="861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/>
                    <a:ea typeface="微软雅黑" pitchFamily="34" charset="-122"/>
                  </a:rPr>
                  <a:t>W</a:t>
                </a:r>
                <a:endParaRPr kumimoji="0" lang="zh-CN" altLang="en-US" sz="5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 pitchFamily="34" charset="-122"/>
                </a:endParaRP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4545674" y="4046374"/>
              <a:ext cx="1359557" cy="1359557"/>
              <a:chOff x="4545674" y="4046374"/>
              <a:chExt cx="1359557" cy="1359557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4545674" y="4046374"/>
                <a:ext cx="1359557" cy="1359557"/>
              </a:xfrm>
              <a:prstGeom prst="ellipse">
                <a:avLst/>
              </a:prstGeom>
              <a:solidFill>
                <a:srgbClr val="8EC83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4857719" y="4318301"/>
                <a:ext cx="702461" cy="861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/>
                    <a:ea typeface="微软雅黑" pitchFamily="34" charset="-122"/>
                  </a:rPr>
                  <a:t>O</a:t>
                </a:r>
                <a:endParaRPr kumimoji="0" lang="zh-CN" altLang="en-US" sz="5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 pitchFamily="34" charset="-122"/>
                </a:endParaRP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6223066" y="4032418"/>
              <a:ext cx="1359557" cy="1359557"/>
              <a:chOff x="6223066" y="4032418"/>
              <a:chExt cx="1359557" cy="1359557"/>
            </a:xfrm>
          </p:grpSpPr>
          <p:sp>
            <p:nvSpPr>
              <p:cNvPr id="51" name="椭圆 50"/>
              <p:cNvSpPr/>
              <p:nvPr/>
            </p:nvSpPr>
            <p:spPr>
              <a:xfrm>
                <a:off x="6223066" y="4032418"/>
                <a:ext cx="1359557" cy="1359557"/>
              </a:xfrm>
              <a:prstGeom prst="ellipse">
                <a:avLst/>
              </a:prstGeom>
              <a:solidFill>
                <a:srgbClr val="30B9E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endParaRPr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6662416" y="4318302"/>
                <a:ext cx="506480" cy="861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/>
                    <a:ea typeface="微软雅黑" pitchFamily="34" charset="-122"/>
                  </a:rPr>
                  <a:t>T</a:t>
                </a:r>
                <a:endParaRPr kumimoji="0" lang="zh-CN" altLang="en-US" sz="5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8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2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8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" presetClass="entr" presetSubtype="2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483</Words>
  <Application>Microsoft Office PowerPoint</Application>
  <PresentationFormat>自定义</PresentationFormat>
  <Paragraphs>41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2019-10-29T13:26:27Z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