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7129225" y="2094740"/>
            <a:ext cx="4006968" cy="4169857"/>
            <a:chOff x="7278527" y="1873250"/>
            <a:chExt cx="4006968" cy="4169857"/>
          </a:xfrm>
        </p:grpSpPr>
        <p:sp>
          <p:nvSpPr>
            <p:cNvPr id="28" name="五边形 27"/>
            <p:cNvSpPr/>
            <p:nvPr/>
          </p:nvSpPr>
          <p:spPr>
            <a:xfrm>
              <a:off x="7278527" y="1873250"/>
              <a:ext cx="4006968" cy="4169857"/>
            </a:xfrm>
            <a:prstGeom prst="homePlate">
              <a:avLst>
                <a:gd name="adj" fmla="val 28224"/>
              </a:avLst>
            </a:pr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29" name="文本框 24"/>
            <p:cNvSpPr txBox="1"/>
            <p:nvPr/>
          </p:nvSpPr>
          <p:spPr>
            <a:xfrm>
              <a:off x="8885510" y="2013606"/>
              <a:ext cx="95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04</a:t>
              </a:r>
              <a:endPara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9225119" y="2920110"/>
              <a:ext cx="1112796" cy="1112796"/>
            </a:xfrm>
            <a:prstGeom prst="ellipse">
              <a:avLst/>
            </a:prstGeom>
            <a:blipFill rotWithShape="1">
              <a:blip r:embed="rId2"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31" name="文本框 32"/>
            <p:cNvSpPr txBox="1"/>
            <p:nvPr/>
          </p:nvSpPr>
          <p:spPr>
            <a:xfrm>
              <a:off x="8549786" y="4904091"/>
              <a:ext cx="1914731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kumimoji="1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655062" y="4130780"/>
              <a:ext cx="22224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能够指导工程</a:t>
              </a:r>
              <a:endParaRPr kumimoji="0" lang="en-US" altLang="zh-CN" sz="15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有计划的开展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428018" y="2098033"/>
            <a:ext cx="3331461" cy="4160265"/>
            <a:chOff x="5577320" y="1876543"/>
            <a:chExt cx="3331461" cy="4160265"/>
          </a:xfrm>
        </p:grpSpPr>
        <p:sp>
          <p:nvSpPr>
            <p:cNvPr id="34" name="五边形 33"/>
            <p:cNvSpPr/>
            <p:nvPr/>
          </p:nvSpPr>
          <p:spPr>
            <a:xfrm>
              <a:off x="5577320" y="1876543"/>
              <a:ext cx="3331461" cy="4160265"/>
            </a:xfrm>
            <a:prstGeom prst="homePlate">
              <a:avLst>
                <a:gd name="adj" fmla="val 28224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35" name="文本框 23"/>
            <p:cNvSpPr txBox="1"/>
            <p:nvPr/>
          </p:nvSpPr>
          <p:spPr>
            <a:xfrm>
              <a:off x="6756446" y="2013606"/>
              <a:ext cx="95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03</a:t>
              </a:r>
              <a:endPara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6880035" y="2920110"/>
              <a:ext cx="1112796" cy="1112796"/>
            </a:xfrm>
            <a:prstGeom prst="ellipse">
              <a:avLst/>
            </a:prstGeom>
            <a:blipFill rotWithShape="1">
              <a:blip r:embed="rId3"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37" name="文本框 31"/>
            <p:cNvSpPr txBox="1"/>
            <p:nvPr/>
          </p:nvSpPr>
          <p:spPr>
            <a:xfrm>
              <a:off x="6317919" y="4904091"/>
              <a:ext cx="1914731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kumimoji="1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308394" y="4130780"/>
              <a:ext cx="223186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掌握现代管理的</a:t>
              </a:r>
              <a:endParaRPr kumimoji="0" lang="en-US" altLang="zh-CN" sz="15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发展趋势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017364" y="2094740"/>
            <a:ext cx="3397028" cy="4169853"/>
            <a:chOff x="3166666" y="1873250"/>
            <a:chExt cx="3397028" cy="4169853"/>
          </a:xfrm>
        </p:grpSpPr>
        <p:sp>
          <p:nvSpPr>
            <p:cNvPr id="40" name="五边形 39"/>
            <p:cNvSpPr/>
            <p:nvPr/>
          </p:nvSpPr>
          <p:spPr>
            <a:xfrm>
              <a:off x="3166666" y="1873250"/>
              <a:ext cx="3397028" cy="4169853"/>
            </a:xfrm>
            <a:prstGeom prst="homePlate">
              <a:avLst>
                <a:gd name="adj" fmla="val 28224"/>
              </a:avLst>
            </a:pr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41" name="文本框 22"/>
            <p:cNvSpPr txBox="1"/>
            <p:nvPr/>
          </p:nvSpPr>
          <p:spPr>
            <a:xfrm>
              <a:off x="4368753" y="2013606"/>
              <a:ext cx="95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02</a:t>
              </a:r>
              <a:endPara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543768" y="2923403"/>
              <a:ext cx="1109503" cy="1109503"/>
            </a:xfrm>
            <a:prstGeom prst="ellipse">
              <a:avLst/>
            </a:prstGeom>
            <a:blipFill rotWithShape="1">
              <a:blip r:embed="rId4"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43" name="文本框 30"/>
            <p:cNvSpPr txBox="1"/>
            <p:nvPr/>
          </p:nvSpPr>
          <p:spPr>
            <a:xfrm>
              <a:off x="3865955" y="4904091"/>
              <a:ext cx="1914731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kumimoji="1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098920" y="4130780"/>
              <a:ext cx="202565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掌握本专业</a:t>
              </a:r>
              <a:endParaRPr kumimoji="0" lang="en-US" altLang="zh-CN" sz="15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国内外现状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80517" y="2094740"/>
            <a:ext cx="2946182" cy="4169853"/>
            <a:chOff x="1229819" y="1873250"/>
            <a:chExt cx="2946182" cy="4169853"/>
          </a:xfrm>
        </p:grpSpPr>
        <p:grpSp>
          <p:nvGrpSpPr>
            <p:cNvPr id="46" name="组合 45"/>
            <p:cNvGrpSpPr/>
            <p:nvPr/>
          </p:nvGrpSpPr>
          <p:grpSpPr>
            <a:xfrm>
              <a:off x="1229819" y="1873250"/>
              <a:ext cx="2946182" cy="4169853"/>
              <a:chOff x="1229819" y="1873250"/>
              <a:chExt cx="2946182" cy="4169853"/>
            </a:xfrm>
          </p:grpSpPr>
          <p:sp>
            <p:nvSpPr>
              <p:cNvPr id="48" name="五边形 20"/>
              <p:cNvSpPr/>
              <p:nvPr/>
            </p:nvSpPr>
            <p:spPr>
              <a:xfrm>
                <a:off x="1229819" y="1873250"/>
                <a:ext cx="2946182" cy="4169853"/>
              </a:xfrm>
              <a:custGeom>
                <a:avLst/>
                <a:gdLst/>
                <a:ahLst/>
                <a:cxnLst/>
                <a:rect l="l" t="t" r="r" b="b"/>
                <a:pathLst>
                  <a:path w="1747984" h="2099604">
                    <a:moveTo>
                      <a:pt x="1747984" y="1049802"/>
                    </a:moveTo>
                    <a:lnTo>
                      <a:pt x="1155392" y="2099604"/>
                    </a:lnTo>
                    <a:lnTo>
                      <a:pt x="0" y="2099604"/>
                    </a:lnTo>
                    <a:lnTo>
                      <a:pt x="0" y="0"/>
                    </a:lnTo>
                    <a:lnTo>
                      <a:pt x="1155392" y="0"/>
                    </a:lnTo>
                    <a:close/>
                  </a:path>
                </a:pathLst>
              </a:custGeom>
              <a:solidFill>
                <a:srgbClr val="8EC83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49" name="文本框 21"/>
              <p:cNvSpPr txBox="1"/>
              <p:nvPr/>
            </p:nvSpPr>
            <p:spPr>
              <a:xfrm>
                <a:off x="2008273" y="2013606"/>
                <a:ext cx="95916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/>
                    <a:ea typeface="微软雅黑"/>
                  </a:rPr>
                  <a:t>01</a:t>
                </a:r>
                <a:endParaRPr kumimoji="0" lang="zh-CN" altLang="en-US" sz="4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1832844" y="2923403"/>
                <a:ext cx="1109503" cy="1109503"/>
              </a:xfrm>
              <a:prstGeom prst="ellipse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51" name="文本框 29"/>
              <p:cNvSpPr txBox="1"/>
              <p:nvPr/>
            </p:nvSpPr>
            <p:spPr>
              <a:xfrm>
                <a:off x="1365250" y="4904091"/>
                <a:ext cx="1914731" cy="572448"/>
              </a:xfrm>
              <a:prstGeom prst="rect">
                <a:avLst/>
              </a:prstGeom>
              <a:noFill/>
            </p:spPr>
            <p:txBody>
              <a:bodyPr wrap="square" lIns="91424" tIns="45712" rIns="91424" bIns="45712" rtlCol="0">
                <a:spAutoFit/>
              </a:bodyPr>
              <a:lstStyle/>
              <a:p>
                <a:pPr marL="0" marR="0" lvl="0" indent="0" defTabSz="91444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标题数字等都可以通过点击和重新输入进行更改，顶部“开始”面板中可以对字体、字号、颜色、行距等进行修改。</a:t>
                </a:r>
                <a:endParaRPr kumimoji="1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1229819" y="4130780"/>
              <a:ext cx="22849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解决生产过程</a:t>
              </a:r>
              <a:endParaRPr kumimoji="0" lang="en-US" altLang="zh-CN" sz="15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重要技术问题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489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2019-10-29T13:28:35Z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