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408" r:id="rId3"/>
    <p:sldId id="409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2"/>
          <p:cNvSpPr>
            <a:spLocks/>
          </p:cNvSpPr>
          <p:nvPr/>
        </p:nvSpPr>
        <p:spPr bwMode="auto">
          <a:xfrm>
            <a:off x="1125538" y="1196752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1016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Rectangle 3"/>
          <p:cNvSpPr>
            <a:spLocks noChangeArrowheads="1"/>
          </p:cNvSpPr>
          <p:nvPr/>
        </p:nvSpPr>
        <p:spPr bwMode="auto">
          <a:xfrm>
            <a:off x="1357313" y="1514252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Define</a:t>
            </a:r>
          </a:p>
        </p:txBody>
      </p:sp>
      <p:sp>
        <p:nvSpPr>
          <p:cNvPr id="47" name="Freeform 4"/>
          <p:cNvSpPr>
            <a:spLocks/>
          </p:cNvSpPr>
          <p:nvPr/>
        </p:nvSpPr>
        <p:spPr bwMode="auto">
          <a:xfrm>
            <a:off x="3652838" y="1196752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1016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6129338" y="1196752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Freeform 6"/>
          <p:cNvSpPr>
            <a:spLocks/>
          </p:cNvSpPr>
          <p:nvPr/>
        </p:nvSpPr>
        <p:spPr bwMode="auto">
          <a:xfrm>
            <a:off x="1125538" y="3685952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Freeform 7"/>
          <p:cNvSpPr>
            <a:spLocks/>
          </p:cNvSpPr>
          <p:nvPr/>
        </p:nvSpPr>
        <p:spPr bwMode="auto">
          <a:xfrm>
            <a:off x="3652838" y="3685952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1016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6129338" y="3685952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1016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2" name="Group 9"/>
          <p:cNvGrpSpPr>
            <a:grpSpLocks/>
          </p:cNvGrpSpPr>
          <p:nvPr/>
        </p:nvGrpSpPr>
        <p:grpSpPr bwMode="auto">
          <a:xfrm>
            <a:off x="2887663" y="2047652"/>
            <a:ext cx="576262" cy="244475"/>
            <a:chOff x="249" y="2061"/>
            <a:chExt cx="363" cy="154"/>
          </a:xfrm>
        </p:grpSpPr>
        <p:grpSp>
          <p:nvGrpSpPr>
            <p:cNvPr id="53" name="Group 138"/>
            <p:cNvGrpSpPr>
              <a:grpSpLocks/>
            </p:cNvGrpSpPr>
            <p:nvPr/>
          </p:nvGrpSpPr>
          <p:grpSpPr bwMode="auto">
            <a:xfrm>
              <a:off x="249" y="2061"/>
              <a:ext cx="154" cy="154"/>
              <a:chOff x="1661" y="2750"/>
              <a:chExt cx="250" cy="250"/>
            </a:xfrm>
          </p:grpSpPr>
          <p:sp>
            <p:nvSpPr>
              <p:cNvPr id="55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56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385" y="2136"/>
              <a:ext cx="227" cy="0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7" name="Group 14"/>
          <p:cNvGrpSpPr>
            <a:grpSpLocks/>
          </p:cNvGrpSpPr>
          <p:nvPr/>
        </p:nvGrpSpPr>
        <p:grpSpPr bwMode="auto">
          <a:xfrm>
            <a:off x="5434013" y="2047652"/>
            <a:ext cx="576262" cy="244475"/>
            <a:chOff x="249" y="2061"/>
            <a:chExt cx="363" cy="154"/>
          </a:xfrm>
        </p:grpSpPr>
        <p:grpSp>
          <p:nvGrpSpPr>
            <p:cNvPr id="58" name="Group 138"/>
            <p:cNvGrpSpPr>
              <a:grpSpLocks/>
            </p:cNvGrpSpPr>
            <p:nvPr/>
          </p:nvGrpSpPr>
          <p:grpSpPr bwMode="auto">
            <a:xfrm>
              <a:off x="249" y="2061"/>
              <a:ext cx="154" cy="154"/>
              <a:chOff x="1661" y="2750"/>
              <a:chExt cx="250" cy="250"/>
            </a:xfrm>
          </p:grpSpPr>
          <p:sp>
            <p:nvSpPr>
              <p:cNvPr id="60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61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59" name="Line 18"/>
            <p:cNvSpPr>
              <a:spLocks noChangeShapeType="1"/>
            </p:cNvSpPr>
            <p:nvPr/>
          </p:nvSpPr>
          <p:spPr bwMode="auto">
            <a:xfrm>
              <a:off x="385" y="2136"/>
              <a:ext cx="227" cy="0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2" name="Group 19"/>
          <p:cNvGrpSpPr>
            <a:grpSpLocks/>
          </p:cNvGrpSpPr>
          <p:nvPr/>
        </p:nvGrpSpPr>
        <p:grpSpPr bwMode="auto">
          <a:xfrm>
            <a:off x="7018338" y="2969990"/>
            <a:ext cx="244475" cy="558800"/>
            <a:chOff x="1284" y="2061"/>
            <a:chExt cx="154" cy="352"/>
          </a:xfrm>
        </p:grpSpPr>
        <p:grpSp>
          <p:nvGrpSpPr>
            <p:cNvPr id="63" name="Group 138"/>
            <p:cNvGrpSpPr>
              <a:grpSpLocks/>
            </p:cNvGrpSpPr>
            <p:nvPr/>
          </p:nvGrpSpPr>
          <p:grpSpPr bwMode="auto">
            <a:xfrm>
              <a:off x="1284" y="2061"/>
              <a:ext cx="154" cy="154"/>
              <a:chOff x="1661" y="2750"/>
              <a:chExt cx="250" cy="250"/>
            </a:xfrm>
          </p:grpSpPr>
          <p:sp>
            <p:nvSpPr>
              <p:cNvPr id="65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139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66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64" name="Line 23"/>
            <p:cNvSpPr>
              <a:spLocks noChangeShapeType="1"/>
            </p:cNvSpPr>
            <p:nvPr/>
          </p:nvSpPr>
          <p:spPr bwMode="auto">
            <a:xfrm>
              <a:off x="1361" y="2181"/>
              <a:ext cx="0" cy="232"/>
            </a:xfrm>
            <a:prstGeom prst="line">
              <a:avLst/>
            </a:prstGeom>
            <a:noFill/>
            <a:ln w="19050" cap="rnd">
              <a:solidFill>
                <a:srgbClr val="0099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7" name="Group 24"/>
          <p:cNvGrpSpPr>
            <a:grpSpLocks/>
          </p:cNvGrpSpPr>
          <p:nvPr/>
        </p:nvGrpSpPr>
        <p:grpSpPr bwMode="auto">
          <a:xfrm>
            <a:off x="5721350" y="4541615"/>
            <a:ext cx="571500" cy="244475"/>
            <a:chOff x="3651" y="3051"/>
            <a:chExt cx="360" cy="154"/>
          </a:xfrm>
        </p:grpSpPr>
        <p:grpSp>
          <p:nvGrpSpPr>
            <p:cNvPr id="68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70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71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69" name="Line 28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2" name="Group 29"/>
          <p:cNvGrpSpPr>
            <a:grpSpLocks/>
          </p:cNvGrpSpPr>
          <p:nvPr/>
        </p:nvGrpSpPr>
        <p:grpSpPr bwMode="auto">
          <a:xfrm>
            <a:off x="3248025" y="4541615"/>
            <a:ext cx="571500" cy="244475"/>
            <a:chOff x="3651" y="3051"/>
            <a:chExt cx="360" cy="154"/>
          </a:xfrm>
        </p:grpSpPr>
        <p:grpSp>
          <p:nvGrpSpPr>
            <p:cNvPr id="73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75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76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74" name="Line 33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7" name="TextBox 57"/>
          <p:cNvSpPr txBox="1">
            <a:spLocks noChangeArrowheads="1"/>
          </p:cNvSpPr>
          <p:nvPr/>
        </p:nvSpPr>
        <p:spPr bwMode="auto">
          <a:xfrm>
            <a:off x="1357313" y="1939702"/>
            <a:ext cx="13477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pitchFamily="34" charset="-127"/>
              </a:rPr>
              <a:t>Define project goals and customer needs. </a:t>
            </a:r>
            <a:endParaRPr kumimoji="0" lang="ko-KR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굴림" pitchFamily="34" charset="-127"/>
            </a:endParaRPr>
          </a:p>
        </p:txBody>
      </p:sp>
      <p:sp>
        <p:nvSpPr>
          <p:cNvPr id="78" name="TextBox 57"/>
          <p:cNvSpPr txBox="1">
            <a:spLocks noChangeArrowheads="1"/>
          </p:cNvSpPr>
          <p:nvPr/>
        </p:nvSpPr>
        <p:spPr bwMode="auto">
          <a:xfrm>
            <a:off x="3862388" y="1939702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pitchFamily="34" charset="-127"/>
              </a:rPr>
              <a:t>Measure customer requirements, review industry and competitor benchmarks. </a:t>
            </a:r>
            <a:endParaRPr kumimoji="0" lang="ko-KR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굴림" pitchFamily="34" charset="-127"/>
            </a:endParaRPr>
          </a:p>
        </p:txBody>
      </p:sp>
      <p:sp>
        <p:nvSpPr>
          <p:cNvPr id="79" name="Rectangle 36"/>
          <p:cNvSpPr>
            <a:spLocks noChangeArrowheads="1"/>
          </p:cNvSpPr>
          <p:nvPr/>
        </p:nvSpPr>
        <p:spPr bwMode="auto">
          <a:xfrm>
            <a:off x="3862388" y="1514252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Measure</a:t>
            </a:r>
          </a:p>
        </p:txBody>
      </p:sp>
      <p:sp>
        <p:nvSpPr>
          <p:cNvPr id="80" name="TextBox 57"/>
          <p:cNvSpPr txBox="1">
            <a:spLocks noChangeArrowheads="1"/>
          </p:cNvSpPr>
          <p:nvPr/>
        </p:nvSpPr>
        <p:spPr bwMode="auto">
          <a:xfrm>
            <a:off x="6343650" y="1939702"/>
            <a:ext cx="1584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89CCFF"/>
                </a:solidFill>
                <a:latin typeface="Arial" charset="0"/>
                <a:ea typeface="굴림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89CCFF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81" name="Rectangle 38"/>
          <p:cNvSpPr>
            <a:spLocks noChangeArrowheads="1"/>
          </p:cNvSpPr>
          <p:nvPr/>
        </p:nvSpPr>
        <p:spPr bwMode="auto">
          <a:xfrm>
            <a:off x="6343650" y="1514252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139AFF"/>
                </a:solidFill>
                <a:latin typeface="Arial" charset="0"/>
              </a:rPr>
              <a:t>Analyze</a:t>
            </a:r>
          </a:p>
        </p:txBody>
      </p:sp>
      <p:sp>
        <p:nvSpPr>
          <p:cNvPr id="82" name="TextBox 57"/>
          <p:cNvSpPr txBox="1">
            <a:spLocks noChangeArrowheads="1"/>
          </p:cNvSpPr>
          <p:nvPr/>
        </p:nvSpPr>
        <p:spPr bwMode="auto">
          <a:xfrm>
            <a:off x="6343650" y="4422552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pitchFamily="34" charset="-127"/>
              </a:rPr>
              <a:t>Review risks and financial, begin build of models, analyze ongoing development. </a:t>
            </a:r>
            <a:endParaRPr kumimoji="0" lang="ko-KR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굴림" pitchFamily="34" charset="-127"/>
            </a:endParaRPr>
          </a:p>
        </p:txBody>
      </p:sp>
      <p:sp>
        <p:nvSpPr>
          <p:cNvPr id="83" name="Rectangle 40"/>
          <p:cNvSpPr>
            <a:spLocks noChangeArrowheads="1"/>
          </p:cNvSpPr>
          <p:nvPr/>
        </p:nvSpPr>
        <p:spPr bwMode="auto">
          <a:xfrm>
            <a:off x="6343650" y="3997102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Design</a:t>
            </a:r>
          </a:p>
        </p:txBody>
      </p:sp>
      <p:sp>
        <p:nvSpPr>
          <p:cNvPr id="84" name="TextBox 57"/>
          <p:cNvSpPr txBox="1">
            <a:spLocks noChangeArrowheads="1"/>
          </p:cNvSpPr>
          <p:nvPr/>
        </p:nvSpPr>
        <p:spPr bwMode="auto">
          <a:xfrm>
            <a:off x="3862388" y="4422552"/>
            <a:ext cx="1584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pitchFamily="34" charset="-127"/>
              </a:rPr>
              <a:t>Review initial design, test for tolerances, optimize design </a:t>
            </a:r>
            <a:endParaRPr kumimoji="0" lang="ko-KR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굴림" pitchFamily="34" charset="-127"/>
            </a:endParaRPr>
          </a:p>
        </p:txBody>
      </p:sp>
      <p:sp>
        <p:nvSpPr>
          <p:cNvPr id="85" name="Rectangle 42"/>
          <p:cNvSpPr>
            <a:spLocks noChangeArrowheads="1"/>
          </p:cNvSpPr>
          <p:nvPr/>
        </p:nvSpPr>
        <p:spPr bwMode="auto">
          <a:xfrm>
            <a:off x="3862388" y="3997102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Optimize</a:t>
            </a:r>
          </a:p>
        </p:txBody>
      </p:sp>
      <p:sp>
        <p:nvSpPr>
          <p:cNvPr id="86" name="TextBox 57"/>
          <p:cNvSpPr txBox="1">
            <a:spLocks noChangeArrowheads="1"/>
          </p:cNvSpPr>
          <p:nvPr/>
        </p:nvSpPr>
        <p:spPr bwMode="auto">
          <a:xfrm>
            <a:off x="1357313" y="4422552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FBD77D"/>
                </a:solidFill>
                <a:latin typeface="Arial" charset="0"/>
                <a:ea typeface="굴림" pitchFamily="34" charset="-127"/>
              </a:rPr>
              <a:t>Review initial design specifications and predictions against final product. </a:t>
            </a:r>
            <a:endParaRPr lang="ko-KR" altLang="en-US" sz="1000">
              <a:solidFill>
                <a:srgbClr val="FBD77D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1357313" y="3997102"/>
            <a:ext cx="143510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7B60D"/>
                </a:solidFill>
                <a:latin typeface="Arial" charset="0"/>
              </a:rPr>
              <a:t>Verification</a:t>
            </a:r>
            <a:endParaRPr lang="ko-KR" altLang="en-US" sz="1600" b="1">
              <a:solidFill>
                <a:srgbClr val="F7B60D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996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2"/>
          <p:cNvSpPr>
            <a:spLocks/>
          </p:cNvSpPr>
          <p:nvPr/>
        </p:nvSpPr>
        <p:spPr bwMode="auto">
          <a:xfrm>
            <a:off x="6129338" y="1340768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3"/>
          <p:cNvSpPr>
            <a:spLocks/>
          </p:cNvSpPr>
          <p:nvPr/>
        </p:nvSpPr>
        <p:spPr bwMode="auto">
          <a:xfrm>
            <a:off x="1125538" y="3829968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TextBox 57"/>
          <p:cNvSpPr txBox="1">
            <a:spLocks noChangeArrowheads="1"/>
          </p:cNvSpPr>
          <p:nvPr/>
        </p:nvSpPr>
        <p:spPr bwMode="auto">
          <a:xfrm>
            <a:off x="6343650" y="2083718"/>
            <a:ext cx="1584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005EA4"/>
                </a:solidFill>
                <a:latin typeface="Arial" charset="0"/>
                <a:ea typeface="굴림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005EA4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6343650" y="1658268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139AFF"/>
                </a:solidFill>
                <a:latin typeface="Arial" charset="0"/>
              </a:rPr>
              <a:t>Analyze</a:t>
            </a:r>
          </a:p>
        </p:txBody>
      </p:sp>
      <p:sp>
        <p:nvSpPr>
          <p:cNvPr id="49" name="TextBox 57"/>
          <p:cNvSpPr txBox="1">
            <a:spLocks noChangeArrowheads="1"/>
          </p:cNvSpPr>
          <p:nvPr/>
        </p:nvSpPr>
        <p:spPr bwMode="auto">
          <a:xfrm>
            <a:off x="1357313" y="4566568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CA9206"/>
                </a:solidFill>
                <a:latin typeface="Arial" charset="0"/>
                <a:ea typeface="굴림" pitchFamily="34" charset="-127"/>
              </a:rPr>
              <a:t>Review initial design specifications and predictions against final product. </a:t>
            </a:r>
            <a:endParaRPr lang="ko-KR" altLang="en-US" sz="1000">
              <a:solidFill>
                <a:srgbClr val="CA9206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1357313" y="4141118"/>
            <a:ext cx="143510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7B60D"/>
                </a:solidFill>
                <a:latin typeface="Arial" charset="0"/>
              </a:rPr>
              <a:t>Verification</a:t>
            </a:r>
            <a:endParaRPr lang="ko-KR" altLang="en-US" sz="1600" b="1">
              <a:solidFill>
                <a:srgbClr val="F7B60D"/>
              </a:solidFill>
              <a:latin typeface="Arial" charset="0"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1125538" y="1340768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808080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1357313" y="1658268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latin typeface="Arial" charset="0"/>
              </a:rPr>
              <a:t>Define</a:t>
            </a:r>
          </a:p>
        </p:txBody>
      </p:sp>
      <p:sp>
        <p:nvSpPr>
          <p:cNvPr id="53" name="Freeform 10"/>
          <p:cNvSpPr>
            <a:spLocks/>
          </p:cNvSpPr>
          <p:nvPr/>
        </p:nvSpPr>
        <p:spPr bwMode="auto">
          <a:xfrm>
            <a:off x="3652838" y="1340768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808080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Freeform 11"/>
          <p:cNvSpPr>
            <a:spLocks/>
          </p:cNvSpPr>
          <p:nvPr/>
        </p:nvSpPr>
        <p:spPr bwMode="auto">
          <a:xfrm>
            <a:off x="3652838" y="3829968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808080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Freeform 12"/>
          <p:cNvSpPr>
            <a:spLocks/>
          </p:cNvSpPr>
          <p:nvPr/>
        </p:nvSpPr>
        <p:spPr bwMode="auto">
          <a:xfrm>
            <a:off x="6129338" y="3829968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808080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6" name="Group 13"/>
          <p:cNvGrpSpPr>
            <a:grpSpLocks/>
          </p:cNvGrpSpPr>
          <p:nvPr/>
        </p:nvGrpSpPr>
        <p:grpSpPr bwMode="auto">
          <a:xfrm>
            <a:off x="2887663" y="2191668"/>
            <a:ext cx="576262" cy="244475"/>
            <a:chOff x="249" y="2061"/>
            <a:chExt cx="363" cy="154"/>
          </a:xfrm>
        </p:grpSpPr>
        <p:grpSp>
          <p:nvGrpSpPr>
            <p:cNvPr id="57" name="Group 138"/>
            <p:cNvGrpSpPr>
              <a:grpSpLocks/>
            </p:cNvGrpSpPr>
            <p:nvPr/>
          </p:nvGrpSpPr>
          <p:grpSpPr bwMode="auto">
            <a:xfrm>
              <a:off x="249" y="2061"/>
              <a:ext cx="154" cy="154"/>
              <a:chOff x="1661" y="2750"/>
              <a:chExt cx="250" cy="250"/>
            </a:xfrm>
          </p:grpSpPr>
          <p:sp>
            <p:nvSpPr>
              <p:cNvPr id="59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60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58" name="Line 17"/>
            <p:cNvSpPr>
              <a:spLocks noChangeShapeType="1"/>
            </p:cNvSpPr>
            <p:nvPr/>
          </p:nvSpPr>
          <p:spPr bwMode="auto">
            <a:xfrm>
              <a:off x="385" y="2136"/>
              <a:ext cx="227" cy="0"/>
            </a:xfrm>
            <a:prstGeom prst="line">
              <a:avLst/>
            </a:prstGeom>
            <a:noFill/>
            <a:ln w="19050" cap="rnd">
              <a:solidFill>
                <a:sysClr val="windowText" lastClr="000000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1" name="Group 18"/>
          <p:cNvGrpSpPr>
            <a:grpSpLocks/>
          </p:cNvGrpSpPr>
          <p:nvPr/>
        </p:nvGrpSpPr>
        <p:grpSpPr bwMode="auto">
          <a:xfrm>
            <a:off x="7018338" y="3114006"/>
            <a:ext cx="244475" cy="558800"/>
            <a:chOff x="1284" y="2061"/>
            <a:chExt cx="154" cy="352"/>
          </a:xfrm>
        </p:grpSpPr>
        <p:grpSp>
          <p:nvGrpSpPr>
            <p:cNvPr id="62" name="Group 138"/>
            <p:cNvGrpSpPr>
              <a:grpSpLocks/>
            </p:cNvGrpSpPr>
            <p:nvPr/>
          </p:nvGrpSpPr>
          <p:grpSpPr bwMode="auto">
            <a:xfrm>
              <a:off x="1284" y="2061"/>
              <a:ext cx="154" cy="154"/>
              <a:chOff x="1661" y="2750"/>
              <a:chExt cx="250" cy="250"/>
            </a:xfrm>
          </p:grpSpPr>
          <p:sp>
            <p:nvSpPr>
              <p:cNvPr id="64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139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65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63" name="Line 22"/>
            <p:cNvSpPr>
              <a:spLocks noChangeShapeType="1"/>
            </p:cNvSpPr>
            <p:nvPr/>
          </p:nvSpPr>
          <p:spPr bwMode="auto">
            <a:xfrm>
              <a:off x="1361" y="2181"/>
              <a:ext cx="0" cy="232"/>
            </a:xfrm>
            <a:prstGeom prst="line">
              <a:avLst/>
            </a:prstGeom>
            <a:noFill/>
            <a:ln w="19050" cap="rnd">
              <a:solidFill>
                <a:srgbClr val="0099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6" name="Group 23"/>
          <p:cNvGrpSpPr>
            <a:grpSpLocks/>
          </p:cNvGrpSpPr>
          <p:nvPr/>
        </p:nvGrpSpPr>
        <p:grpSpPr bwMode="auto">
          <a:xfrm>
            <a:off x="5724525" y="4680868"/>
            <a:ext cx="571500" cy="244475"/>
            <a:chOff x="3651" y="3051"/>
            <a:chExt cx="360" cy="154"/>
          </a:xfrm>
        </p:grpSpPr>
        <p:grpSp>
          <p:nvGrpSpPr>
            <p:cNvPr id="67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69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70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68" name="Line 27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ysClr val="windowText" lastClr="000000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Group 28"/>
          <p:cNvGrpSpPr>
            <a:grpSpLocks/>
          </p:cNvGrpSpPr>
          <p:nvPr/>
        </p:nvGrpSpPr>
        <p:grpSpPr bwMode="auto">
          <a:xfrm>
            <a:off x="3248025" y="4685631"/>
            <a:ext cx="571500" cy="244475"/>
            <a:chOff x="3651" y="3051"/>
            <a:chExt cx="360" cy="154"/>
          </a:xfrm>
        </p:grpSpPr>
        <p:grpSp>
          <p:nvGrpSpPr>
            <p:cNvPr id="72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74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75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73" name="Line 32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ysClr val="windowText" lastClr="000000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6" name="TextBox 57"/>
          <p:cNvSpPr txBox="1">
            <a:spLocks noChangeArrowheads="1"/>
          </p:cNvSpPr>
          <p:nvPr/>
        </p:nvSpPr>
        <p:spPr bwMode="auto">
          <a:xfrm>
            <a:off x="1357313" y="2083718"/>
            <a:ext cx="13477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latin typeface="Arial" charset="0"/>
                <a:ea typeface="굴림" pitchFamily="34" charset="-127"/>
              </a:rPr>
              <a:t>Define project goals and customer needs. </a:t>
            </a:r>
            <a:endParaRPr lang="ko-KR" altLang="en-US" sz="1000">
              <a:latin typeface="Arial" charset="0"/>
              <a:ea typeface="굴림" pitchFamily="34" charset="-127"/>
            </a:endParaRPr>
          </a:p>
        </p:txBody>
      </p:sp>
      <p:sp>
        <p:nvSpPr>
          <p:cNvPr id="77" name="TextBox 57"/>
          <p:cNvSpPr txBox="1">
            <a:spLocks noChangeArrowheads="1"/>
          </p:cNvSpPr>
          <p:nvPr/>
        </p:nvSpPr>
        <p:spPr bwMode="auto">
          <a:xfrm>
            <a:off x="3862388" y="2083718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latin typeface="Arial" charset="0"/>
                <a:ea typeface="굴림" pitchFamily="34" charset="-127"/>
              </a:rPr>
              <a:t>Measure customer requirements, review industry and competitor benchmarks. </a:t>
            </a:r>
            <a:endParaRPr lang="ko-KR" altLang="en-US" sz="1000">
              <a:latin typeface="Arial" charset="0"/>
              <a:ea typeface="굴림" pitchFamily="34" charset="-127"/>
            </a:endParaRPr>
          </a:p>
        </p:txBody>
      </p:sp>
      <p:sp>
        <p:nvSpPr>
          <p:cNvPr id="78" name="Rectangle 35"/>
          <p:cNvSpPr>
            <a:spLocks noChangeArrowheads="1"/>
          </p:cNvSpPr>
          <p:nvPr/>
        </p:nvSpPr>
        <p:spPr bwMode="auto">
          <a:xfrm>
            <a:off x="3862388" y="1658268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latin typeface="Arial" charset="0"/>
              </a:rPr>
              <a:t>Measure</a:t>
            </a:r>
          </a:p>
        </p:txBody>
      </p:sp>
      <p:sp>
        <p:nvSpPr>
          <p:cNvPr id="79" name="TextBox 57"/>
          <p:cNvSpPr txBox="1">
            <a:spLocks noChangeArrowheads="1"/>
          </p:cNvSpPr>
          <p:nvPr/>
        </p:nvSpPr>
        <p:spPr bwMode="auto">
          <a:xfrm>
            <a:off x="6343650" y="4566568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latin typeface="Arial" charset="0"/>
                <a:ea typeface="굴림" pitchFamily="34" charset="-127"/>
              </a:rPr>
              <a:t>Review risks and financial, begin build of models, analyze ongoing development. </a:t>
            </a:r>
            <a:endParaRPr lang="ko-KR" altLang="en-US" sz="1000">
              <a:latin typeface="Arial" charset="0"/>
              <a:ea typeface="굴림" pitchFamily="34" charset="-127"/>
            </a:endParaRPr>
          </a:p>
        </p:txBody>
      </p:sp>
      <p:sp>
        <p:nvSpPr>
          <p:cNvPr id="80" name="Rectangle 37"/>
          <p:cNvSpPr>
            <a:spLocks noChangeArrowheads="1"/>
          </p:cNvSpPr>
          <p:nvPr/>
        </p:nvSpPr>
        <p:spPr bwMode="auto">
          <a:xfrm>
            <a:off x="6343650" y="4141118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latin typeface="Arial" charset="0"/>
              </a:rPr>
              <a:t>Design</a:t>
            </a:r>
          </a:p>
        </p:txBody>
      </p:sp>
      <p:sp>
        <p:nvSpPr>
          <p:cNvPr id="81" name="TextBox 57"/>
          <p:cNvSpPr txBox="1">
            <a:spLocks noChangeArrowheads="1"/>
          </p:cNvSpPr>
          <p:nvPr/>
        </p:nvSpPr>
        <p:spPr bwMode="auto">
          <a:xfrm>
            <a:off x="3862388" y="4566568"/>
            <a:ext cx="1584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latin typeface="Arial" charset="0"/>
                <a:ea typeface="굴림" pitchFamily="34" charset="-127"/>
              </a:rPr>
              <a:t>Review initial design, test for tolerances, optimize design </a:t>
            </a:r>
            <a:endParaRPr lang="ko-KR" altLang="en-US" sz="1000">
              <a:latin typeface="Arial" charset="0"/>
              <a:ea typeface="굴림" pitchFamily="34" charset="-127"/>
            </a:endParaRPr>
          </a:p>
        </p:txBody>
      </p:sp>
      <p:sp>
        <p:nvSpPr>
          <p:cNvPr id="82" name="Rectangle 39"/>
          <p:cNvSpPr>
            <a:spLocks noChangeArrowheads="1"/>
          </p:cNvSpPr>
          <p:nvPr/>
        </p:nvSpPr>
        <p:spPr bwMode="auto">
          <a:xfrm>
            <a:off x="3862388" y="4141118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latin typeface="Arial" charset="0"/>
              </a:rPr>
              <a:t>Optimize</a:t>
            </a:r>
          </a:p>
        </p:txBody>
      </p:sp>
      <p:grpSp>
        <p:nvGrpSpPr>
          <p:cNvPr id="83" name="Group 40"/>
          <p:cNvGrpSpPr>
            <a:grpSpLocks/>
          </p:cNvGrpSpPr>
          <p:nvPr/>
        </p:nvGrpSpPr>
        <p:grpSpPr bwMode="auto">
          <a:xfrm>
            <a:off x="5416550" y="2191668"/>
            <a:ext cx="576263" cy="244475"/>
            <a:chOff x="249" y="2061"/>
            <a:chExt cx="363" cy="154"/>
          </a:xfrm>
        </p:grpSpPr>
        <p:grpSp>
          <p:nvGrpSpPr>
            <p:cNvPr id="84" name="Group 138"/>
            <p:cNvGrpSpPr>
              <a:grpSpLocks/>
            </p:cNvGrpSpPr>
            <p:nvPr/>
          </p:nvGrpSpPr>
          <p:grpSpPr bwMode="auto">
            <a:xfrm>
              <a:off x="249" y="2061"/>
              <a:ext cx="154" cy="154"/>
              <a:chOff x="1661" y="2750"/>
              <a:chExt cx="250" cy="250"/>
            </a:xfrm>
          </p:grpSpPr>
          <p:sp>
            <p:nvSpPr>
              <p:cNvPr id="86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87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85" name="Line 44"/>
            <p:cNvSpPr>
              <a:spLocks noChangeShapeType="1"/>
            </p:cNvSpPr>
            <p:nvPr/>
          </p:nvSpPr>
          <p:spPr bwMode="auto">
            <a:xfrm>
              <a:off x="385" y="2136"/>
              <a:ext cx="227" cy="0"/>
            </a:xfrm>
            <a:prstGeom prst="line">
              <a:avLst/>
            </a:prstGeom>
            <a:noFill/>
            <a:ln w="19050" cap="rnd">
              <a:solidFill>
                <a:sysClr val="windowText" lastClr="000000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109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22683</TotalTime>
  <Words>293</Words>
  <Application>Microsoft Office PowerPoint</Application>
  <PresentationFormat>全屏显示(4:3)</PresentationFormat>
  <Paragraphs>41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1288</cp:revision>
  <dcterms:created xsi:type="dcterms:W3CDTF">2009-02-11T05:37:22Z</dcterms:created>
  <dcterms:modified xsi:type="dcterms:W3CDTF">2015-12-16T08:48:42Z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