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8" r:id="rId3"/>
    <p:sldId id="399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Freeform 2"/>
          <p:cNvSpPr>
            <a:spLocks/>
          </p:cNvSpPr>
          <p:nvPr/>
        </p:nvSpPr>
        <p:spPr bwMode="auto">
          <a:xfrm>
            <a:off x="460375" y="1052264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Rectangle 3"/>
          <p:cNvSpPr>
            <a:spLocks noChangeArrowheads="1"/>
          </p:cNvSpPr>
          <p:nvPr/>
        </p:nvSpPr>
        <p:spPr bwMode="auto">
          <a:xfrm>
            <a:off x="593725" y="1268164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Define</a:t>
            </a:r>
          </a:p>
        </p:txBody>
      </p:sp>
      <p:sp>
        <p:nvSpPr>
          <p:cNvPr id="110" name="TextBox 57"/>
          <p:cNvSpPr txBox="1">
            <a:spLocks noChangeArrowheads="1"/>
          </p:cNvSpPr>
          <p:nvPr/>
        </p:nvSpPr>
        <p:spPr bwMode="auto">
          <a:xfrm>
            <a:off x="603250" y="1603126"/>
            <a:ext cx="1347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34" charset="-127"/>
              </a:rPr>
              <a:t>Define project goals and customer needs. </a:t>
            </a:r>
            <a:endParaRPr kumimoji="0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굴림" pitchFamily="34" charset="-127"/>
            </a:endParaRPr>
          </a:p>
        </p:txBody>
      </p:sp>
      <p:sp>
        <p:nvSpPr>
          <p:cNvPr id="111" name="Freeform 5"/>
          <p:cNvSpPr>
            <a:spLocks/>
          </p:cNvSpPr>
          <p:nvPr/>
        </p:nvSpPr>
        <p:spPr bwMode="auto">
          <a:xfrm>
            <a:off x="2116138" y="1052264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Freeform 6"/>
          <p:cNvSpPr>
            <a:spLocks/>
          </p:cNvSpPr>
          <p:nvPr/>
        </p:nvSpPr>
        <p:spPr bwMode="auto">
          <a:xfrm>
            <a:off x="460375" y="2708026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Freeform 7"/>
          <p:cNvSpPr>
            <a:spLocks/>
          </p:cNvSpPr>
          <p:nvPr/>
        </p:nvSpPr>
        <p:spPr bwMode="auto">
          <a:xfrm>
            <a:off x="2116138" y="2708026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Rectangle 8"/>
          <p:cNvSpPr>
            <a:spLocks noChangeArrowheads="1"/>
          </p:cNvSpPr>
          <p:nvPr/>
        </p:nvSpPr>
        <p:spPr bwMode="auto">
          <a:xfrm>
            <a:off x="2268538" y="2874714"/>
            <a:ext cx="1169987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115" name="TextBox 57"/>
          <p:cNvSpPr txBox="1">
            <a:spLocks noChangeArrowheads="1"/>
          </p:cNvSpPr>
          <p:nvPr/>
        </p:nvSpPr>
        <p:spPr bwMode="auto">
          <a:xfrm>
            <a:off x="2278063" y="3171576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FBD575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FBD575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16" name="Freeform 10"/>
          <p:cNvSpPr>
            <a:spLocks/>
          </p:cNvSpPr>
          <p:nvPr/>
        </p:nvSpPr>
        <p:spPr bwMode="auto">
          <a:xfrm>
            <a:off x="3775075" y="1052264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99CC00">
              <a:alpha val="10001"/>
            </a:srgbClr>
          </a:solidFill>
          <a:ln w="38100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Rectangle 11"/>
          <p:cNvSpPr>
            <a:spLocks noChangeArrowheads="1"/>
          </p:cNvSpPr>
          <p:nvPr/>
        </p:nvSpPr>
        <p:spPr bwMode="auto">
          <a:xfrm>
            <a:off x="3927475" y="1268164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99CC00"/>
                </a:solidFill>
                <a:latin typeface="Arial" charset="0"/>
              </a:rPr>
              <a:t>Analyze</a:t>
            </a:r>
          </a:p>
        </p:txBody>
      </p:sp>
      <p:sp>
        <p:nvSpPr>
          <p:cNvPr id="118" name="TextBox 57"/>
          <p:cNvSpPr txBox="1">
            <a:spLocks noChangeArrowheads="1"/>
          </p:cNvSpPr>
          <p:nvPr/>
        </p:nvSpPr>
        <p:spPr bwMode="auto">
          <a:xfrm>
            <a:off x="3927475" y="1603126"/>
            <a:ext cx="1347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5FF21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C5FF21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19" name="Freeform 13"/>
          <p:cNvSpPr>
            <a:spLocks/>
          </p:cNvSpPr>
          <p:nvPr/>
        </p:nvSpPr>
        <p:spPr bwMode="auto">
          <a:xfrm>
            <a:off x="5430838" y="1052264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99CC00">
              <a:alpha val="10001"/>
            </a:srgbClr>
          </a:solidFill>
          <a:ln w="38100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Freeform 14"/>
          <p:cNvSpPr>
            <a:spLocks/>
          </p:cNvSpPr>
          <p:nvPr/>
        </p:nvSpPr>
        <p:spPr bwMode="auto">
          <a:xfrm>
            <a:off x="3775075" y="2708026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Freeform 15"/>
          <p:cNvSpPr>
            <a:spLocks/>
          </p:cNvSpPr>
          <p:nvPr/>
        </p:nvSpPr>
        <p:spPr bwMode="auto">
          <a:xfrm>
            <a:off x="5430838" y="2708026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381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Rectangle 16"/>
          <p:cNvSpPr>
            <a:spLocks noChangeArrowheads="1"/>
          </p:cNvSpPr>
          <p:nvPr/>
        </p:nvSpPr>
        <p:spPr bwMode="auto">
          <a:xfrm>
            <a:off x="5583238" y="2865189"/>
            <a:ext cx="1169987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3399FF"/>
                </a:solidFill>
                <a:latin typeface="Arial" charset="0"/>
              </a:rPr>
              <a:t>Design</a:t>
            </a:r>
          </a:p>
        </p:txBody>
      </p:sp>
      <p:sp>
        <p:nvSpPr>
          <p:cNvPr id="123" name="TextBox 57"/>
          <p:cNvSpPr txBox="1">
            <a:spLocks noChangeArrowheads="1"/>
          </p:cNvSpPr>
          <p:nvPr/>
        </p:nvSpPr>
        <p:spPr bwMode="auto">
          <a:xfrm>
            <a:off x="5592763" y="3193801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85C2FF"/>
                </a:solidFill>
                <a:latin typeface="Arial" charset="0"/>
                <a:ea typeface="굴림" pitchFamily="34" charset="-127"/>
              </a:rPr>
              <a:t>Review risks and financial, begin build of models, analyze ongoing development. </a:t>
            </a:r>
            <a:endParaRPr lang="ko-KR" altLang="en-US" sz="1000">
              <a:solidFill>
                <a:srgbClr val="85C2FF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24" name="Freeform 18"/>
          <p:cNvSpPr>
            <a:spLocks/>
          </p:cNvSpPr>
          <p:nvPr/>
        </p:nvSpPr>
        <p:spPr bwMode="auto">
          <a:xfrm>
            <a:off x="7088188" y="1052264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99CC00">
              <a:alpha val="10001"/>
            </a:srgbClr>
          </a:solidFill>
          <a:ln w="38100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Freeform 19"/>
          <p:cNvSpPr>
            <a:spLocks/>
          </p:cNvSpPr>
          <p:nvPr/>
        </p:nvSpPr>
        <p:spPr bwMode="auto">
          <a:xfrm>
            <a:off x="7088188" y="2708026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381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Freeform 20"/>
          <p:cNvSpPr>
            <a:spLocks/>
          </p:cNvSpPr>
          <p:nvPr/>
        </p:nvSpPr>
        <p:spPr bwMode="auto">
          <a:xfrm>
            <a:off x="460375" y="4363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Freeform 21"/>
          <p:cNvSpPr>
            <a:spLocks/>
          </p:cNvSpPr>
          <p:nvPr/>
        </p:nvSpPr>
        <p:spPr bwMode="auto">
          <a:xfrm>
            <a:off x="2116138" y="4363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Freeform 22"/>
          <p:cNvSpPr>
            <a:spLocks/>
          </p:cNvSpPr>
          <p:nvPr/>
        </p:nvSpPr>
        <p:spPr bwMode="auto">
          <a:xfrm>
            <a:off x="3775075" y="4363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Freeform 23"/>
          <p:cNvSpPr>
            <a:spLocks/>
          </p:cNvSpPr>
          <p:nvPr/>
        </p:nvSpPr>
        <p:spPr bwMode="auto">
          <a:xfrm>
            <a:off x="5430838" y="4363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Freeform 24"/>
          <p:cNvSpPr>
            <a:spLocks/>
          </p:cNvSpPr>
          <p:nvPr/>
        </p:nvSpPr>
        <p:spPr bwMode="auto">
          <a:xfrm>
            <a:off x="7088188" y="4363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0000">
              <a:alpha val="10001"/>
            </a:srgbClr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25"/>
          <p:cNvSpPr>
            <a:spLocks/>
          </p:cNvSpPr>
          <p:nvPr/>
        </p:nvSpPr>
        <p:spPr bwMode="auto">
          <a:xfrm>
            <a:off x="-1198563" y="1052264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Freeform 26"/>
          <p:cNvSpPr>
            <a:spLocks/>
          </p:cNvSpPr>
          <p:nvPr/>
        </p:nvSpPr>
        <p:spPr bwMode="auto">
          <a:xfrm>
            <a:off x="-1198563" y="2708026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Freeform 27"/>
          <p:cNvSpPr>
            <a:spLocks/>
          </p:cNvSpPr>
          <p:nvPr/>
        </p:nvSpPr>
        <p:spPr bwMode="auto">
          <a:xfrm>
            <a:off x="-1198563" y="4363789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8"/>
          <p:cNvSpPr>
            <a:spLocks/>
          </p:cNvSpPr>
          <p:nvPr/>
        </p:nvSpPr>
        <p:spPr bwMode="auto">
          <a:xfrm>
            <a:off x="471488" y="6014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Freeform 29"/>
          <p:cNvSpPr>
            <a:spLocks/>
          </p:cNvSpPr>
          <p:nvPr/>
        </p:nvSpPr>
        <p:spPr bwMode="auto">
          <a:xfrm>
            <a:off x="2127250" y="6014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30"/>
          <p:cNvSpPr>
            <a:spLocks/>
          </p:cNvSpPr>
          <p:nvPr/>
        </p:nvSpPr>
        <p:spPr bwMode="auto">
          <a:xfrm>
            <a:off x="3783013" y="6014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31"/>
          <p:cNvSpPr>
            <a:spLocks/>
          </p:cNvSpPr>
          <p:nvPr/>
        </p:nvSpPr>
        <p:spPr bwMode="auto">
          <a:xfrm>
            <a:off x="5438775" y="6014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32"/>
          <p:cNvSpPr>
            <a:spLocks/>
          </p:cNvSpPr>
          <p:nvPr/>
        </p:nvSpPr>
        <p:spPr bwMode="auto">
          <a:xfrm>
            <a:off x="7096125" y="6014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33"/>
          <p:cNvSpPr>
            <a:spLocks/>
          </p:cNvSpPr>
          <p:nvPr/>
        </p:nvSpPr>
        <p:spPr bwMode="auto">
          <a:xfrm>
            <a:off x="8751888" y="6014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34"/>
          <p:cNvSpPr>
            <a:spLocks/>
          </p:cNvSpPr>
          <p:nvPr/>
        </p:nvSpPr>
        <p:spPr bwMode="auto">
          <a:xfrm>
            <a:off x="-1173163" y="6014789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35"/>
          <p:cNvSpPr>
            <a:spLocks/>
          </p:cNvSpPr>
          <p:nvPr/>
        </p:nvSpPr>
        <p:spPr bwMode="auto">
          <a:xfrm>
            <a:off x="8751888" y="4363789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6"/>
          <p:cNvSpPr>
            <a:spLocks/>
          </p:cNvSpPr>
          <p:nvPr/>
        </p:nvSpPr>
        <p:spPr bwMode="auto">
          <a:xfrm>
            <a:off x="8751888" y="2708026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7"/>
          <p:cNvSpPr>
            <a:spLocks/>
          </p:cNvSpPr>
          <p:nvPr/>
        </p:nvSpPr>
        <p:spPr bwMode="auto">
          <a:xfrm>
            <a:off x="8751888" y="1052264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Rectangle 38"/>
          <p:cNvSpPr>
            <a:spLocks noChangeArrowheads="1"/>
          </p:cNvSpPr>
          <p:nvPr/>
        </p:nvSpPr>
        <p:spPr bwMode="auto">
          <a:xfrm>
            <a:off x="7224713" y="4563814"/>
            <a:ext cx="1395412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F0000"/>
                </a:solidFill>
                <a:latin typeface="Arial" charset="0"/>
              </a:rPr>
              <a:t>Verification</a:t>
            </a:r>
            <a:endParaRPr lang="ko-KR" altLang="en-US" sz="16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5" name="TextBox 57"/>
          <p:cNvSpPr txBox="1">
            <a:spLocks noChangeArrowheads="1"/>
          </p:cNvSpPr>
          <p:nvPr/>
        </p:nvSpPr>
        <p:spPr bwMode="auto">
          <a:xfrm>
            <a:off x="7224713" y="4897189"/>
            <a:ext cx="1347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FF7D7D"/>
                </a:solidFill>
                <a:latin typeface="Arial" charset="0"/>
                <a:ea typeface="굴림" pitchFamily="34" charset="-127"/>
              </a:rPr>
              <a:t>Review initial design specifications and predictions against final product. </a:t>
            </a:r>
            <a:endParaRPr lang="ko-KR" altLang="en-US" sz="1000">
              <a:solidFill>
                <a:srgbClr val="FF7D7D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46" name="Rectangle 40"/>
          <p:cNvSpPr>
            <a:spLocks noChangeArrowheads="1"/>
          </p:cNvSpPr>
          <p:nvPr/>
        </p:nvSpPr>
        <p:spPr bwMode="auto">
          <a:xfrm>
            <a:off x="2268538" y="4511426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147" name="TextBox 57"/>
          <p:cNvSpPr txBox="1">
            <a:spLocks noChangeArrowheads="1"/>
          </p:cNvSpPr>
          <p:nvPr/>
        </p:nvSpPr>
        <p:spPr bwMode="auto">
          <a:xfrm>
            <a:off x="2278063" y="4808289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FBD575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FBD575"/>
              </a:solidFill>
              <a:latin typeface="Arial" charset="0"/>
              <a:ea typeface="굴림" pitchFamily="34" charset="-127"/>
            </a:endParaRPr>
          </a:p>
        </p:txBody>
      </p:sp>
      <p:grpSp>
        <p:nvGrpSpPr>
          <p:cNvPr id="148" name="Group 42"/>
          <p:cNvGrpSpPr>
            <a:grpSpLocks/>
          </p:cNvGrpSpPr>
          <p:nvPr/>
        </p:nvGrpSpPr>
        <p:grpSpPr bwMode="auto">
          <a:xfrm rot="8100000">
            <a:off x="3360738" y="2608014"/>
            <a:ext cx="571500" cy="244475"/>
            <a:chOff x="3651" y="3051"/>
            <a:chExt cx="360" cy="154"/>
          </a:xfrm>
        </p:grpSpPr>
        <p:grpSp>
          <p:nvGrpSpPr>
            <p:cNvPr id="149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51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52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50" name="Line 46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F9B60D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3" name="Group 47"/>
          <p:cNvGrpSpPr>
            <a:grpSpLocks/>
          </p:cNvGrpSpPr>
          <p:nvPr/>
        </p:nvGrpSpPr>
        <p:grpSpPr bwMode="auto">
          <a:xfrm rot="13500000">
            <a:off x="1722438" y="2468313"/>
            <a:ext cx="571500" cy="244475"/>
            <a:chOff x="3651" y="3051"/>
            <a:chExt cx="360" cy="154"/>
          </a:xfrm>
        </p:grpSpPr>
        <p:grpSp>
          <p:nvGrpSpPr>
            <p:cNvPr id="154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56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57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55" name="Line 51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8" name="Group 52"/>
          <p:cNvGrpSpPr>
            <a:grpSpLocks/>
          </p:cNvGrpSpPr>
          <p:nvPr/>
        </p:nvGrpSpPr>
        <p:grpSpPr bwMode="auto">
          <a:xfrm>
            <a:off x="2557463" y="4255839"/>
            <a:ext cx="152400" cy="152400"/>
            <a:chOff x="1609" y="2772"/>
            <a:chExt cx="96" cy="96"/>
          </a:xfrm>
        </p:grpSpPr>
        <p:sp>
          <p:nvSpPr>
            <p:cNvPr id="159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0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61" name="Group 55"/>
          <p:cNvGrpSpPr>
            <a:grpSpLocks/>
          </p:cNvGrpSpPr>
          <p:nvPr/>
        </p:nvGrpSpPr>
        <p:grpSpPr bwMode="auto">
          <a:xfrm>
            <a:off x="3108325" y="4255839"/>
            <a:ext cx="152400" cy="152400"/>
            <a:chOff x="1609" y="2772"/>
            <a:chExt cx="96" cy="96"/>
          </a:xfrm>
        </p:grpSpPr>
        <p:sp>
          <p:nvSpPr>
            <p:cNvPr id="162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3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64" name="Rectangle 58"/>
          <p:cNvSpPr>
            <a:spLocks noChangeArrowheads="1"/>
          </p:cNvSpPr>
          <p:nvPr/>
        </p:nvSpPr>
        <p:spPr bwMode="auto">
          <a:xfrm>
            <a:off x="5565775" y="1268164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99CC00"/>
                </a:solidFill>
                <a:latin typeface="Arial" charset="0"/>
              </a:rPr>
              <a:t>Analyze</a:t>
            </a:r>
          </a:p>
        </p:txBody>
      </p:sp>
      <p:sp>
        <p:nvSpPr>
          <p:cNvPr id="165" name="TextBox 57"/>
          <p:cNvSpPr txBox="1">
            <a:spLocks noChangeArrowheads="1"/>
          </p:cNvSpPr>
          <p:nvPr/>
        </p:nvSpPr>
        <p:spPr bwMode="auto">
          <a:xfrm>
            <a:off x="5565775" y="1603126"/>
            <a:ext cx="1347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5FF21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C5FF21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66" name="Rectangle 60"/>
          <p:cNvSpPr>
            <a:spLocks noChangeArrowheads="1"/>
          </p:cNvSpPr>
          <p:nvPr/>
        </p:nvSpPr>
        <p:spPr bwMode="auto">
          <a:xfrm>
            <a:off x="7242175" y="1268164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99CC00"/>
                </a:solidFill>
                <a:latin typeface="Arial" charset="0"/>
              </a:rPr>
              <a:t>Analyze</a:t>
            </a:r>
          </a:p>
        </p:txBody>
      </p:sp>
      <p:sp>
        <p:nvSpPr>
          <p:cNvPr id="167" name="TextBox 57"/>
          <p:cNvSpPr txBox="1">
            <a:spLocks noChangeArrowheads="1"/>
          </p:cNvSpPr>
          <p:nvPr/>
        </p:nvSpPr>
        <p:spPr bwMode="auto">
          <a:xfrm>
            <a:off x="7242175" y="1603126"/>
            <a:ext cx="1347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5FF21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C5FF21"/>
              </a:solidFill>
              <a:latin typeface="Arial" charset="0"/>
              <a:ea typeface="굴림" pitchFamily="34" charset="-127"/>
            </a:endParaRPr>
          </a:p>
        </p:txBody>
      </p:sp>
      <p:grpSp>
        <p:nvGrpSpPr>
          <p:cNvPr id="168" name="Group 62"/>
          <p:cNvGrpSpPr>
            <a:grpSpLocks/>
          </p:cNvGrpSpPr>
          <p:nvPr/>
        </p:nvGrpSpPr>
        <p:grpSpPr bwMode="auto">
          <a:xfrm>
            <a:off x="5321300" y="2073026"/>
            <a:ext cx="152400" cy="152400"/>
            <a:chOff x="1609" y="2772"/>
            <a:chExt cx="96" cy="96"/>
          </a:xfrm>
        </p:grpSpPr>
        <p:sp>
          <p:nvSpPr>
            <p:cNvPr id="169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0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71" name="Group 65"/>
          <p:cNvGrpSpPr>
            <a:grpSpLocks/>
          </p:cNvGrpSpPr>
          <p:nvPr/>
        </p:nvGrpSpPr>
        <p:grpSpPr bwMode="auto">
          <a:xfrm>
            <a:off x="5321300" y="1484064"/>
            <a:ext cx="152400" cy="152400"/>
            <a:chOff x="1609" y="2772"/>
            <a:chExt cx="96" cy="96"/>
          </a:xfrm>
        </p:grpSpPr>
        <p:sp>
          <p:nvSpPr>
            <p:cNvPr id="172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3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74" name="Group 68"/>
          <p:cNvGrpSpPr>
            <a:grpSpLocks/>
          </p:cNvGrpSpPr>
          <p:nvPr/>
        </p:nvGrpSpPr>
        <p:grpSpPr bwMode="auto">
          <a:xfrm>
            <a:off x="6980238" y="2073026"/>
            <a:ext cx="152400" cy="152400"/>
            <a:chOff x="1609" y="2772"/>
            <a:chExt cx="96" cy="96"/>
          </a:xfrm>
        </p:grpSpPr>
        <p:sp>
          <p:nvSpPr>
            <p:cNvPr id="175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6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77" name="Group 71"/>
          <p:cNvGrpSpPr>
            <a:grpSpLocks/>
          </p:cNvGrpSpPr>
          <p:nvPr/>
        </p:nvGrpSpPr>
        <p:grpSpPr bwMode="auto">
          <a:xfrm>
            <a:off x="6980238" y="1484064"/>
            <a:ext cx="152400" cy="152400"/>
            <a:chOff x="1609" y="2772"/>
            <a:chExt cx="96" cy="96"/>
          </a:xfrm>
        </p:grpSpPr>
        <p:sp>
          <p:nvSpPr>
            <p:cNvPr id="178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9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80" name="Group 74"/>
          <p:cNvGrpSpPr>
            <a:grpSpLocks/>
          </p:cNvGrpSpPr>
          <p:nvPr/>
        </p:nvGrpSpPr>
        <p:grpSpPr bwMode="auto">
          <a:xfrm rot="13500000">
            <a:off x="5035551" y="2473076"/>
            <a:ext cx="571500" cy="244475"/>
            <a:chOff x="3651" y="3051"/>
            <a:chExt cx="360" cy="154"/>
          </a:xfrm>
        </p:grpSpPr>
        <p:grpSp>
          <p:nvGrpSpPr>
            <p:cNvPr id="181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83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99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84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82" name="Line 78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99CC00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5" name="Rectangle 79"/>
          <p:cNvSpPr>
            <a:spLocks noChangeArrowheads="1"/>
          </p:cNvSpPr>
          <p:nvPr/>
        </p:nvSpPr>
        <p:spPr bwMode="auto">
          <a:xfrm>
            <a:off x="7248525" y="2865189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3399FF"/>
                </a:solidFill>
                <a:latin typeface="Arial" charset="0"/>
              </a:rPr>
              <a:t>Design</a:t>
            </a:r>
          </a:p>
        </p:txBody>
      </p:sp>
      <p:sp>
        <p:nvSpPr>
          <p:cNvPr id="186" name="TextBox 57"/>
          <p:cNvSpPr txBox="1">
            <a:spLocks noChangeArrowheads="1"/>
          </p:cNvSpPr>
          <p:nvPr/>
        </p:nvSpPr>
        <p:spPr bwMode="auto">
          <a:xfrm>
            <a:off x="7258050" y="3193801"/>
            <a:ext cx="1347788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85C2FF"/>
                </a:solidFill>
                <a:latin typeface="Arial" charset="0"/>
                <a:ea typeface="굴림" pitchFamily="34" charset="-127"/>
              </a:rPr>
              <a:t>Review risks and financial, begin build of models, analyze ongoing development. </a:t>
            </a:r>
            <a:endParaRPr lang="ko-KR" altLang="en-US" sz="1000">
              <a:solidFill>
                <a:srgbClr val="85C2FF"/>
              </a:solidFill>
              <a:latin typeface="Arial" charset="0"/>
              <a:ea typeface="굴림" pitchFamily="34" charset="-127"/>
            </a:endParaRPr>
          </a:p>
        </p:txBody>
      </p:sp>
      <p:grpSp>
        <p:nvGrpSpPr>
          <p:cNvPr id="187" name="Group 81"/>
          <p:cNvGrpSpPr>
            <a:grpSpLocks/>
          </p:cNvGrpSpPr>
          <p:nvPr/>
        </p:nvGrpSpPr>
        <p:grpSpPr bwMode="auto">
          <a:xfrm>
            <a:off x="6977063" y="3725614"/>
            <a:ext cx="152400" cy="152400"/>
            <a:chOff x="1609" y="2772"/>
            <a:chExt cx="96" cy="96"/>
          </a:xfrm>
        </p:grpSpPr>
        <p:sp>
          <p:nvSpPr>
            <p:cNvPr id="188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9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90" name="Group 84"/>
          <p:cNvGrpSpPr>
            <a:grpSpLocks/>
          </p:cNvGrpSpPr>
          <p:nvPr/>
        </p:nvGrpSpPr>
        <p:grpSpPr bwMode="auto">
          <a:xfrm>
            <a:off x="6977063" y="3139826"/>
            <a:ext cx="152400" cy="152400"/>
            <a:chOff x="1609" y="2772"/>
            <a:chExt cx="96" cy="96"/>
          </a:xfrm>
        </p:grpSpPr>
        <p:sp>
          <p:nvSpPr>
            <p:cNvPr id="191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92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93" name="Group 87"/>
          <p:cNvGrpSpPr>
            <a:grpSpLocks/>
          </p:cNvGrpSpPr>
          <p:nvPr/>
        </p:nvGrpSpPr>
        <p:grpSpPr bwMode="auto">
          <a:xfrm rot="13500000">
            <a:off x="6681788" y="4124076"/>
            <a:ext cx="571500" cy="244475"/>
            <a:chOff x="3651" y="3051"/>
            <a:chExt cx="360" cy="154"/>
          </a:xfrm>
        </p:grpSpPr>
        <p:grpSp>
          <p:nvGrpSpPr>
            <p:cNvPr id="194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96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3399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97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95" name="Line 91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3399FF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8" name="Group 94"/>
          <p:cNvGrpSpPr>
            <a:grpSpLocks/>
          </p:cNvGrpSpPr>
          <p:nvPr/>
        </p:nvGrpSpPr>
        <p:grpSpPr bwMode="auto">
          <a:xfrm>
            <a:off x="2001838" y="4806701"/>
            <a:ext cx="152400" cy="152400"/>
            <a:chOff x="1609" y="2772"/>
            <a:chExt cx="96" cy="96"/>
          </a:xfrm>
        </p:grpSpPr>
        <p:sp>
          <p:nvSpPr>
            <p:cNvPr id="199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0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01" name="Group 97"/>
          <p:cNvGrpSpPr>
            <a:grpSpLocks/>
          </p:cNvGrpSpPr>
          <p:nvPr/>
        </p:nvGrpSpPr>
        <p:grpSpPr bwMode="auto">
          <a:xfrm>
            <a:off x="2001838" y="5348039"/>
            <a:ext cx="152400" cy="152400"/>
            <a:chOff x="1609" y="2772"/>
            <a:chExt cx="96" cy="96"/>
          </a:xfrm>
        </p:grpSpPr>
        <p:sp>
          <p:nvSpPr>
            <p:cNvPr id="202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3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04" name="Group 100"/>
          <p:cNvGrpSpPr>
            <a:grpSpLocks/>
          </p:cNvGrpSpPr>
          <p:nvPr/>
        </p:nvGrpSpPr>
        <p:grpSpPr bwMode="auto">
          <a:xfrm>
            <a:off x="3667125" y="4806701"/>
            <a:ext cx="152400" cy="152400"/>
            <a:chOff x="1609" y="2772"/>
            <a:chExt cx="96" cy="96"/>
          </a:xfrm>
        </p:grpSpPr>
        <p:sp>
          <p:nvSpPr>
            <p:cNvPr id="205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6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07" name="Group 103"/>
          <p:cNvGrpSpPr>
            <a:grpSpLocks/>
          </p:cNvGrpSpPr>
          <p:nvPr/>
        </p:nvGrpSpPr>
        <p:grpSpPr bwMode="auto">
          <a:xfrm>
            <a:off x="3667125" y="5348039"/>
            <a:ext cx="152400" cy="152400"/>
            <a:chOff x="1609" y="2772"/>
            <a:chExt cx="96" cy="96"/>
          </a:xfrm>
        </p:grpSpPr>
        <p:sp>
          <p:nvSpPr>
            <p:cNvPr id="208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9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10" name="Rectangle 106"/>
          <p:cNvSpPr>
            <a:spLocks noChangeArrowheads="1"/>
          </p:cNvSpPr>
          <p:nvPr/>
        </p:nvSpPr>
        <p:spPr bwMode="auto">
          <a:xfrm>
            <a:off x="620713" y="4511426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211" name="TextBox 57"/>
          <p:cNvSpPr txBox="1">
            <a:spLocks noChangeArrowheads="1"/>
          </p:cNvSpPr>
          <p:nvPr/>
        </p:nvSpPr>
        <p:spPr bwMode="auto">
          <a:xfrm>
            <a:off x="630238" y="4808289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FBD575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FBD575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212" name="Rectangle 108"/>
          <p:cNvSpPr>
            <a:spLocks noChangeArrowheads="1"/>
          </p:cNvSpPr>
          <p:nvPr/>
        </p:nvSpPr>
        <p:spPr bwMode="auto">
          <a:xfrm>
            <a:off x="3937000" y="4511426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213" name="TextBox 57"/>
          <p:cNvSpPr txBox="1">
            <a:spLocks noChangeArrowheads="1"/>
          </p:cNvSpPr>
          <p:nvPr/>
        </p:nvSpPr>
        <p:spPr bwMode="auto">
          <a:xfrm>
            <a:off x="3946525" y="4808289"/>
            <a:ext cx="1347788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FBD575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FBD575"/>
              </a:solidFill>
              <a:latin typeface="Arial" charset="0"/>
              <a:ea typeface="굴림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8517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reeform 2"/>
          <p:cNvSpPr>
            <a:spLocks/>
          </p:cNvSpPr>
          <p:nvPr/>
        </p:nvSpPr>
        <p:spPr bwMode="auto">
          <a:xfrm>
            <a:off x="460375" y="980728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ysClr val="windowText" lastClr="000000">
              <a:alpha val="10001"/>
            </a:sysClr>
          </a:solidFill>
          <a:ln w="38100" cap="flat" cmpd="sng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Rectangle 3"/>
          <p:cNvSpPr>
            <a:spLocks noChangeArrowheads="1"/>
          </p:cNvSpPr>
          <p:nvPr/>
        </p:nvSpPr>
        <p:spPr bwMode="auto">
          <a:xfrm>
            <a:off x="593725" y="1196628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latin typeface="Arial" charset="0"/>
              </a:rPr>
              <a:t>Define</a:t>
            </a:r>
          </a:p>
        </p:txBody>
      </p:sp>
      <p:sp>
        <p:nvSpPr>
          <p:cNvPr id="111" name="TextBox 57"/>
          <p:cNvSpPr txBox="1">
            <a:spLocks noChangeArrowheads="1"/>
          </p:cNvSpPr>
          <p:nvPr/>
        </p:nvSpPr>
        <p:spPr bwMode="auto">
          <a:xfrm>
            <a:off x="603250" y="1531590"/>
            <a:ext cx="1347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latin typeface="Arial" charset="0"/>
                <a:ea typeface="굴림" pitchFamily="34" charset="-127"/>
              </a:rPr>
              <a:t>Define project goals and customer needs. </a:t>
            </a:r>
            <a:endParaRPr lang="ko-KR" altLang="en-US" sz="1000">
              <a:latin typeface="Arial" charset="0"/>
              <a:ea typeface="굴림" pitchFamily="34" charset="-127"/>
            </a:endParaRPr>
          </a:p>
        </p:txBody>
      </p:sp>
      <p:sp>
        <p:nvSpPr>
          <p:cNvPr id="112" name="Freeform 5"/>
          <p:cNvSpPr>
            <a:spLocks/>
          </p:cNvSpPr>
          <p:nvPr/>
        </p:nvSpPr>
        <p:spPr bwMode="auto">
          <a:xfrm>
            <a:off x="2116138" y="980728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Freeform 6"/>
          <p:cNvSpPr>
            <a:spLocks/>
          </p:cNvSpPr>
          <p:nvPr/>
        </p:nvSpPr>
        <p:spPr bwMode="auto">
          <a:xfrm>
            <a:off x="460375" y="2636490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Freeform 7"/>
          <p:cNvSpPr>
            <a:spLocks/>
          </p:cNvSpPr>
          <p:nvPr/>
        </p:nvSpPr>
        <p:spPr bwMode="auto">
          <a:xfrm>
            <a:off x="2116138" y="2636490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Rectangle 8"/>
          <p:cNvSpPr>
            <a:spLocks noChangeArrowheads="1"/>
          </p:cNvSpPr>
          <p:nvPr/>
        </p:nvSpPr>
        <p:spPr bwMode="auto">
          <a:xfrm>
            <a:off x="2268538" y="2803178"/>
            <a:ext cx="1169987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116" name="TextBox 57"/>
          <p:cNvSpPr txBox="1">
            <a:spLocks noChangeArrowheads="1"/>
          </p:cNvSpPr>
          <p:nvPr/>
        </p:nvSpPr>
        <p:spPr bwMode="auto">
          <a:xfrm>
            <a:off x="2278063" y="3100040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68F06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C68F06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17" name="Freeform 10"/>
          <p:cNvSpPr>
            <a:spLocks/>
          </p:cNvSpPr>
          <p:nvPr/>
        </p:nvSpPr>
        <p:spPr bwMode="auto">
          <a:xfrm>
            <a:off x="3775075" y="980728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99CC00">
              <a:alpha val="10001"/>
            </a:srgbClr>
          </a:solidFill>
          <a:ln w="38100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Rectangle 11"/>
          <p:cNvSpPr>
            <a:spLocks noChangeArrowheads="1"/>
          </p:cNvSpPr>
          <p:nvPr/>
        </p:nvSpPr>
        <p:spPr bwMode="auto">
          <a:xfrm>
            <a:off x="3927475" y="1196628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99CC00"/>
                </a:solidFill>
                <a:latin typeface="Arial" charset="0"/>
              </a:rPr>
              <a:t>Analyze</a:t>
            </a:r>
          </a:p>
        </p:txBody>
      </p:sp>
      <p:sp>
        <p:nvSpPr>
          <p:cNvPr id="119" name="TextBox 57"/>
          <p:cNvSpPr txBox="1">
            <a:spLocks noChangeArrowheads="1"/>
          </p:cNvSpPr>
          <p:nvPr/>
        </p:nvSpPr>
        <p:spPr bwMode="auto">
          <a:xfrm>
            <a:off x="3927475" y="1531590"/>
            <a:ext cx="1347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608200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608200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20" name="Freeform 13"/>
          <p:cNvSpPr>
            <a:spLocks/>
          </p:cNvSpPr>
          <p:nvPr/>
        </p:nvSpPr>
        <p:spPr bwMode="auto">
          <a:xfrm>
            <a:off x="5430838" y="980728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99CC00">
              <a:alpha val="10001"/>
            </a:srgbClr>
          </a:solidFill>
          <a:ln w="38100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Freeform 14"/>
          <p:cNvSpPr>
            <a:spLocks/>
          </p:cNvSpPr>
          <p:nvPr/>
        </p:nvSpPr>
        <p:spPr bwMode="auto">
          <a:xfrm>
            <a:off x="3775075" y="2636490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Freeform 15"/>
          <p:cNvSpPr>
            <a:spLocks/>
          </p:cNvSpPr>
          <p:nvPr/>
        </p:nvSpPr>
        <p:spPr bwMode="auto">
          <a:xfrm>
            <a:off x="5430838" y="2636490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381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Rectangle 16"/>
          <p:cNvSpPr>
            <a:spLocks noChangeArrowheads="1"/>
          </p:cNvSpPr>
          <p:nvPr/>
        </p:nvSpPr>
        <p:spPr bwMode="auto">
          <a:xfrm>
            <a:off x="5583238" y="2793653"/>
            <a:ext cx="1169987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3399FF"/>
                </a:solidFill>
                <a:latin typeface="Arial" charset="0"/>
              </a:rPr>
              <a:t>Design</a:t>
            </a:r>
          </a:p>
        </p:txBody>
      </p:sp>
      <p:sp>
        <p:nvSpPr>
          <p:cNvPr id="124" name="TextBox 57"/>
          <p:cNvSpPr txBox="1">
            <a:spLocks noChangeArrowheads="1"/>
          </p:cNvSpPr>
          <p:nvPr/>
        </p:nvSpPr>
        <p:spPr bwMode="auto">
          <a:xfrm>
            <a:off x="5592763" y="3122265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0051A2"/>
                </a:solidFill>
                <a:latin typeface="Arial" charset="0"/>
                <a:ea typeface="굴림" pitchFamily="34" charset="-127"/>
              </a:rPr>
              <a:t>Review risks and financial, begin build of models, analyze ongoing development. </a:t>
            </a:r>
            <a:endParaRPr lang="ko-KR" altLang="en-US" sz="1000">
              <a:solidFill>
                <a:srgbClr val="0051A2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25" name="Freeform 18"/>
          <p:cNvSpPr>
            <a:spLocks/>
          </p:cNvSpPr>
          <p:nvPr/>
        </p:nvSpPr>
        <p:spPr bwMode="auto">
          <a:xfrm>
            <a:off x="7088188" y="980728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99CC00">
              <a:alpha val="10001"/>
            </a:srgbClr>
          </a:solidFill>
          <a:ln w="38100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Freeform 19"/>
          <p:cNvSpPr>
            <a:spLocks/>
          </p:cNvSpPr>
          <p:nvPr/>
        </p:nvSpPr>
        <p:spPr bwMode="auto">
          <a:xfrm>
            <a:off x="7088188" y="2636490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381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Freeform 20"/>
          <p:cNvSpPr>
            <a:spLocks/>
          </p:cNvSpPr>
          <p:nvPr/>
        </p:nvSpPr>
        <p:spPr bwMode="auto">
          <a:xfrm>
            <a:off x="460375" y="4292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Freeform 21"/>
          <p:cNvSpPr>
            <a:spLocks/>
          </p:cNvSpPr>
          <p:nvPr/>
        </p:nvSpPr>
        <p:spPr bwMode="auto">
          <a:xfrm>
            <a:off x="2116138" y="4292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Freeform 22"/>
          <p:cNvSpPr>
            <a:spLocks/>
          </p:cNvSpPr>
          <p:nvPr/>
        </p:nvSpPr>
        <p:spPr bwMode="auto">
          <a:xfrm>
            <a:off x="3775075" y="4292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381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Freeform 23"/>
          <p:cNvSpPr>
            <a:spLocks/>
          </p:cNvSpPr>
          <p:nvPr/>
        </p:nvSpPr>
        <p:spPr bwMode="auto">
          <a:xfrm>
            <a:off x="5430838" y="4292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24"/>
          <p:cNvSpPr>
            <a:spLocks/>
          </p:cNvSpPr>
          <p:nvPr/>
        </p:nvSpPr>
        <p:spPr bwMode="auto">
          <a:xfrm>
            <a:off x="7088188" y="4292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0000">
              <a:alpha val="10001"/>
            </a:srgbClr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Freeform 25"/>
          <p:cNvSpPr>
            <a:spLocks/>
          </p:cNvSpPr>
          <p:nvPr/>
        </p:nvSpPr>
        <p:spPr bwMode="auto">
          <a:xfrm>
            <a:off x="-1198563" y="980728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Freeform 26"/>
          <p:cNvSpPr>
            <a:spLocks/>
          </p:cNvSpPr>
          <p:nvPr/>
        </p:nvSpPr>
        <p:spPr bwMode="auto">
          <a:xfrm>
            <a:off x="-1198563" y="2636490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7"/>
          <p:cNvSpPr>
            <a:spLocks/>
          </p:cNvSpPr>
          <p:nvPr/>
        </p:nvSpPr>
        <p:spPr bwMode="auto">
          <a:xfrm>
            <a:off x="-1198563" y="4292253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Freeform 28"/>
          <p:cNvSpPr>
            <a:spLocks/>
          </p:cNvSpPr>
          <p:nvPr/>
        </p:nvSpPr>
        <p:spPr bwMode="auto">
          <a:xfrm>
            <a:off x="471488" y="5943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29"/>
          <p:cNvSpPr>
            <a:spLocks/>
          </p:cNvSpPr>
          <p:nvPr/>
        </p:nvSpPr>
        <p:spPr bwMode="auto">
          <a:xfrm>
            <a:off x="2127250" y="5943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30"/>
          <p:cNvSpPr>
            <a:spLocks/>
          </p:cNvSpPr>
          <p:nvPr/>
        </p:nvSpPr>
        <p:spPr bwMode="auto">
          <a:xfrm>
            <a:off x="3783013" y="5943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31"/>
          <p:cNvSpPr>
            <a:spLocks/>
          </p:cNvSpPr>
          <p:nvPr/>
        </p:nvSpPr>
        <p:spPr bwMode="auto">
          <a:xfrm>
            <a:off x="5438775" y="5943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32"/>
          <p:cNvSpPr>
            <a:spLocks/>
          </p:cNvSpPr>
          <p:nvPr/>
        </p:nvSpPr>
        <p:spPr bwMode="auto">
          <a:xfrm>
            <a:off x="7096125" y="5943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33"/>
          <p:cNvSpPr>
            <a:spLocks/>
          </p:cNvSpPr>
          <p:nvPr/>
        </p:nvSpPr>
        <p:spPr bwMode="auto">
          <a:xfrm>
            <a:off x="8751888" y="5943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34"/>
          <p:cNvSpPr>
            <a:spLocks/>
          </p:cNvSpPr>
          <p:nvPr/>
        </p:nvSpPr>
        <p:spPr bwMode="auto">
          <a:xfrm>
            <a:off x="-1173163" y="5943253"/>
            <a:ext cx="1590676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5"/>
          <p:cNvSpPr>
            <a:spLocks/>
          </p:cNvSpPr>
          <p:nvPr/>
        </p:nvSpPr>
        <p:spPr bwMode="auto">
          <a:xfrm>
            <a:off x="8751888" y="4292253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6"/>
          <p:cNvSpPr>
            <a:spLocks/>
          </p:cNvSpPr>
          <p:nvPr/>
        </p:nvSpPr>
        <p:spPr bwMode="auto">
          <a:xfrm>
            <a:off x="8751888" y="2636490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Freeform 37"/>
          <p:cNvSpPr>
            <a:spLocks/>
          </p:cNvSpPr>
          <p:nvPr/>
        </p:nvSpPr>
        <p:spPr bwMode="auto">
          <a:xfrm>
            <a:off x="8751888" y="980728"/>
            <a:ext cx="1590675" cy="1590675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  <a:ln w="19050" cap="rnd" cmpd="sng">
            <a:solidFill>
              <a:srgbClr val="DDDDDD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Rectangle 38"/>
          <p:cNvSpPr>
            <a:spLocks noChangeArrowheads="1"/>
          </p:cNvSpPr>
          <p:nvPr/>
        </p:nvSpPr>
        <p:spPr bwMode="auto">
          <a:xfrm>
            <a:off x="7224713" y="4492278"/>
            <a:ext cx="1395412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F0000"/>
                </a:solidFill>
                <a:latin typeface="Arial" charset="0"/>
              </a:rPr>
              <a:t>Verification</a:t>
            </a:r>
            <a:endParaRPr lang="ko-KR" altLang="en-US" sz="16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6" name="TextBox 57"/>
          <p:cNvSpPr txBox="1">
            <a:spLocks noChangeArrowheads="1"/>
          </p:cNvSpPr>
          <p:nvPr/>
        </p:nvSpPr>
        <p:spPr bwMode="auto">
          <a:xfrm>
            <a:off x="7224713" y="4825653"/>
            <a:ext cx="1347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80000"/>
                </a:solidFill>
                <a:latin typeface="Arial" charset="0"/>
                <a:ea typeface="굴림" pitchFamily="34" charset="-127"/>
              </a:rPr>
              <a:t>Review initial design specifications and predictions against final product. </a:t>
            </a:r>
            <a:endParaRPr lang="ko-KR" altLang="en-US" sz="1000">
              <a:solidFill>
                <a:srgbClr val="C80000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47" name="Rectangle 40"/>
          <p:cNvSpPr>
            <a:spLocks noChangeArrowheads="1"/>
          </p:cNvSpPr>
          <p:nvPr/>
        </p:nvSpPr>
        <p:spPr bwMode="auto">
          <a:xfrm>
            <a:off x="2268538" y="4439890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148" name="TextBox 57"/>
          <p:cNvSpPr txBox="1">
            <a:spLocks noChangeArrowheads="1"/>
          </p:cNvSpPr>
          <p:nvPr/>
        </p:nvSpPr>
        <p:spPr bwMode="auto">
          <a:xfrm>
            <a:off x="2278063" y="4736753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68F06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C68F06"/>
              </a:solidFill>
              <a:latin typeface="Arial" charset="0"/>
              <a:ea typeface="굴림" pitchFamily="34" charset="-127"/>
            </a:endParaRPr>
          </a:p>
        </p:txBody>
      </p:sp>
      <p:grpSp>
        <p:nvGrpSpPr>
          <p:cNvPr id="149" name="Group 42"/>
          <p:cNvGrpSpPr>
            <a:grpSpLocks/>
          </p:cNvGrpSpPr>
          <p:nvPr/>
        </p:nvGrpSpPr>
        <p:grpSpPr bwMode="auto">
          <a:xfrm rot="8100000">
            <a:off x="3360738" y="2536478"/>
            <a:ext cx="571500" cy="244475"/>
            <a:chOff x="3651" y="3051"/>
            <a:chExt cx="360" cy="154"/>
          </a:xfrm>
        </p:grpSpPr>
        <p:grpSp>
          <p:nvGrpSpPr>
            <p:cNvPr id="150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52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53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51" name="Line 46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F9B60D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4" name="Group 47"/>
          <p:cNvGrpSpPr>
            <a:grpSpLocks/>
          </p:cNvGrpSpPr>
          <p:nvPr/>
        </p:nvGrpSpPr>
        <p:grpSpPr bwMode="auto">
          <a:xfrm rot="13500000">
            <a:off x="1722438" y="2396777"/>
            <a:ext cx="571500" cy="244475"/>
            <a:chOff x="3651" y="3051"/>
            <a:chExt cx="360" cy="154"/>
          </a:xfrm>
        </p:grpSpPr>
        <p:grpSp>
          <p:nvGrpSpPr>
            <p:cNvPr id="155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57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58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56" name="Line 51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ysClr val="windowText" lastClr="000000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9" name="Group 52"/>
          <p:cNvGrpSpPr>
            <a:grpSpLocks/>
          </p:cNvGrpSpPr>
          <p:nvPr/>
        </p:nvGrpSpPr>
        <p:grpSpPr bwMode="auto">
          <a:xfrm>
            <a:off x="2557463" y="4184303"/>
            <a:ext cx="152400" cy="152400"/>
            <a:chOff x="1609" y="2772"/>
            <a:chExt cx="96" cy="96"/>
          </a:xfrm>
        </p:grpSpPr>
        <p:sp>
          <p:nvSpPr>
            <p:cNvPr id="160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1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62" name="Group 55"/>
          <p:cNvGrpSpPr>
            <a:grpSpLocks/>
          </p:cNvGrpSpPr>
          <p:nvPr/>
        </p:nvGrpSpPr>
        <p:grpSpPr bwMode="auto">
          <a:xfrm>
            <a:off x="3108325" y="4184303"/>
            <a:ext cx="152400" cy="152400"/>
            <a:chOff x="1609" y="2772"/>
            <a:chExt cx="96" cy="96"/>
          </a:xfrm>
        </p:grpSpPr>
        <p:sp>
          <p:nvSpPr>
            <p:cNvPr id="163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4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65" name="Rectangle 58"/>
          <p:cNvSpPr>
            <a:spLocks noChangeArrowheads="1"/>
          </p:cNvSpPr>
          <p:nvPr/>
        </p:nvSpPr>
        <p:spPr bwMode="auto">
          <a:xfrm>
            <a:off x="5565775" y="1196628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99CC00"/>
                </a:solidFill>
                <a:latin typeface="Arial" charset="0"/>
              </a:rPr>
              <a:t>Analyze</a:t>
            </a:r>
          </a:p>
        </p:txBody>
      </p:sp>
      <p:sp>
        <p:nvSpPr>
          <p:cNvPr id="166" name="TextBox 57"/>
          <p:cNvSpPr txBox="1">
            <a:spLocks noChangeArrowheads="1"/>
          </p:cNvSpPr>
          <p:nvPr/>
        </p:nvSpPr>
        <p:spPr bwMode="auto">
          <a:xfrm>
            <a:off x="5565775" y="1531590"/>
            <a:ext cx="1347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608200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608200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167" name="Rectangle 60"/>
          <p:cNvSpPr>
            <a:spLocks noChangeArrowheads="1"/>
          </p:cNvSpPr>
          <p:nvPr/>
        </p:nvSpPr>
        <p:spPr bwMode="auto">
          <a:xfrm>
            <a:off x="7242175" y="1196628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99CC00"/>
                </a:solidFill>
                <a:latin typeface="Arial" charset="0"/>
              </a:rPr>
              <a:t>Analyze</a:t>
            </a:r>
          </a:p>
        </p:txBody>
      </p:sp>
      <p:sp>
        <p:nvSpPr>
          <p:cNvPr id="168" name="TextBox 57"/>
          <p:cNvSpPr txBox="1">
            <a:spLocks noChangeArrowheads="1"/>
          </p:cNvSpPr>
          <p:nvPr/>
        </p:nvSpPr>
        <p:spPr bwMode="auto">
          <a:xfrm>
            <a:off x="7242175" y="1531590"/>
            <a:ext cx="1347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608200"/>
                </a:solidFill>
                <a:latin typeface="Arial" charset="0"/>
                <a:ea typeface="굴림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608200"/>
              </a:solidFill>
              <a:latin typeface="Arial" charset="0"/>
              <a:ea typeface="굴림" pitchFamily="34" charset="-127"/>
            </a:endParaRPr>
          </a:p>
        </p:txBody>
      </p:sp>
      <p:grpSp>
        <p:nvGrpSpPr>
          <p:cNvPr id="169" name="Group 62"/>
          <p:cNvGrpSpPr>
            <a:grpSpLocks/>
          </p:cNvGrpSpPr>
          <p:nvPr/>
        </p:nvGrpSpPr>
        <p:grpSpPr bwMode="auto">
          <a:xfrm>
            <a:off x="5321300" y="2001490"/>
            <a:ext cx="152400" cy="152400"/>
            <a:chOff x="1609" y="2772"/>
            <a:chExt cx="96" cy="96"/>
          </a:xfrm>
        </p:grpSpPr>
        <p:sp>
          <p:nvSpPr>
            <p:cNvPr id="170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1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72" name="Group 65"/>
          <p:cNvGrpSpPr>
            <a:grpSpLocks/>
          </p:cNvGrpSpPr>
          <p:nvPr/>
        </p:nvGrpSpPr>
        <p:grpSpPr bwMode="auto">
          <a:xfrm>
            <a:off x="5321300" y="1412528"/>
            <a:ext cx="152400" cy="152400"/>
            <a:chOff x="1609" y="2772"/>
            <a:chExt cx="96" cy="96"/>
          </a:xfrm>
        </p:grpSpPr>
        <p:sp>
          <p:nvSpPr>
            <p:cNvPr id="173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4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75" name="Group 68"/>
          <p:cNvGrpSpPr>
            <a:grpSpLocks/>
          </p:cNvGrpSpPr>
          <p:nvPr/>
        </p:nvGrpSpPr>
        <p:grpSpPr bwMode="auto">
          <a:xfrm rot="13500000">
            <a:off x="5035551" y="2401540"/>
            <a:ext cx="571500" cy="244475"/>
            <a:chOff x="3651" y="3051"/>
            <a:chExt cx="360" cy="154"/>
          </a:xfrm>
        </p:grpSpPr>
        <p:grpSp>
          <p:nvGrpSpPr>
            <p:cNvPr id="176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78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99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79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77" name="Line 72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99CC00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0" name="Rectangle 73"/>
          <p:cNvSpPr>
            <a:spLocks noChangeArrowheads="1"/>
          </p:cNvSpPr>
          <p:nvPr/>
        </p:nvSpPr>
        <p:spPr bwMode="auto">
          <a:xfrm>
            <a:off x="7248525" y="2793653"/>
            <a:ext cx="1169988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3399FF"/>
                </a:solidFill>
                <a:latin typeface="Arial" charset="0"/>
              </a:rPr>
              <a:t>Design</a:t>
            </a:r>
          </a:p>
        </p:txBody>
      </p:sp>
      <p:sp>
        <p:nvSpPr>
          <p:cNvPr id="181" name="TextBox 57"/>
          <p:cNvSpPr txBox="1">
            <a:spLocks noChangeArrowheads="1"/>
          </p:cNvSpPr>
          <p:nvPr/>
        </p:nvSpPr>
        <p:spPr bwMode="auto">
          <a:xfrm>
            <a:off x="7258050" y="3122265"/>
            <a:ext cx="1347788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0051A2"/>
                </a:solidFill>
                <a:latin typeface="Arial" charset="0"/>
                <a:ea typeface="굴림" pitchFamily="34" charset="-127"/>
              </a:rPr>
              <a:t>Review risks and financial, begin build of models, analyze ongoing development. </a:t>
            </a:r>
            <a:endParaRPr lang="ko-KR" altLang="en-US" sz="1000">
              <a:solidFill>
                <a:srgbClr val="0051A2"/>
              </a:solidFill>
              <a:latin typeface="Arial" charset="0"/>
              <a:ea typeface="굴림" pitchFamily="34" charset="-127"/>
            </a:endParaRPr>
          </a:p>
        </p:txBody>
      </p:sp>
      <p:grpSp>
        <p:nvGrpSpPr>
          <p:cNvPr id="182" name="Group 75"/>
          <p:cNvGrpSpPr>
            <a:grpSpLocks/>
          </p:cNvGrpSpPr>
          <p:nvPr/>
        </p:nvGrpSpPr>
        <p:grpSpPr bwMode="auto">
          <a:xfrm>
            <a:off x="6977063" y="3654078"/>
            <a:ext cx="152400" cy="152400"/>
            <a:chOff x="1609" y="2772"/>
            <a:chExt cx="96" cy="96"/>
          </a:xfrm>
        </p:grpSpPr>
        <p:sp>
          <p:nvSpPr>
            <p:cNvPr id="183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4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85" name="Group 78"/>
          <p:cNvGrpSpPr>
            <a:grpSpLocks/>
          </p:cNvGrpSpPr>
          <p:nvPr/>
        </p:nvGrpSpPr>
        <p:grpSpPr bwMode="auto">
          <a:xfrm>
            <a:off x="6977063" y="3068290"/>
            <a:ext cx="152400" cy="152400"/>
            <a:chOff x="1609" y="2772"/>
            <a:chExt cx="96" cy="96"/>
          </a:xfrm>
        </p:grpSpPr>
        <p:sp>
          <p:nvSpPr>
            <p:cNvPr id="186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7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88" name="Group 81"/>
          <p:cNvGrpSpPr>
            <a:grpSpLocks/>
          </p:cNvGrpSpPr>
          <p:nvPr/>
        </p:nvGrpSpPr>
        <p:grpSpPr bwMode="auto">
          <a:xfrm rot="13500000">
            <a:off x="6681788" y="4052540"/>
            <a:ext cx="571500" cy="244475"/>
            <a:chOff x="3651" y="3051"/>
            <a:chExt cx="360" cy="154"/>
          </a:xfrm>
        </p:grpSpPr>
        <p:grpSp>
          <p:nvGrpSpPr>
            <p:cNvPr id="189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191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3399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92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190" name="Line 85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rgbClr val="3399FF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3" name="Group 86"/>
          <p:cNvGrpSpPr>
            <a:grpSpLocks/>
          </p:cNvGrpSpPr>
          <p:nvPr/>
        </p:nvGrpSpPr>
        <p:grpSpPr bwMode="auto">
          <a:xfrm>
            <a:off x="2001838" y="4735165"/>
            <a:ext cx="152400" cy="152400"/>
            <a:chOff x="1609" y="2772"/>
            <a:chExt cx="96" cy="96"/>
          </a:xfrm>
        </p:grpSpPr>
        <p:sp>
          <p:nvSpPr>
            <p:cNvPr id="194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95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96" name="Group 89"/>
          <p:cNvGrpSpPr>
            <a:grpSpLocks/>
          </p:cNvGrpSpPr>
          <p:nvPr/>
        </p:nvGrpSpPr>
        <p:grpSpPr bwMode="auto">
          <a:xfrm>
            <a:off x="2001838" y="5276503"/>
            <a:ext cx="152400" cy="152400"/>
            <a:chOff x="1609" y="2772"/>
            <a:chExt cx="96" cy="96"/>
          </a:xfrm>
        </p:grpSpPr>
        <p:sp>
          <p:nvSpPr>
            <p:cNvPr id="197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98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99" name="Group 92"/>
          <p:cNvGrpSpPr>
            <a:grpSpLocks/>
          </p:cNvGrpSpPr>
          <p:nvPr/>
        </p:nvGrpSpPr>
        <p:grpSpPr bwMode="auto">
          <a:xfrm>
            <a:off x="3667125" y="4735165"/>
            <a:ext cx="152400" cy="152400"/>
            <a:chOff x="1609" y="2772"/>
            <a:chExt cx="96" cy="96"/>
          </a:xfrm>
        </p:grpSpPr>
        <p:sp>
          <p:nvSpPr>
            <p:cNvPr id="200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1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02" name="Group 95"/>
          <p:cNvGrpSpPr>
            <a:grpSpLocks/>
          </p:cNvGrpSpPr>
          <p:nvPr/>
        </p:nvGrpSpPr>
        <p:grpSpPr bwMode="auto">
          <a:xfrm>
            <a:off x="3667125" y="5276503"/>
            <a:ext cx="152400" cy="152400"/>
            <a:chOff x="1609" y="2772"/>
            <a:chExt cx="96" cy="96"/>
          </a:xfrm>
        </p:grpSpPr>
        <p:sp>
          <p:nvSpPr>
            <p:cNvPr id="203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F7B6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4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05" name="Rectangle 98"/>
          <p:cNvSpPr>
            <a:spLocks noChangeArrowheads="1"/>
          </p:cNvSpPr>
          <p:nvPr/>
        </p:nvSpPr>
        <p:spPr bwMode="auto">
          <a:xfrm>
            <a:off x="620713" y="4439890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206" name="TextBox 57"/>
          <p:cNvSpPr txBox="1">
            <a:spLocks noChangeArrowheads="1"/>
          </p:cNvSpPr>
          <p:nvPr/>
        </p:nvSpPr>
        <p:spPr bwMode="auto">
          <a:xfrm>
            <a:off x="630238" y="4736753"/>
            <a:ext cx="13477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68F06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C68F06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207" name="Rectangle 100"/>
          <p:cNvSpPr>
            <a:spLocks noChangeArrowheads="1"/>
          </p:cNvSpPr>
          <p:nvPr/>
        </p:nvSpPr>
        <p:spPr bwMode="auto">
          <a:xfrm>
            <a:off x="3937000" y="4439890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9B60D"/>
                </a:solidFill>
                <a:latin typeface="Arial" charset="0"/>
              </a:rPr>
              <a:t>Measure</a:t>
            </a:r>
          </a:p>
        </p:txBody>
      </p:sp>
      <p:sp>
        <p:nvSpPr>
          <p:cNvPr id="208" name="TextBox 57"/>
          <p:cNvSpPr txBox="1">
            <a:spLocks noChangeArrowheads="1"/>
          </p:cNvSpPr>
          <p:nvPr/>
        </p:nvSpPr>
        <p:spPr bwMode="auto">
          <a:xfrm>
            <a:off x="3946525" y="4736753"/>
            <a:ext cx="1347788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en-US" altLang="ko-KR" sz="1000">
                <a:solidFill>
                  <a:srgbClr val="C68F06"/>
                </a:solidFill>
                <a:latin typeface="Arial" charset="0"/>
                <a:ea typeface="굴림" pitchFamily="34" charset="-127"/>
              </a:rPr>
              <a:t>Measure customer requirements, review industry and competitor benchmarks.</a:t>
            </a:r>
            <a:endParaRPr lang="ko-KR" altLang="en-US" sz="1000">
              <a:solidFill>
                <a:srgbClr val="C68F06"/>
              </a:solidFill>
              <a:latin typeface="Arial" charset="0"/>
              <a:ea typeface="굴림" pitchFamily="34" charset="-127"/>
            </a:endParaRPr>
          </a:p>
        </p:txBody>
      </p:sp>
      <p:grpSp>
        <p:nvGrpSpPr>
          <p:cNvPr id="209" name="Group 102"/>
          <p:cNvGrpSpPr>
            <a:grpSpLocks/>
          </p:cNvGrpSpPr>
          <p:nvPr/>
        </p:nvGrpSpPr>
        <p:grpSpPr bwMode="auto">
          <a:xfrm>
            <a:off x="6978650" y="2001490"/>
            <a:ext cx="152400" cy="152400"/>
            <a:chOff x="1609" y="2772"/>
            <a:chExt cx="96" cy="96"/>
          </a:xfrm>
        </p:grpSpPr>
        <p:sp>
          <p:nvSpPr>
            <p:cNvPr id="210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1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12" name="Group 105"/>
          <p:cNvGrpSpPr>
            <a:grpSpLocks/>
          </p:cNvGrpSpPr>
          <p:nvPr/>
        </p:nvGrpSpPr>
        <p:grpSpPr bwMode="auto">
          <a:xfrm>
            <a:off x="6978650" y="1412528"/>
            <a:ext cx="152400" cy="152400"/>
            <a:chOff x="1609" y="2772"/>
            <a:chExt cx="96" cy="96"/>
          </a:xfrm>
        </p:grpSpPr>
        <p:sp>
          <p:nvSpPr>
            <p:cNvPr id="213" name="Oval 139"/>
            <p:cNvSpPr>
              <a:spLocks noChangeArrowheads="1"/>
            </p:cNvSpPr>
            <p:nvPr/>
          </p:nvSpPr>
          <p:spPr bwMode="auto">
            <a:xfrm>
              <a:off x="1609" y="2772"/>
              <a:ext cx="96" cy="9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4" name="Oval 140"/>
            <p:cNvSpPr>
              <a:spLocks noChangeArrowheads="1"/>
            </p:cNvSpPr>
            <p:nvPr/>
          </p:nvSpPr>
          <p:spPr bwMode="auto">
            <a:xfrm>
              <a:off x="1632" y="2795"/>
              <a:ext cx="50" cy="50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9288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22682</TotalTime>
  <Words>407</Words>
  <Application>Microsoft Office PowerPoint</Application>
  <PresentationFormat>全屏显示(4:3)</PresentationFormat>
  <Paragraphs>61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1289</cp:revision>
  <dcterms:created xsi:type="dcterms:W3CDTF">2009-02-11T05:37:22Z</dcterms:created>
  <dcterms:modified xsi:type="dcterms:W3CDTF">2015-12-16T07:05:59Z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