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6"/>
  </p:notesMasterIdLst>
  <p:handoutMasterIdLst>
    <p:handoutMasterId r:id="rId7"/>
  </p:handoutMasterIdLst>
  <p:sldIdLst>
    <p:sldId id="396" r:id="rId3"/>
    <p:sldId id="397" r:id="rId4"/>
    <p:sldId id="359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5672" autoAdjust="0"/>
  </p:normalViewPr>
  <p:slideViewPr>
    <p:cSldViewPr>
      <p:cViewPr>
        <p:scale>
          <a:sx n="110" d="100"/>
          <a:sy n="110" d="100"/>
        </p:scale>
        <p:origin x="-1848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 userDrawn="1"/>
        </p:nvSpPr>
        <p:spPr bwMode="auto">
          <a:xfrm>
            <a:off x="-8625" y="801569"/>
            <a:ext cx="9180512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4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7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ChangeArrowheads="1"/>
          </p:cNvSpPr>
          <p:nvPr/>
        </p:nvSpPr>
        <p:spPr bwMode="auto">
          <a:xfrm>
            <a:off x="1606550" y="1340768"/>
            <a:ext cx="2173288" cy="1671637"/>
          </a:xfrm>
          <a:prstGeom prst="roundRect">
            <a:avLst>
              <a:gd name="adj" fmla="val 13009"/>
            </a:avLst>
          </a:prstGeom>
          <a:solidFill>
            <a:srgbClr val="C0C0C0">
              <a:alpha val="10001"/>
            </a:srgbClr>
          </a:solidFill>
          <a:ln w="19050" cap="rnd" algn="ctr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600"/>
          </a:p>
        </p:txBody>
      </p:sp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4067175" y="1340768"/>
            <a:ext cx="2173288" cy="1671637"/>
          </a:xfrm>
          <a:prstGeom prst="roundRect">
            <a:avLst>
              <a:gd name="adj" fmla="val 13009"/>
            </a:avLst>
          </a:prstGeom>
          <a:solidFill>
            <a:srgbClr val="C0C0C0">
              <a:alpha val="10001"/>
            </a:srgbClr>
          </a:solidFill>
          <a:ln w="19050" cap="rnd" algn="ctr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600"/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6575425" y="1340768"/>
            <a:ext cx="2173288" cy="1671637"/>
          </a:xfrm>
          <a:prstGeom prst="roundRect">
            <a:avLst>
              <a:gd name="adj" fmla="val 13009"/>
            </a:avLst>
          </a:prstGeom>
          <a:solidFill>
            <a:srgbClr val="FDB602">
              <a:alpha val="10001"/>
            </a:srgbClr>
          </a:solidFill>
          <a:ln w="19050" cap="rnd" algn="ctr">
            <a:solidFill>
              <a:srgbClr val="F7B60D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600"/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auto">
          <a:xfrm>
            <a:off x="2903538" y="4141118"/>
            <a:ext cx="2173287" cy="1671637"/>
          </a:xfrm>
          <a:prstGeom prst="roundRect">
            <a:avLst>
              <a:gd name="adj" fmla="val 13009"/>
            </a:avLst>
          </a:prstGeom>
          <a:solidFill>
            <a:srgbClr val="C0C0C0">
              <a:alpha val="10001"/>
            </a:srgbClr>
          </a:solidFill>
          <a:ln w="19050" cap="rnd" algn="ctr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600"/>
          </a:p>
        </p:txBody>
      </p:sp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5338763" y="4141118"/>
            <a:ext cx="2173287" cy="1671637"/>
          </a:xfrm>
          <a:prstGeom prst="roundRect">
            <a:avLst>
              <a:gd name="adj" fmla="val 13009"/>
            </a:avLst>
          </a:prstGeom>
          <a:solidFill>
            <a:srgbClr val="C0C0C0">
              <a:alpha val="10001"/>
            </a:srgbClr>
          </a:solidFill>
          <a:ln w="19050" cap="rnd" algn="ctr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600"/>
          </a:p>
        </p:txBody>
      </p:sp>
      <p:sp>
        <p:nvSpPr>
          <p:cNvPr id="7" name="TextBox 57"/>
          <p:cNvSpPr txBox="1">
            <a:spLocks noChangeArrowheads="1"/>
          </p:cNvSpPr>
          <p:nvPr/>
        </p:nvSpPr>
        <p:spPr bwMode="auto">
          <a:xfrm>
            <a:off x="5616575" y="4230018"/>
            <a:ext cx="1347788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r>
              <a:rPr kumimoji="0" lang="en-US" altLang="ko-KR" sz="1400" b="1">
                <a:solidFill>
                  <a:schemeClr val="bg1"/>
                </a:solidFill>
                <a:latin typeface="Arial Black" pitchFamily="34" charset="0"/>
              </a:rPr>
              <a:t>Optimize</a:t>
            </a:r>
            <a:endParaRPr kumimoji="0" lang="ko-KR" altLang="en-US" sz="1400" b="1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8" name="TextBox 57"/>
          <p:cNvSpPr txBox="1">
            <a:spLocks noChangeArrowheads="1"/>
          </p:cNvSpPr>
          <p:nvPr/>
        </p:nvSpPr>
        <p:spPr bwMode="auto">
          <a:xfrm>
            <a:off x="5613400" y="4577680"/>
            <a:ext cx="1452563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prstDash val="sysDot"/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r>
              <a:rPr kumimoji="0" lang="en-US" altLang="ko-KR" sz="1100">
                <a:solidFill>
                  <a:schemeClr val="bg1"/>
                </a:solidFill>
                <a:latin typeface="Arial" charset="0"/>
              </a:rPr>
              <a:t>Review initial design, test for tolerances, optimize design </a:t>
            </a:r>
            <a:endParaRPr kumimoji="0" lang="ko-KR" altLang="en-US" sz="110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9" name="TextBox 57"/>
          <p:cNvSpPr txBox="1">
            <a:spLocks noChangeArrowheads="1"/>
          </p:cNvSpPr>
          <p:nvPr/>
        </p:nvSpPr>
        <p:spPr bwMode="auto">
          <a:xfrm>
            <a:off x="3181350" y="4230018"/>
            <a:ext cx="1347788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r>
              <a:rPr kumimoji="0" lang="en-US" altLang="ko-KR" sz="1400" b="1">
                <a:solidFill>
                  <a:schemeClr val="bg1"/>
                </a:solidFill>
                <a:latin typeface="Arial Black" pitchFamily="34" charset="0"/>
              </a:rPr>
              <a:t>Analyze</a:t>
            </a:r>
            <a:endParaRPr kumimoji="0" lang="ko-KR" altLang="en-US" sz="1400" b="1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0" name="TextBox 57"/>
          <p:cNvSpPr txBox="1">
            <a:spLocks noChangeArrowheads="1"/>
          </p:cNvSpPr>
          <p:nvPr/>
        </p:nvSpPr>
        <p:spPr bwMode="auto">
          <a:xfrm>
            <a:off x="3178175" y="4577680"/>
            <a:ext cx="1452563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prstDash val="sysDot"/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r>
              <a:rPr kumimoji="0" lang="en-US" altLang="ko-KR" sz="1100">
                <a:solidFill>
                  <a:schemeClr val="bg1"/>
                </a:solidFill>
                <a:latin typeface="Arial" charset="0"/>
              </a:rPr>
              <a:t>Review information, generate concepts and develop processes. </a:t>
            </a:r>
            <a:endParaRPr kumimoji="0" lang="ko-KR" altLang="en-US" sz="110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" name="Line 11"/>
          <p:cNvSpPr>
            <a:spLocks noChangeShapeType="1"/>
          </p:cNvSpPr>
          <p:nvPr/>
        </p:nvSpPr>
        <p:spPr bwMode="auto">
          <a:xfrm>
            <a:off x="-323850" y="3626768"/>
            <a:ext cx="8915400" cy="0"/>
          </a:xfrm>
          <a:prstGeom prst="line">
            <a:avLst/>
          </a:prstGeom>
          <a:noFill/>
          <a:ln w="101600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600"/>
          </a:p>
        </p:txBody>
      </p:sp>
      <p:sp>
        <p:nvSpPr>
          <p:cNvPr id="12" name="AutoShape 12"/>
          <p:cNvSpPr>
            <a:spLocks noChangeArrowheads="1"/>
          </p:cNvSpPr>
          <p:nvPr/>
        </p:nvSpPr>
        <p:spPr bwMode="auto">
          <a:xfrm>
            <a:off x="506413" y="4141118"/>
            <a:ext cx="2173287" cy="1671637"/>
          </a:xfrm>
          <a:prstGeom prst="roundRect">
            <a:avLst>
              <a:gd name="adj" fmla="val 13009"/>
            </a:avLst>
          </a:prstGeom>
          <a:solidFill>
            <a:srgbClr val="139AFF">
              <a:alpha val="10001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600"/>
          </a:p>
        </p:txBody>
      </p: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1730375" y="2715543"/>
            <a:ext cx="244475" cy="1030287"/>
            <a:chOff x="1090" y="1759"/>
            <a:chExt cx="154" cy="649"/>
          </a:xfrm>
        </p:grpSpPr>
        <p:sp>
          <p:nvSpPr>
            <p:cNvPr id="14" name="Line 14"/>
            <p:cNvSpPr>
              <a:spLocks noChangeShapeType="1"/>
            </p:cNvSpPr>
            <p:nvPr/>
          </p:nvSpPr>
          <p:spPr bwMode="auto">
            <a:xfrm flipH="1">
              <a:off x="1170" y="1759"/>
              <a:ext cx="2" cy="569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prstDash val="sysDot"/>
              <a:round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grpSp>
          <p:nvGrpSpPr>
            <p:cNvPr id="15" name="Group 138"/>
            <p:cNvGrpSpPr>
              <a:grpSpLocks/>
            </p:cNvGrpSpPr>
            <p:nvPr/>
          </p:nvGrpSpPr>
          <p:grpSpPr bwMode="auto">
            <a:xfrm>
              <a:off x="1090" y="2254"/>
              <a:ext cx="154" cy="154"/>
              <a:chOff x="1661" y="2750"/>
              <a:chExt cx="250" cy="250"/>
            </a:xfrm>
          </p:grpSpPr>
          <p:sp>
            <p:nvSpPr>
              <p:cNvPr id="16" name="Oval 139"/>
              <p:cNvSpPr>
                <a:spLocks noChangeArrowheads="1"/>
              </p:cNvSpPr>
              <p:nvPr/>
            </p:nvSpPr>
            <p:spPr bwMode="auto">
              <a:xfrm>
                <a:off x="1661" y="2750"/>
                <a:ext cx="250" cy="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endParaRPr kumimoji="0" lang="ko-KR" altLang="ko-KR" sz="1600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17" name="Oval 140"/>
              <p:cNvSpPr>
                <a:spLocks noChangeArrowheads="1"/>
              </p:cNvSpPr>
              <p:nvPr/>
            </p:nvSpPr>
            <p:spPr bwMode="auto">
              <a:xfrm>
                <a:off x="1729" y="2818"/>
                <a:ext cx="114" cy="114"/>
              </a:xfrm>
              <a:prstGeom prst="ellipse">
                <a:avLst/>
              </a:prstGeom>
              <a:solidFill>
                <a:srgbClr val="2F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endParaRPr kumimoji="0" lang="ko-KR" altLang="ko-KR" sz="1600"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</p:grpSp>
      <p:grpSp>
        <p:nvGrpSpPr>
          <p:cNvPr id="18" name="Group 18"/>
          <p:cNvGrpSpPr>
            <a:grpSpLocks/>
          </p:cNvGrpSpPr>
          <p:nvPr/>
        </p:nvGrpSpPr>
        <p:grpSpPr bwMode="auto">
          <a:xfrm>
            <a:off x="4191000" y="2723480"/>
            <a:ext cx="244475" cy="1031875"/>
            <a:chOff x="2640" y="1764"/>
            <a:chExt cx="154" cy="650"/>
          </a:xfrm>
        </p:grpSpPr>
        <p:sp>
          <p:nvSpPr>
            <p:cNvPr id="19" name="Line 19"/>
            <p:cNvSpPr>
              <a:spLocks noChangeShapeType="1"/>
            </p:cNvSpPr>
            <p:nvPr/>
          </p:nvSpPr>
          <p:spPr bwMode="auto">
            <a:xfrm flipH="1">
              <a:off x="2714" y="1764"/>
              <a:ext cx="2" cy="577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prstDash val="sysDot"/>
              <a:round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grpSp>
          <p:nvGrpSpPr>
            <p:cNvPr id="20" name="Group 138"/>
            <p:cNvGrpSpPr>
              <a:grpSpLocks/>
            </p:cNvGrpSpPr>
            <p:nvPr/>
          </p:nvGrpSpPr>
          <p:grpSpPr bwMode="auto">
            <a:xfrm>
              <a:off x="2640" y="2260"/>
              <a:ext cx="154" cy="154"/>
              <a:chOff x="1661" y="2750"/>
              <a:chExt cx="250" cy="250"/>
            </a:xfrm>
          </p:grpSpPr>
          <p:sp>
            <p:nvSpPr>
              <p:cNvPr id="21" name="Oval 139"/>
              <p:cNvSpPr>
                <a:spLocks noChangeArrowheads="1"/>
              </p:cNvSpPr>
              <p:nvPr/>
            </p:nvSpPr>
            <p:spPr bwMode="auto">
              <a:xfrm>
                <a:off x="1661" y="2750"/>
                <a:ext cx="250" cy="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endParaRPr kumimoji="0" lang="ko-KR" altLang="ko-KR" sz="1600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22" name="Oval 140"/>
              <p:cNvSpPr>
                <a:spLocks noChangeArrowheads="1"/>
              </p:cNvSpPr>
              <p:nvPr/>
            </p:nvSpPr>
            <p:spPr bwMode="auto">
              <a:xfrm>
                <a:off x="1729" y="2818"/>
                <a:ext cx="114" cy="114"/>
              </a:xfrm>
              <a:prstGeom prst="ellipse">
                <a:avLst/>
              </a:prstGeom>
              <a:solidFill>
                <a:srgbClr val="2F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endParaRPr kumimoji="0" lang="ko-KR" altLang="ko-KR" sz="1600"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</p:grpSp>
      <p:sp>
        <p:nvSpPr>
          <p:cNvPr id="23" name="TextBox 57"/>
          <p:cNvSpPr txBox="1">
            <a:spLocks noChangeArrowheads="1"/>
          </p:cNvSpPr>
          <p:nvPr/>
        </p:nvSpPr>
        <p:spPr bwMode="auto">
          <a:xfrm>
            <a:off x="758825" y="4230018"/>
            <a:ext cx="1347788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r>
              <a:rPr kumimoji="0" lang="en-US" altLang="ko-KR" sz="1400" b="1">
                <a:solidFill>
                  <a:srgbClr val="139AFF"/>
                </a:solidFill>
                <a:latin typeface="Arial Black" pitchFamily="34" charset="0"/>
              </a:rPr>
              <a:t>Define</a:t>
            </a:r>
            <a:endParaRPr kumimoji="0" lang="ko-KR" altLang="en-US" sz="1400" b="1">
              <a:solidFill>
                <a:srgbClr val="139AFF"/>
              </a:solidFill>
              <a:latin typeface="Arial Black" pitchFamily="34" charset="0"/>
            </a:endParaRPr>
          </a:p>
        </p:txBody>
      </p:sp>
      <p:grpSp>
        <p:nvGrpSpPr>
          <p:cNvPr id="24" name="Group 24"/>
          <p:cNvGrpSpPr>
            <a:grpSpLocks/>
          </p:cNvGrpSpPr>
          <p:nvPr/>
        </p:nvGrpSpPr>
        <p:grpSpPr bwMode="auto">
          <a:xfrm>
            <a:off x="2967038" y="3504530"/>
            <a:ext cx="244475" cy="906463"/>
            <a:chOff x="1869" y="2256"/>
            <a:chExt cx="154" cy="571"/>
          </a:xfrm>
        </p:grpSpPr>
        <p:sp>
          <p:nvSpPr>
            <p:cNvPr id="25" name="Line 25"/>
            <p:cNvSpPr>
              <a:spLocks noChangeShapeType="1"/>
            </p:cNvSpPr>
            <p:nvPr/>
          </p:nvSpPr>
          <p:spPr bwMode="auto">
            <a:xfrm flipH="1">
              <a:off x="1945" y="2336"/>
              <a:ext cx="2" cy="491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prstDash val="sysDot"/>
              <a:round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grpSp>
          <p:nvGrpSpPr>
            <p:cNvPr id="26" name="Group 138"/>
            <p:cNvGrpSpPr>
              <a:grpSpLocks/>
            </p:cNvGrpSpPr>
            <p:nvPr/>
          </p:nvGrpSpPr>
          <p:grpSpPr bwMode="auto">
            <a:xfrm>
              <a:off x="1869" y="2256"/>
              <a:ext cx="154" cy="154"/>
              <a:chOff x="1661" y="2750"/>
              <a:chExt cx="250" cy="250"/>
            </a:xfrm>
          </p:grpSpPr>
          <p:sp>
            <p:nvSpPr>
              <p:cNvPr id="27" name="Oval 139"/>
              <p:cNvSpPr>
                <a:spLocks noChangeArrowheads="1"/>
              </p:cNvSpPr>
              <p:nvPr/>
            </p:nvSpPr>
            <p:spPr bwMode="auto">
              <a:xfrm>
                <a:off x="1661" y="2750"/>
                <a:ext cx="250" cy="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endParaRPr kumimoji="0" lang="ko-KR" altLang="ko-KR" sz="1600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28" name="Oval 140"/>
              <p:cNvSpPr>
                <a:spLocks noChangeArrowheads="1"/>
              </p:cNvSpPr>
              <p:nvPr/>
            </p:nvSpPr>
            <p:spPr bwMode="auto">
              <a:xfrm>
                <a:off x="1729" y="2818"/>
                <a:ext cx="114" cy="114"/>
              </a:xfrm>
              <a:prstGeom prst="ellipse">
                <a:avLst/>
              </a:prstGeom>
              <a:solidFill>
                <a:srgbClr val="2F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endParaRPr kumimoji="0" lang="ko-KR" altLang="ko-KR" sz="1600"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</p:grpSp>
      <p:sp>
        <p:nvSpPr>
          <p:cNvPr id="29" name="TextBox 57"/>
          <p:cNvSpPr txBox="1">
            <a:spLocks noChangeArrowheads="1"/>
          </p:cNvSpPr>
          <p:nvPr/>
        </p:nvSpPr>
        <p:spPr bwMode="auto">
          <a:xfrm>
            <a:off x="1917700" y="2579018"/>
            <a:ext cx="1316038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r>
              <a:rPr kumimoji="0" lang="en-US" altLang="ko-KR" sz="1400" b="1">
                <a:solidFill>
                  <a:schemeClr val="bg1"/>
                </a:solidFill>
                <a:latin typeface="Arial Black" pitchFamily="34" charset="0"/>
              </a:rPr>
              <a:t>Measure</a:t>
            </a:r>
            <a:endParaRPr kumimoji="0" lang="ko-KR" altLang="en-US" sz="1400" b="1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30" name="TextBox 57"/>
          <p:cNvSpPr txBox="1">
            <a:spLocks noChangeArrowheads="1"/>
          </p:cNvSpPr>
          <p:nvPr/>
        </p:nvSpPr>
        <p:spPr bwMode="auto">
          <a:xfrm>
            <a:off x="755650" y="4577680"/>
            <a:ext cx="1347788" cy="600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prstDash val="sysDot"/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r>
              <a:rPr kumimoji="0" lang="en-US" altLang="ko-KR" sz="1100">
                <a:solidFill>
                  <a:srgbClr val="139AFF"/>
                </a:solidFill>
                <a:latin typeface="Arial" charset="0"/>
              </a:rPr>
              <a:t>Define project goals and customer needs. </a:t>
            </a:r>
            <a:endParaRPr kumimoji="0" lang="ko-KR" altLang="en-US" sz="1100">
              <a:solidFill>
                <a:srgbClr val="139AFF"/>
              </a:solidFill>
              <a:latin typeface="Arial" charset="0"/>
            </a:endParaRPr>
          </a:p>
        </p:txBody>
      </p:sp>
      <p:sp>
        <p:nvSpPr>
          <p:cNvPr id="31" name="TextBox 57"/>
          <p:cNvSpPr txBox="1">
            <a:spLocks noChangeArrowheads="1"/>
          </p:cNvSpPr>
          <p:nvPr/>
        </p:nvSpPr>
        <p:spPr bwMode="auto">
          <a:xfrm>
            <a:off x="1730375" y="1539205"/>
            <a:ext cx="1584325" cy="938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prstDash val="sysDot"/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r>
              <a:rPr kumimoji="0" lang="en-US" altLang="ko-KR" sz="1100">
                <a:solidFill>
                  <a:schemeClr val="bg1"/>
                </a:solidFill>
                <a:latin typeface="Arial" charset="0"/>
              </a:rPr>
              <a:t>Measure customer requirements, review industry and competitor benchmarks. </a:t>
            </a:r>
            <a:endParaRPr kumimoji="0" lang="ko-KR" altLang="en-US" sz="1100">
              <a:solidFill>
                <a:schemeClr val="bg1"/>
              </a:solidFill>
              <a:latin typeface="Arial" charset="0"/>
            </a:endParaRPr>
          </a:p>
        </p:txBody>
      </p:sp>
      <p:grpSp>
        <p:nvGrpSpPr>
          <p:cNvPr id="32" name="Group 32"/>
          <p:cNvGrpSpPr>
            <a:grpSpLocks/>
          </p:cNvGrpSpPr>
          <p:nvPr/>
        </p:nvGrpSpPr>
        <p:grpSpPr bwMode="auto">
          <a:xfrm>
            <a:off x="6665913" y="2718718"/>
            <a:ext cx="244475" cy="1031875"/>
            <a:chOff x="4199" y="1761"/>
            <a:chExt cx="154" cy="650"/>
          </a:xfrm>
        </p:grpSpPr>
        <p:sp>
          <p:nvSpPr>
            <p:cNvPr id="33" name="Line 33"/>
            <p:cNvSpPr>
              <a:spLocks noChangeShapeType="1"/>
            </p:cNvSpPr>
            <p:nvPr/>
          </p:nvSpPr>
          <p:spPr bwMode="auto">
            <a:xfrm flipH="1">
              <a:off x="4270" y="1761"/>
              <a:ext cx="2" cy="569"/>
            </a:xfrm>
            <a:prstGeom prst="line">
              <a:avLst/>
            </a:prstGeom>
            <a:noFill/>
            <a:ln w="19050">
              <a:solidFill>
                <a:srgbClr val="F7B60D"/>
              </a:solidFill>
              <a:prstDash val="sysDot"/>
              <a:round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grpSp>
          <p:nvGrpSpPr>
            <p:cNvPr id="34" name="Group 138"/>
            <p:cNvGrpSpPr>
              <a:grpSpLocks/>
            </p:cNvGrpSpPr>
            <p:nvPr/>
          </p:nvGrpSpPr>
          <p:grpSpPr bwMode="auto">
            <a:xfrm>
              <a:off x="4199" y="2257"/>
              <a:ext cx="154" cy="154"/>
              <a:chOff x="1661" y="2750"/>
              <a:chExt cx="250" cy="250"/>
            </a:xfrm>
          </p:grpSpPr>
          <p:sp>
            <p:nvSpPr>
              <p:cNvPr id="35" name="Oval 139"/>
              <p:cNvSpPr>
                <a:spLocks noChangeArrowheads="1"/>
              </p:cNvSpPr>
              <p:nvPr/>
            </p:nvSpPr>
            <p:spPr bwMode="auto">
              <a:xfrm>
                <a:off x="1661" y="2750"/>
                <a:ext cx="250" cy="250"/>
              </a:xfrm>
              <a:prstGeom prst="ellipse">
                <a:avLst/>
              </a:prstGeom>
              <a:solidFill>
                <a:srgbClr val="F9B6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endParaRPr kumimoji="0" lang="ko-KR" altLang="ko-KR" sz="1600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36" name="Oval 140"/>
              <p:cNvSpPr>
                <a:spLocks noChangeArrowheads="1"/>
              </p:cNvSpPr>
              <p:nvPr/>
            </p:nvSpPr>
            <p:spPr bwMode="auto">
              <a:xfrm>
                <a:off x="1729" y="2818"/>
                <a:ext cx="114" cy="114"/>
              </a:xfrm>
              <a:prstGeom prst="ellipse">
                <a:avLst/>
              </a:prstGeom>
              <a:solidFill>
                <a:srgbClr val="2F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endParaRPr kumimoji="0" lang="ko-KR" altLang="ko-KR" sz="1600"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</p:grpSp>
      <p:grpSp>
        <p:nvGrpSpPr>
          <p:cNvPr id="37" name="Group 37"/>
          <p:cNvGrpSpPr>
            <a:grpSpLocks/>
          </p:cNvGrpSpPr>
          <p:nvPr/>
        </p:nvGrpSpPr>
        <p:grpSpPr bwMode="auto">
          <a:xfrm>
            <a:off x="5407025" y="3509293"/>
            <a:ext cx="244475" cy="901700"/>
            <a:chOff x="3406" y="2259"/>
            <a:chExt cx="154" cy="568"/>
          </a:xfrm>
        </p:grpSpPr>
        <p:sp>
          <p:nvSpPr>
            <p:cNvPr id="38" name="Line 38"/>
            <p:cNvSpPr>
              <a:spLocks noChangeShapeType="1"/>
            </p:cNvSpPr>
            <p:nvPr/>
          </p:nvSpPr>
          <p:spPr bwMode="auto">
            <a:xfrm flipH="1">
              <a:off x="3479" y="2336"/>
              <a:ext cx="2" cy="491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prstDash val="sysDot"/>
              <a:round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grpSp>
          <p:nvGrpSpPr>
            <p:cNvPr id="39" name="Group 138"/>
            <p:cNvGrpSpPr>
              <a:grpSpLocks/>
            </p:cNvGrpSpPr>
            <p:nvPr/>
          </p:nvGrpSpPr>
          <p:grpSpPr bwMode="auto">
            <a:xfrm>
              <a:off x="3406" y="2259"/>
              <a:ext cx="154" cy="154"/>
              <a:chOff x="1661" y="2750"/>
              <a:chExt cx="250" cy="250"/>
            </a:xfrm>
          </p:grpSpPr>
          <p:sp>
            <p:nvSpPr>
              <p:cNvPr id="40" name="Oval 139"/>
              <p:cNvSpPr>
                <a:spLocks noChangeArrowheads="1"/>
              </p:cNvSpPr>
              <p:nvPr/>
            </p:nvSpPr>
            <p:spPr bwMode="auto">
              <a:xfrm>
                <a:off x="1661" y="2750"/>
                <a:ext cx="250" cy="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endParaRPr kumimoji="0" lang="ko-KR" altLang="ko-KR" sz="1600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41" name="Oval 140"/>
              <p:cNvSpPr>
                <a:spLocks noChangeArrowheads="1"/>
              </p:cNvSpPr>
              <p:nvPr/>
            </p:nvSpPr>
            <p:spPr bwMode="auto">
              <a:xfrm>
                <a:off x="1729" y="2818"/>
                <a:ext cx="114" cy="114"/>
              </a:xfrm>
              <a:prstGeom prst="ellipse">
                <a:avLst/>
              </a:prstGeom>
              <a:solidFill>
                <a:srgbClr val="2F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endParaRPr kumimoji="0" lang="ko-KR" altLang="ko-KR" sz="1600"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</p:grpSp>
      <p:sp>
        <p:nvSpPr>
          <p:cNvPr id="42" name="TextBox 57"/>
          <p:cNvSpPr txBox="1">
            <a:spLocks noChangeArrowheads="1"/>
          </p:cNvSpPr>
          <p:nvPr/>
        </p:nvSpPr>
        <p:spPr bwMode="auto">
          <a:xfrm>
            <a:off x="4368800" y="2586955"/>
            <a:ext cx="1316038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r>
              <a:rPr kumimoji="0" lang="en-US" altLang="ko-KR" sz="1400" b="1">
                <a:solidFill>
                  <a:schemeClr val="bg1"/>
                </a:solidFill>
                <a:latin typeface="Arial Black" pitchFamily="34" charset="0"/>
              </a:rPr>
              <a:t>Design</a:t>
            </a:r>
            <a:endParaRPr kumimoji="0" lang="ko-KR" altLang="en-US" sz="1400" b="1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43" name="TextBox 57"/>
          <p:cNvSpPr txBox="1">
            <a:spLocks noChangeArrowheads="1"/>
          </p:cNvSpPr>
          <p:nvPr/>
        </p:nvSpPr>
        <p:spPr bwMode="auto">
          <a:xfrm>
            <a:off x="4181475" y="1547143"/>
            <a:ext cx="1584325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prstDash val="sysDot"/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r>
              <a:rPr kumimoji="0" lang="en-US" altLang="ko-KR" sz="1100">
                <a:solidFill>
                  <a:schemeClr val="bg1"/>
                </a:solidFill>
                <a:latin typeface="Arial" charset="0"/>
              </a:rPr>
              <a:t>Review risks and financial, begin build of models, analyze ongoing development. </a:t>
            </a:r>
            <a:endParaRPr kumimoji="0" lang="ko-KR" altLang="en-US" sz="110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44" name="TextBox 57"/>
          <p:cNvSpPr txBox="1">
            <a:spLocks noChangeArrowheads="1"/>
          </p:cNvSpPr>
          <p:nvPr/>
        </p:nvSpPr>
        <p:spPr bwMode="auto">
          <a:xfrm>
            <a:off x="6859588" y="2574255"/>
            <a:ext cx="131603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r>
              <a:rPr kumimoji="0" lang="en-US" altLang="ko-KR" sz="1400" b="1">
                <a:solidFill>
                  <a:srgbClr val="F9B60D"/>
                </a:solidFill>
                <a:latin typeface="Arial Black" pitchFamily="34" charset="0"/>
              </a:rPr>
              <a:t>Verification</a:t>
            </a:r>
            <a:endParaRPr kumimoji="0" lang="ko-KR" altLang="en-US" sz="1400" b="1">
              <a:solidFill>
                <a:srgbClr val="F9B60D"/>
              </a:solidFill>
              <a:latin typeface="Arial Black" pitchFamily="34" charset="0"/>
            </a:endParaRPr>
          </a:p>
        </p:txBody>
      </p:sp>
      <p:sp>
        <p:nvSpPr>
          <p:cNvPr id="45" name="TextBox 57"/>
          <p:cNvSpPr txBox="1">
            <a:spLocks noChangeArrowheads="1"/>
          </p:cNvSpPr>
          <p:nvPr/>
        </p:nvSpPr>
        <p:spPr bwMode="auto">
          <a:xfrm>
            <a:off x="6672263" y="1701130"/>
            <a:ext cx="1584325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prstDash val="sysDot"/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r>
              <a:rPr kumimoji="0" lang="en-US" altLang="ko-KR" sz="1100">
                <a:solidFill>
                  <a:srgbClr val="F9B60D"/>
                </a:solidFill>
                <a:latin typeface="Arial" charset="0"/>
              </a:rPr>
              <a:t>Review initial design specifications and predictions against final product. </a:t>
            </a:r>
            <a:endParaRPr kumimoji="0" lang="ko-KR" altLang="en-US" sz="1100">
              <a:solidFill>
                <a:srgbClr val="F9B60D"/>
              </a:solidFill>
              <a:latin typeface="Arial" charset="0"/>
            </a:endParaRPr>
          </a:p>
        </p:txBody>
      </p:sp>
      <p:grpSp>
        <p:nvGrpSpPr>
          <p:cNvPr id="46" name="Group 46"/>
          <p:cNvGrpSpPr>
            <a:grpSpLocks/>
          </p:cNvGrpSpPr>
          <p:nvPr/>
        </p:nvGrpSpPr>
        <p:grpSpPr bwMode="auto">
          <a:xfrm>
            <a:off x="565150" y="3496593"/>
            <a:ext cx="244475" cy="914400"/>
            <a:chOff x="356" y="2251"/>
            <a:chExt cx="154" cy="576"/>
          </a:xfrm>
        </p:grpSpPr>
        <p:sp>
          <p:nvSpPr>
            <p:cNvPr id="47" name="Line 47"/>
            <p:cNvSpPr>
              <a:spLocks noChangeShapeType="1"/>
            </p:cNvSpPr>
            <p:nvPr/>
          </p:nvSpPr>
          <p:spPr bwMode="auto">
            <a:xfrm flipH="1">
              <a:off x="427" y="2336"/>
              <a:ext cx="2" cy="491"/>
            </a:xfrm>
            <a:prstGeom prst="line">
              <a:avLst/>
            </a:prstGeom>
            <a:noFill/>
            <a:ln w="19050">
              <a:solidFill>
                <a:srgbClr val="139AFF"/>
              </a:solidFill>
              <a:prstDash val="sysDot"/>
              <a:round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grpSp>
          <p:nvGrpSpPr>
            <p:cNvPr id="48" name="Group 138"/>
            <p:cNvGrpSpPr>
              <a:grpSpLocks/>
            </p:cNvGrpSpPr>
            <p:nvPr/>
          </p:nvGrpSpPr>
          <p:grpSpPr bwMode="auto">
            <a:xfrm>
              <a:off x="356" y="2251"/>
              <a:ext cx="154" cy="154"/>
              <a:chOff x="1661" y="2750"/>
              <a:chExt cx="250" cy="250"/>
            </a:xfrm>
          </p:grpSpPr>
          <p:sp>
            <p:nvSpPr>
              <p:cNvPr id="49" name="Oval 139"/>
              <p:cNvSpPr>
                <a:spLocks noChangeArrowheads="1"/>
              </p:cNvSpPr>
              <p:nvPr/>
            </p:nvSpPr>
            <p:spPr bwMode="auto">
              <a:xfrm>
                <a:off x="1661" y="2750"/>
                <a:ext cx="250" cy="250"/>
              </a:xfrm>
              <a:prstGeom prst="ellipse">
                <a:avLst/>
              </a:prstGeom>
              <a:solidFill>
                <a:srgbClr val="139A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endParaRPr kumimoji="0" lang="ko-KR" altLang="ko-KR" sz="1600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50" name="Oval 140"/>
              <p:cNvSpPr>
                <a:spLocks noChangeArrowheads="1"/>
              </p:cNvSpPr>
              <p:nvPr/>
            </p:nvSpPr>
            <p:spPr bwMode="auto">
              <a:xfrm>
                <a:off x="1729" y="2818"/>
                <a:ext cx="114" cy="114"/>
              </a:xfrm>
              <a:prstGeom prst="ellipse">
                <a:avLst/>
              </a:prstGeom>
              <a:solidFill>
                <a:srgbClr val="2F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endParaRPr kumimoji="0" lang="ko-KR" altLang="ko-KR" sz="1600"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105460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AutoShape 2"/>
          <p:cNvSpPr>
            <a:spLocks noChangeArrowheads="1"/>
          </p:cNvSpPr>
          <p:nvPr/>
        </p:nvSpPr>
        <p:spPr bwMode="auto">
          <a:xfrm>
            <a:off x="1605856" y="1268760"/>
            <a:ext cx="2173288" cy="1671637"/>
          </a:xfrm>
          <a:prstGeom prst="roundRect">
            <a:avLst>
              <a:gd name="adj" fmla="val 13009"/>
            </a:avLst>
          </a:prstGeom>
          <a:solidFill>
            <a:srgbClr val="FFFFFF">
              <a:alpha val="30196"/>
            </a:srgbClr>
          </a:solidFill>
          <a:ln w="19050" cap="rnd" algn="ctr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6" name="AutoShape 3"/>
          <p:cNvSpPr>
            <a:spLocks noChangeArrowheads="1"/>
          </p:cNvSpPr>
          <p:nvPr/>
        </p:nvSpPr>
        <p:spPr bwMode="auto">
          <a:xfrm>
            <a:off x="4066481" y="1268760"/>
            <a:ext cx="2173288" cy="1671637"/>
          </a:xfrm>
          <a:prstGeom prst="roundRect">
            <a:avLst>
              <a:gd name="adj" fmla="val 13009"/>
            </a:avLst>
          </a:prstGeom>
          <a:solidFill>
            <a:srgbClr val="FFFFFF">
              <a:alpha val="30196"/>
            </a:srgbClr>
          </a:solidFill>
          <a:ln w="19050" cap="rnd" algn="ctr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7" name="AutoShape 4"/>
          <p:cNvSpPr>
            <a:spLocks noChangeArrowheads="1"/>
          </p:cNvSpPr>
          <p:nvPr/>
        </p:nvSpPr>
        <p:spPr bwMode="auto">
          <a:xfrm>
            <a:off x="6574731" y="1268760"/>
            <a:ext cx="2173288" cy="1671637"/>
          </a:xfrm>
          <a:prstGeom prst="roundRect">
            <a:avLst>
              <a:gd name="adj" fmla="val 13009"/>
            </a:avLst>
          </a:prstGeom>
          <a:solidFill>
            <a:srgbClr val="FDB602">
              <a:alpha val="10001"/>
            </a:srgbClr>
          </a:solidFill>
          <a:ln w="19050" cap="rnd" algn="ctr">
            <a:solidFill>
              <a:srgbClr val="F7B60D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8" name="AutoShape 5"/>
          <p:cNvSpPr>
            <a:spLocks noChangeArrowheads="1"/>
          </p:cNvSpPr>
          <p:nvPr/>
        </p:nvSpPr>
        <p:spPr bwMode="auto">
          <a:xfrm>
            <a:off x="2902844" y="4081810"/>
            <a:ext cx="2173287" cy="1671637"/>
          </a:xfrm>
          <a:prstGeom prst="roundRect">
            <a:avLst>
              <a:gd name="adj" fmla="val 13009"/>
            </a:avLst>
          </a:prstGeom>
          <a:solidFill>
            <a:srgbClr val="FFFFFF">
              <a:alpha val="30196"/>
            </a:srgbClr>
          </a:solidFill>
          <a:ln w="19050" cap="rnd" algn="ctr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9" name="AutoShape 6"/>
          <p:cNvSpPr>
            <a:spLocks noChangeArrowheads="1"/>
          </p:cNvSpPr>
          <p:nvPr/>
        </p:nvSpPr>
        <p:spPr bwMode="auto">
          <a:xfrm>
            <a:off x="5338069" y="4081810"/>
            <a:ext cx="2173287" cy="1671637"/>
          </a:xfrm>
          <a:prstGeom prst="roundRect">
            <a:avLst>
              <a:gd name="adj" fmla="val 13009"/>
            </a:avLst>
          </a:prstGeom>
          <a:solidFill>
            <a:srgbClr val="FFFFFF">
              <a:alpha val="30196"/>
            </a:srgbClr>
          </a:solidFill>
          <a:ln w="19050" cap="rnd" algn="ctr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0" name="Line 7"/>
          <p:cNvSpPr>
            <a:spLocks noChangeShapeType="1"/>
          </p:cNvSpPr>
          <p:nvPr/>
        </p:nvSpPr>
        <p:spPr bwMode="auto">
          <a:xfrm flipH="1">
            <a:off x="5522219" y="3559522"/>
            <a:ext cx="3175" cy="779463"/>
          </a:xfrm>
          <a:prstGeom prst="line">
            <a:avLst/>
          </a:prstGeom>
          <a:noFill/>
          <a:ln w="19050">
            <a:solidFill>
              <a:srgbClr val="000000"/>
            </a:solidFill>
            <a:prstDash val="sysDot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1" name="TextBox 57"/>
          <p:cNvSpPr txBox="1">
            <a:spLocks noChangeArrowheads="1"/>
          </p:cNvSpPr>
          <p:nvPr/>
        </p:nvSpPr>
        <p:spPr bwMode="auto">
          <a:xfrm>
            <a:off x="5615881" y="4158010"/>
            <a:ext cx="1347788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r>
              <a:rPr kumimoji="0" lang="en-US" altLang="ko-KR" sz="1400" b="1">
                <a:latin typeface="Arial Black" pitchFamily="34" charset="0"/>
              </a:rPr>
              <a:t>Optimize</a:t>
            </a:r>
            <a:endParaRPr kumimoji="0" lang="ko-KR" altLang="en-US" sz="1400" b="1">
              <a:latin typeface="Arial Black" pitchFamily="34" charset="0"/>
            </a:endParaRPr>
          </a:p>
        </p:txBody>
      </p:sp>
      <p:sp>
        <p:nvSpPr>
          <p:cNvPr id="52" name="TextBox 57"/>
          <p:cNvSpPr txBox="1">
            <a:spLocks noChangeArrowheads="1"/>
          </p:cNvSpPr>
          <p:nvPr/>
        </p:nvSpPr>
        <p:spPr bwMode="auto">
          <a:xfrm>
            <a:off x="5612706" y="4505672"/>
            <a:ext cx="1452563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prstDash val="sysDot"/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r>
              <a:rPr kumimoji="0" lang="en-US" altLang="ko-KR" sz="1100">
                <a:latin typeface="Arial" charset="0"/>
              </a:rPr>
              <a:t>Review initial design, test for tolerances, optimize design </a:t>
            </a:r>
            <a:endParaRPr kumimoji="0" lang="ko-KR" altLang="en-US" sz="1100">
              <a:latin typeface="Arial" charset="0"/>
            </a:endParaRPr>
          </a:p>
        </p:txBody>
      </p:sp>
      <p:sp>
        <p:nvSpPr>
          <p:cNvPr id="53" name="Line 10"/>
          <p:cNvSpPr>
            <a:spLocks noChangeShapeType="1"/>
          </p:cNvSpPr>
          <p:nvPr/>
        </p:nvSpPr>
        <p:spPr bwMode="auto">
          <a:xfrm flipH="1">
            <a:off x="3086994" y="3559522"/>
            <a:ext cx="3175" cy="779463"/>
          </a:xfrm>
          <a:prstGeom prst="line">
            <a:avLst/>
          </a:prstGeom>
          <a:noFill/>
          <a:ln w="19050">
            <a:solidFill>
              <a:srgbClr val="000000"/>
            </a:solidFill>
            <a:prstDash val="sysDot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4" name="TextBox 57"/>
          <p:cNvSpPr txBox="1">
            <a:spLocks noChangeArrowheads="1"/>
          </p:cNvSpPr>
          <p:nvPr/>
        </p:nvSpPr>
        <p:spPr bwMode="auto">
          <a:xfrm>
            <a:off x="3180656" y="4158010"/>
            <a:ext cx="1347788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r>
              <a:rPr kumimoji="0" lang="en-US" altLang="ko-KR" sz="1400" b="1">
                <a:latin typeface="Arial Black" pitchFamily="34" charset="0"/>
              </a:rPr>
              <a:t>Analyze</a:t>
            </a:r>
            <a:endParaRPr kumimoji="0" lang="ko-KR" altLang="en-US" sz="1400" b="1">
              <a:latin typeface="Arial Black" pitchFamily="34" charset="0"/>
            </a:endParaRPr>
          </a:p>
        </p:txBody>
      </p:sp>
      <p:sp>
        <p:nvSpPr>
          <p:cNvPr id="55" name="TextBox 57"/>
          <p:cNvSpPr txBox="1">
            <a:spLocks noChangeArrowheads="1"/>
          </p:cNvSpPr>
          <p:nvPr/>
        </p:nvSpPr>
        <p:spPr bwMode="auto">
          <a:xfrm>
            <a:off x="3177481" y="4505672"/>
            <a:ext cx="1452563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prstDash val="sysDot"/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r>
              <a:rPr kumimoji="0" lang="en-US" altLang="ko-KR" sz="1100">
                <a:latin typeface="Arial" charset="0"/>
              </a:rPr>
              <a:t>Review information, generate concepts and develop processes. </a:t>
            </a:r>
            <a:endParaRPr kumimoji="0" lang="ko-KR" altLang="en-US" sz="1100">
              <a:latin typeface="Arial" charset="0"/>
            </a:endParaRPr>
          </a:p>
        </p:txBody>
      </p:sp>
      <p:sp>
        <p:nvSpPr>
          <p:cNvPr id="56" name="Line 13"/>
          <p:cNvSpPr>
            <a:spLocks noChangeShapeType="1"/>
          </p:cNvSpPr>
          <p:nvPr/>
        </p:nvSpPr>
        <p:spPr bwMode="auto">
          <a:xfrm>
            <a:off x="-324544" y="3554760"/>
            <a:ext cx="8915400" cy="0"/>
          </a:xfrm>
          <a:prstGeom prst="line">
            <a:avLst/>
          </a:prstGeom>
          <a:noFill/>
          <a:ln w="101600">
            <a:solidFill>
              <a:schemeClr val="tx2">
                <a:lumMod val="60000"/>
                <a:lumOff val="40000"/>
              </a:schemeClr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7" name="Line 14"/>
          <p:cNvSpPr>
            <a:spLocks noChangeShapeType="1"/>
          </p:cNvSpPr>
          <p:nvPr/>
        </p:nvSpPr>
        <p:spPr bwMode="auto">
          <a:xfrm flipH="1">
            <a:off x="6777931" y="2646710"/>
            <a:ext cx="3175" cy="903287"/>
          </a:xfrm>
          <a:prstGeom prst="line">
            <a:avLst/>
          </a:prstGeom>
          <a:noFill/>
          <a:ln w="19050">
            <a:solidFill>
              <a:srgbClr val="F7B60D"/>
            </a:solidFill>
            <a:prstDash val="sysDot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8" name="Line 15"/>
          <p:cNvSpPr>
            <a:spLocks noChangeShapeType="1"/>
          </p:cNvSpPr>
          <p:nvPr/>
        </p:nvSpPr>
        <p:spPr bwMode="auto">
          <a:xfrm flipH="1">
            <a:off x="4307781" y="2651472"/>
            <a:ext cx="3175" cy="903288"/>
          </a:xfrm>
          <a:prstGeom prst="line">
            <a:avLst/>
          </a:prstGeom>
          <a:noFill/>
          <a:ln w="19050">
            <a:solidFill>
              <a:srgbClr val="000000"/>
            </a:solidFill>
            <a:prstDash val="sysDot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9" name="Line 16"/>
          <p:cNvSpPr>
            <a:spLocks noChangeShapeType="1"/>
          </p:cNvSpPr>
          <p:nvPr/>
        </p:nvSpPr>
        <p:spPr bwMode="auto">
          <a:xfrm flipH="1">
            <a:off x="1856681" y="2643535"/>
            <a:ext cx="3175" cy="903287"/>
          </a:xfrm>
          <a:prstGeom prst="line">
            <a:avLst/>
          </a:prstGeom>
          <a:noFill/>
          <a:ln w="19050">
            <a:solidFill>
              <a:srgbClr val="000000"/>
            </a:solidFill>
            <a:prstDash val="sysDot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0" name="AutoShape 17"/>
          <p:cNvSpPr>
            <a:spLocks noChangeArrowheads="1"/>
          </p:cNvSpPr>
          <p:nvPr/>
        </p:nvSpPr>
        <p:spPr bwMode="auto">
          <a:xfrm>
            <a:off x="505719" y="4081810"/>
            <a:ext cx="2173287" cy="1671637"/>
          </a:xfrm>
          <a:prstGeom prst="roundRect">
            <a:avLst>
              <a:gd name="adj" fmla="val 13009"/>
            </a:avLst>
          </a:prstGeom>
          <a:solidFill>
            <a:srgbClr val="139AFF">
              <a:alpha val="10001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1" name="Line 18"/>
          <p:cNvSpPr>
            <a:spLocks noChangeShapeType="1"/>
          </p:cNvSpPr>
          <p:nvPr/>
        </p:nvSpPr>
        <p:spPr bwMode="auto">
          <a:xfrm flipH="1">
            <a:off x="677169" y="3559522"/>
            <a:ext cx="3175" cy="779463"/>
          </a:xfrm>
          <a:prstGeom prst="line">
            <a:avLst/>
          </a:prstGeom>
          <a:noFill/>
          <a:ln w="19050">
            <a:solidFill>
              <a:srgbClr val="139AFF"/>
            </a:solidFill>
            <a:prstDash val="sysDot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62" name="Group 138"/>
          <p:cNvGrpSpPr>
            <a:grpSpLocks/>
          </p:cNvGrpSpPr>
          <p:nvPr/>
        </p:nvGrpSpPr>
        <p:grpSpPr bwMode="auto">
          <a:xfrm>
            <a:off x="1729681" y="3429347"/>
            <a:ext cx="244475" cy="244475"/>
            <a:chOff x="1661" y="2750"/>
            <a:chExt cx="250" cy="250"/>
          </a:xfrm>
        </p:grpSpPr>
        <p:sp>
          <p:nvSpPr>
            <p:cNvPr id="63" name="Oval 139"/>
            <p:cNvSpPr>
              <a:spLocks noChangeArrowheads="1"/>
            </p:cNvSpPr>
            <p:nvPr/>
          </p:nvSpPr>
          <p:spPr bwMode="auto">
            <a:xfrm>
              <a:off x="1661" y="2750"/>
              <a:ext cx="250" cy="2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ko-KR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64" name="Oval 140"/>
            <p:cNvSpPr>
              <a:spLocks noChangeArrowheads="1"/>
            </p:cNvSpPr>
            <p:nvPr/>
          </p:nvSpPr>
          <p:spPr bwMode="auto">
            <a:xfrm>
              <a:off x="1729" y="2818"/>
              <a:ext cx="114" cy="1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ko-KR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65" name="TextBox 57"/>
          <p:cNvSpPr txBox="1">
            <a:spLocks noChangeArrowheads="1"/>
          </p:cNvSpPr>
          <p:nvPr/>
        </p:nvSpPr>
        <p:spPr bwMode="auto">
          <a:xfrm>
            <a:off x="758131" y="4158010"/>
            <a:ext cx="1347788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r>
              <a:rPr kumimoji="0" lang="en-US" altLang="ko-KR" sz="1400" b="1">
                <a:solidFill>
                  <a:srgbClr val="139AFF"/>
                </a:solidFill>
                <a:latin typeface="Arial Black" pitchFamily="34" charset="0"/>
              </a:rPr>
              <a:t>Define</a:t>
            </a:r>
            <a:endParaRPr kumimoji="0" lang="ko-KR" altLang="en-US" sz="1400" b="1">
              <a:solidFill>
                <a:srgbClr val="139AFF"/>
              </a:solidFill>
              <a:latin typeface="Arial Black" pitchFamily="34" charset="0"/>
            </a:endParaRPr>
          </a:p>
        </p:txBody>
      </p:sp>
      <p:sp>
        <p:nvSpPr>
          <p:cNvPr id="66" name="TextBox 57"/>
          <p:cNvSpPr txBox="1">
            <a:spLocks noChangeArrowheads="1"/>
          </p:cNvSpPr>
          <p:nvPr/>
        </p:nvSpPr>
        <p:spPr bwMode="auto">
          <a:xfrm>
            <a:off x="1917006" y="2507010"/>
            <a:ext cx="1316038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r>
              <a:rPr kumimoji="0" lang="en-US" altLang="ko-KR" sz="1400" b="1">
                <a:latin typeface="Arial Black" pitchFamily="34" charset="0"/>
              </a:rPr>
              <a:t>Measure</a:t>
            </a:r>
            <a:endParaRPr kumimoji="0" lang="ko-KR" altLang="en-US" sz="1400" b="1">
              <a:latin typeface="Arial Black" pitchFamily="34" charset="0"/>
            </a:endParaRPr>
          </a:p>
        </p:txBody>
      </p:sp>
      <p:sp>
        <p:nvSpPr>
          <p:cNvPr id="67" name="TextBox 57"/>
          <p:cNvSpPr txBox="1">
            <a:spLocks noChangeArrowheads="1"/>
          </p:cNvSpPr>
          <p:nvPr/>
        </p:nvSpPr>
        <p:spPr bwMode="auto">
          <a:xfrm>
            <a:off x="754956" y="4505672"/>
            <a:ext cx="1347788" cy="600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prstDash val="sysDot"/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r>
              <a:rPr kumimoji="0" lang="en-US" altLang="ko-KR" sz="1100">
                <a:solidFill>
                  <a:srgbClr val="139AFF"/>
                </a:solidFill>
                <a:latin typeface="Arial" charset="0"/>
              </a:rPr>
              <a:t>Define project goals and customer needs. </a:t>
            </a:r>
            <a:endParaRPr kumimoji="0" lang="ko-KR" altLang="en-US" sz="1100">
              <a:solidFill>
                <a:srgbClr val="139AFF"/>
              </a:solidFill>
              <a:latin typeface="Arial" charset="0"/>
            </a:endParaRPr>
          </a:p>
        </p:txBody>
      </p:sp>
      <p:sp>
        <p:nvSpPr>
          <p:cNvPr id="68" name="TextBox 57"/>
          <p:cNvSpPr txBox="1">
            <a:spLocks noChangeArrowheads="1"/>
          </p:cNvSpPr>
          <p:nvPr/>
        </p:nvSpPr>
        <p:spPr bwMode="auto">
          <a:xfrm>
            <a:off x="1729681" y="1467197"/>
            <a:ext cx="1584325" cy="938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prstDash val="sysDot"/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r>
              <a:rPr kumimoji="0" lang="en-US" altLang="ko-KR" sz="1100">
                <a:latin typeface="Arial" charset="0"/>
              </a:rPr>
              <a:t>Measure customer requirements, review industry and competitor benchmarks. </a:t>
            </a:r>
            <a:endParaRPr kumimoji="0" lang="ko-KR" altLang="en-US" sz="1100">
              <a:latin typeface="Arial" charset="0"/>
            </a:endParaRPr>
          </a:p>
        </p:txBody>
      </p:sp>
      <p:grpSp>
        <p:nvGrpSpPr>
          <p:cNvPr id="69" name="Group 138"/>
          <p:cNvGrpSpPr>
            <a:grpSpLocks/>
          </p:cNvGrpSpPr>
          <p:nvPr/>
        </p:nvGrpSpPr>
        <p:grpSpPr bwMode="auto">
          <a:xfrm>
            <a:off x="6665219" y="3434110"/>
            <a:ext cx="244475" cy="244475"/>
            <a:chOff x="1661" y="2750"/>
            <a:chExt cx="250" cy="250"/>
          </a:xfrm>
        </p:grpSpPr>
        <p:sp>
          <p:nvSpPr>
            <p:cNvPr id="70" name="Oval 139"/>
            <p:cNvSpPr>
              <a:spLocks noChangeArrowheads="1"/>
            </p:cNvSpPr>
            <p:nvPr/>
          </p:nvSpPr>
          <p:spPr bwMode="auto">
            <a:xfrm>
              <a:off x="1661" y="2750"/>
              <a:ext cx="250" cy="250"/>
            </a:xfrm>
            <a:prstGeom prst="ellipse">
              <a:avLst/>
            </a:prstGeom>
            <a:solidFill>
              <a:srgbClr val="F9B6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ko-KR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71" name="Oval 140"/>
            <p:cNvSpPr>
              <a:spLocks noChangeArrowheads="1"/>
            </p:cNvSpPr>
            <p:nvPr/>
          </p:nvSpPr>
          <p:spPr bwMode="auto">
            <a:xfrm>
              <a:off x="1729" y="2818"/>
              <a:ext cx="114" cy="1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ko-KR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72" name="TextBox 57"/>
          <p:cNvSpPr txBox="1">
            <a:spLocks noChangeArrowheads="1"/>
          </p:cNvSpPr>
          <p:nvPr/>
        </p:nvSpPr>
        <p:spPr bwMode="auto">
          <a:xfrm>
            <a:off x="4368106" y="2514947"/>
            <a:ext cx="1316038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r>
              <a:rPr kumimoji="0" lang="en-US" altLang="ko-KR" sz="1400" b="1">
                <a:latin typeface="Arial Black" pitchFamily="34" charset="0"/>
              </a:rPr>
              <a:t>Design</a:t>
            </a:r>
            <a:endParaRPr kumimoji="0" lang="ko-KR" altLang="en-US" sz="1400" b="1">
              <a:latin typeface="Arial Black" pitchFamily="34" charset="0"/>
            </a:endParaRPr>
          </a:p>
        </p:txBody>
      </p:sp>
      <p:sp>
        <p:nvSpPr>
          <p:cNvPr id="73" name="TextBox 57"/>
          <p:cNvSpPr txBox="1">
            <a:spLocks noChangeArrowheads="1"/>
          </p:cNvSpPr>
          <p:nvPr/>
        </p:nvSpPr>
        <p:spPr bwMode="auto">
          <a:xfrm>
            <a:off x="4180781" y="1475135"/>
            <a:ext cx="1584325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prstDash val="sysDot"/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r>
              <a:rPr kumimoji="0" lang="en-US" altLang="ko-KR" sz="1100">
                <a:latin typeface="Arial" charset="0"/>
              </a:rPr>
              <a:t>Review risks and financial, begin build of models, analyze ongoing development. </a:t>
            </a:r>
            <a:endParaRPr kumimoji="0" lang="ko-KR" altLang="en-US" sz="1100">
              <a:latin typeface="Arial" charset="0"/>
            </a:endParaRPr>
          </a:p>
        </p:txBody>
      </p:sp>
      <p:sp>
        <p:nvSpPr>
          <p:cNvPr id="74" name="TextBox 57"/>
          <p:cNvSpPr txBox="1">
            <a:spLocks noChangeArrowheads="1"/>
          </p:cNvSpPr>
          <p:nvPr/>
        </p:nvSpPr>
        <p:spPr bwMode="auto">
          <a:xfrm>
            <a:off x="6858894" y="2502247"/>
            <a:ext cx="131603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r>
              <a:rPr kumimoji="0" lang="en-US" altLang="ko-KR" sz="1400" b="1">
                <a:solidFill>
                  <a:srgbClr val="F9B60D"/>
                </a:solidFill>
                <a:latin typeface="Arial Black" pitchFamily="34" charset="0"/>
              </a:rPr>
              <a:t>Verification</a:t>
            </a:r>
            <a:endParaRPr kumimoji="0" lang="ko-KR" altLang="en-US" sz="1400" b="1">
              <a:solidFill>
                <a:srgbClr val="F9B60D"/>
              </a:solidFill>
              <a:latin typeface="Arial Black" pitchFamily="34" charset="0"/>
            </a:endParaRPr>
          </a:p>
        </p:txBody>
      </p:sp>
      <p:sp>
        <p:nvSpPr>
          <p:cNvPr id="75" name="TextBox 57"/>
          <p:cNvSpPr txBox="1">
            <a:spLocks noChangeArrowheads="1"/>
          </p:cNvSpPr>
          <p:nvPr/>
        </p:nvSpPr>
        <p:spPr bwMode="auto">
          <a:xfrm>
            <a:off x="6671569" y="1629122"/>
            <a:ext cx="1584325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prstDash val="sysDot"/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r>
              <a:rPr kumimoji="0" lang="en-US" altLang="ko-KR" sz="1100">
                <a:solidFill>
                  <a:srgbClr val="F9B60D"/>
                </a:solidFill>
                <a:latin typeface="Arial" charset="0"/>
              </a:rPr>
              <a:t>Review initial design specifications and predictions against final product. </a:t>
            </a:r>
            <a:endParaRPr kumimoji="0" lang="ko-KR" altLang="en-US" sz="1100">
              <a:solidFill>
                <a:srgbClr val="F9B60D"/>
              </a:solidFill>
              <a:latin typeface="Arial" charset="0"/>
            </a:endParaRPr>
          </a:p>
        </p:txBody>
      </p:sp>
      <p:grpSp>
        <p:nvGrpSpPr>
          <p:cNvPr id="76" name="Group 138"/>
          <p:cNvGrpSpPr>
            <a:grpSpLocks/>
          </p:cNvGrpSpPr>
          <p:nvPr/>
        </p:nvGrpSpPr>
        <p:grpSpPr bwMode="auto">
          <a:xfrm>
            <a:off x="564456" y="3424585"/>
            <a:ext cx="244475" cy="244475"/>
            <a:chOff x="1661" y="2750"/>
            <a:chExt cx="250" cy="250"/>
          </a:xfrm>
        </p:grpSpPr>
        <p:sp>
          <p:nvSpPr>
            <p:cNvPr id="77" name="Oval 139"/>
            <p:cNvSpPr>
              <a:spLocks noChangeArrowheads="1"/>
            </p:cNvSpPr>
            <p:nvPr/>
          </p:nvSpPr>
          <p:spPr bwMode="auto">
            <a:xfrm>
              <a:off x="1661" y="2750"/>
              <a:ext cx="250" cy="250"/>
            </a:xfrm>
            <a:prstGeom prst="ellipse">
              <a:avLst/>
            </a:prstGeom>
            <a:solidFill>
              <a:srgbClr val="139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ko-KR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78" name="Oval 140"/>
            <p:cNvSpPr>
              <a:spLocks noChangeArrowheads="1"/>
            </p:cNvSpPr>
            <p:nvPr/>
          </p:nvSpPr>
          <p:spPr bwMode="auto">
            <a:xfrm>
              <a:off x="1729" y="2818"/>
              <a:ext cx="114" cy="1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ko-KR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pSp>
        <p:nvGrpSpPr>
          <p:cNvPr id="79" name="Group 138"/>
          <p:cNvGrpSpPr>
            <a:grpSpLocks/>
          </p:cNvGrpSpPr>
          <p:nvPr/>
        </p:nvGrpSpPr>
        <p:grpSpPr bwMode="auto">
          <a:xfrm>
            <a:off x="2974281" y="3429347"/>
            <a:ext cx="244475" cy="244475"/>
            <a:chOff x="1661" y="2750"/>
            <a:chExt cx="250" cy="250"/>
          </a:xfrm>
        </p:grpSpPr>
        <p:sp>
          <p:nvSpPr>
            <p:cNvPr id="80" name="Oval 139"/>
            <p:cNvSpPr>
              <a:spLocks noChangeArrowheads="1"/>
            </p:cNvSpPr>
            <p:nvPr/>
          </p:nvSpPr>
          <p:spPr bwMode="auto">
            <a:xfrm>
              <a:off x="1661" y="2750"/>
              <a:ext cx="250" cy="2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ko-KR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81" name="Oval 140"/>
            <p:cNvSpPr>
              <a:spLocks noChangeArrowheads="1"/>
            </p:cNvSpPr>
            <p:nvPr/>
          </p:nvSpPr>
          <p:spPr bwMode="auto">
            <a:xfrm>
              <a:off x="1729" y="2818"/>
              <a:ext cx="114" cy="1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ko-KR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pSp>
        <p:nvGrpSpPr>
          <p:cNvPr id="82" name="Group 138"/>
          <p:cNvGrpSpPr>
            <a:grpSpLocks/>
          </p:cNvGrpSpPr>
          <p:nvPr/>
        </p:nvGrpSpPr>
        <p:grpSpPr bwMode="auto">
          <a:xfrm>
            <a:off x="4185544" y="3429347"/>
            <a:ext cx="244475" cy="244475"/>
            <a:chOff x="1661" y="2750"/>
            <a:chExt cx="250" cy="250"/>
          </a:xfrm>
        </p:grpSpPr>
        <p:sp>
          <p:nvSpPr>
            <p:cNvPr id="83" name="Oval 139"/>
            <p:cNvSpPr>
              <a:spLocks noChangeArrowheads="1"/>
            </p:cNvSpPr>
            <p:nvPr/>
          </p:nvSpPr>
          <p:spPr bwMode="auto">
            <a:xfrm>
              <a:off x="1661" y="2750"/>
              <a:ext cx="250" cy="2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ko-KR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84" name="Oval 140"/>
            <p:cNvSpPr>
              <a:spLocks noChangeArrowheads="1"/>
            </p:cNvSpPr>
            <p:nvPr/>
          </p:nvSpPr>
          <p:spPr bwMode="auto">
            <a:xfrm>
              <a:off x="1729" y="2818"/>
              <a:ext cx="114" cy="1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ko-KR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pSp>
        <p:nvGrpSpPr>
          <p:cNvPr id="85" name="Group 138"/>
          <p:cNvGrpSpPr>
            <a:grpSpLocks/>
          </p:cNvGrpSpPr>
          <p:nvPr/>
        </p:nvGrpSpPr>
        <p:grpSpPr bwMode="auto">
          <a:xfrm>
            <a:off x="5409506" y="3429347"/>
            <a:ext cx="244475" cy="244475"/>
            <a:chOff x="1661" y="2750"/>
            <a:chExt cx="250" cy="250"/>
          </a:xfrm>
        </p:grpSpPr>
        <p:sp>
          <p:nvSpPr>
            <p:cNvPr id="86" name="Oval 139"/>
            <p:cNvSpPr>
              <a:spLocks noChangeArrowheads="1"/>
            </p:cNvSpPr>
            <p:nvPr/>
          </p:nvSpPr>
          <p:spPr bwMode="auto">
            <a:xfrm>
              <a:off x="1661" y="2750"/>
              <a:ext cx="250" cy="2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ko-KR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87" name="Oval 140"/>
            <p:cNvSpPr>
              <a:spLocks noChangeArrowheads="1"/>
            </p:cNvSpPr>
            <p:nvPr/>
          </p:nvSpPr>
          <p:spPr bwMode="auto">
            <a:xfrm>
              <a:off x="1729" y="2818"/>
              <a:ext cx="114" cy="1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ko-KR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56878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22683</TotalTime>
  <Words>293</Words>
  <Application>Microsoft Office PowerPoint</Application>
  <PresentationFormat>全屏显示(4:3)</PresentationFormat>
  <Paragraphs>41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第一PPT模板网：www.1ppt.com</vt:lpstr>
      <vt:lpstr>第一PPT：www.1ppt.com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微软用户</cp:lastModifiedBy>
  <cp:revision>1289</cp:revision>
  <dcterms:created xsi:type="dcterms:W3CDTF">2009-02-11T05:37:22Z</dcterms:created>
  <dcterms:modified xsi:type="dcterms:W3CDTF">2015-12-16T06:12:51Z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