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90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矩形 11"/>
          <p:cNvSpPr/>
          <p:nvPr userDrawn="1"/>
        </p:nvSpPr>
        <p:spPr bwMode="auto">
          <a:xfrm>
            <a:off x="-8625" y="801569"/>
            <a:ext cx="9180512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799210" y="2507013"/>
            <a:ext cx="4044600" cy="2973600"/>
            <a:chOff x="1662113" y="2868613"/>
            <a:chExt cx="3057525" cy="224790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2" name="Freeform 7"/>
            <p:cNvSpPr>
              <a:spLocks/>
            </p:cNvSpPr>
            <p:nvPr/>
          </p:nvSpPr>
          <p:spPr bwMode="auto">
            <a:xfrm>
              <a:off x="1662113" y="3468688"/>
              <a:ext cx="1533525" cy="1647825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161" y="173"/>
                </a:cxn>
                <a:cxn ang="0">
                  <a:pos x="160" y="104"/>
                </a:cxn>
                <a:cxn ang="0">
                  <a:pos x="36" y="0"/>
                </a:cxn>
                <a:cxn ang="0">
                  <a:pos x="0" y="37"/>
                </a:cxn>
              </a:cxnLst>
              <a:rect l="0" t="0" r="r" b="b"/>
              <a:pathLst>
                <a:path w="161" h="173">
                  <a:moveTo>
                    <a:pt x="0" y="37"/>
                  </a:moveTo>
                  <a:lnTo>
                    <a:pt x="161" y="173"/>
                  </a:lnTo>
                  <a:lnTo>
                    <a:pt x="160" y="104"/>
                  </a:lnTo>
                  <a:lnTo>
                    <a:pt x="36" y="0"/>
                  </a:lnTo>
                  <a:lnTo>
                    <a:pt x="0" y="3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3000000" scaled="0"/>
              <a:tileRect/>
            </a:gradFill>
            <a:ln w="12700" algn="ctr">
              <a:solidFill>
                <a:schemeClr val="bg1">
                  <a:lumMod val="9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33" name="Freeform 8"/>
            <p:cNvSpPr>
              <a:spLocks/>
            </p:cNvSpPr>
            <p:nvPr/>
          </p:nvSpPr>
          <p:spPr bwMode="auto">
            <a:xfrm>
              <a:off x="3195638" y="3468688"/>
              <a:ext cx="1524000" cy="1647825"/>
            </a:xfrm>
            <a:custGeom>
              <a:avLst/>
              <a:gdLst/>
              <a:ahLst/>
              <a:cxnLst>
                <a:cxn ang="0">
                  <a:pos x="160" y="37"/>
                </a:cxn>
                <a:cxn ang="0">
                  <a:pos x="0" y="173"/>
                </a:cxn>
                <a:cxn ang="0">
                  <a:pos x="0" y="104"/>
                </a:cxn>
                <a:cxn ang="0">
                  <a:pos x="124" y="0"/>
                </a:cxn>
                <a:cxn ang="0">
                  <a:pos x="160" y="37"/>
                </a:cxn>
              </a:cxnLst>
              <a:rect l="0" t="0" r="r" b="b"/>
              <a:pathLst>
                <a:path w="160" h="173">
                  <a:moveTo>
                    <a:pt x="160" y="37"/>
                  </a:moveTo>
                  <a:lnTo>
                    <a:pt x="0" y="173"/>
                  </a:lnTo>
                  <a:lnTo>
                    <a:pt x="0" y="104"/>
                  </a:lnTo>
                  <a:lnTo>
                    <a:pt x="124" y="0"/>
                  </a:lnTo>
                  <a:lnTo>
                    <a:pt x="160" y="3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 w="12700" algn="ctr">
              <a:solidFill>
                <a:schemeClr val="bg1">
                  <a:lumMod val="95000"/>
                </a:schemeClr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>
                <a:rot lat="0" lon="0" rev="4200000"/>
              </a:lightRig>
            </a:scene3d>
            <a:sp3d>
              <a:bevelT prst="relaxedInset"/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34" name="Freeform 9"/>
            <p:cNvSpPr>
              <a:spLocks/>
            </p:cNvSpPr>
            <p:nvPr/>
          </p:nvSpPr>
          <p:spPr bwMode="auto">
            <a:xfrm>
              <a:off x="2005013" y="2868613"/>
              <a:ext cx="2371725" cy="1590675"/>
            </a:xfrm>
            <a:custGeom>
              <a:avLst/>
              <a:gdLst/>
              <a:ahLst/>
              <a:cxnLst>
                <a:cxn ang="0">
                  <a:pos x="124" y="0"/>
                </a:cxn>
                <a:cxn ang="0">
                  <a:pos x="0" y="63"/>
                </a:cxn>
                <a:cxn ang="0">
                  <a:pos x="125" y="167"/>
                </a:cxn>
                <a:cxn ang="0">
                  <a:pos x="249" y="63"/>
                </a:cxn>
                <a:cxn ang="0">
                  <a:pos x="124" y="0"/>
                </a:cxn>
              </a:cxnLst>
              <a:rect l="0" t="0" r="r" b="b"/>
              <a:pathLst>
                <a:path w="249" h="167">
                  <a:moveTo>
                    <a:pt x="124" y="0"/>
                  </a:moveTo>
                  <a:lnTo>
                    <a:pt x="0" y="63"/>
                  </a:lnTo>
                  <a:lnTo>
                    <a:pt x="125" y="167"/>
                  </a:lnTo>
                  <a:lnTo>
                    <a:pt x="249" y="63"/>
                  </a:lnTo>
                  <a:lnTo>
                    <a:pt x="124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 w="12700" algn="ctr">
              <a:solidFill>
                <a:schemeClr val="bg1">
                  <a:lumMod val="9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</p:grpSp>
      <p:grpSp>
        <p:nvGrpSpPr>
          <p:cNvPr id="35" name="组合 6"/>
          <p:cNvGrpSpPr>
            <a:grpSpLocks/>
          </p:cNvGrpSpPr>
          <p:nvPr/>
        </p:nvGrpSpPr>
        <p:grpSpPr bwMode="auto">
          <a:xfrm>
            <a:off x="1341438" y="2305645"/>
            <a:ext cx="2960687" cy="2141538"/>
            <a:chOff x="2071688" y="2716213"/>
            <a:chExt cx="2238375" cy="1619250"/>
          </a:xfrm>
        </p:grpSpPr>
        <p:sp>
          <p:nvSpPr>
            <p:cNvPr id="36" name="Freeform 13"/>
            <p:cNvSpPr>
              <a:spLocks/>
            </p:cNvSpPr>
            <p:nvPr/>
          </p:nvSpPr>
          <p:spPr bwMode="auto">
            <a:xfrm>
              <a:off x="2071688" y="2992438"/>
              <a:ext cx="1114425" cy="1343025"/>
            </a:xfrm>
            <a:custGeom>
              <a:avLst/>
              <a:gdLst>
                <a:gd name="T0" fmla="*/ 1114425 w 117"/>
                <a:gd name="T1" fmla="*/ 1343025 h 141"/>
                <a:gd name="T2" fmla="*/ 1114425 w 117"/>
                <a:gd name="T3" fmla="*/ 561975 h 141"/>
                <a:gd name="T4" fmla="*/ 400050 w 117"/>
                <a:gd name="T5" fmla="*/ 0 h 141"/>
                <a:gd name="T6" fmla="*/ 0 w 117"/>
                <a:gd name="T7" fmla="*/ 409575 h 141"/>
                <a:gd name="T8" fmla="*/ 1114425 w 117"/>
                <a:gd name="T9" fmla="*/ 1343025 h 1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7"/>
                <a:gd name="T16" fmla="*/ 0 h 141"/>
                <a:gd name="T17" fmla="*/ 117 w 117"/>
                <a:gd name="T18" fmla="*/ 141 h 1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7" h="141">
                  <a:moveTo>
                    <a:pt x="117" y="141"/>
                  </a:moveTo>
                  <a:lnTo>
                    <a:pt x="117" y="59"/>
                  </a:lnTo>
                  <a:lnTo>
                    <a:pt x="42" y="0"/>
                  </a:lnTo>
                  <a:lnTo>
                    <a:pt x="0" y="43"/>
                  </a:lnTo>
                  <a:lnTo>
                    <a:pt x="117" y="141"/>
                  </a:lnTo>
                  <a:close/>
                </a:path>
              </a:pathLst>
            </a:custGeom>
            <a:gradFill rotWithShape="1">
              <a:gsLst>
                <a:gs pos="0">
                  <a:srgbClr val="FFF050"/>
                </a:gs>
                <a:gs pos="100000">
                  <a:srgbClr val="FFA500"/>
                </a:gs>
              </a:gsLst>
              <a:lin ang="2700000" scaled="1"/>
            </a:gradFill>
            <a:ln w="12700" algn="ctr">
              <a:solidFill>
                <a:srgbClr val="FFF05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37" name="Freeform 14"/>
            <p:cNvSpPr>
              <a:spLocks/>
            </p:cNvSpPr>
            <p:nvPr/>
          </p:nvSpPr>
          <p:spPr bwMode="auto">
            <a:xfrm>
              <a:off x="3195638" y="2992438"/>
              <a:ext cx="1114425" cy="1343025"/>
            </a:xfrm>
            <a:custGeom>
              <a:avLst/>
              <a:gdLst/>
              <a:ahLst/>
              <a:cxnLst>
                <a:cxn ang="0">
                  <a:pos x="0" y="141"/>
                </a:cxn>
                <a:cxn ang="0">
                  <a:pos x="0" y="59"/>
                </a:cxn>
                <a:cxn ang="0">
                  <a:pos x="75" y="0"/>
                </a:cxn>
                <a:cxn ang="0">
                  <a:pos x="117" y="43"/>
                </a:cxn>
                <a:cxn ang="0">
                  <a:pos x="0" y="141"/>
                </a:cxn>
              </a:cxnLst>
              <a:rect l="0" t="0" r="r" b="b"/>
              <a:pathLst>
                <a:path w="117" h="141">
                  <a:moveTo>
                    <a:pt x="0" y="141"/>
                  </a:moveTo>
                  <a:lnTo>
                    <a:pt x="0" y="59"/>
                  </a:lnTo>
                  <a:lnTo>
                    <a:pt x="75" y="0"/>
                  </a:lnTo>
                  <a:lnTo>
                    <a:pt x="117" y="43"/>
                  </a:lnTo>
                  <a:lnTo>
                    <a:pt x="0" y="14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050"/>
                </a:gs>
                <a:gs pos="100000">
                  <a:srgbClr val="FFA500"/>
                </a:gs>
              </a:gsLst>
              <a:lin ang="8100000" scaled="1"/>
              <a:tileRect/>
            </a:gradFill>
            <a:ln w="12700" algn="ctr">
              <a:solidFill>
                <a:srgbClr val="FFF050"/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>
                <a:rot lat="0" lon="0" rev="4200000"/>
              </a:lightRig>
            </a:scene3d>
            <a:sp3d>
              <a:bevelT prst="relaxedInset"/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2471738" y="2716213"/>
              <a:ext cx="1438275" cy="838200"/>
            </a:xfrm>
            <a:custGeom>
              <a:avLst/>
              <a:gdLst>
                <a:gd name="T0" fmla="*/ 723900 w 151"/>
                <a:gd name="T1" fmla="*/ 0 h 88"/>
                <a:gd name="T2" fmla="*/ 1438275 w 151"/>
                <a:gd name="T3" fmla="*/ 276225 h 88"/>
                <a:gd name="T4" fmla="*/ 714375 w 151"/>
                <a:gd name="T5" fmla="*/ 838200 h 88"/>
                <a:gd name="T6" fmla="*/ 0 w 151"/>
                <a:gd name="T7" fmla="*/ 276225 h 88"/>
                <a:gd name="T8" fmla="*/ 723900 w 151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1"/>
                <a:gd name="T16" fmla="*/ 0 h 88"/>
                <a:gd name="T17" fmla="*/ 151 w 151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1" h="88">
                  <a:moveTo>
                    <a:pt x="76" y="0"/>
                  </a:moveTo>
                  <a:lnTo>
                    <a:pt x="151" y="29"/>
                  </a:lnTo>
                  <a:lnTo>
                    <a:pt x="75" y="88"/>
                  </a:lnTo>
                  <a:lnTo>
                    <a:pt x="0" y="29"/>
                  </a:lnTo>
                  <a:lnTo>
                    <a:pt x="76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050"/>
                </a:gs>
                <a:gs pos="100000">
                  <a:srgbClr val="FFA500"/>
                </a:gs>
              </a:gsLst>
              <a:lin ang="5400000" scaled="1"/>
            </a:gradFill>
            <a:ln w="12700" algn="ctr">
              <a:solidFill>
                <a:srgbClr val="FFF05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grpSp>
        <p:nvGrpSpPr>
          <p:cNvPr id="39" name="组合 10"/>
          <p:cNvGrpSpPr>
            <a:grpSpLocks/>
          </p:cNvGrpSpPr>
          <p:nvPr/>
        </p:nvGrpSpPr>
        <p:grpSpPr bwMode="auto">
          <a:xfrm>
            <a:off x="1971675" y="1700808"/>
            <a:ext cx="1700213" cy="1549400"/>
            <a:chOff x="2547938" y="2259013"/>
            <a:chExt cx="1285875" cy="1171575"/>
          </a:xfrm>
        </p:grpSpPr>
        <p:sp>
          <p:nvSpPr>
            <p:cNvPr id="40" name="Freeform 11"/>
            <p:cNvSpPr>
              <a:spLocks/>
            </p:cNvSpPr>
            <p:nvPr/>
          </p:nvSpPr>
          <p:spPr bwMode="auto">
            <a:xfrm>
              <a:off x="2547938" y="2259013"/>
              <a:ext cx="638735" cy="1171575"/>
            </a:xfrm>
            <a:custGeom>
              <a:avLst/>
              <a:gdLst/>
              <a:ahLst/>
              <a:cxnLst>
                <a:cxn ang="0">
                  <a:pos x="67" y="123"/>
                </a:cxn>
                <a:cxn ang="0">
                  <a:pos x="67" y="0"/>
                </a:cxn>
                <a:cxn ang="0">
                  <a:pos x="0" y="69"/>
                </a:cxn>
                <a:cxn ang="0">
                  <a:pos x="67" y="123"/>
                </a:cxn>
              </a:cxnLst>
              <a:rect l="0" t="0" r="r" b="b"/>
              <a:pathLst>
                <a:path w="67" h="123">
                  <a:moveTo>
                    <a:pt x="67" y="123"/>
                  </a:moveTo>
                  <a:lnTo>
                    <a:pt x="67" y="0"/>
                  </a:lnTo>
                  <a:lnTo>
                    <a:pt x="0" y="69"/>
                  </a:lnTo>
                  <a:lnTo>
                    <a:pt x="67" y="12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3000000" scaled="0"/>
              <a:tileRect/>
            </a:gradFill>
            <a:ln w="12700" algn="ctr">
              <a:solidFill>
                <a:schemeClr val="bg1">
                  <a:lumMod val="9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41" name="Freeform 12"/>
            <p:cNvSpPr>
              <a:spLocks/>
            </p:cNvSpPr>
            <p:nvPr/>
          </p:nvSpPr>
          <p:spPr bwMode="auto">
            <a:xfrm>
              <a:off x="3195638" y="2259013"/>
              <a:ext cx="638175" cy="1171575"/>
            </a:xfrm>
            <a:custGeom>
              <a:avLst/>
              <a:gdLst/>
              <a:ahLst/>
              <a:cxnLst>
                <a:cxn ang="0">
                  <a:pos x="0" y="123"/>
                </a:cxn>
                <a:cxn ang="0">
                  <a:pos x="0" y="0"/>
                </a:cxn>
                <a:cxn ang="0">
                  <a:pos x="67" y="69"/>
                </a:cxn>
                <a:cxn ang="0">
                  <a:pos x="0" y="123"/>
                </a:cxn>
              </a:cxnLst>
              <a:rect l="0" t="0" r="r" b="b"/>
              <a:pathLst>
                <a:path w="67" h="123">
                  <a:moveTo>
                    <a:pt x="0" y="123"/>
                  </a:moveTo>
                  <a:lnTo>
                    <a:pt x="0" y="0"/>
                  </a:lnTo>
                  <a:lnTo>
                    <a:pt x="67" y="69"/>
                  </a:lnTo>
                  <a:lnTo>
                    <a:pt x="0" y="12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 w="12700" algn="ctr">
              <a:solidFill>
                <a:schemeClr val="bg1">
                  <a:lumMod val="95000"/>
                </a:schemeClr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>
                <a:rot lat="0" lon="0" rev="4200000"/>
              </a:lightRig>
            </a:scene3d>
            <a:sp3d>
              <a:bevelT prst="relaxedInset"/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</p:grpSp>
      <p:grpSp>
        <p:nvGrpSpPr>
          <p:cNvPr id="42" name="组合 13"/>
          <p:cNvGrpSpPr>
            <a:grpSpLocks/>
          </p:cNvGrpSpPr>
          <p:nvPr/>
        </p:nvGrpSpPr>
        <p:grpSpPr bwMode="auto">
          <a:xfrm>
            <a:off x="3741738" y="2991445"/>
            <a:ext cx="4597400" cy="125413"/>
            <a:chOff x="3732916" y="3279354"/>
            <a:chExt cx="4596335" cy="126000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3829731" y="3343151"/>
              <a:ext cx="4499520" cy="0"/>
            </a:xfrm>
            <a:prstGeom prst="line">
              <a:avLst/>
            </a:prstGeom>
            <a:ln w="25400">
              <a:solidFill>
                <a:srgbClr val="FFF05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椭圆 43"/>
            <p:cNvSpPr>
              <a:spLocks noChangeAspect="1"/>
            </p:cNvSpPr>
            <p:nvPr/>
          </p:nvSpPr>
          <p:spPr>
            <a:xfrm>
              <a:off x="3732916" y="3279354"/>
              <a:ext cx="125383" cy="12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A5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5" name="组合 16"/>
          <p:cNvGrpSpPr>
            <a:grpSpLocks/>
          </p:cNvGrpSpPr>
          <p:nvPr/>
        </p:nvGrpSpPr>
        <p:grpSpPr bwMode="auto">
          <a:xfrm>
            <a:off x="4286250" y="3869333"/>
            <a:ext cx="4052888" cy="125412"/>
            <a:chOff x="4277201" y="4157468"/>
            <a:chExt cx="4052050" cy="126000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4369257" y="4221266"/>
              <a:ext cx="3959994" cy="0"/>
            </a:xfrm>
            <a:prstGeom prst="line">
              <a:avLst/>
            </a:prstGeom>
            <a:ln w="25400">
              <a:solidFill>
                <a:schemeClr val="bg1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椭圆 46"/>
            <p:cNvSpPr>
              <a:spLocks noChangeAspect="1"/>
            </p:cNvSpPr>
            <p:nvPr/>
          </p:nvSpPr>
          <p:spPr>
            <a:xfrm>
              <a:off x="4277201" y="4157468"/>
              <a:ext cx="125387" cy="126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8" name="组合 19"/>
          <p:cNvGrpSpPr>
            <a:grpSpLocks/>
          </p:cNvGrpSpPr>
          <p:nvPr/>
        </p:nvGrpSpPr>
        <p:grpSpPr bwMode="auto">
          <a:xfrm>
            <a:off x="3197225" y="2113558"/>
            <a:ext cx="5141913" cy="125412"/>
            <a:chOff x="3188631" y="2401239"/>
            <a:chExt cx="5140620" cy="126000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3288619" y="2465037"/>
              <a:ext cx="5040632" cy="0"/>
            </a:xfrm>
            <a:prstGeom prst="line">
              <a:avLst/>
            </a:prstGeom>
            <a:ln w="25400">
              <a:solidFill>
                <a:schemeClr val="bg1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椭圆 49"/>
            <p:cNvSpPr>
              <a:spLocks noChangeAspect="1"/>
            </p:cNvSpPr>
            <p:nvPr/>
          </p:nvSpPr>
          <p:spPr>
            <a:xfrm>
              <a:off x="3188631" y="2401239"/>
              <a:ext cx="125381" cy="126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51" name="TextBox 43"/>
          <p:cNvSpPr txBox="1">
            <a:spLocks noChangeArrowheads="1"/>
          </p:cNvSpPr>
          <p:nvPr/>
        </p:nvSpPr>
        <p:spPr bwMode="auto">
          <a:xfrm>
            <a:off x="3609312" y="1863894"/>
            <a:ext cx="252000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23"/>
          <p:cNvSpPr txBox="1">
            <a:spLocks noChangeArrowheads="1"/>
          </p:cNvSpPr>
          <p:nvPr/>
        </p:nvSpPr>
        <p:spPr bwMode="auto">
          <a:xfrm>
            <a:off x="3609975" y="2188170"/>
            <a:ext cx="2519363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… …</a:t>
            </a:r>
            <a:endParaRPr lang="zh-CN" alt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43"/>
          <p:cNvSpPr txBox="1">
            <a:spLocks noChangeArrowheads="1"/>
          </p:cNvSpPr>
          <p:nvPr/>
        </p:nvSpPr>
        <p:spPr bwMode="auto">
          <a:xfrm>
            <a:off x="5046217" y="3607422"/>
            <a:ext cx="252000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25"/>
          <p:cNvSpPr txBox="1">
            <a:spLocks noChangeArrowheads="1"/>
          </p:cNvSpPr>
          <p:nvPr/>
        </p:nvSpPr>
        <p:spPr bwMode="auto">
          <a:xfrm>
            <a:off x="5046663" y="3931245"/>
            <a:ext cx="25193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 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  <a:endParaRPr lang="zh-CN" alt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43"/>
          <p:cNvSpPr txBox="1">
            <a:spLocks noChangeArrowheads="1"/>
          </p:cNvSpPr>
          <p:nvPr/>
        </p:nvSpPr>
        <p:spPr bwMode="auto">
          <a:xfrm>
            <a:off x="4494682" y="2720237"/>
            <a:ext cx="252000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rgbClr val="FFF05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1600" dirty="0">
              <a:solidFill>
                <a:srgbClr val="FFF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27"/>
          <p:cNvSpPr txBox="1">
            <a:spLocks noChangeArrowheads="1"/>
          </p:cNvSpPr>
          <p:nvPr/>
        </p:nvSpPr>
        <p:spPr bwMode="auto">
          <a:xfrm>
            <a:off x="4494213" y="3043833"/>
            <a:ext cx="25209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FFF050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r>
              <a:rPr lang="en-US" altLang="zh-CN" sz="1400">
                <a:solidFill>
                  <a:srgbClr val="FFF050"/>
                </a:solidFill>
                <a:latin typeface="微软雅黑" pitchFamily="34" charset="-122"/>
                <a:ea typeface="微软雅黑" pitchFamily="34" charset="-122"/>
              </a:rPr>
              <a:t> … …</a:t>
            </a:r>
            <a:endParaRPr lang="zh-CN" altLang="en-US" sz="1400">
              <a:solidFill>
                <a:srgbClr val="FFF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146"/>
          <p:cNvSpPr txBox="1">
            <a:spLocks noChangeArrowheads="1"/>
          </p:cNvSpPr>
          <p:nvPr/>
        </p:nvSpPr>
        <p:spPr bwMode="auto">
          <a:xfrm>
            <a:off x="2219081" y="2286580"/>
            <a:ext cx="5400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/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1</a:t>
            </a:r>
          </a:p>
        </p:txBody>
      </p:sp>
      <p:sp>
        <p:nvSpPr>
          <p:cNvPr id="58" name="TextBox 146"/>
          <p:cNvSpPr txBox="1">
            <a:spLocks noChangeArrowheads="1"/>
          </p:cNvSpPr>
          <p:nvPr/>
        </p:nvSpPr>
        <p:spPr bwMode="auto">
          <a:xfrm>
            <a:off x="1933513" y="3157437"/>
            <a:ext cx="5400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/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2</a:t>
            </a:r>
          </a:p>
        </p:txBody>
      </p:sp>
      <p:sp>
        <p:nvSpPr>
          <p:cNvPr id="59" name="TextBox 146"/>
          <p:cNvSpPr txBox="1">
            <a:spLocks noChangeArrowheads="1"/>
          </p:cNvSpPr>
          <p:nvPr/>
        </p:nvSpPr>
        <p:spPr bwMode="auto">
          <a:xfrm>
            <a:off x="1647944" y="4028295"/>
            <a:ext cx="5400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/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727022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22535</TotalTime>
  <Words>191</Words>
  <Application>Microsoft Office PowerPoint</Application>
  <PresentationFormat>全屏显示(4:3)</PresentationFormat>
  <Paragraphs>26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1269</cp:revision>
  <dcterms:created xsi:type="dcterms:W3CDTF">2009-02-11T05:37:22Z</dcterms:created>
  <dcterms:modified xsi:type="dcterms:W3CDTF">2015-12-06T08:55:01Z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