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20" d="100"/>
          <a:sy n="120" d="100"/>
        </p:scale>
        <p:origin x="-157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55875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2015/4/13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AutoShape 2061"/>
          <p:cNvSpPr>
            <a:spLocks noChangeArrowheads="1"/>
          </p:cNvSpPr>
          <p:nvPr/>
        </p:nvSpPr>
        <p:spPr bwMode="auto">
          <a:xfrm>
            <a:off x="584200" y="1052513"/>
            <a:ext cx="1979613" cy="360362"/>
          </a:xfrm>
          <a:prstGeom prst="plaque">
            <a:avLst>
              <a:gd name="adj" fmla="val 15861"/>
            </a:avLst>
          </a:prstGeom>
          <a:gradFill rotWithShape="1">
            <a:gsLst>
              <a:gs pos="0">
                <a:srgbClr val="DDDDDD"/>
              </a:gs>
              <a:gs pos="100000">
                <a:srgbClr val="C0C0C0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Bottom"/>
            <a:lightRig rig="legacyFlat3" dir="b"/>
          </a:scene3d>
          <a:sp3d extrusionH="492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 wrap="none" lIns="0" tIns="0" rIns="0" bIns="0" anchor="ctr">
            <a:flatTx/>
          </a:bodyPr>
          <a:lstStyle/>
          <a:p>
            <a:pPr algn="ctr" eaLnBrk="0" latinLnBrk="0" hangingPunct="0"/>
            <a:endParaRPr kumimoji="0" lang="zh-CN" altLang="zh-CN" sz="1000">
              <a:latin typeface="휴먼새내기체"/>
              <a:ea typeface="휴먼새내기체"/>
              <a:cs typeface="휴먼새내기체"/>
            </a:endParaRPr>
          </a:p>
        </p:txBody>
      </p:sp>
      <p:sp>
        <p:nvSpPr>
          <p:cNvPr id="130" name="Line 1557"/>
          <p:cNvSpPr>
            <a:spLocks noChangeShapeType="1"/>
          </p:cNvSpPr>
          <p:nvPr/>
        </p:nvSpPr>
        <p:spPr bwMode="auto">
          <a:xfrm>
            <a:off x="2347913" y="561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1" name="Line 1558"/>
          <p:cNvSpPr>
            <a:spLocks noChangeShapeType="1"/>
          </p:cNvSpPr>
          <p:nvPr/>
        </p:nvSpPr>
        <p:spPr bwMode="auto">
          <a:xfrm>
            <a:off x="2347913" y="561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2" name="Line 1561"/>
          <p:cNvSpPr>
            <a:spLocks noChangeShapeType="1"/>
          </p:cNvSpPr>
          <p:nvPr/>
        </p:nvSpPr>
        <p:spPr bwMode="auto">
          <a:xfrm>
            <a:off x="2135188" y="57721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3" name="Line 1562"/>
          <p:cNvSpPr>
            <a:spLocks noChangeShapeType="1"/>
          </p:cNvSpPr>
          <p:nvPr/>
        </p:nvSpPr>
        <p:spPr bwMode="auto">
          <a:xfrm>
            <a:off x="2135188" y="57721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4" name="Line 1574"/>
          <p:cNvSpPr>
            <a:spLocks noChangeShapeType="1"/>
          </p:cNvSpPr>
          <p:nvPr/>
        </p:nvSpPr>
        <p:spPr bwMode="auto">
          <a:xfrm>
            <a:off x="2122488" y="56261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5" name="Line 1575"/>
          <p:cNvSpPr>
            <a:spLocks noChangeShapeType="1"/>
          </p:cNvSpPr>
          <p:nvPr/>
        </p:nvSpPr>
        <p:spPr bwMode="auto">
          <a:xfrm>
            <a:off x="2122488" y="56261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6" name="Line 1598"/>
          <p:cNvSpPr>
            <a:spLocks noChangeShapeType="1"/>
          </p:cNvSpPr>
          <p:nvPr/>
        </p:nvSpPr>
        <p:spPr bwMode="auto">
          <a:xfrm>
            <a:off x="5303838" y="584517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7" name="Line 1599"/>
          <p:cNvSpPr>
            <a:spLocks noChangeShapeType="1"/>
          </p:cNvSpPr>
          <p:nvPr/>
        </p:nvSpPr>
        <p:spPr bwMode="auto">
          <a:xfrm>
            <a:off x="5303838" y="584517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8" name="Line 1600"/>
          <p:cNvSpPr>
            <a:spLocks noChangeShapeType="1"/>
          </p:cNvSpPr>
          <p:nvPr/>
        </p:nvSpPr>
        <p:spPr bwMode="auto">
          <a:xfrm>
            <a:off x="5291138" y="57594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9" name="Line 1601"/>
          <p:cNvSpPr>
            <a:spLocks noChangeShapeType="1"/>
          </p:cNvSpPr>
          <p:nvPr/>
        </p:nvSpPr>
        <p:spPr bwMode="auto">
          <a:xfrm>
            <a:off x="5291138" y="57594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0" name="Line 1602"/>
          <p:cNvSpPr>
            <a:spLocks noChangeShapeType="1"/>
          </p:cNvSpPr>
          <p:nvPr/>
        </p:nvSpPr>
        <p:spPr bwMode="auto">
          <a:xfrm>
            <a:off x="5278438" y="569277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1" name="Line 1603"/>
          <p:cNvSpPr>
            <a:spLocks noChangeShapeType="1"/>
          </p:cNvSpPr>
          <p:nvPr/>
        </p:nvSpPr>
        <p:spPr bwMode="auto">
          <a:xfrm>
            <a:off x="5278438" y="569277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2" name="Line 1612"/>
          <p:cNvSpPr>
            <a:spLocks noChangeShapeType="1"/>
          </p:cNvSpPr>
          <p:nvPr/>
        </p:nvSpPr>
        <p:spPr bwMode="auto">
          <a:xfrm>
            <a:off x="4148138" y="575468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3" name="Line 1613"/>
          <p:cNvSpPr>
            <a:spLocks noChangeShapeType="1"/>
          </p:cNvSpPr>
          <p:nvPr/>
        </p:nvSpPr>
        <p:spPr bwMode="auto">
          <a:xfrm>
            <a:off x="4148138" y="575468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4" name="Line 1616"/>
          <p:cNvSpPr>
            <a:spLocks noChangeShapeType="1"/>
          </p:cNvSpPr>
          <p:nvPr/>
        </p:nvSpPr>
        <p:spPr bwMode="auto">
          <a:xfrm>
            <a:off x="3935413" y="59166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5" name="Line 1617"/>
          <p:cNvSpPr>
            <a:spLocks noChangeShapeType="1"/>
          </p:cNvSpPr>
          <p:nvPr/>
        </p:nvSpPr>
        <p:spPr bwMode="auto">
          <a:xfrm>
            <a:off x="3935413" y="59166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6" name="Line 1620"/>
          <p:cNvSpPr>
            <a:spLocks noChangeShapeType="1"/>
          </p:cNvSpPr>
          <p:nvPr/>
        </p:nvSpPr>
        <p:spPr bwMode="auto">
          <a:xfrm>
            <a:off x="3922713" y="583088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7" name="Line 1621"/>
          <p:cNvSpPr>
            <a:spLocks noChangeShapeType="1"/>
          </p:cNvSpPr>
          <p:nvPr/>
        </p:nvSpPr>
        <p:spPr bwMode="auto">
          <a:xfrm>
            <a:off x="3922713" y="583088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8" name="Line 1623"/>
          <p:cNvSpPr>
            <a:spLocks noChangeShapeType="1"/>
          </p:cNvSpPr>
          <p:nvPr/>
        </p:nvSpPr>
        <p:spPr bwMode="auto">
          <a:xfrm>
            <a:off x="3913188" y="57642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9" name="Line 1624"/>
          <p:cNvSpPr>
            <a:spLocks noChangeShapeType="1"/>
          </p:cNvSpPr>
          <p:nvPr/>
        </p:nvSpPr>
        <p:spPr bwMode="auto">
          <a:xfrm>
            <a:off x="3913188" y="57642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0" name="Line 1626"/>
          <p:cNvSpPr>
            <a:spLocks noChangeShapeType="1"/>
          </p:cNvSpPr>
          <p:nvPr/>
        </p:nvSpPr>
        <p:spPr bwMode="auto">
          <a:xfrm>
            <a:off x="3932238" y="57642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1" name="Line 1627"/>
          <p:cNvSpPr>
            <a:spLocks noChangeShapeType="1"/>
          </p:cNvSpPr>
          <p:nvPr/>
        </p:nvSpPr>
        <p:spPr bwMode="auto">
          <a:xfrm>
            <a:off x="3932238" y="57642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2" name="Line 1629"/>
          <p:cNvSpPr>
            <a:spLocks noChangeShapeType="1"/>
          </p:cNvSpPr>
          <p:nvPr/>
        </p:nvSpPr>
        <p:spPr bwMode="auto">
          <a:xfrm>
            <a:off x="3922713" y="577056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3" name="Line 1630"/>
          <p:cNvSpPr>
            <a:spLocks noChangeShapeType="1"/>
          </p:cNvSpPr>
          <p:nvPr/>
        </p:nvSpPr>
        <p:spPr bwMode="auto">
          <a:xfrm>
            <a:off x="3922713" y="577056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154" name="Object 1967"/>
          <p:cNvGraphicFramePr>
            <a:graphicFrameLocks noChangeAspect="1"/>
          </p:cNvGraphicFramePr>
          <p:nvPr/>
        </p:nvGraphicFramePr>
        <p:xfrm>
          <a:off x="2436813" y="836613"/>
          <a:ext cx="6096000" cy="406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차트" r:id="rId3" imgW="6096000" imgH="4067387" progId="MSGraph.Chart.8">
                  <p:embed followColorScheme="full"/>
                </p:oleObj>
              </mc:Choice>
              <mc:Fallback>
                <p:oleObj name="차트" r:id="rId3" imgW="6096000" imgH="4067387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6813" y="836613"/>
                        <a:ext cx="6096000" cy="406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5" name="Rectangle 2044"/>
          <p:cNvSpPr>
            <a:spLocks noChangeArrowheads="1"/>
          </p:cNvSpPr>
          <p:nvPr/>
        </p:nvSpPr>
        <p:spPr bwMode="auto">
          <a:xfrm>
            <a:off x="2797175" y="4868863"/>
            <a:ext cx="4895850" cy="1441450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808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6" name="Line 2045"/>
          <p:cNvSpPr>
            <a:spLocks noChangeShapeType="1"/>
          </p:cNvSpPr>
          <p:nvPr/>
        </p:nvSpPr>
        <p:spPr bwMode="auto">
          <a:xfrm>
            <a:off x="2797175" y="5157788"/>
            <a:ext cx="489585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7" name="Line 2046"/>
          <p:cNvSpPr>
            <a:spLocks noChangeShapeType="1"/>
          </p:cNvSpPr>
          <p:nvPr/>
        </p:nvSpPr>
        <p:spPr bwMode="auto">
          <a:xfrm>
            <a:off x="3516313" y="4868863"/>
            <a:ext cx="0" cy="144145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8" name="Line 2047"/>
          <p:cNvSpPr>
            <a:spLocks noChangeShapeType="1"/>
          </p:cNvSpPr>
          <p:nvPr/>
        </p:nvSpPr>
        <p:spPr bwMode="auto">
          <a:xfrm>
            <a:off x="2797175" y="5445125"/>
            <a:ext cx="489585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9" name="Line 2048"/>
          <p:cNvSpPr>
            <a:spLocks noChangeShapeType="1"/>
          </p:cNvSpPr>
          <p:nvPr/>
        </p:nvSpPr>
        <p:spPr bwMode="auto">
          <a:xfrm>
            <a:off x="2797175" y="5734050"/>
            <a:ext cx="489585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0" name="Line 2049"/>
          <p:cNvSpPr>
            <a:spLocks noChangeShapeType="1"/>
          </p:cNvSpPr>
          <p:nvPr/>
        </p:nvSpPr>
        <p:spPr bwMode="auto">
          <a:xfrm>
            <a:off x="2797175" y="6021388"/>
            <a:ext cx="489585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1" name="Line 2050"/>
          <p:cNvSpPr>
            <a:spLocks noChangeShapeType="1"/>
          </p:cNvSpPr>
          <p:nvPr/>
        </p:nvSpPr>
        <p:spPr bwMode="auto">
          <a:xfrm flipH="1" flipV="1">
            <a:off x="2797175" y="4868863"/>
            <a:ext cx="719138" cy="288925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2" name="Text Box 2051"/>
          <p:cNvSpPr txBox="1">
            <a:spLocks noChangeArrowheads="1"/>
          </p:cNvSpPr>
          <p:nvPr/>
        </p:nvSpPr>
        <p:spPr bwMode="auto">
          <a:xfrm>
            <a:off x="2797175" y="5157788"/>
            <a:ext cx="7508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1_section</a:t>
            </a:r>
          </a:p>
        </p:txBody>
      </p:sp>
      <p:sp>
        <p:nvSpPr>
          <p:cNvPr id="163" name="Text Box 2052"/>
          <p:cNvSpPr txBox="1">
            <a:spLocks noChangeArrowheads="1"/>
          </p:cNvSpPr>
          <p:nvPr/>
        </p:nvSpPr>
        <p:spPr bwMode="auto">
          <a:xfrm>
            <a:off x="2797175" y="5445125"/>
            <a:ext cx="7508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2_section</a:t>
            </a:r>
          </a:p>
        </p:txBody>
      </p:sp>
      <p:sp>
        <p:nvSpPr>
          <p:cNvPr id="164" name="Text Box 2053"/>
          <p:cNvSpPr txBox="1">
            <a:spLocks noChangeArrowheads="1"/>
          </p:cNvSpPr>
          <p:nvPr/>
        </p:nvSpPr>
        <p:spPr bwMode="auto">
          <a:xfrm>
            <a:off x="2797175" y="5734050"/>
            <a:ext cx="7508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3_section</a:t>
            </a:r>
          </a:p>
        </p:txBody>
      </p:sp>
      <p:sp>
        <p:nvSpPr>
          <p:cNvPr id="165" name="Text Box 2054"/>
          <p:cNvSpPr txBox="1">
            <a:spLocks noChangeArrowheads="1"/>
          </p:cNvSpPr>
          <p:nvPr/>
        </p:nvSpPr>
        <p:spPr bwMode="auto">
          <a:xfrm>
            <a:off x="2797175" y="6021388"/>
            <a:ext cx="7508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4_section</a:t>
            </a:r>
          </a:p>
        </p:txBody>
      </p:sp>
      <p:sp>
        <p:nvSpPr>
          <p:cNvPr id="166" name="Rectangle 2055"/>
          <p:cNvSpPr>
            <a:spLocks noChangeArrowheads="1"/>
          </p:cNvSpPr>
          <p:nvPr/>
        </p:nvSpPr>
        <p:spPr bwMode="auto">
          <a:xfrm>
            <a:off x="3503613" y="5190558"/>
            <a:ext cx="3998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* An ad-industry veteran and entrepreneur shares his insights about the best ways. </a:t>
            </a:r>
          </a:p>
        </p:txBody>
      </p:sp>
      <p:sp>
        <p:nvSpPr>
          <p:cNvPr id="167" name="Rectangle 2056"/>
          <p:cNvSpPr>
            <a:spLocks noChangeArrowheads="1"/>
          </p:cNvSpPr>
          <p:nvPr/>
        </p:nvSpPr>
        <p:spPr bwMode="auto">
          <a:xfrm>
            <a:off x="3503613" y="5482658"/>
            <a:ext cx="224131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Batang" pitchFamily="18" charset="-127"/>
              <a:buNone/>
              <a:tabLst>
                <a:tab pos="482600" algn="l"/>
              </a:tabLst>
              <a:defRPr/>
            </a:pPr>
            <a:r>
              <a:rPr kumimoji="0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* Find your business, over 2.5 million listings.</a:t>
            </a:r>
          </a:p>
        </p:txBody>
      </p:sp>
      <p:sp>
        <p:nvSpPr>
          <p:cNvPr id="168" name="Rectangle 2057"/>
          <p:cNvSpPr>
            <a:spLocks noChangeArrowheads="1"/>
          </p:cNvSpPr>
          <p:nvPr/>
        </p:nvSpPr>
        <p:spPr bwMode="auto">
          <a:xfrm>
            <a:off x="3503613" y="5776345"/>
            <a:ext cx="330250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* Company Officials Learn About NCLB School Transfer Provisions .</a:t>
            </a:r>
          </a:p>
        </p:txBody>
      </p:sp>
      <p:sp>
        <p:nvSpPr>
          <p:cNvPr id="169" name="Rectangle 2058"/>
          <p:cNvSpPr>
            <a:spLocks noChangeArrowheads="1"/>
          </p:cNvSpPr>
          <p:nvPr/>
        </p:nvSpPr>
        <p:spPr bwMode="auto">
          <a:xfrm>
            <a:off x="3506788" y="6049395"/>
            <a:ext cx="386676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* There's also a place to find out more about us, and about all that the business. </a:t>
            </a:r>
          </a:p>
        </p:txBody>
      </p:sp>
      <p:sp>
        <p:nvSpPr>
          <p:cNvPr id="170" name="Rectangle 2060"/>
          <p:cNvSpPr>
            <a:spLocks noChangeArrowheads="1"/>
          </p:cNvSpPr>
          <p:nvPr/>
        </p:nvSpPr>
        <p:spPr bwMode="auto">
          <a:xfrm>
            <a:off x="3913188" y="782680"/>
            <a:ext cx="272542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5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</a:rPr>
              <a:t>COMPANY new low-cost and easy-to-use.</a:t>
            </a:r>
          </a:p>
        </p:txBody>
      </p:sp>
      <p:sp>
        <p:nvSpPr>
          <p:cNvPr id="171" name="Rectangle 2062"/>
          <p:cNvSpPr>
            <a:spLocks noChangeArrowheads="1"/>
          </p:cNvSpPr>
          <p:nvPr/>
        </p:nvSpPr>
        <p:spPr bwMode="auto">
          <a:xfrm>
            <a:off x="600075" y="1123950"/>
            <a:ext cx="18557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MARKETING GRAPH _ 001</a:t>
            </a:r>
          </a:p>
        </p:txBody>
      </p:sp>
      <p:sp>
        <p:nvSpPr>
          <p:cNvPr id="172" name="AutoShape 2066"/>
          <p:cNvSpPr>
            <a:spLocks noChangeArrowheads="1"/>
          </p:cNvSpPr>
          <p:nvPr/>
        </p:nvSpPr>
        <p:spPr bwMode="auto">
          <a:xfrm>
            <a:off x="569913" y="1574800"/>
            <a:ext cx="661987" cy="431800"/>
          </a:xfrm>
          <a:prstGeom prst="roundRect">
            <a:avLst>
              <a:gd name="adj" fmla="val 7231"/>
            </a:avLst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3" name="Text Box 2063"/>
          <p:cNvSpPr txBox="1">
            <a:spLocks noChangeArrowheads="1"/>
          </p:cNvSpPr>
          <p:nvPr/>
        </p:nvSpPr>
        <p:spPr bwMode="auto">
          <a:xfrm>
            <a:off x="1193800" y="1555750"/>
            <a:ext cx="18383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701" tIns="42350" rIns="84701" bIns="42350">
            <a:spAutoFit/>
          </a:bodyPr>
          <a:lstStyle>
            <a:lvl1pPr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ko-KR">
                <a:solidFill>
                  <a:srgbClr val="777777"/>
                </a:solidFill>
                <a:latin typeface="돋움" pitchFamily="34" charset="-127"/>
                <a:ea typeface="돋움" pitchFamily="34" charset="-127"/>
              </a:rPr>
              <a:t>Building Brand Identity and Corporate Identity</a:t>
            </a:r>
          </a:p>
          <a:p>
            <a:pPr eaLnBrk="1" hangingPunct="1">
              <a:spcBef>
                <a:spcPct val="30000"/>
              </a:spcBef>
            </a:pPr>
            <a:r>
              <a:rPr lang="en-US" altLang="ko-KR">
                <a:solidFill>
                  <a:srgbClr val="777777"/>
                </a:solidFill>
                <a:latin typeface="돋움" pitchFamily="34" charset="-127"/>
                <a:ea typeface="돋움" pitchFamily="34" charset="-127"/>
              </a:rPr>
              <a:t>Style Guide</a:t>
            </a:r>
          </a:p>
        </p:txBody>
      </p:sp>
      <p:sp>
        <p:nvSpPr>
          <p:cNvPr id="174" name="Text Box 2064"/>
          <p:cNvSpPr txBox="1">
            <a:spLocks noChangeArrowheads="1"/>
          </p:cNvSpPr>
          <p:nvPr/>
        </p:nvSpPr>
        <p:spPr bwMode="auto">
          <a:xfrm>
            <a:off x="546100" y="1603375"/>
            <a:ext cx="8636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701" tIns="42350" rIns="84701" bIns="42350">
            <a:spAutoFit/>
          </a:bodyPr>
          <a:lstStyle>
            <a:lvl1pPr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1000" b="1">
                <a:latin typeface="돋움" pitchFamily="34" charset="-127"/>
                <a:ea typeface="돋움" pitchFamily="34" charset="-127"/>
              </a:rPr>
              <a:t>Brand</a:t>
            </a:r>
            <a:br>
              <a:rPr lang="en-US" altLang="ko-KR" sz="1000" b="1">
                <a:latin typeface="돋움" pitchFamily="34" charset="-127"/>
                <a:ea typeface="돋움" pitchFamily="34" charset="-127"/>
              </a:rPr>
            </a:br>
            <a:r>
              <a:rPr lang="en-US" altLang="ko-KR" sz="1000" b="1">
                <a:latin typeface="돋움" pitchFamily="34" charset="-127"/>
                <a:ea typeface="돋움" pitchFamily="34" charset="-127"/>
              </a:rPr>
              <a:t>Identity</a:t>
            </a:r>
          </a:p>
        </p:txBody>
      </p:sp>
      <p:grpSp>
        <p:nvGrpSpPr>
          <p:cNvPr id="175" name="Group 2068"/>
          <p:cNvGrpSpPr>
            <a:grpSpLocks/>
          </p:cNvGrpSpPr>
          <p:nvPr/>
        </p:nvGrpSpPr>
        <p:grpSpPr bwMode="auto">
          <a:xfrm>
            <a:off x="546100" y="2166938"/>
            <a:ext cx="2486025" cy="488950"/>
            <a:chOff x="89" y="1162"/>
            <a:chExt cx="1566" cy="308"/>
          </a:xfrm>
        </p:grpSpPr>
        <p:sp>
          <p:nvSpPr>
            <p:cNvPr id="176" name="AutoShape 2069"/>
            <p:cNvSpPr>
              <a:spLocks noChangeArrowheads="1"/>
            </p:cNvSpPr>
            <p:nvPr/>
          </p:nvSpPr>
          <p:spPr bwMode="auto">
            <a:xfrm>
              <a:off x="104" y="1174"/>
              <a:ext cx="417" cy="272"/>
            </a:xfrm>
            <a:prstGeom prst="roundRect">
              <a:avLst>
                <a:gd name="adj" fmla="val 7231"/>
              </a:avLst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Text Box 2070"/>
            <p:cNvSpPr txBox="1">
              <a:spLocks noChangeArrowheads="1"/>
            </p:cNvSpPr>
            <p:nvPr/>
          </p:nvSpPr>
          <p:spPr bwMode="auto">
            <a:xfrm>
              <a:off x="497" y="1162"/>
              <a:ext cx="1158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701" tIns="42350" rIns="84701" bIns="42350">
              <a:spAutoFit/>
            </a:bodyPr>
            <a:lstStyle>
              <a:lvl1pPr defTabSz="847725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defTabSz="847725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defTabSz="847725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defTabSz="847725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defTabSz="847725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defTabSz="847725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defTabSz="847725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defTabSz="847725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defTabSz="847725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847725" eaLnBrk="1" fontAlgn="auto" latinLnBrk="0" hangingPunct="1">
                <a:lnSpc>
                  <a:spcPct val="100000"/>
                </a:lnSpc>
                <a:spcBef>
                  <a:spcPct val="3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돋움" pitchFamily="34" charset="-127"/>
                  <a:ea typeface="돋움" pitchFamily="34" charset="-127"/>
                </a:rPr>
                <a:t>Building Brand Identity and Corporate Identity</a:t>
              </a:r>
            </a:p>
            <a:p>
              <a:pPr marL="0" marR="0" lvl="0" indent="0" defTabSz="847725" eaLnBrk="1" fontAlgn="auto" latinLnBrk="0" hangingPunct="1">
                <a:lnSpc>
                  <a:spcPct val="100000"/>
                </a:lnSpc>
                <a:spcBef>
                  <a:spcPct val="3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돋움" pitchFamily="34" charset="-127"/>
                  <a:ea typeface="돋움" pitchFamily="34" charset="-127"/>
                </a:rPr>
                <a:t>Style Guide</a:t>
              </a:r>
            </a:p>
          </p:txBody>
        </p:sp>
        <p:sp>
          <p:nvSpPr>
            <p:cNvPr id="178" name="Text Box 2071"/>
            <p:cNvSpPr txBox="1">
              <a:spLocks noChangeArrowheads="1"/>
            </p:cNvSpPr>
            <p:nvPr/>
          </p:nvSpPr>
          <p:spPr bwMode="auto">
            <a:xfrm>
              <a:off x="89" y="1162"/>
              <a:ext cx="544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701" tIns="42350" rIns="84701" bIns="42350">
              <a:spAutoFit/>
            </a:bodyPr>
            <a:lstStyle>
              <a:lvl1pPr defTabSz="847725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defTabSz="847725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defTabSz="847725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defTabSz="847725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defTabSz="847725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defTabSz="847725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defTabSz="847725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defTabSz="847725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defTabSz="847725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847725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돋움" pitchFamily="34" charset="-127"/>
                  <a:ea typeface="돋움" pitchFamily="34" charset="-127"/>
                </a:rPr>
                <a:t>Inter_</a:t>
              </a:r>
            </a:p>
            <a:p>
              <a:pPr marL="0" marR="0" lvl="0" indent="0" defTabSz="847725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돋움" pitchFamily="34" charset="-127"/>
                  <a:ea typeface="돋움" pitchFamily="34" charset="-127"/>
                </a:rPr>
                <a:t>Business</a:t>
              </a:r>
            </a:p>
          </p:txBody>
        </p:sp>
      </p:grpSp>
      <p:sp>
        <p:nvSpPr>
          <p:cNvPr id="179" name="AutoShape 2073"/>
          <p:cNvSpPr>
            <a:spLocks noChangeArrowheads="1"/>
          </p:cNvSpPr>
          <p:nvPr/>
        </p:nvSpPr>
        <p:spPr bwMode="auto">
          <a:xfrm>
            <a:off x="569913" y="2798763"/>
            <a:ext cx="661987" cy="431800"/>
          </a:xfrm>
          <a:prstGeom prst="roundRect">
            <a:avLst>
              <a:gd name="adj" fmla="val 7231"/>
            </a:avLst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0" name="Text Box 2074"/>
          <p:cNvSpPr txBox="1">
            <a:spLocks noChangeArrowheads="1"/>
          </p:cNvSpPr>
          <p:nvPr/>
        </p:nvSpPr>
        <p:spPr bwMode="auto">
          <a:xfrm>
            <a:off x="1193800" y="2779713"/>
            <a:ext cx="18383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701" tIns="42350" rIns="84701" bIns="42350">
            <a:spAutoFit/>
          </a:bodyPr>
          <a:lstStyle>
            <a:lvl1pPr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ko-KR">
                <a:solidFill>
                  <a:srgbClr val="777777"/>
                </a:solidFill>
                <a:latin typeface="돋움" pitchFamily="34" charset="-127"/>
                <a:ea typeface="돋움" pitchFamily="34" charset="-127"/>
              </a:rPr>
              <a:t>Building Brand Identity and Corporate Identity</a:t>
            </a:r>
          </a:p>
          <a:p>
            <a:pPr eaLnBrk="1" hangingPunct="1">
              <a:spcBef>
                <a:spcPct val="30000"/>
              </a:spcBef>
            </a:pPr>
            <a:r>
              <a:rPr lang="en-US" altLang="ko-KR">
                <a:solidFill>
                  <a:srgbClr val="777777"/>
                </a:solidFill>
                <a:latin typeface="돋움" pitchFamily="34" charset="-127"/>
                <a:ea typeface="돋움" pitchFamily="34" charset="-127"/>
              </a:rPr>
              <a:t>Style Guide</a:t>
            </a:r>
          </a:p>
        </p:txBody>
      </p:sp>
      <p:sp>
        <p:nvSpPr>
          <p:cNvPr id="181" name="Text Box 2075"/>
          <p:cNvSpPr txBox="1">
            <a:spLocks noChangeArrowheads="1"/>
          </p:cNvSpPr>
          <p:nvPr/>
        </p:nvSpPr>
        <p:spPr bwMode="auto">
          <a:xfrm>
            <a:off x="546100" y="2798763"/>
            <a:ext cx="8636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701" tIns="42350" rIns="84701" bIns="42350">
            <a:spAutoFit/>
          </a:bodyPr>
          <a:lstStyle>
            <a:lvl1pPr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1000" b="1">
                <a:latin typeface="돋움" pitchFamily="34" charset="-127"/>
                <a:ea typeface="돋움" pitchFamily="34" charset="-127"/>
              </a:rPr>
              <a:t>Administ_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ko-KR" sz="1000" b="1">
                <a:latin typeface="돋움" pitchFamily="34" charset="-127"/>
                <a:ea typeface="돋움" pitchFamily="34" charset="-127"/>
              </a:rPr>
              <a:t>rators</a:t>
            </a:r>
            <a:r>
              <a:rPr lang="en-US" altLang="ko-KR" sz="1000">
                <a:latin typeface="돋움" pitchFamily="34" charset="-127"/>
                <a:ea typeface="돋움" pitchFamily="34" charset="-127"/>
              </a:rPr>
              <a:t> </a:t>
            </a:r>
          </a:p>
        </p:txBody>
      </p:sp>
      <p:sp>
        <p:nvSpPr>
          <p:cNvPr id="182" name="Line 2076"/>
          <p:cNvSpPr>
            <a:spLocks noChangeShapeType="1"/>
          </p:cNvSpPr>
          <p:nvPr/>
        </p:nvSpPr>
        <p:spPr bwMode="auto">
          <a:xfrm>
            <a:off x="584200" y="3860800"/>
            <a:ext cx="1944688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3" name="Line 2077"/>
          <p:cNvSpPr>
            <a:spLocks noChangeShapeType="1"/>
          </p:cNvSpPr>
          <p:nvPr/>
        </p:nvSpPr>
        <p:spPr bwMode="auto">
          <a:xfrm>
            <a:off x="655638" y="3427413"/>
            <a:ext cx="1871662" cy="0"/>
          </a:xfrm>
          <a:prstGeom prst="line">
            <a:avLst/>
          </a:prstGeom>
          <a:noFill/>
          <a:ln w="15875" cap="rnd">
            <a:solidFill>
              <a:srgbClr val="808080"/>
            </a:solidFill>
            <a:prstDash val="sysDot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4" name="AutoShape 2078"/>
          <p:cNvSpPr>
            <a:spLocks noChangeArrowheads="1"/>
          </p:cNvSpPr>
          <p:nvPr/>
        </p:nvSpPr>
        <p:spPr bwMode="auto">
          <a:xfrm>
            <a:off x="584200" y="3644900"/>
            <a:ext cx="1979613" cy="360363"/>
          </a:xfrm>
          <a:prstGeom prst="plaque">
            <a:avLst>
              <a:gd name="adj" fmla="val 15861"/>
            </a:avLst>
          </a:prstGeom>
          <a:gradFill rotWithShape="1">
            <a:gsLst>
              <a:gs pos="0">
                <a:srgbClr val="DDDDDD"/>
              </a:gs>
              <a:gs pos="100000">
                <a:srgbClr val="C0C0C0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Bottom"/>
            <a:lightRig rig="legacyFlat3" dir="b"/>
          </a:scene3d>
          <a:sp3d extrusionH="492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 wrap="none" lIns="0" tIns="0" rIns="0" bIns="0" anchor="ctr">
            <a:flatTx/>
          </a:bodyPr>
          <a:lstStyle/>
          <a:p>
            <a:pPr algn="ctr" eaLnBrk="0" latinLnBrk="0" hangingPunct="0"/>
            <a:endParaRPr kumimoji="0" lang="zh-CN" altLang="zh-CN" sz="1000">
              <a:latin typeface="휴먼새내기체"/>
              <a:ea typeface="휴먼새내기체"/>
              <a:cs typeface="휴먼새내기체"/>
            </a:endParaRPr>
          </a:p>
        </p:txBody>
      </p:sp>
      <p:sp>
        <p:nvSpPr>
          <p:cNvPr id="185" name="Rectangle 2079"/>
          <p:cNvSpPr>
            <a:spLocks noChangeArrowheads="1"/>
          </p:cNvSpPr>
          <p:nvPr/>
        </p:nvSpPr>
        <p:spPr bwMode="auto">
          <a:xfrm>
            <a:off x="571500" y="3716338"/>
            <a:ext cx="214471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WELCOME TO THE COMPANY</a:t>
            </a:r>
            <a:endParaRPr kumimoji="0" lang="en-US" altLang="ko-K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8" name="AutoShape 2081"/>
          <p:cNvSpPr>
            <a:spLocks noChangeArrowheads="1"/>
          </p:cNvSpPr>
          <p:nvPr/>
        </p:nvSpPr>
        <p:spPr bwMode="auto">
          <a:xfrm>
            <a:off x="569913" y="4167188"/>
            <a:ext cx="661987" cy="431800"/>
          </a:xfrm>
          <a:prstGeom prst="roundRect">
            <a:avLst>
              <a:gd name="adj" fmla="val 7231"/>
            </a:avLst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0" name="Text Box 2082"/>
          <p:cNvSpPr txBox="1">
            <a:spLocks noChangeArrowheads="1"/>
          </p:cNvSpPr>
          <p:nvPr/>
        </p:nvSpPr>
        <p:spPr bwMode="auto">
          <a:xfrm>
            <a:off x="1193800" y="4148138"/>
            <a:ext cx="18383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701" tIns="42350" rIns="84701" bIns="42350">
            <a:spAutoFit/>
          </a:bodyPr>
          <a:lstStyle>
            <a:lvl1pPr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ko-KR">
                <a:solidFill>
                  <a:srgbClr val="777777"/>
                </a:solidFill>
                <a:latin typeface="Trebuchet MS" pitchFamily="34" charset="0"/>
              </a:rPr>
              <a:t>Building Brand Identity and Corporate Identity</a:t>
            </a:r>
          </a:p>
          <a:p>
            <a:pPr eaLnBrk="1" hangingPunct="1">
              <a:spcBef>
                <a:spcPct val="30000"/>
              </a:spcBef>
            </a:pPr>
            <a:r>
              <a:rPr lang="en-US" altLang="ko-KR">
                <a:solidFill>
                  <a:srgbClr val="777777"/>
                </a:solidFill>
                <a:latin typeface="Trebuchet MS" pitchFamily="34" charset="0"/>
              </a:rPr>
              <a:t>Style Guide</a:t>
            </a:r>
          </a:p>
        </p:txBody>
      </p:sp>
      <p:sp>
        <p:nvSpPr>
          <p:cNvPr id="250" name="Text Box 2083"/>
          <p:cNvSpPr txBox="1">
            <a:spLocks noChangeArrowheads="1"/>
          </p:cNvSpPr>
          <p:nvPr/>
        </p:nvSpPr>
        <p:spPr bwMode="auto">
          <a:xfrm>
            <a:off x="546100" y="4186238"/>
            <a:ext cx="8636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701" tIns="42350" rIns="84701" bIns="42350">
            <a:spAutoFit/>
          </a:bodyPr>
          <a:lstStyle>
            <a:lvl1pPr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1000" b="1">
                <a:latin typeface="돋움" pitchFamily="34" charset="-127"/>
                <a:ea typeface="돋움" pitchFamily="34" charset="-127"/>
              </a:rPr>
              <a:t>Brand</a:t>
            </a:r>
            <a:br>
              <a:rPr lang="en-US" altLang="ko-KR" sz="1000" b="1">
                <a:latin typeface="돋움" pitchFamily="34" charset="-127"/>
                <a:ea typeface="돋움" pitchFamily="34" charset="-127"/>
              </a:rPr>
            </a:br>
            <a:r>
              <a:rPr lang="en-US" altLang="ko-KR" sz="1000" b="1">
                <a:latin typeface="돋움" pitchFamily="34" charset="-127"/>
                <a:ea typeface="돋움" pitchFamily="34" charset="-127"/>
              </a:rPr>
              <a:t>Identity</a:t>
            </a:r>
          </a:p>
        </p:txBody>
      </p:sp>
      <p:sp>
        <p:nvSpPr>
          <p:cNvPr id="251" name="AutoShape 2085"/>
          <p:cNvSpPr>
            <a:spLocks noChangeArrowheads="1"/>
          </p:cNvSpPr>
          <p:nvPr/>
        </p:nvSpPr>
        <p:spPr bwMode="auto">
          <a:xfrm>
            <a:off x="569913" y="4778375"/>
            <a:ext cx="661987" cy="431800"/>
          </a:xfrm>
          <a:prstGeom prst="roundRect">
            <a:avLst>
              <a:gd name="adj" fmla="val 7231"/>
            </a:avLst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2" name="Text Box 2086"/>
          <p:cNvSpPr txBox="1">
            <a:spLocks noChangeArrowheads="1"/>
          </p:cNvSpPr>
          <p:nvPr/>
        </p:nvSpPr>
        <p:spPr bwMode="auto">
          <a:xfrm>
            <a:off x="1193800" y="4759325"/>
            <a:ext cx="18383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701" tIns="42350" rIns="84701" bIns="42350">
            <a:spAutoFit/>
          </a:bodyPr>
          <a:lstStyle>
            <a:lvl1pPr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ko-KR">
                <a:solidFill>
                  <a:srgbClr val="777777"/>
                </a:solidFill>
                <a:latin typeface="Trebuchet MS" pitchFamily="34" charset="0"/>
              </a:rPr>
              <a:t>Building Brand Identity and Corporate Identity</a:t>
            </a:r>
          </a:p>
          <a:p>
            <a:pPr eaLnBrk="1" hangingPunct="1">
              <a:spcBef>
                <a:spcPct val="30000"/>
              </a:spcBef>
            </a:pPr>
            <a:r>
              <a:rPr lang="en-US" altLang="ko-KR">
                <a:solidFill>
                  <a:srgbClr val="777777"/>
                </a:solidFill>
                <a:latin typeface="Trebuchet MS" pitchFamily="34" charset="0"/>
              </a:rPr>
              <a:t>Style Guide</a:t>
            </a:r>
          </a:p>
        </p:txBody>
      </p:sp>
      <p:sp>
        <p:nvSpPr>
          <p:cNvPr id="253" name="Text Box 2087"/>
          <p:cNvSpPr txBox="1">
            <a:spLocks noChangeArrowheads="1"/>
          </p:cNvSpPr>
          <p:nvPr/>
        </p:nvSpPr>
        <p:spPr bwMode="auto">
          <a:xfrm>
            <a:off x="546100" y="4759325"/>
            <a:ext cx="8636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701" tIns="42350" rIns="84701" bIns="42350">
            <a:spAutoFit/>
          </a:bodyPr>
          <a:lstStyle>
            <a:lvl1pPr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defTabSz="847725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defTabSz="847725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1000" b="1">
                <a:latin typeface="돋움" pitchFamily="34" charset="-127"/>
                <a:ea typeface="돋움" pitchFamily="34" charset="-127"/>
              </a:rPr>
              <a:t>Inter_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ko-KR" sz="1000" b="1">
                <a:latin typeface="돋움" pitchFamily="34" charset="-127"/>
                <a:ea typeface="돋움" pitchFamily="34" charset="-127"/>
              </a:rPr>
              <a:t>Business</a:t>
            </a:r>
            <a:endParaRPr lang="en-US" altLang="ko-KR" sz="1000">
              <a:latin typeface="돋움" pitchFamily="34" charset="-127"/>
              <a:ea typeface="돋움" pitchFamily="34" charset="-127"/>
            </a:endParaRPr>
          </a:p>
        </p:txBody>
      </p:sp>
      <p:sp>
        <p:nvSpPr>
          <p:cNvPr id="254" name="Rectangle 2091"/>
          <p:cNvSpPr>
            <a:spLocks noChangeArrowheads="1"/>
          </p:cNvSpPr>
          <p:nvPr/>
        </p:nvSpPr>
        <p:spPr bwMode="auto">
          <a:xfrm>
            <a:off x="2797175" y="5156200"/>
            <a:ext cx="720725" cy="1152525"/>
          </a:xfrm>
          <a:prstGeom prst="rect">
            <a:avLst/>
          </a:prstGeom>
          <a:solidFill>
            <a:srgbClr val="99CC00">
              <a:alpha val="1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5" name="Rectangle 2092"/>
          <p:cNvSpPr>
            <a:spLocks noChangeArrowheads="1"/>
          </p:cNvSpPr>
          <p:nvPr/>
        </p:nvSpPr>
        <p:spPr bwMode="auto">
          <a:xfrm>
            <a:off x="3536950" y="4926013"/>
            <a:ext cx="40513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The revolution in picture quality brings you the true digital reality </a:t>
            </a:r>
          </a:p>
        </p:txBody>
      </p: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21646</TotalTime>
  <Words>288</Words>
  <Application>Microsoft Office PowerPoint</Application>
  <PresentationFormat>全屏显示(4:3)</PresentationFormat>
  <Paragraphs>46</Paragraphs>
  <Slides>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Office 主题</vt:lpstr>
      <vt:lpstr>1_Office 主题</vt:lpstr>
      <vt:lpstr>Microsoft Graph 차트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1101</cp:revision>
  <dcterms:created xsi:type="dcterms:W3CDTF">2009-02-11T05:37:22Z</dcterms:created>
  <dcterms:modified xsi:type="dcterms:W3CDTF">2015-04-13T07:30:47Z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