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20" d="100"/>
          <a:sy n="120" d="100"/>
        </p:scale>
        <p:origin x="-157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2015/4/9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55875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2015/4/9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AutoShape 2204"/>
          <p:cNvSpPr>
            <a:spLocks noChangeArrowheads="1"/>
          </p:cNvSpPr>
          <p:nvPr/>
        </p:nvSpPr>
        <p:spPr bwMode="auto">
          <a:xfrm>
            <a:off x="5579516" y="2815587"/>
            <a:ext cx="1055688" cy="2951162"/>
          </a:xfrm>
          <a:prstGeom prst="roundRect">
            <a:avLst>
              <a:gd name="adj" fmla="val 9051"/>
            </a:avLst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7" name="AutoShape 2203"/>
          <p:cNvSpPr>
            <a:spLocks noChangeArrowheads="1"/>
          </p:cNvSpPr>
          <p:nvPr/>
        </p:nvSpPr>
        <p:spPr bwMode="auto">
          <a:xfrm>
            <a:off x="4500016" y="2685412"/>
            <a:ext cx="1079500" cy="3081337"/>
          </a:xfrm>
          <a:prstGeom prst="roundRect">
            <a:avLst>
              <a:gd name="adj" fmla="val 9051"/>
            </a:avLst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9" name="AutoShape 2200"/>
          <p:cNvSpPr>
            <a:spLocks noChangeArrowheads="1"/>
          </p:cNvSpPr>
          <p:nvPr/>
        </p:nvSpPr>
        <p:spPr bwMode="auto">
          <a:xfrm>
            <a:off x="3420516" y="3390262"/>
            <a:ext cx="1079500" cy="2376488"/>
          </a:xfrm>
          <a:prstGeom prst="roundRect">
            <a:avLst>
              <a:gd name="adj" fmla="val 0"/>
            </a:avLst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1" name="AutoShape 2199"/>
          <p:cNvSpPr>
            <a:spLocks noChangeArrowheads="1"/>
          </p:cNvSpPr>
          <p:nvPr/>
        </p:nvSpPr>
        <p:spPr bwMode="auto">
          <a:xfrm>
            <a:off x="2301329" y="1780367"/>
            <a:ext cx="1152525" cy="3986382"/>
          </a:xfrm>
          <a:prstGeom prst="roundRect">
            <a:avLst>
              <a:gd name="adj" fmla="val 9051"/>
            </a:avLst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2" name="Line 1557"/>
          <p:cNvSpPr>
            <a:spLocks noChangeShapeType="1"/>
          </p:cNvSpPr>
          <p:nvPr/>
        </p:nvSpPr>
        <p:spPr bwMode="auto">
          <a:xfrm>
            <a:off x="1871116" y="5788974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3" name="Line 1558"/>
          <p:cNvSpPr>
            <a:spLocks noChangeShapeType="1"/>
          </p:cNvSpPr>
          <p:nvPr/>
        </p:nvSpPr>
        <p:spPr bwMode="auto">
          <a:xfrm>
            <a:off x="1871116" y="5788974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4" name="Line 1561"/>
          <p:cNvSpPr>
            <a:spLocks noChangeShapeType="1"/>
          </p:cNvSpPr>
          <p:nvPr/>
        </p:nvSpPr>
        <p:spPr bwMode="auto">
          <a:xfrm>
            <a:off x="1658391" y="5950899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5" name="Line 1562"/>
          <p:cNvSpPr>
            <a:spLocks noChangeShapeType="1"/>
          </p:cNvSpPr>
          <p:nvPr/>
        </p:nvSpPr>
        <p:spPr bwMode="auto">
          <a:xfrm>
            <a:off x="1658391" y="5950899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6" name="Line 1574"/>
          <p:cNvSpPr>
            <a:spLocks noChangeShapeType="1"/>
          </p:cNvSpPr>
          <p:nvPr/>
        </p:nvSpPr>
        <p:spPr bwMode="auto">
          <a:xfrm>
            <a:off x="1645691" y="5804849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7" name="Line 1575"/>
          <p:cNvSpPr>
            <a:spLocks noChangeShapeType="1"/>
          </p:cNvSpPr>
          <p:nvPr/>
        </p:nvSpPr>
        <p:spPr bwMode="auto">
          <a:xfrm>
            <a:off x="1645691" y="5804849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8" name="Line 1598"/>
          <p:cNvSpPr>
            <a:spLocks noChangeShapeType="1"/>
          </p:cNvSpPr>
          <p:nvPr/>
        </p:nvSpPr>
        <p:spPr bwMode="auto">
          <a:xfrm>
            <a:off x="4827041" y="6023924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9" name="Line 1599"/>
          <p:cNvSpPr>
            <a:spLocks noChangeShapeType="1"/>
          </p:cNvSpPr>
          <p:nvPr/>
        </p:nvSpPr>
        <p:spPr bwMode="auto">
          <a:xfrm>
            <a:off x="4827041" y="6023924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0" name="Line 1600"/>
          <p:cNvSpPr>
            <a:spLocks noChangeShapeType="1"/>
          </p:cNvSpPr>
          <p:nvPr/>
        </p:nvSpPr>
        <p:spPr bwMode="auto">
          <a:xfrm>
            <a:off x="4814341" y="5938199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1" name="Line 1601"/>
          <p:cNvSpPr>
            <a:spLocks noChangeShapeType="1"/>
          </p:cNvSpPr>
          <p:nvPr/>
        </p:nvSpPr>
        <p:spPr bwMode="auto">
          <a:xfrm>
            <a:off x="4814341" y="5938199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2" name="Line 1602"/>
          <p:cNvSpPr>
            <a:spLocks noChangeShapeType="1"/>
          </p:cNvSpPr>
          <p:nvPr/>
        </p:nvSpPr>
        <p:spPr bwMode="auto">
          <a:xfrm>
            <a:off x="4801641" y="5871524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3" name="Line 1603"/>
          <p:cNvSpPr>
            <a:spLocks noChangeShapeType="1"/>
          </p:cNvSpPr>
          <p:nvPr/>
        </p:nvSpPr>
        <p:spPr bwMode="auto">
          <a:xfrm>
            <a:off x="4801641" y="5871524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04" name="Group 2116"/>
          <p:cNvGrpSpPr>
            <a:grpSpLocks/>
          </p:cNvGrpSpPr>
          <p:nvPr/>
        </p:nvGrpSpPr>
        <p:grpSpPr bwMode="auto">
          <a:xfrm>
            <a:off x="3436391" y="5933437"/>
            <a:ext cx="236538" cy="163512"/>
            <a:chOff x="2210" y="3807"/>
            <a:chExt cx="149" cy="103"/>
          </a:xfrm>
        </p:grpSpPr>
        <p:sp>
          <p:nvSpPr>
            <p:cNvPr id="205" name="Line 1612"/>
            <p:cNvSpPr>
              <a:spLocks noChangeShapeType="1"/>
            </p:cNvSpPr>
            <p:nvPr/>
          </p:nvSpPr>
          <p:spPr bwMode="auto">
            <a:xfrm>
              <a:off x="2358" y="3807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6" name="Line 1613"/>
            <p:cNvSpPr>
              <a:spLocks noChangeShapeType="1"/>
            </p:cNvSpPr>
            <p:nvPr/>
          </p:nvSpPr>
          <p:spPr bwMode="auto">
            <a:xfrm>
              <a:off x="2358" y="3807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7" name="Line 1616"/>
            <p:cNvSpPr>
              <a:spLocks noChangeShapeType="1"/>
            </p:cNvSpPr>
            <p:nvPr/>
          </p:nvSpPr>
          <p:spPr bwMode="auto">
            <a:xfrm>
              <a:off x="2224" y="3909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8" name="Line 1617"/>
            <p:cNvSpPr>
              <a:spLocks noChangeShapeType="1"/>
            </p:cNvSpPr>
            <p:nvPr/>
          </p:nvSpPr>
          <p:spPr bwMode="auto">
            <a:xfrm>
              <a:off x="2224" y="3909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Line 1620"/>
            <p:cNvSpPr>
              <a:spLocks noChangeShapeType="1"/>
            </p:cNvSpPr>
            <p:nvPr/>
          </p:nvSpPr>
          <p:spPr bwMode="auto">
            <a:xfrm>
              <a:off x="2216" y="3855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0" name="Line 1621"/>
            <p:cNvSpPr>
              <a:spLocks noChangeShapeType="1"/>
            </p:cNvSpPr>
            <p:nvPr/>
          </p:nvSpPr>
          <p:spPr bwMode="auto">
            <a:xfrm>
              <a:off x="2216" y="3855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Line 1623"/>
            <p:cNvSpPr>
              <a:spLocks noChangeShapeType="1"/>
            </p:cNvSpPr>
            <p:nvPr/>
          </p:nvSpPr>
          <p:spPr bwMode="auto">
            <a:xfrm>
              <a:off x="2210" y="3813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Line 1624"/>
            <p:cNvSpPr>
              <a:spLocks noChangeShapeType="1"/>
            </p:cNvSpPr>
            <p:nvPr/>
          </p:nvSpPr>
          <p:spPr bwMode="auto">
            <a:xfrm>
              <a:off x="2210" y="3813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3" name="Line 1626"/>
            <p:cNvSpPr>
              <a:spLocks noChangeShapeType="1"/>
            </p:cNvSpPr>
            <p:nvPr/>
          </p:nvSpPr>
          <p:spPr bwMode="auto">
            <a:xfrm>
              <a:off x="2222" y="3813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Line 1627"/>
            <p:cNvSpPr>
              <a:spLocks noChangeShapeType="1"/>
            </p:cNvSpPr>
            <p:nvPr/>
          </p:nvSpPr>
          <p:spPr bwMode="auto">
            <a:xfrm>
              <a:off x="2222" y="3813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5" name="Line 1629"/>
            <p:cNvSpPr>
              <a:spLocks noChangeShapeType="1"/>
            </p:cNvSpPr>
            <p:nvPr/>
          </p:nvSpPr>
          <p:spPr bwMode="auto">
            <a:xfrm>
              <a:off x="2216" y="3817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6" name="Line 1630"/>
            <p:cNvSpPr>
              <a:spLocks noChangeShapeType="1"/>
            </p:cNvSpPr>
            <p:nvPr/>
          </p:nvSpPr>
          <p:spPr bwMode="auto">
            <a:xfrm>
              <a:off x="2216" y="3817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17" name="AutoShape 2159"/>
          <p:cNvSpPr>
            <a:spLocks noChangeArrowheads="1"/>
          </p:cNvSpPr>
          <p:nvPr/>
        </p:nvSpPr>
        <p:spPr bwMode="auto">
          <a:xfrm flipV="1">
            <a:off x="1628229" y="5442899"/>
            <a:ext cx="5680075" cy="50165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091 w 21600"/>
              <a:gd name="T13" fmla="*/ 3091 h 21600"/>
              <a:gd name="T14" fmla="*/ 18509 w 21600"/>
              <a:gd name="T15" fmla="*/ 1850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582" y="21600"/>
                </a:lnTo>
                <a:lnTo>
                  <a:pt x="19018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 w="9525">
            <a:round/>
            <a:headEnd/>
            <a:tailEnd/>
          </a:ln>
          <a:scene3d>
            <a:camera prst="legacyObliqueBottom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CCFF"/>
            </a:extrusionClr>
          </a:sp3d>
        </p:spPr>
        <p:txBody>
          <a:bodyPr rot="10800000"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18" name="Group 2166"/>
          <p:cNvGrpSpPr>
            <a:grpSpLocks/>
          </p:cNvGrpSpPr>
          <p:nvPr/>
        </p:nvGrpSpPr>
        <p:grpSpPr bwMode="auto">
          <a:xfrm>
            <a:off x="2315616" y="2023424"/>
            <a:ext cx="4305300" cy="3733800"/>
            <a:chOff x="1475" y="1480"/>
            <a:chExt cx="2712" cy="2352"/>
          </a:xfrm>
        </p:grpSpPr>
        <p:grpSp>
          <p:nvGrpSpPr>
            <p:cNvPr id="219" name="Group 2165"/>
            <p:cNvGrpSpPr>
              <a:grpSpLocks/>
            </p:cNvGrpSpPr>
            <p:nvPr/>
          </p:nvGrpSpPr>
          <p:grpSpPr bwMode="auto">
            <a:xfrm>
              <a:off x="1475" y="1480"/>
              <a:ext cx="491" cy="2352"/>
              <a:chOff x="1475" y="1480"/>
              <a:chExt cx="491" cy="2352"/>
            </a:xfrm>
          </p:grpSpPr>
          <p:sp>
            <p:nvSpPr>
              <p:cNvPr id="223" name="AutoShape 2160"/>
              <p:cNvSpPr>
                <a:spLocks noChangeArrowheads="1"/>
              </p:cNvSpPr>
              <p:nvPr/>
            </p:nvSpPr>
            <p:spPr bwMode="auto">
              <a:xfrm>
                <a:off x="1475" y="1480"/>
                <a:ext cx="491" cy="2351"/>
              </a:xfrm>
              <a:prstGeom prst="upArrow">
                <a:avLst>
                  <a:gd name="adj1" fmla="val 68750"/>
                  <a:gd name="adj2" fmla="val 136796"/>
                </a:avLst>
              </a:prstGeom>
              <a:solidFill>
                <a:srgbClr val="FFFF00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FFFF00"/>
                </a:extrusionClr>
              </a:sp3d>
            </p:spPr>
            <p:txBody>
              <a:bodyPr wrap="none" lIns="0" tIns="82800" rIns="0" anchor="ctr">
                <a:flatTx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0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휴먼새내기체"/>
                  <a:ea typeface="휴먼새내기체"/>
                  <a:cs typeface="휴먼새내기체"/>
                </a:endParaRPr>
              </a:p>
            </p:txBody>
          </p:sp>
          <p:sp>
            <p:nvSpPr>
              <p:cNvPr id="224" name="Freeform 2161"/>
              <p:cNvSpPr>
                <a:spLocks noEditPoints="1"/>
              </p:cNvSpPr>
              <p:nvPr/>
            </p:nvSpPr>
            <p:spPr bwMode="auto">
              <a:xfrm>
                <a:off x="1579" y="3545"/>
                <a:ext cx="289" cy="287"/>
              </a:xfrm>
              <a:custGeom>
                <a:avLst/>
                <a:gdLst>
                  <a:gd name="T0" fmla="*/ 1 w 530"/>
                  <a:gd name="T1" fmla="*/ 4 h 526"/>
                  <a:gd name="T2" fmla="*/ 1 w 530"/>
                  <a:gd name="T3" fmla="*/ 4 h 526"/>
                  <a:gd name="T4" fmla="*/ 1 w 530"/>
                  <a:gd name="T5" fmla="*/ 4 h 526"/>
                  <a:gd name="T6" fmla="*/ 1 w 530"/>
                  <a:gd name="T7" fmla="*/ 2 h 526"/>
                  <a:gd name="T8" fmla="*/ 1 w 530"/>
                  <a:gd name="T9" fmla="*/ 2 h 526"/>
                  <a:gd name="T10" fmla="*/ 1 w 530"/>
                  <a:gd name="T11" fmla="*/ 2 h 526"/>
                  <a:gd name="T12" fmla="*/ 0 w 530"/>
                  <a:gd name="T13" fmla="*/ 2 h 526"/>
                  <a:gd name="T14" fmla="*/ 1 w 530"/>
                  <a:gd name="T15" fmla="*/ 2 h 526"/>
                  <a:gd name="T16" fmla="*/ 2 w 530"/>
                  <a:gd name="T17" fmla="*/ 1 h 526"/>
                  <a:gd name="T18" fmla="*/ 2 w 530"/>
                  <a:gd name="T19" fmla="*/ 0 h 526"/>
                  <a:gd name="T20" fmla="*/ 2 w 530"/>
                  <a:gd name="T21" fmla="*/ 0 h 526"/>
                  <a:gd name="T22" fmla="*/ 2 w 530"/>
                  <a:gd name="T23" fmla="*/ 1 h 526"/>
                  <a:gd name="T24" fmla="*/ 3 w 530"/>
                  <a:gd name="T25" fmla="*/ 1 h 526"/>
                  <a:gd name="T26" fmla="*/ 3 w 530"/>
                  <a:gd name="T27" fmla="*/ 1 h 526"/>
                  <a:gd name="T28" fmla="*/ 3 w 530"/>
                  <a:gd name="T29" fmla="*/ 1 h 526"/>
                  <a:gd name="T30" fmla="*/ 3 w 530"/>
                  <a:gd name="T31" fmla="*/ 1 h 526"/>
                  <a:gd name="T32" fmla="*/ 3 w 530"/>
                  <a:gd name="T33" fmla="*/ 1 h 526"/>
                  <a:gd name="T34" fmla="*/ 4 w 530"/>
                  <a:gd name="T35" fmla="*/ 1 h 526"/>
                  <a:gd name="T36" fmla="*/ 4 w 530"/>
                  <a:gd name="T37" fmla="*/ 1 h 526"/>
                  <a:gd name="T38" fmla="*/ 4 w 530"/>
                  <a:gd name="T39" fmla="*/ 2 h 526"/>
                  <a:gd name="T40" fmla="*/ 4 w 530"/>
                  <a:gd name="T41" fmla="*/ 2 h 526"/>
                  <a:gd name="T42" fmla="*/ 4 w 530"/>
                  <a:gd name="T43" fmla="*/ 2 h 526"/>
                  <a:gd name="T44" fmla="*/ 4 w 530"/>
                  <a:gd name="T45" fmla="*/ 2 h 526"/>
                  <a:gd name="T46" fmla="*/ 4 w 530"/>
                  <a:gd name="T47" fmla="*/ 2 h 526"/>
                  <a:gd name="T48" fmla="*/ 4 w 530"/>
                  <a:gd name="T49" fmla="*/ 4 h 526"/>
                  <a:gd name="T50" fmla="*/ 4 w 530"/>
                  <a:gd name="T51" fmla="*/ 4 h 526"/>
                  <a:gd name="T52" fmla="*/ 4 w 530"/>
                  <a:gd name="T53" fmla="*/ 4 h 526"/>
                  <a:gd name="T54" fmla="*/ 3 w 530"/>
                  <a:gd name="T55" fmla="*/ 4 h 526"/>
                  <a:gd name="T56" fmla="*/ 2 w 530"/>
                  <a:gd name="T57" fmla="*/ 4 h 526"/>
                  <a:gd name="T58" fmla="*/ 1 w 530"/>
                  <a:gd name="T59" fmla="*/ 4 h 526"/>
                  <a:gd name="T60" fmla="*/ 2 w 530"/>
                  <a:gd name="T61" fmla="*/ 2 h 526"/>
                  <a:gd name="T62" fmla="*/ 2 w 530"/>
                  <a:gd name="T63" fmla="*/ 2 h 526"/>
                  <a:gd name="T64" fmla="*/ 2 w 530"/>
                  <a:gd name="T65" fmla="*/ 3 h 526"/>
                  <a:gd name="T66" fmla="*/ 2 w 530"/>
                  <a:gd name="T67" fmla="*/ 4 h 526"/>
                  <a:gd name="T68" fmla="*/ 3 w 530"/>
                  <a:gd name="T69" fmla="*/ 4 h 526"/>
                  <a:gd name="T70" fmla="*/ 3 w 530"/>
                  <a:gd name="T71" fmla="*/ 4 h 526"/>
                  <a:gd name="T72" fmla="*/ 3 w 530"/>
                  <a:gd name="T73" fmla="*/ 4 h 526"/>
                  <a:gd name="T74" fmla="*/ 3 w 530"/>
                  <a:gd name="T75" fmla="*/ 2 h 526"/>
                  <a:gd name="T76" fmla="*/ 3 w 530"/>
                  <a:gd name="T77" fmla="*/ 2 h 526"/>
                  <a:gd name="T78" fmla="*/ 3 w 530"/>
                  <a:gd name="T79" fmla="*/ 2 h 526"/>
                  <a:gd name="T80" fmla="*/ 1 w 530"/>
                  <a:gd name="T81" fmla="*/ 2 h 526"/>
                  <a:gd name="T82" fmla="*/ 1 w 530"/>
                  <a:gd name="T83" fmla="*/ 2 h 526"/>
                  <a:gd name="T84" fmla="*/ 1 w 530"/>
                  <a:gd name="T85" fmla="*/ 2 h 526"/>
                  <a:gd name="T86" fmla="*/ 1 w 530"/>
                  <a:gd name="T87" fmla="*/ 4 h 526"/>
                  <a:gd name="T88" fmla="*/ 1 w 530"/>
                  <a:gd name="T89" fmla="*/ 4 h 526"/>
                  <a:gd name="T90" fmla="*/ 1 w 530"/>
                  <a:gd name="T91" fmla="*/ 4 h 526"/>
                  <a:gd name="T92" fmla="*/ 1 w 530"/>
                  <a:gd name="T93" fmla="*/ 3 h 526"/>
                  <a:gd name="T94" fmla="*/ 1 w 530"/>
                  <a:gd name="T95" fmla="*/ 3 h 526"/>
                  <a:gd name="T96" fmla="*/ 1 w 530"/>
                  <a:gd name="T97" fmla="*/ 2 h 526"/>
                  <a:gd name="T98" fmla="*/ 2 w 530"/>
                  <a:gd name="T99" fmla="*/ 2 h 526"/>
                  <a:gd name="T100" fmla="*/ 3 w 530"/>
                  <a:gd name="T101" fmla="*/ 2 h 526"/>
                  <a:gd name="T102" fmla="*/ 3 w 530"/>
                  <a:gd name="T103" fmla="*/ 2 h 526"/>
                  <a:gd name="T104" fmla="*/ 3 w 530"/>
                  <a:gd name="T105" fmla="*/ 3 h 526"/>
                  <a:gd name="T106" fmla="*/ 3 w 530"/>
                  <a:gd name="T107" fmla="*/ 3 h 526"/>
                  <a:gd name="T108" fmla="*/ 3 w 530"/>
                  <a:gd name="T109" fmla="*/ 3 h 526"/>
                  <a:gd name="T110" fmla="*/ 3 w 530"/>
                  <a:gd name="T111" fmla="*/ 3 h 526"/>
                  <a:gd name="T112" fmla="*/ 2 w 530"/>
                  <a:gd name="T113" fmla="*/ 3 h 526"/>
                  <a:gd name="T114" fmla="*/ 2 w 530"/>
                  <a:gd name="T115" fmla="*/ 3 h 526"/>
                  <a:gd name="T116" fmla="*/ 2 w 530"/>
                  <a:gd name="T117" fmla="*/ 3 h 526"/>
                  <a:gd name="T118" fmla="*/ 2 w 530"/>
                  <a:gd name="T119" fmla="*/ 3 h 526"/>
                  <a:gd name="T120" fmla="*/ 2 w 530"/>
                  <a:gd name="T121" fmla="*/ 3 h 526"/>
                  <a:gd name="T122" fmla="*/ 2 w 530"/>
                  <a:gd name="T123" fmla="*/ 2 h 526"/>
                  <a:gd name="T124" fmla="*/ 2 w 530"/>
                  <a:gd name="T125" fmla="*/ 2 h 52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530"/>
                  <a:gd name="T190" fmla="*/ 0 h 526"/>
                  <a:gd name="T191" fmla="*/ 530 w 530"/>
                  <a:gd name="T192" fmla="*/ 526 h 52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530" h="526">
                    <a:moveTo>
                      <a:pt x="105" y="526"/>
                    </a:moveTo>
                    <a:lnTo>
                      <a:pt x="105" y="526"/>
                    </a:lnTo>
                    <a:lnTo>
                      <a:pt x="88" y="522"/>
                    </a:lnTo>
                    <a:lnTo>
                      <a:pt x="70" y="512"/>
                    </a:lnTo>
                    <a:lnTo>
                      <a:pt x="56" y="494"/>
                    </a:lnTo>
                    <a:lnTo>
                      <a:pt x="53" y="473"/>
                    </a:lnTo>
                    <a:lnTo>
                      <a:pt x="53" y="291"/>
                    </a:lnTo>
                    <a:lnTo>
                      <a:pt x="28" y="291"/>
                    </a:lnTo>
                    <a:lnTo>
                      <a:pt x="18" y="288"/>
                    </a:lnTo>
                    <a:lnTo>
                      <a:pt x="7" y="284"/>
                    </a:lnTo>
                    <a:lnTo>
                      <a:pt x="4" y="274"/>
                    </a:lnTo>
                    <a:lnTo>
                      <a:pt x="0" y="263"/>
                    </a:lnTo>
                    <a:lnTo>
                      <a:pt x="4" y="252"/>
                    </a:lnTo>
                    <a:lnTo>
                      <a:pt x="7" y="245"/>
                    </a:lnTo>
                    <a:lnTo>
                      <a:pt x="246" y="7"/>
                    </a:lnTo>
                    <a:lnTo>
                      <a:pt x="256" y="0"/>
                    </a:lnTo>
                    <a:lnTo>
                      <a:pt x="267" y="0"/>
                    </a:lnTo>
                    <a:lnTo>
                      <a:pt x="274" y="0"/>
                    </a:lnTo>
                    <a:lnTo>
                      <a:pt x="284" y="7"/>
                    </a:lnTo>
                    <a:lnTo>
                      <a:pt x="372" y="95"/>
                    </a:lnTo>
                    <a:lnTo>
                      <a:pt x="372" y="77"/>
                    </a:lnTo>
                    <a:lnTo>
                      <a:pt x="372" y="67"/>
                    </a:lnTo>
                    <a:lnTo>
                      <a:pt x="379" y="60"/>
                    </a:lnTo>
                    <a:lnTo>
                      <a:pt x="386" y="53"/>
                    </a:lnTo>
                    <a:lnTo>
                      <a:pt x="397" y="53"/>
                    </a:lnTo>
                    <a:lnTo>
                      <a:pt x="425" y="53"/>
                    </a:lnTo>
                    <a:lnTo>
                      <a:pt x="435" y="53"/>
                    </a:lnTo>
                    <a:lnTo>
                      <a:pt x="442" y="60"/>
                    </a:lnTo>
                    <a:lnTo>
                      <a:pt x="449" y="67"/>
                    </a:lnTo>
                    <a:lnTo>
                      <a:pt x="449" y="77"/>
                    </a:lnTo>
                    <a:lnTo>
                      <a:pt x="449" y="172"/>
                    </a:lnTo>
                    <a:lnTo>
                      <a:pt x="523" y="245"/>
                    </a:lnTo>
                    <a:lnTo>
                      <a:pt x="526" y="252"/>
                    </a:lnTo>
                    <a:lnTo>
                      <a:pt x="530" y="263"/>
                    </a:lnTo>
                    <a:lnTo>
                      <a:pt x="530" y="274"/>
                    </a:lnTo>
                    <a:lnTo>
                      <a:pt x="523" y="284"/>
                    </a:lnTo>
                    <a:lnTo>
                      <a:pt x="516" y="288"/>
                    </a:lnTo>
                    <a:lnTo>
                      <a:pt x="502" y="291"/>
                    </a:lnTo>
                    <a:lnTo>
                      <a:pt x="477" y="291"/>
                    </a:lnTo>
                    <a:lnTo>
                      <a:pt x="477" y="473"/>
                    </a:lnTo>
                    <a:lnTo>
                      <a:pt x="474" y="494"/>
                    </a:lnTo>
                    <a:lnTo>
                      <a:pt x="460" y="512"/>
                    </a:lnTo>
                    <a:lnTo>
                      <a:pt x="446" y="522"/>
                    </a:lnTo>
                    <a:lnTo>
                      <a:pt x="425" y="526"/>
                    </a:lnTo>
                    <a:lnTo>
                      <a:pt x="267" y="526"/>
                    </a:lnTo>
                    <a:lnTo>
                      <a:pt x="105" y="526"/>
                    </a:lnTo>
                    <a:close/>
                    <a:moveTo>
                      <a:pt x="186" y="316"/>
                    </a:moveTo>
                    <a:lnTo>
                      <a:pt x="214" y="316"/>
                    </a:lnTo>
                    <a:lnTo>
                      <a:pt x="225" y="319"/>
                    </a:lnTo>
                    <a:lnTo>
                      <a:pt x="232" y="323"/>
                    </a:lnTo>
                    <a:lnTo>
                      <a:pt x="239" y="330"/>
                    </a:lnTo>
                    <a:lnTo>
                      <a:pt x="239" y="344"/>
                    </a:lnTo>
                    <a:lnTo>
                      <a:pt x="239" y="473"/>
                    </a:lnTo>
                    <a:lnTo>
                      <a:pt x="397" y="473"/>
                    </a:lnTo>
                    <a:lnTo>
                      <a:pt x="411" y="473"/>
                    </a:lnTo>
                    <a:lnTo>
                      <a:pt x="418" y="470"/>
                    </a:lnTo>
                    <a:lnTo>
                      <a:pt x="421" y="459"/>
                    </a:lnTo>
                    <a:lnTo>
                      <a:pt x="425" y="449"/>
                    </a:lnTo>
                    <a:lnTo>
                      <a:pt x="425" y="291"/>
                    </a:lnTo>
                    <a:lnTo>
                      <a:pt x="421" y="277"/>
                    </a:lnTo>
                    <a:lnTo>
                      <a:pt x="418" y="270"/>
                    </a:lnTo>
                    <a:lnTo>
                      <a:pt x="411" y="267"/>
                    </a:lnTo>
                    <a:lnTo>
                      <a:pt x="397" y="263"/>
                    </a:lnTo>
                    <a:lnTo>
                      <a:pt x="133" y="263"/>
                    </a:lnTo>
                    <a:lnTo>
                      <a:pt x="123" y="267"/>
                    </a:lnTo>
                    <a:lnTo>
                      <a:pt x="112" y="270"/>
                    </a:lnTo>
                    <a:lnTo>
                      <a:pt x="109" y="277"/>
                    </a:lnTo>
                    <a:lnTo>
                      <a:pt x="105" y="291"/>
                    </a:lnTo>
                    <a:lnTo>
                      <a:pt x="105" y="449"/>
                    </a:lnTo>
                    <a:lnTo>
                      <a:pt x="109" y="459"/>
                    </a:lnTo>
                    <a:lnTo>
                      <a:pt x="112" y="470"/>
                    </a:lnTo>
                    <a:lnTo>
                      <a:pt x="123" y="473"/>
                    </a:lnTo>
                    <a:lnTo>
                      <a:pt x="133" y="473"/>
                    </a:lnTo>
                    <a:lnTo>
                      <a:pt x="158" y="473"/>
                    </a:lnTo>
                    <a:lnTo>
                      <a:pt x="158" y="344"/>
                    </a:lnTo>
                    <a:lnTo>
                      <a:pt x="161" y="330"/>
                    </a:lnTo>
                    <a:lnTo>
                      <a:pt x="165" y="323"/>
                    </a:lnTo>
                    <a:lnTo>
                      <a:pt x="176" y="319"/>
                    </a:lnTo>
                    <a:lnTo>
                      <a:pt x="186" y="316"/>
                    </a:lnTo>
                    <a:close/>
                    <a:moveTo>
                      <a:pt x="319" y="316"/>
                    </a:moveTo>
                    <a:lnTo>
                      <a:pt x="344" y="316"/>
                    </a:lnTo>
                    <a:lnTo>
                      <a:pt x="358" y="319"/>
                    </a:lnTo>
                    <a:lnTo>
                      <a:pt x="365" y="323"/>
                    </a:lnTo>
                    <a:lnTo>
                      <a:pt x="369" y="330"/>
                    </a:lnTo>
                    <a:lnTo>
                      <a:pt x="372" y="344"/>
                    </a:lnTo>
                    <a:lnTo>
                      <a:pt x="372" y="368"/>
                    </a:lnTo>
                    <a:lnTo>
                      <a:pt x="369" y="382"/>
                    </a:lnTo>
                    <a:lnTo>
                      <a:pt x="365" y="389"/>
                    </a:lnTo>
                    <a:lnTo>
                      <a:pt x="358" y="393"/>
                    </a:lnTo>
                    <a:lnTo>
                      <a:pt x="344" y="396"/>
                    </a:lnTo>
                    <a:lnTo>
                      <a:pt x="319" y="396"/>
                    </a:lnTo>
                    <a:lnTo>
                      <a:pt x="305" y="393"/>
                    </a:lnTo>
                    <a:lnTo>
                      <a:pt x="298" y="389"/>
                    </a:lnTo>
                    <a:lnTo>
                      <a:pt x="295" y="382"/>
                    </a:lnTo>
                    <a:lnTo>
                      <a:pt x="291" y="368"/>
                    </a:lnTo>
                    <a:lnTo>
                      <a:pt x="291" y="344"/>
                    </a:lnTo>
                    <a:lnTo>
                      <a:pt x="295" y="330"/>
                    </a:lnTo>
                    <a:lnTo>
                      <a:pt x="298" y="323"/>
                    </a:lnTo>
                    <a:lnTo>
                      <a:pt x="305" y="319"/>
                    </a:lnTo>
                    <a:lnTo>
                      <a:pt x="319" y="316"/>
                    </a:lnTo>
                    <a:close/>
                  </a:path>
                </a:pathLst>
              </a:custGeom>
              <a:solidFill>
                <a:srgbClr val="FFFFFF">
                  <a:alpha val="6509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20" name="AutoShape 2162"/>
            <p:cNvSpPr>
              <a:spLocks noChangeArrowheads="1"/>
            </p:cNvSpPr>
            <p:nvPr/>
          </p:nvSpPr>
          <p:spPr bwMode="auto">
            <a:xfrm>
              <a:off x="2215" y="2840"/>
              <a:ext cx="491" cy="991"/>
            </a:xfrm>
            <a:prstGeom prst="upArrow">
              <a:avLst>
                <a:gd name="adj1" fmla="val 68750"/>
                <a:gd name="adj2" fmla="val 57663"/>
              </a:avLst>
            </a:prstGeom>
            <a:solidFill>
              <a:srgbClr val="FFCC00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FFCC00"/>
              </a:extrusionClr>
            </a:sp3d>
          </p:spPr>
          <p:txBody>
            <a:bodyPr wrap="none" lIns="0" tIns="82800" rIns="0" anchor="ctr">
              <a:flatTx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휴먼새내기체"/>
                <a:ea typeface="휴먼새내기체"/>
                <a:cs typeface="휴먼새내기체"/>
              </a:endParaRPr>
            </a:p>
          </p:txBody>
        </p:sp>
        <p:sp>
          <p:nvSpPr>
            <p:cNvPr id="221" name="AutoShape 2163"/>
            <p:cNvSpPr>
              <a:spLocks noChangeArrowheads="1"/>
            </p:cNvSpPr>
            <p:nvPr/>
          </p:nvSpPr>
          <p:spPr bwMode="auto">
            <a:xfrm>
              <a:off x="2955" y="1979"/>
              <a:ext cx="491" cy="1852"/>
            </a:xfrm>
            <a:prstGeom prst="upArrow">
              <a:avLst>
                <a:gd name="adj1" fmla="val 68750"/>
                <a:gd name="adj2" fmla="val 107761"/>
              </a:avLst>
            </a:prstGeom>
            <a:solidFill>
              <a:srgbClr val="CCFFCC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CCFFCC"/>
              </a:extrusionClr>
            </a:sp3d>
          </p:spPr>
          <p:txBody>
            <a:bodyPr wrap="none" lIns="0" tIns="82800" rIns="0" anchor="ctr">
              <a:flatTx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휴먼새내기체"/>
                <a:ea typeface="휴먼새내기체"/>
                <a:cs typeface="휴먼새내기체"/>
              </a:endParaRPr>
            </a:p>
          </p:txBody>
        </p:sp>
        <p:sp>
          <p:nvSpPr>
            <p:cNvPr id="222" name="AutoShape 2164"/>
            <p:cNvSpPr>
              <a:spLocks noChangeArrowheads="1"/>
            </p:cNvSpPr>
            <p:nvPr/>
          </p:nvSpPr>
          <p:spPr bwMode="auto">
            <a:xfrm>
              <a:off x="3696" y="2205"/>
              <a:ext cx="491" cy="1626"/>
            </a:xfrm>
            <a:prstGeom prst="upArrow">
              <a:avLst>
                <a:gd name="adj1" fmla="val 68750"/>
                <a:gd name="adj2" fmla="val 94611"/>
              </a:avLst>
            </a:prstGeom>
            <a:solidFill>
              <a:srgbClr val="CC99FF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CC99FF"/>
              </a:extrusionClr>
            </a:sp3d>
          </p:spPr>
          <p:txBody>
            <a:bodyPr wrap="none" lIns="0" tIns="82800" rIns="0" anchor="ctr">
              <a:flatTx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휴먼새내기체"/>
                <a:ea typeface="휴먼새내기체"/>
                <a:cs typeface="휴먼새내기체"/>
              </a:endParaRPr>
            </a:p>
          </p:txBody>
        </p:sp>
      </p:grpSp>
      <p:sp>
        <p:nvSpPr>
          <p:cNvPr id="225" name="Line 2167"/>
          <p:cNvSpPr>
            <a:spLocks noChangeShapeType="1"/>
          </p:cNvSpPr>
          <p:nvPr/>
        </p:nvSpPr>
        <p:spPr bwMode="auto">
          <a:xfrm flipH="1">
            <a:off x="3060154" y="5447662"/>
            <a:ext cx="392112" cy="463550"/>
          </a:xfrm>
          <a:prstGeom prst="line">
            <a:avLst/>
          </a:prstGeom>
          <a:noFill/>
          <a:ln w="15875" cap="rnd">
            <a:solidFill>
              <a:srgbClr val="FFFF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6" name="Line 2169"/>
          <p:cNvSpPr>
            <a:spLocks noChangeShapeType="1"/>
          </p:cNvSpPr>
          <p:nvPr/>
        </p:nvSpPr>
        <p:spPr bwMode="auto">
          <a:xfrm>
            <a:off x="4495254" y="5444487"/>
            <a:ext cx="0" cy="465137"/>
          </a:xfrm>
          <a:prstGeom prst="line">
            <a:avLst/>
          </a:prstGeom>
          <a:noFill/>
          <a:ln w="15875" cap="rnd">
            <a:solidFill>
              <a:srgbClr val="FFFF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7" name="Line 2170"/>
          <p:cNvSpPr>
            <a:spLocks noChangeShapeType="1"/>
          </p:cNvSpPr>
          <p:nvPr/>
        </p:nvSpPr>
        <p:spPr bwMode="auto">
          <a:xfrm>
            <a:off x="5576341" y="5444487"/>
            <a:ext cx="392113" cy="463550"/>
          </a:xfrm>
          <a:prstGeom prst="line">
            <a:avLst/>
          </a:prstGeom>
          <a:noFill/>
          <a:ln w="15875" cap="rnd">
            <a:solidFill>
              <a:srgbClr val="FFFF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8" name="Freeform 2175"/>
          <p:cNvSpPr>
            <a:spLocks noEditPoints="1"/>
          </p:cNvSpPr>
          <p:nvPr/>
        </p:nvSpPr>
        <p:spPr bwMode="auto">
          <a:xfrm>
            <a:off x="3669754" y="5331774"/>
            <a:ext cx="431800" cy="431800"/>
          </a:xfrm>
          <a:custGeom>
            <a:avLst/>
            <a:gdLst>
              <a:gd name="T0" fmla="*/ 2147483647 w 300"/>
              <a:gd name="T1" fmla="*/ 2147483647 h 300"/>
              <a:gd name="T2" fmla="*/ 2147483647 w 300"/>
              <a:gd name="T3" fmla="*/ 2147483647 h 300"/>
              <a:gd name="T4" fmla="*/ 2147483647 w 300"/>
              <a:gd name="T5" fmla="*/ 2147483647 h 300"/>
              <a:gd name="T6" fmla="*/ 2147483647 w 300"/>
              <a:gd name="T7" fmla="*/ 2147483647 h 300"/>
              <a:gd name="T8" fmla="*/ 2147483647 w 300"/>
              <a:gd name="T9" fmla="*/ 2147483647 h 300"/>
              <a:gd name="T10" fmla="*/ 2147483647 w 300"/>
              <a:gd name="T11" fmla="*/ 2147483647 h 300"/>
              <a:gd name="T12" fmla="*/ 2147483647 w 300"/>
              <a:gd name="T13" fmla="*/ 2147483647 h 300"/>
              <a:gd name="T14" fmla="*/ 2147483647 w 300"/>
              <a:gd name="T15" fmla="*/ 2147483647 h 300"/>
              <a:gd name="T16" fmla="*/ 2147483647 w 300"/>
              <a:gd name="T17" fmla="*/ 2147483647 h 300"/>
              <a:gd name="T18" fmla="*/ 2147483647 w 300"/>
              <a:gd name="T19" fmla="*/ 2147483647 h 300"/>
              <a:gd name="T20" fmla="*/ 2147483647 w 300"/>
              <a:gd name="T21" fmla="*/ 2147483647 h 300"/>
              <a:gd name="T22" fmla="*/ 0 w 300"/>
              <a:gd name="T23" fmla="*/ 2147483647 h 300"/>
              <a:gd name="T24" fmla="*/ 2147483647 w 300"/>
              <a:gd name="T25" fmla="*/ 2147483647 h 300"/>
              <a:gd name="T26" fmla="*/ 2147483647 w 300"/>
              <a:gd name="T27" fmla="*/ 2147483647 h 300"/>
              <a:gd name="T28" fmla="*/ 2147483647 w 300"/>
              <a:gd name="T29" fmla="*/ 0 h 300"/>
              <a:gd name="T30" fmla="*/ 2147483647 w 300"/>
              <a:gd name="T31" fmla="*/ 2147483647 h 300"/>
              <a:gd name="T32" fmla="*/ 2147483647 w 300"/>
              <a:gd name="T33" fmla="*/ 2147483647 h 300"/>
              <a:gd name="T34" fmla="*/ 2147483647 w 300"/>
              <a:gd name="T35" fmla="*/ 2147483647 h 300"/>
              <a:gd name="T36" fmla="*/ 2147483647 w 300"/>
              <a:gd name="T37" fmla="*/ 2147483647 h 300"/>
              <a:gd name="T38" fmla="*/ 2147483647 w 300"/>
              <a:gd name="T39" fmla="*/ 2147483647 h 300"/>
              <a:gd name="T40" fmla="*/ 2147483647 w 300"/>
              <a:gd name="T41" fmla="*/ 2147483647 h 300"/>
              <a:gd name="T42" fmla="*/ 2147483647 w 300"/>
              <a:gd name="T43" fmla="*/ 2147483647 h 300"/>
              <a:gd name="T44" fmla="*/ 2147483647 w 300"/>
              <a:gd name="T45" fmla="*/ 2147483647 h 300"/>
              <a:gd name="T46" fmla="*/ 2147483647 w 300"/>
              <a:gd name="T47" fmla="*/ 2147483647 h 300"/>
              <a:gd name="T48" fmla="*/ 2147483647 w 300"/>
              <a:gd name="T49" fmla="*/ 2147483647 h 300"/>
              <a:gd name="T50" fmla="*/ 2147483647 w 300"/>
              <a:gd name="T51" fmla="*/ 2147483647 h 300"/>
              <a:gd name="T52" fmla="*/ 2147483647 w 300"/>
              <a:gd name="T53" fmla="*/ 2147483647 h 300"/>
              <a:gd name="T54" fmla="*/ 2147483647 w 300"/>
              <a:gd name="T55" fmla="*/ 2147483647 h 300"/>
              <a:gd name="T56" fmla="*/ 2147483647 w 300"/>
              <a:gd name="T57" fmla="*/ 2147483647 h 300"/>
              <a:gd name="T58" fmla="*/ 2147483647 w 300"/>
              <a:gd name="T59" fmla="*/ 2147483647 h 300"/>
              <a:gd name="T60" fmla="*/ 2147483647 w 300"/>
              <a:gd name="T61" fmla="*/ 2147483647 h 300"/>
              <a:gd name="T62" fmla="*/ 2147483647 w 300"/>
              <a:gd name="T63" fmla="*/ 2147483647 h 300"/>
              <a:gd name="T64" fmla="*/ 2147483647 w 300"/>
              <a:gd name="T65" fmla="*/ 2147483647 h 300"/>
              <a:gd name="T66" fmla="*/ 2147483647 w 300"/>
              <a:gd name="T67" fmla="*/ 2147483647 h 300"/>
              <a:gd name="T68" fmla="*/ 2147483647 w 300"/>
              <a:gd name="T69" fmla="*/ 2147483647 h 300"/>
              <a:gd name="T70" fmla="*/ 2147483647 w 300"/>
              <a:gd name="T71" fmla="*/ 2147483647 h 300"/>
              <a:gd name="T72" fmla="*/ 2147483647 w 300"/>
              <a:gd name="T73" fmla="*/ 2147483647 h 300"/>
              <a:gd name="T74" fmla="*/ 2147483647 w 300"/>
              <a:gd name="T75" fmla="*/ 2147483647 h 300"/>
              <a:gd name="T76" fmla="*/ 2147483647 w 300"/>
              <a:gd name="T77" fmla="*/ 2147483647 h 300"/>
              <a:gd name="T78" fmla="*/ 2147483647 w 300"/>
              <a:gd name="T79" fmla="*/ 2147483647 h 300"/>
              <a:gd name="T80" fmla="*/ 2147483647 w 300"/>
              <a:gd name="T81" fmla="*/ 2147483647 h 300"/>
              <a:gd name="T82" fmla="*/ 2147483647 w 300"/>
              <a:gd name="T83" fmla="*/ 2147483647 h 300"/>
              <a:gd name="T84" fmla="*/ 2147483647 w 300"/>
              <a:gd name="T85" fmla="*/ 2147483647 h 300"/>
              <a:gd name="T86" fmla="*/ 2147483647 w 300"/>
              <a:gd name="T87" fmla="*/ 2147483647 h 300"/>
              <a:gd name="T88" fmla="*/ 2147483647 w 300"/>
              <a:gd name="T89" fmla="*/ 0 h 300"/>
              <a:gd name="T90" fmla="*/ 2147483647 w 300"/>
              <a:gd name="T91" fmla="*/ 2147483647 h 300"/>
              <a:gd name="T92" fmla="*/ 2147483647 w 300"/>
              <a:gd name="T93" fmla="*/ 2147483647 h 300"/>
              <a:gd name="T94" fmla="*/ 2147483647 w 300"/>
              <a:gd name="T95" fmla="*/ 2147483647 h 300"/>
              <a:gd name="T96" fmla="*/ 2147483647 w 300"/>
              <a:gd name="T97" fmla="*/ 2147483647 h 300"/>
              <a:gd name="T98" fmla="*/ 2147483647 w 300"/>
              <a:gd name="T99" fmla="*/ 2147483647 h 300"/>
              <a:gd name="T100" fmla="*/ 2147483647 w 300"/>
              <a:gd name="T101" fmla="*/ 2147483647 h 300"/>
              <a:gd name="T102" fmla="*/ 2147483647 w 300"/>
              <a:gd name="T103" fmla="*/ 2147483647 h 300"/>
              <a:gd name="T104" fmla="*/ 2147483647 w 300"/>
              <a:gd name="T105" fmla="*/ 2147483647 h 300"/>
              <a:gd name="T106" fmla="*/ 2147483647 w 300"/>
              <a:gd name="T107" fmla="*/ 0 h 30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00"/>
              <a:gd name="T163" fmla="*/ 0 h 300"/>
              <a:gd name="T164" fmla="*/ 300 w 300"/>
              <a:gd name="T165" fmla="*/ 300 h 30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00" h="300">
                <a:moveTo>
                  <a:pt x="30" y="90"/>
                </a:moveTo>
                <a:lnTo>
                  <a:pt x="104" y="90"/>
                </a:lnTo>
                <a:lnTo>
                  <a:pt x="116" y="92"/>
                </a:lnTo>
                <a:lnTo>
                  <a:pt x="126" y="98"/>
                </a:lnTo>
                <a:lnTo>
                  <a:pt x="132" y="108"/>
                </a:lnTo>
                <a:lnTo>
                  <a:pt x="134" y="120"/>
                </a:lnTo>
                <a:lnTo>
                  <a:pt x="134" y="166"/>
                </a:lnTo>
                <a:lnTo>
                  <a:pt x="132" y="176"/>
                </a:lnTo>
                <a:lnTo>
                  <a:pt x="126" y="186"/>
                </a:lnTo>
                <a:lnTo>
                  <a:pt x="116" y="194"/>
                </a:lnTo>
                <a:lnTo>
                  <a:pt x="104" y="196"/>
                </a:lnTo>
                <a:lnTo>
                  <a:pt x="104" y="270"/>
                </a:lnTo>
                <a:lnTo>
                  <a:pt x="102" y="282"/>
                </a:lnTo>
                <a:lnTo>
                  <a:pt x="96" y="292"/>
                </a:lnTo>
                <a:lnTo>
                  <a:pt x="86" y="298"/>
                </a:lnTo>
                <a:lnTo>
                  <a:pt x="74" y="300"/>
                </a:lnTo>
                <a:lnTo>
                  <a:pt x="60" y="300"/>
                </a:lnTo>
                <a:lnTo>
                  <a:pt x="48" y="298"/>
                </a:lnTo>
                <a:lnTo>
                  <a:pt x="38" y="292"/>
                </a:lnTo>
                <a:lnTo>
                  <a:pt x="32" y="282"/>
                </a:lnTo>
                <a:lnTo>
                  <a:pt x="30" y="270"/>
                </a:lnTo>
                <a:lnTo>
                  <a:pt x="30" y="196"/>
                </a:lnTo>
                <a:lnTo>
                  <a:pt x="18" y="194"/>
                </a:lnTo>
                <a:lnTo>
                  <a:pt x="8" y="186"/>
                </a:lnTo>
                <a:lnTo>
                  <a:pt x="2" y="176"/>
                </a:lnTo>
                <a:lnTo>
                  <a:pt x="0" y="166"/>
                </a:lnTo>
                <a:lnTo>
                  <a:pt x="0" y="120"/>
                </a:lnTo>
                <a:lnTo>
                  <a:pt x="2" y="108"/>
                </a:lnTo>
                <a:lnTo>
                  <a:pt x="8" y="98"/>
                </a:lnTo>
                <a:lnTo>
                  <a:pt x="18" y="92"/>
                </a:lnTo>
                <a:lnTo>
                  <a:pt x="30" y="90"/>
                </a:lnTo>
                <a:close/>
                <a:moveTo>
                  <a:pt x="60" y="0"/>
                </a:moveTo>
                <a:lnTo>
                  <a:pt x="74" y="0"/>
                </a:lnTo>
                <a:lnTo>
                  <a:pt x="86" y="2"/>
                </a:lnTo>
                <a:lnTo>
                  <a:pt x="96" y="8"/>
                </a:lnTo>
                <a:lnTo>
                  <a:pt x="102" y="18"/>
                </a:lnTo>
                <a:lnTo>
                  <a:pt x="104" y="30"/>
                </a:lnTo>
                <a:lnTo>
                  <a:pt x="104" y="44"/>
                </a:lnTo>
                <a:lnTo>
                  <a:pt x="102" y="56"/>
                </a:lnTo>
                <a:lnTo>
                  <a:pt x="96" y="66"/>
                </a:lnTo>
                <a:lnTo>
                  <a:pt x="86" y="72"/>
                </a:lnTo>
                <a:lnTo>
                  <a:pt x="74" y="74"/>
                </a:lnTo>
                <a:lnTo>
                  <a:pt x="60" y="74"/>
                </a:lnTo>
                <a:lnTo>
                  <a:pt x="48" y="72"/>
                </a:lnTo>
                <a:lnTo>
                  <a:pt x="38" y="66"/>
                </a:lnTo>
                <a:lnTo>
                  <a:pt x="32" y="56"/>
                </a:lnTo>
                <a:lnTo>
                  <a:pt x="30" y="44"/>
                </a:lnTo>
                <a:lnTo>
                  <a:pt x="30" y="30"/>
                </a:lnTo>
                <a:lnTo>
                  <a:pt x="32" y="18"/>
                </a:lnTo>
                <a:lnTo>
                  <a:pt x="38" y="8"/>
                </a:lnTo>
                <a:lnTo>
                  <a:pt x="48" y="2"/>
                </a:lnTo>
                <a:lnTo>
                  <a:pt x="60" y="0"/>
                </a:lnTo>
                <a:close/>
                <a:moveTo>
                  <a:pt x="276" y="112"/>
                </a:moveTo>
                <a:lnTo>
                  <a:pt x="300" y="186"/>
                </a:lnTo>
                <a:lnTo>
                  <a:pt x="300" y="190"/>
                </a:lnTo>
                <a:lnTo>
                  <a:pt x="300" y="196"/>
                </a:lnTo>
                <a:lnTo>
                  <a:pt x="298" y="208"/>
                </a:lnTo>
                <a:lnTo>
                  <a:pt x="292" y="216"/>
                </a:lnTo>
                <a:lnTo>
                  <a:pt x="282" y="224"/>
                </a:lnTo>
                <a:lnTo>
                  <a:pt x="270" y="226"/>
                </a:lnTo>
                <a:lnTo>
                  <a:pt x="270" y="270"/>
                </a:lnTo>
                <a:lnTo>
                  <a:pt x="268" y="282"/>
                </a:lnTo>
                <a:lnTo>
                  <a:pt x="262" y="292"/>
                </a:lnTo>
                <a:lnTo>
                  <a:pt x="252" y="298"/>
                </a:lnTo>
                <a:lnTo>
                  <a:pt x="240" y="300"/>
                </a:lnTo>
                <a:lnTo>
                  <a:pt x="226" y="300"/>
                </a:lnTo>
                <a:lnTo>
                  <a:pt x="214" y="298"/>
                </a:lnTo>
                <a:lnTo>
                  <a:pt x="204" y="292"/>
                </a:lnTo>
                <a:lnTo>
                  <a:pt x="198" y="282"/>
                </a:lnTo>
                <a:lnTo>
                  <a:pt x="196" y="270"/>
                </a:lnTo>
                <a:lnTo>
                  <a:pt x="196" y="226"/>
                </a:lnTo>
                <a:lnTo>
                  <a:pt x="184" y="224"/>
                </a:lnTo>
                <a:lnTo>
                  <a:pt x="174" y="216"/>
                </a:lnTo>
                <a:lnTo>
                  <a:pt x="168" y="208"/>
                </a:lnTo>
                <a:lnTo>
                  <a:pt x="164" y="196"/>
                </a:lnTo>
                <a:lnTo>
                  <a:pt x="166" y="190"/>
                </a:lnTo>
                <a:lnTo>
                  <a:pt x="166" y="188"/>
                </a:lnTo>
                <a:lnTo>
                  <a:pt x="166" y="186"/>
                </a:lnTo>
                <a:lnTo>
                  <a:pt x="188" y="112"/>
                </a:lnTo>
                <a:lnTo>
                  <a:pt x="190" y="110"/>
                </a:lnTo>
                <a:lnTo>
                  <a:pt x="190" y="108"/>
                </a:lnTo>
                <a:lnTo>
                  <a:pt x="196" y="98"/>
                </a:lnTo>
                <a:lnTo>
                  <a:pt x="206" y="92"/>
                </a:lnTo>
                <a:lnTo>
                  <a:pt x="218" y="90"/>
                </a:lnTo>
                <a:lnTo>
                  <a:pt x="248" y="90"/>
                </a:lnTo>
                <a:lnTo>
                  <a:pt x="260" y="92"/>
                </a:lnTo>
                <a:lnTo>
                  <a:pt x="270" y="98"/>
                </a:lnTo>
                <a:lnTo>
                  <a:pt x="276" y="108"/>
                </a:lnTo>
                <a:lnTo>
                  <a:pt x="276" y="112"/>
                </a:lnTo>
                <a:close/>
                <a:moveTo>
                  <a:pt x="226" y="0"/>
                </a:moveTo>
                <a:lnTo>
                  <a:pt x="240" y="0"/>
                </a:lnTo>
                <a:lnTo>
                  <a:pt x="252" y="2"/>
                </a:lnTo>
                <a:lnTo>
                  <a:pt x="262" y="8"/>
                </a:lnTo>
                <a:lnTo>
                  <a:pt x="268" y="18"/>
                </a:lnTo>
                <a:lnTo>
                  <a:pt x="270" y="30"/>
                </a:lnTo>
                <a:lnTo>
                  <a:pt x="270" y="44"/>
                </a:lnTo>
                <a:lnTo>
                  <a:pt x="268" y="56"/>
                </a:lnTo>
                <a:lnTo>
                  <a:pt x="262" y="66"/>
                </a:lnTo>
                <a:lnTo>
                  <a:pt x="252" y="72"/>
                </a:lnTo>
                <a:lnTo>
                  <a:pt x="240" y="74"/>
                </a:lnTo>
                <a:lnTo>
                  <a:pt x="226" y="74"/>
                </a:lnTo>
                <a:lnTo>
                  <a:pt x="214" y="72"/>
                </a:lnTo>
                <a:lnTo>
                  <a:pt x="204" y="66"/>
                </a:lnTo>
                <a:lnTo>
                  <a:pt x="198" y="56"/>
                </a:lnTo>
                <a:lnTo>
                  <a:pt x="196" y="44"/>
                </a:lnTo>
                <a:lnTo>
                  <a:pt x="196" y="30"/>
                </a:lnTo>
                <a:lnTo>
                  <a:pt x="198" y="18"/>
                </a:lnTo>
                <a:lnTo>
                  <a:pt x="204" y="8"/>
                </a:lnTo>
                <a:lnTo>
                  <a:pt x="214" y="2"/>
                </a:lnTo>
                <a:lnTo>
                  <a:pt x="226" y="0"/>
                </a:lnTo>
                <a:close/>
              </a:path>
            </a:pathLst>
          </a:custGeom>
          <a:solidFill>
            <a:srgbClr val="FFFFFF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9" name="Freeform 2176"/>
          <p:cNvSpPr>
            <a:spLocks noEditPoints="1"/>
          </p:cNvSpPr>
          <p:nvPr/>
        </p:nvSpPr>
        <p:spPr bwMode="auto">
          <a:xfrm>
            <a:off x="4860379" y="5334949"/>
            <a:ext cx="404812" cy="407988"/>
          </a:xfrm>
          <a:custGeom>
            <a:avLst/>
            <a:gdLst>
              <a:gd name="T0" fmla="*/ 2147483647 w 300"/>
              <a:gd name="T1" fmla="*/ 2147483647 h 302"/>
              <a:gd name="T2" fmla="*/ 2147483647 w 300"/>
              <a:gd name="T3" fmla="*/ 2147483647 h 302"/>
              <a:gd name="T4" fmla="*/ 2147483647 w 300"/>
              <a:gd name="T5" fmla="*/ 2147483647 h 302"/>
              <a:gd name="T6" fmla="*/ 2147483647 w 300"/>
              <a:gd name="T7" fmla="*/ 2147483647 h 302"/>
              <a:gd name="T8" fmla="*/ 2147483647 w 300"/>
              <a:gd name="T9" fmla="*/ 2147483647 h 302"/>
              <a:gd name="T10" fmla="*/ 2147483647 w 300"/>
              <a:gd name="T11" fmla="*/ 2147483647 h 302"/>
              <a:gd name="T12" fmla="*/ 0 w 300"/>
              <a:gd name="T13" fmla="*/ 2147483647 h 302"/>
              <a:gd name="T14" fmla="*/ 0 w 300"/>
              <a:gd name="T15" fmla="*/ 2147483647 h 302"/>
              <a:gd name="T16" fmla="*/ 2147483647 w 300"/>
              <a:gd name="T17" fmla="*/ 2147483647 h 302"/>
              <a:gd name="T18" fmla="*/ 2147483647 w 300"/>
              <a:gd name="T19" fmla="*/ 2147483647 h 302"/>
              <a:gd name="T20" fmla="*/ 2147483647 w 300"/>
              <a:gd name="T21" fmla="*/ 2147483647 h 302"/>
              <a:gd name="T22" fmla="*/ 2147483647 w 300"/>
              <a:gd name="T23" fmla="*/ 2147483647 h 302"/>
              <a:gd name="T24" fmla="*/ 2147483647 w 300"/>
              <a:gd name="T25" fmla="*/ 0 h 302"/>
              <a:gd name="T26" fmla="*/ 2147483647 w 300"/>
              <a:gd name="T27" fmla="*/ 2147483647 h 302"/>
              <a:gd name="T28" fmla="*/ 2147483647 w 300"/>
              <a:gd name="T29" fmla="*/ 2147483647 h 302"/>
              <a:gd name="T30" fmla="*/ 2147483647 w 300"/>
              <a:gd name="T31" fmla="*/ 2147483647 h 302"/>
              <a:gd name="T32" fmla="*/ 2147483647 w 300"/>
              <a:gd name="T33" fmla="*/ 2147483647 h 302"/>
              <a:gd name="T34" fmla="*/ 2147483647 w 300"/>
              <a:gd name="T35" fmla="*/ 2147483647 h 302"/>
              <a:gd name="T36" fmla="*/ 2147483647 w 300"/>
              <a:gd name="T37" fmla="*/ 2147483647 h 302"/>
              <a:gd name="T38" fmla="*/ 2147483647 w 300"/>
              <a:gd name="T39" fmla="*/ 2147483647 h 302"/>
              <a:gd name="T40" fmla="*/ 2147483647 w 300"/>
              <a:gd name="T41" fmla="*/ 2147483647 h 302"/>
              <a:gd name="T42" fmla="*/ 2147483647 w 300"/>
              <a:gd name="T43" fmla="*/ 2147483647 h 302"/>
              <a:gd name="T44" fmla="*/ 2147483647 w 300"/>
              <a:gd name="T45" fmla="*/ 2147483647 h 302"/>
              <a:gd name="T46" fmla="*/ 2147483647 w 300"/>
              <a:gd name="T47" fmla="*/ 2147483647 h 302"/>
              <a:gd name="T48" fmla="*/ 2147483647 w 300"/>
              <a:gd name="T49" fmla="*/ 2147483647 h 302"/>
              <a:gd name="T50" fmla="*/ 2147483647 w 300"/>
              <a:gd name="T51" fmla="*/ 2147483647 h 302"/>
              <a:gd name="T52" fmla="*/ 2147483647 w 300"/>
              <a:gd name="T53" fmla="*/ 2147483647 h 302"/>
              <a:gd name="T54" fmla="*/ 2147483647 w 300"/>
              <a:gd name="T55" fmla="*/ 2147483647 h 302"/>
              <a:gd name="T56" fmla="*/ 2147483647 w 300"/>
              <a:gd name="T57" fmla="*/ 2147483647 h 302"/>
              <a:gd name="T58" fmla="*/ 2147483647 w 300"/>
              <a:gd name="T59" fmla="*/ 2147483647 h 302"/>
              <a:gd name="T60" fmla="*/ 2147483647 w 300"/>
              <a:gd name="T61" fmla="*/ 2147483647 h 302"/>
              <a:gd name="T62" fmla="*/ 2147483647 w 300"/>
              <a:gd name="T63" fmla="*/ 2147483647 h 302"/>
              <a:gd name="T64" fmla="*/ 2147483647 w 300"/>
              <a:gd name="T65" fmla="*/ 2147483647 h 302"/>
              <a:gd name="T66" fmla="*/ 2147483647 w 300"/>
              <a:gd name="T67" fmla="*/ 2147483647 h 302"/>
              <a:gd name="T68" fmla="*/ 2147483647 w 300"/>
              <a:gd name="T69" fmla="*/ 2147483647 h 302"/>
              <a:gd name="T70" fmla="*/ 2147483647 w 300"/>
              <a:gd name="T71" fmla="*/ 2147483647 h 302"/>
              <a:gd name="T72" fmla="*/ 2147483647 w 300"/>
              <a:gd name="T73" fmla="*/ 2147483647 h 302"/>
              <a:gd name="T74" fmla="*/ 2147483647 w 300"/>
              <a:gd name="T75" fmla="*/ 2147483647 h 302"/>
              <a:gd name="T76" fmla="*/ 2147483647 w 300"/>
              <a:gd name="T77" fmla="*/ 2147483647 h 302"/>
              <a:gd name="T78" fmla="*/ 2147483647 w 300"/>
              <a:gd name="T79" fmla="*/ 2147483647 h 302"/>
              <a:gd name="T80" fmla="*/ 2147483647 w 300"/>
              <a:gd name="T81" fmla="*/ 2147483647 h 302"/>
              <a:gd name="T82" fmla="*/ 2147483647 w 300"/>
              <a:gd name="T83" fmla="*/ 2147483647 h 302"/>
              <a:gd name="T84" fmla="*/ 2147483647 w 300"/>
              <a:gd name="T85" fmla="*/ 2147483647 h 302"/>
              <a:gd name="T86" fmla="*/ 2147483647 w 300"/>
              <a:gd name="T87" fmla="*/ 2147483647 h 302"/>
              <a:gd name="T88" fmla="*/ 2147483647 w 300"/>
              <a:gd name="T89" fmla="*/ 2147483647 h 302"/>
              <a:gd name="T90" fmla="*/ 2147483647 w 300"/>
              <a:gd name="T91" fmla="*/ 2147483647 h 302"/>
              <a:gd name="T92" fmla="*/ 2147483647 w 300"/>
              <a:gd name="T93" fmla="*/ 2147483647 h 302"/>
              <a:gd name="T94" fmla="*/ 2147483647 w 300"/>
              <a:gd name="T95" fmla="*/ 2147483647 h 302"/>
              <a:gd name="T96" fmla="*/ 2147483647 w 300"/>
              <a:gd name="T97" fmla="*/ 2147483647 h 302"/>
              <a:gd name="T98" fmla="*/ 2147483647 w 300"/>
              <a:gd name="T99" fmla="*/ 2147483647 h 302"/>
              <a:gd name="T100" fmla="*/ 2147483647 w 300"/>
              <a:gd name="T101" fmla="*/ 2147483647 h 302"/>
              <a:gd name="T102" fmla="*/ 2147483647 w 300"/>
              <a:gd name="T103" fmla="*/ 2147483647 h 302"/>
              <a:gd name="T104" fmla="*/ 2147483647 w 300"/>
              <a:gd name="T105" fmla="*/ 2147483647 h 302"/>
              <a:gd name="T106" fmla="*/ 2147483647 w 300"/>
              <a:gd name="T107" fmla="*/ 2147483647 h 302"/>
              <a:gd name="T108" fmla="*/ 2147483647 w 300"/>
              <a:gd name="T109" fmla="*/ 2147483647 h 302"/>
              <a:gd name="T110" fmla="*/ 2147483647 w 300"/>
              <a:gd name="T111" fmla="*/ 2147483647 h 302"/>
              <a:gd name="T112" fmla="*/ 2147483647 w 300"/>
              <a:gd name="T113" fmla="*/ 2147483647 h 302"/>
              <a:gd name="T114" fmla="*/ 2147483647 w 300"/>
              <a:gd name="T115" fmla="*/ 2147483647 h 302"/>
              <a:gd name="T116" fmla="*/ 2147483647 w 300"/>
              <a:gd name="T117" fmla="*/ 2147483647 h 302"/>
              <a:gd name="T118" fmla="*/ 2147483647 w 300"/>
              <a:gd name="T119" fmla="*/ 2147483647 h 302"/>
              <a:gd name="T120" fmla="*/ 2147483647 w 300"/>
              <a:gd name="T121" fmla="*/ 2147483647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solidFill>
            <a:srgbClr val="FFFFFF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0" name="Freeform 2177"/>
          <p:cNvSpPr>
            <a:spLocks noEditPoints="1"/>
          </p:cNvSpPr>
          <p:nvPr/>
        </p:nvSpPr>
        <p:spPr bwMode="auto">
          <a:xfrm>
            <a:off x="6003379" y="5296849"/>
            <a:ext cx="444500" cy="446088"/>
          </a:xfrm>
          <a:custGeom>
            <a:avLst/>
            <a:gdLst>
              <a:gd name="T0" fmla="*/ 2147483647 w 300"/>
              <a:gd name="T1" fmla="*/ 2147483647 h 302"/>
              <a:gd name="T2" fmla="*/ 2147483647 w 300"/>
              <a:gd name="T3" fmla="*/ 2147483647 h 302"/>
              <a:gd name="T4" fmla="*/ 2147483647 w 300"/>
              <a:gd name="T5" fmla="*/ 2147483647 h 302"/>
              <a:gd name="T6" fmla="*/ 2147483647 w 300"/>
              <a:gd name="T7" fmla="*/ 0 h 302"/>
              <a:gd name="T8" fmla="*/ 2147483647 w 300"/>
              <a:gd name="T9" fmla="*/ 2147483647 h 302"/>
              <a:gd name="T10" fmla="*/ 2147483647 w 300"/>
              <a:gd name="T11" fmla="*/ 2147483647 h 302"/>
              <a:gd name="T12" fmla="*/ 2147483647 w 300"/>
              <a:gd name="T13" fmla="*/ 0 h 302"/>
              <a:gd name="T14" fmla="*/ 2147483647 w 300"/>
              <a:gd name="T15" fmla="*/ 2147483647 h 302"/>
              <a:gd name="T16" fmla="*/ 2147483647 w 300"/>
              <a:gd name="T17" fmla="*/ 2147483647 h 302"/>
              <a:gd name="T18" fmla="*/ 2147483647 w 300"/>
              <a:gd name="T19" fmla="*/ 2147483647 h 302"/>
              <a:gd name="T20" fmla="*/ 2147483647 w 300"/>
              <a:gd name="T21" fmla="*/ 2147483647 h 302"/>
              <a:gd name="T22" fmla="*/ 2147483647 w 300"/>
              <a:gd name="T23" fmla="*/ 2147483647 h 302"/>
              <a:gd name="T24" fmla="*/ 2147483647 w 300"/>
              <a:gd name="T25" fmla="*/ 2147483647 h 302"/>
              <a:gd name="T26" fmla="*/ 2147483647 w 300"/>
              <a:gd name="T27" fmla="*/ 2147483647 h 302"/>
              <a:gd name="T28" fmla="*/ 2147483647 w 300"/>
              <a:gd name="T29" fmla="*/ 2147483647 h 302"/>
              <a:gd name="T30" fmla="*/ 2147483647 w 300"/>
              <a:gd name="T31" fmla="*/ 2147483647 h 302"/>
              <a:gd name="T32" fmla="*/ 0 w 300"/>
              <a:gd name="T33" fmla="*/ 2147483647 h 302"/>
              <a:gd name="T34" fmla="*/ 2147483647 w 300"/>
              <a:gd name="T35" fmla="*/ 2147483647 h 302"/>
              <a:gd name="T36" fmla="*/ 2147483647 w 300"/>
              <a:gd name="T37" fmla="*/ 2147483647 h 302"/>
              <a:gd name="T38" fmla="*/ 2147483647 w 300"/>
              <a:gd name="T39" fmla="*/ 2147483647 h 302"/>
              <a:gd name="T40" fmla="*/ 2147483647 w 300"/>
              <a:gd name="T41" fmla="*/ 2147483647 h 302"/>
              <a:gd name="T42" fmla="*/ 2147483647 w 300"/>
              <a:gd name="T43" fmla="*/ 2147483647 h 302"/>
              <a:gd name="T44" fmla="*/ 2147483647 w 300"/>
              <a:gd name="T45" fmla="*/ 2147483647 h 302"/>
              <a:gd name="T46" fmla="*/ 2147483647 w 300"/>
              <a:gd name="T47" fmla="*/ 2147483647 h 302"/>
              <a:gd name="T48" fmla="*/ 2147483647 w 300"/>
              <a:gd name="T49" fmla="*/ 2147483647 h 302"/>
              <a:gd name="T50" fmla="*/ 2147483647 w 300"/>
              <a:gd name="T51" fmla="*/ 2147483647 h 302"/>
              <a:gd name="T52" fmla="*/ 2147483647 w 300"/>
              <a:gd name="T53" fmla="*/ 2147483647 h 302"/>
              <a:gd name="T54" fmla="*/ 2147483647 w 300"/>
              <a:gd name="T55" fmla="*/ 2147483647 h 302"/>
              <a:gd name="T56" fmla="*/ 2147483647 w 300"/>
              <a:gd name="T57" fmla="*/ 2147483647 h 302"/>
              <a:gd name="T58" fmla="*/ 2147483647 w 300"/>
              <a:gd name="T59" fmla="*/ 2147483647 h 302"/>
              <a:gd name="T60" fmla="*/ 2147483647 w 300"/>
              <a:gd name="T61" fmla="*/ 2147483647 h 302"/>
              <a:gd name="T62" fmla="*/ 2147483647 w 300"/>
              <a:gd name="T63" fmla="*/ 2147483647 h 302"/>
              <a:gd name="T64" fmla="*/ 2147483647 w 300"/>
              <a:gd name="T65" fmla="*/ 2147483647 h 302"/>
              <a:gd name="T66" fmla="*/ 2147483647 w 300"/>
              <a:gd name="T67" fmla="*/ 2147483647 h 302"/>
              <a:gd name="T68" fmla="*/ 2147483647 w 300"/>
              <a:gd name="T69" fmla="*/ 2147483647 h 302"/>
              <a:gd name="T70" fmla="*/ 2147483647 w 300"/>
              <a:gd name="T71" fmla="*/ 2147483647 h 302"/>
              <a:gd name="T72" fmla="*/ 2147483647 w 300"/>
              <a:gd name="T73" fmla="*/ 2147483647 h 302"/>
              <a:gd name="T74" fmla="*/ 2147483647 w 300"/>
              <a:gd name="T75" fmla="*/ 2147483647 h 302"/>
              <a:gd name="T76" fmla="*/ 2147483647 w 300"/>
              <a:gd name="T77" fmla="*/ 2147483647 h 302"/>
              <a:gd name="T78" fmla="*/ 2147483647 w 300"/>
              <a:gd name="T79" fmla="*/ 2147483647 h 302"/>
              <a:gd name="T80" fmla="*/ 2147483647 w 300"/>
              <a:gd name="T81" fmla="*/ 2147483647 h 302"/>
              <a:gd name="T82" fmla="*/ 2147483647 w 300"/>
              <a:gd name="T83" fmla="*/ 2147483647 h 302"/>
              <a:gd name="T84" fmla="*/ 2147483647 w 300"/>
              <a:gd name="T85" fmla="*/ 2147483647 h 30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00"/>
              <a:gd name="T130" fmla="*/ 0 h 302"/>
              <a:gd name="T131" fmla="*/ 300 w 300"/>
              <a:gd name="T132" fmla="*/ 302 h 30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00" h="302">
                <a:moveTo>
                  <a:pt x="30" y="76"/>
                </a:moveTo>
                <a:lnTo>
                  <a:pt x="98" y="76"/>
                </a:lnTo>
                <a:lnTo>
                  <a:pt x="50" y="26"/>
                </a:lnTo>
                <a:lnTo>
                  <a:pt x="46" y="20"/>
                </a:lnTo>
                <a:lnTo>
                  <a:pt x="44" y="16"/>
                </a:lnTo>
                <a:lnTo>
                  <a:pt x="46" y="8"/>
                </a:lnTo>
                <a:lnTo>
                  <a:pt x="48" y="4"/>
                </a:lnTo>
                <a:lnTo>
                  <a:pt x="54" y="0"/>
                </a:lnTo>
                <a:lnTo>
                  <a:pt x="60" y="0"/>
                </a:lnTo>
                <a:lnTo>
                  <a:pt x="66" y="2"/>
                </a:lnTo>
                <a:lnTo>
                  <a:pt x="70" y="4"/>
                </a:lnTo>
                <a:lnTo>
                  <a:pt x="142" y="76"/>
                </a:lnTo>
                <a:lnTo>
                  <a:pt x="158" y="76"/>
                </a:lnTo>
                <a:lnTo>
                  <a:pt x="230" y="4"/>
                </a:lnTo>
                <a:lnTo>
                  <a:pt x="234" y="2"/>
                </a:lnTo>
                <a:lnTo>
                  <a:pt x="240" y="0"/>
                </a:lnTo>
                <a:lnTo>
                  <a:pt x="248" y="0"/>
                </a:lnTo>
                <a:lnTo>
                  <a:pt x="252" y="4"/>
                </a:lnTo>
                <a:lnTo>
                  <a:pt x="254" y="8"/>
                </a:lnTo>
                <a:lnTo>
                  <a:pt x="256" y="16"/>
                </a:lnTo>
                <a:lnTo>
                  <a:pt x="254" y="20"/>
                </a:lnTo>
                <a:lnTo>
                  <a:pt x="252" y="26"/>
                </a:lnTo>
                <a:lnTo>
                  <a:pt x="202" y="76"/>
                </a:lnTo>
                <a:lnTo>
                  <a:pt x="270" y="76"/>
                </a:lnTo>
                <a:lnTo>
                  <a:pt x="282" y="78"/>
                </a:lnTo>
                <a:lnTo>
                  <a:pt x="292" y="84"/>
                </a:lnTo>
                <a:lnTo>
                  <a:pt x="298" y="94"/>
                </a:lnTo>
                <a:lnTo>
                  <a:pt x="300" y="106"/>
                </a:lnTo>
                <a:lnTo>
                  <a:pt x="300" y="272"/>
                </a:lnTo>
                <a:lnTo>
                  <a:pt x="298" y="282"/>
                </a:lnTo>
                <a:lnTo>
                  <a:pt x="292" y="292"/>
                </a:lnTo>
                <a:lnTo>
                  <a:pt x="282" y="300"/>
                </a:lnTo>
                <a:lnTo>
                  <a:pt x="270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2"/>
                </a:lnTo>
                <a:lnTo>
                  <a:pt x="0" y="272"/>
                </a:lnTo>
                <a:lnTo>
                  <a:pt x="0" y="106"/>
                </a:lnTo>
                <a:lnTo>
                  <a:pt x="2" y="94"/>
                </a:lnTo>
                <a:lnTo>
                  <a:pt x="8" y="84"/>
                </a:lnTo>
                <a:lnTo>
                  <a:pt x="18" y="78"/>
                </a:lnTo>
                <a:lnTo>
                  <a:pt x="30" y="76"/>
                </a:lnTo>
                <a:close/>
                <a:moveTo>
                  <a:pt x="44" y="106"/>
                </a:moveTo>
                <a:lnTo>
                  <a:pt x="44" y="106"/>
                </a:lnTo>
                <a:lnTo>
                  <a:pt x="38" y="106"/>
                </a:lnTo>
                <a:lnTo>
                  <a:pt x="34" y="110"/>
                </a:lnTo>
                <a:lnTo>
                  <a:pt x="30" y="114"/>
                </a:lnTo>
                <a:lnTo>
                  <a:pt x="30" y="120"/>
                </a:lnTo>
                <a:lnTo>
                  <a:pt x="30" y="256"/>
                </a:lnTo>
                <a:lnTo>
                  <a:pt x="30" y="262"/>
                </a:lnTo>
                <a:lnTo>
                  <a:pt x="34" y="268"/>
                </a:lnTo>
                <a:lnTo>
                  <a:pt x="38" y="270"/>
                </a:lnTo>
                <a:lnTo>
                  <a:pt x="44" y="272"/>
                </a:lnTo>
                <a:lnTo>
                  <a:pt x="210" y="272"/>
                </a:lnTo>
                <a:lnTo>
                  <a:pt x="216" y="270"/>
                </a:lnTo>
                <a:lnTo>
                  <a:pt x="222" y="268"/>
                </a:lnTo>
                <a:lnTo>
                  <a:pt x="224" y="262"/>
                </a:lnTo>
                <a:lnTo>
                  <a:pt x="226" y="256"/>
                </a:lnTo>
                <a:lnTo>
                  <a:pt x="226" y="120"/>
                </a:lnTo>
                <a:lnTo>
                  <a:pt x="224" y="114"/>
                </a:lnTo>
                <a:lnTo>
                  <a:pt x="222" y="110"/>
                </a:lnTo>
                <a:lnTo>
                  <a:pt x="216" y="106"/>
                </a:lnTo>
                <a:lnTo>
                  <a:pt x="210" y="106"/>
                </a:lnTo>
                <a:lnTo>
                  <a:pt x="44" y="106"/>
                </a:lnTo>
                <a:close/>
                <a:moveTo>
                  <a:pt x="256" y="196"/>
                </a:moveTo>
                <a:lnTo>
                  <a:pt x="256" y="196"/>
                </a:lnTo>
                <a:lnTo>
                  <a:pt x="248" y="196"/>
                </a:lnTo>
                <a:lnTo>
                  <a:pt x="244" y="200"/>
                </a:lnTo>
                <a:lnTo>
                  <a:pt x="242" y="204"/>
                </a:lnTo>
                <a:lnTo>
                  <a:pt x="240" y="210"/>
                </a:lnTo>
                <a:lnTo>
                  <a:pt x="242" y="218"/>
                </a:lnTo>
                <a:lnTo>
                  <a:pt x="244" y="222"/>
                </a:lnTo>
                <a:lnTo>
                  <a:pt x="248" y="226"/>
                </a:lnTo>
                <a:lnTo>
                  <a:pt x="256" y="226"/>
                </a:lnTo>
                <a:lnTo>
                  <a:pt x="270" y="226"/>
                </a:lnTo>
                <a:lnTo>
                  <a:pt x="278" y="226"/>
                </a:lnTo>
                <a:lnTo>
                  <a:pt x="282" y="222"/>
                </a:lnTo>
                <a:lnTo>
                  <a:pt x="284" y="218"/>
                </a:lnTo>
                <a:lnTo>
                  <a:pt x="286" y="210"/>
                </a:lnTo>
                <a:lnTo>
                  <a:pt x="284" y="204"/>
                </a:lnTo>
                <a:lnTo>
                  <a:pt x="282" y="200"/>
                </a:lnTo>
                <a:lnTo>
                  <a:pt x="278" y="196"/>
                </a:lnTo>
                <a:lnTo>
                  <a:pt x="270" y="196"/>
                </a:lnTo>
                <a:lnTo>
                  <a:pt x="256" y="196"/>
                </a:lnTo>
                <a:close/>
                <a:moveTo>
                  <a:pt x="256" y="242"/>
                </a:moveTo>
                <a:lnTo>
                  <a:pt x="256" y="242"/>
                </a:lnTo>
                <a:lnTo>
                  <a:pt x="248" y="242"/>
                </a:lnTo>
                <a:lnTo>
                  <a:pt x="244" y="244"/>
                </a:lnTo>
                <a:lnTo>
                  <a:pt x="242" y="250"/>
                </a:lnTo>
                <a:lnTo>
                  <a:pt x="240" y="256"/>
                </a:lnTo>
                <a:lnTo>
                  <a:pt x="242" y="262"/>
                </a:lnTo>
                <a:lnTo>
                  <a:pt x="244" y="268"/>
                </a:lnTo>
                <a:lnTo>
                  <a:pt x="248" y="270"/>
                </a:lnTo>
                <a:lnTo>
                  <a:pt x="256" y="272"/>
                </a:lnTo>
                <a:lnTo>
                  <a:pt x="270" y="272"/>
                </a:lnTo>
                <a:lnTo>
                  <a:pt x="278" y="270"/>
                </a:lnTo>
                <a:lnTo>
                  <a:pt x="282" y="268"/>
                </a:lnTo>
                <a:lnTo>
                  <a:pt x="284" y="262"/>
                </a:lnTo>
                <a:lnTo>
                  <a:pt x="286" y="256"/>
                </a:lnTo>
                <a:lnTo>
                  <a:pt x="284" y="250"/>
                </a:lnTo>
                <a:lnTo>
                  <a:pt x="282" y="244"/>
                </a:lnTo>
                <a:lnTo>
                  <a:pt x="278" y="242"/>
                </a:lnTo>
                <a:lnTo>
                  <a:pt x="270" y="242"/>
                </a:lnTo>
                <a:lnTo>
                  <a:pt x="256" y="242"/>
                </a:lnTo>
                <a:close/>
              </a:path>
            </a:pathLst>
          </a:custGeom>
          <a:solidFill>
            <a:srgbClr val="FFFFFF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1" name="Text Box 2178"/>
          <p:cNvSpPr txBox="1">
            <a:spLocks noChangeArrowheads="1"/>
          </p:cNvSpPr>
          <p:nvPr/>
        </p:nvSpPr>
        <p:spPr bwMode="auto">
          <a:xfrm>
            <a:off x="2247354" y="5900099"/>
            <a:ext cx="8556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돋움" pitchFamily="34" charset="-127"/>
                <a:ea typeface="돋움" pitchFamily="34" charset="-127"/>
              </a:rPr>
              <a:t>$23,000</a:t>
            </a:r>
          </a:p>
        </p:txBody>
      </p:sp>
      <p:sp>
        <p:nvSpPr>
          <p:cNvPr id="232" name="Text Box 2179"/>
          <p:cNvSpPr txBox="1">
            <a:spLocks noChangeArrowheads="1"/>
          </p:cNvSpPr>
          <p:nvPr/>
        </p:nvSpPr>
        <p:spPr bwMode="auto">
          <a:xfrm>
            <a:off x="3444329" y="5900099"/>
            <a:ext cx="7524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돋움" pitchFamily="34" charset="-127"/>
                <a:ea typeface="돋움" pitchFamily="34" charset="-127"/>
              </a:rPr>
              <a:t>$8,000</a:t>
            </a:r>
          </a:p>
        </p:txBody>
      </p:sp>
      <p:sp>
        <p:nvSpPr>
          <p:cNvPr id="233" name="Text Box 2180"/>
          <p:cNvSpPr txBox="1">
            <a:spLocks noChangeArrowheads="1"/>
          </p:cNvSpPr>
          <p:nvPr/>
        </p:nvSpPr>
        <p:spPr bwMode="auto">
          <a:xfrm>
            <a:off x="4692104" y="5900099"/>
            <a:ext cx="8556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돋움" pitchFamily="34" charset="-127"/>
                <a:ea typeface="돋움" pitchFamily="34" charset="-127"/>
              </a:rPr>
              <a:t>$17,000</a:t>
            </a:r>
          </a:p>
        </p:txBody>
      </p:sp>
      <p:sp>
        <p:nvSpPr>
          <p:cNvPr id="234" name="Text Box 2181"/>
          <p:cNvSpPr txBox="1">
            <a:spLocks noChangeArrowheads="1"/>
          </p:cNvSpPr>
          <p:nvPr/>
        </p:nvSpPr>
        <p:spPr bwMode="auto">
          <a:xfrm>
            <a:off x="6155779" y="5900099"/>
            <a:ext cx="8556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돋움" pitchFamily="34" charset="-127"/>
                <a:ea typeface="돋움" pitchFamily="34" charset="-127"/>
              </a:rPr>
              <a:t>$15,000</a:t>
            </a:r>
          </a:p>
        </p:txBody>
      </p:sp>
      <p:sp>
        <p:nvSpPr>
          <p:cNvPr id="235" name="Rectangle 2182"/>
          <p:cNvSpPr>
            <a:spLocks noChangeArrowheads="1"/>
          </p:cNvSpPr>
          <p:nvPr/>
        </p:nvSpPr>
        <p:spPr bwMode="auto">
          <a:xfrm>
            <a:off x="2248941" y="764704"/>
            <a:ext cx="146065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Take your individual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seat and be a part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of something greater.</a:t>
            </a:r>
            <a:b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b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Professional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networking with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over 10,000 Members.</a:t>
            </a:r>
          </a:p>
        </p:txBody>
      </p:sp>
      <p:sp>
        <p:nvSpPr>
          <p:cNvPr id="236" name="Rectangle 2183"/>
          <p:cNvSpPr>
            <a:spLocks noChangeArrowheads="1"/>
          </p:cNvSpPr>
          <p:nvPr/>
        </p:nvSpPr>
        <p:spPr bwMode="auto">
          <a:xfrm>
            <a:off x="4447628" y="1326218"/>
            <a:ext cx="93662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Educational opportunities at the Chapter level, including CEUs and NCIDQ prep.</a:t>
            </a:r>
          </a:p>
        </p:txBody>
      </p:sp>
      <p:sp>
        <p:nvSpPr>
          <p:cNvPr id="237" name="Text Box 2184"/>
          <p:cNvSpPr txBox="1">
            <a:spLocks noChangeArrowheads="1"/>
          </p:cNvSpPr>
          <p:nvPr/>
        </p:nvSpPr>
        <p:spPr bwMode="auto">
          <a:xfrm>
            <a:off x="2824352" y="1910994"/>
            <a:ext cx="5517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1400" b="1" dirty="0">
                <a:solidFill>
                  <a:srgbClr val="009900"/>
                </a:solidFill>
                <a:latin typeface="돋움" pitchFamily="34" charset="-127"/>
                <a:ea typeface="돋움" pitchFamily="34" charset="-127"/>
              </a:rPr>
              <a:t>88%</a:t>
            </a:r>
          </a:p>
        </p:txBody>
      </p:sp>
      <p:sp>
        <p:nvSpPr>
          <p:cNvPr id="238" name="Line 2185"/>
          <p:cNvSpPr>
            <a:spLocks noChangeShapeType="1"/>
          </p:cNvSpPr>
          <p:nvPr/>
        </p:nvSpPr>
        <p:spPr bwMode="auto">
          <a:xfrm>
            <a:off x="3452266" y="3390262"/>
            <a:ext cx="0" cy="2033587"/>
          </a:xfrm>
          <a:prstGeom prst="line">
            <a:avLst/>
          </a:prstGeom>
          <a:noFill/>
          <a:ln w="15875" cap="rnd">
            <a:solidFill>
              <a:srgbClr val="FFFF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9" name="Line 2186"/>
          <p:cNvSpPr>
            <a:spLocks noChangeShapeType="1"/>
          </p:cNvSpPr>
          <p:nvPr/>
        </p:nvSpPr>
        <p:spPr bwMode="auto">
          <a:xfrm>
            <a:off x="4500016" y="3390262"/>
            <a:ext cx="0" cy="2033587"/>
          </a:xfrm>
          <a:prstGeom prst="line">
            <a:avLst/>
          </a:prstGeom>
          <a:noFill/>
          <a:ln w="15875" cap="rnd">
            <a:solidFill>
              <a:srgbClr val="FFFF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0" name="Line 2189"/>
          <p:cNvSpPr>
            <a:spLocks noChangeShapeType="1"/>
          </p:cNvSpPr>
          <p:nvPr/>
        </p:nvSpPr>
        <p:spPr bwMode="auto">
          <a:xfrm>
            <a:off x="5579516" y="2023424"/>
            <a:ext cx="0" cy="3400425"/>
          </a:xfrm>
          <a:prstGeom prst="line">
            <a:avLst/>
          </a:prstGeom>
          <a:noFill/>
          <a:ln w="15875" cap="rnd">
            <a:solidFill>
              <a:srgbClr val="FFFF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1" name="Rectangle 2191"/>
          <p:cNvSpPr>
            <a:spLocks noChangeArrowheads="1"/>
          </p:cNvSpPr>
          <p:nvPr/>
        </p:nvSpPr>
        <p:spPr bwMode="auto">
          <a:xfrm>
            <a:off x="3434804" y="1626549"/>
            <a:ext cx="949325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The chance to shape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the future of design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through legislative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activities.</a:t>
            </a:r>
            <a:b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b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Educational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opportunities at the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Chapter level.</a:t>
            </a:r>
          </a:p>
        </p:txBody>
      </p:sp>
      <p:sp>
        <p:nvSpPr>
          <p:cNvPr id="242" name="Text Box 2192"/>
          <p:cNvSpPr txBox="1">
            <a:spLocks noChangeArrowheads="1"/>
          </p:cNvSpPr>
          <p:nvPr/>
        </p:nvSpPr>
        <p:spPr bwMode="auto">
          <a:xfrm>
            <a:off x="3863412" y="3617373"/>
            <a:ext cx="47160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1100" b="1" dirty="0">
                <a:solidFill>
                  <a:srgbClr val="FF9900"/>
                </a:solidFill>
                <a:latin typeface="돋움" pitchFamily="34" charset="-127"/>
                <a:ea typeface="돋움" pitchFamily="34" charset="-127"/>
              </a:rPr>
              <a:t>22%</a:t>
            </a:r>
          </a:p>
        </p:txBody>
      </p:sp>
      <p:sp>
        <p:nvSpPr>
          <p:cNvPr id="243" name="Text Box 2193"/>
          <p:cNvSpPr txBox="1">
            <a:spLocks noChangeArrowheads="1"/>
          </p:cNvSpPr>
          <p:nvPr/>
        </p:nvSpPr>
        <p:spPr bwMode="auto">
          <a:xfrm>
            <a:off x="5054847" y="2684782"/>
            <a:ext cx="47160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돋움" pitchFamily="34" charset="-127"/>
                <a:ea typeface="돋움" pitchFamily="34" charset="-127"/>
              </a:rPr>
              <a:t>22%</a:t>
            </a:r>
          </a:p>
        </p:txBody>
      </p:sp>
      <p:sp>
        <p:nvSpPr>
          <p:cNvPr id="244" name="Rectangle 2194"/>
          <p:cNvSpPr>
            <a:spLocks noChangeArrowheads="1"/>
          </p:cNvSpPr>
          <p:nvPr/>
        </p:nvSpPr>
        <p:spPr bwMode="auto">
          <a:xfrm>
            <a:off x="5684292" y="1826288"/>
            <a:ext cx="93662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Consortium To Address Open-Plan orkspace</a:t>
            </a:r>
            <a:b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b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Haworth.</a:t>
            </a:r>
          </a:p>
        </p:txBody>
      </p:sp>
      <p:sp>
        <p:nvSpPr>
          <p:cNvPr id="245" name="Text Box 2195"/>
          <p:cNvSpPr txBox="1">
            <a:spLocks noChangeArrowheads="1"/>
          </p:cNvSpPr>
          <p:nvPr/>
        </p:nvSpPr>
        <p:spPr bwMode="auto">
          <a:xfrm>
            <a:off x="6169349" y="2903573"/>
            <a:ext cx="47160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1100" b="1" dirty="0">
                <a:solidFill>
                  <a:srgbClr val="9933FF"/>
                </a:solidFill>
                <a:latin typeface="돋움" pitchFamily="34" charset="-127"/>
                <a:ea typeface="돋움" pitchFamily="34" charset="-127"/>
              </a:rPr>
              <a:t>18%</a:t>
            </a:r>
          </a:p>
        </p:txBody>
      </p:sp>
      <p:sp>
        <p:nvSpPr>
          <p:cNvPr id="246" name="Text Box 2196"/>
          <p:cNvSpPr txBox="1">
            <a:spLocks noChangeArrowheads="1"/>
          </p:cNvSpPr>
          <p:nvPr/>
        </p:nvSpPr>
        <p:spPr bwMode="auto">
          <a:xfrm>
            <a:off x="2364829" y="4990462"/>
            <a:ext cx="6461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1400" b="1">
                <a:solidFill>
                  <a:srgbClr val="009900"/>
                </a:solidFill>
                <a:latin typeface="돋움" pitchFamily="34" charset="-127"/>
                <a:ea typeface="돋움" pitchFamily="34" charset="-127"/>
              </a:rPr>
              <a:t>TITLE</a:t>
            </a:r>
          </a:p>
        </p:txBody>
      </p:sp>
      <p:sp>
        <p:nvSpPr>
          <p:cNvPr id="247" name="Text Box 2197"/>
          <p:cNvSpPr txBox="1">
            <a:spLocks noChangeArrowheads="1"/>
          </p:cNvSpPr>
          <p:nvPr/>
        </p:nvSpPr>
        <p:spPr bwMode="auto">
          <a:xfrm>
            <a:off x="3563391" y="4990462"/>
            <a:ext cx="6461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1400" b="1">
                <a:solidFill>
                  <a:srgbClr val="FF3300"/>
                </a:solidFill>
                <a:latin typeface="돋움" pitchFamily="34" charset="-127"/>
                <a:ea typeface="돋움" pitchFamily="34" charset="-127"/>
              </a:rPr>
              <a:t>TITLE</a:t>
            </a:r>
          </a:p>
        </p:txBody>
      </p:sp>
      <p:sp>
        <p:nvSpPr>
          <p:cNvPr id="248" name="Text Box 2198"/>
          <p:cNvSpPr txBox="1">
            <a:spLocks noChangeArrowheads="1"/>
          </p:cNvSpPr>
          <p:nvPr/>
        </p:nvSpPr>
        <p:spPr bwMode="auto">
          <a:xfrm>
            <a:off x="4715916" y="4990462"/>
            <a:ext cx="6461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1400" b="1">
                <a:solidFill>
                  <a:srgbClr val="009999"/>
                </a:solidFill>
                <a:latin typeface="돋움" pitchFamily="34" charset="-127"/>
                <a:ea typeface="돋움" pitchFamily="34" charset="-127"/>
              </a:rPr>
              <a:t>TITLE</a:t>
            </a:r>
          </a:p>
        </p:txBody>
      </p:sp>
      <p:sp>
        <p:nvSpPr>
          <p:cNvPr id="249" name="Text Box 2206"/>
          <p:cNvSpPr txBox="1">
            <a:spLocks noChangeArrowheads="1"/>
          </p:cNvSpPr>
          <p:nvPr/>
        </p:nvSpPr>
        <p:spPr bwMode="auto">
          <a:xfrm>
            <a:off x="5889079" y="4990462"/>
            <a:ext cx="6461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1400" b="1">
                <a:solidFill>
                  <a:srgbClr val="6600CC"/>
                </a:solidFill>
                <a:latin typeface="돋움" pitchFamily="34" charset="-127"/>
                <a:ea typeface="돋움" pitchFamily="34" charset="-127"/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21587</TotalTime>
  <Words>217</Words>
  <Application>Microsoft Office PowerPoint</Application>
  <PresentationFormat>全屏显示(4:3)</PresentationFormat>
  <Paragraphs>41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1099</cp:revision>
  <dcterms:created xsi:type="dcterms:W3CDTF">2009-02-11T05:37:22Z</dcterms:created>
  <dcterms:modified xsi:type="dcterms:W3CDTF">2015-04-09T08:35:01Z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