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AutoShape 2354"/>
          <p:cNvSpPr>
            <a:spLocks noChangeArrowheads="1"/>
          </p:cNvSpPr>
          <p:nvPr/>
        </p:nvSpPr>
        <p:spPr bwMode="auto">
          <a:xfrm>
            <a:off x="612329" y="4940722"/>
            <a:ext cx="7775575" cy="1152525"/>
          </a:xfrm>
          <a:prstGeom prst="roundRect">
            <a:avLst>
              <a:gd name="adj" fmla="val 10880"/>
            </a:avLst>
          </a:prstGeom>
          <a:solidFill>
            <a:srgbClr val="FFFFFF"/>
          </a:solidFill>
          <a:ln w="15875" cap="rnd" algn="ctr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AutoShape 2346"/>
          <p:cNvSpPr>
            <a:spLocks noChangeArrowheads="1"/>
          </p:cNvSpPr>
          <p:nvPr/>
        </p:nvSpPr>
        <p:spPr bwMode="auto">
          <a:xfrm>
            <a:off x="618679" y="4513685"/>
            <a:ext cx="1500187" cy="360362"/>
          </a:xfrm>
          <a:prstGeom prst="rightArrow">
            <a:avLst>
              <a:gd name="adj1" fmla="val 65639"/>
              <a:gd name="adj2" fmla="val 0"/>
            </a:avLst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AutoShape 2343"/>
          <p:cNvSpPr>
            <a:spLocks noChangeArrowheads="1"/>
          </p:cNvSpPr>
          <p:nvPr/>
        </p:nvSpPr>
        <p:spPr bwMode="auto">
          <a:xfrm>
            <a:off x="2428429" y="4513685"/>
            <a:ext cx="5959475" cy="360362"/>
          </a:xfrm>
          <a:prstGeom prst="rightArrow">
            <a:avLst>
              <a:gd name="adj1" fmla="val 66519"/>
              <a:gd name="adj2" fmla="val 85980"/>
            </a:avLst>
          </a:pr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Line 1557"/>
          <p:cNvSpPr>
            <a:spLocks noChangeShapeType="1"/>
          </p:cNvSpPr>
          <p:nvPr/>
        </p:nvSpPr>
        <p:spPr bwMode="auto">
          <a:xfrm>
            <a:off x="1871216" y="539474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Line 1558"/>
          <p:cNvSpPr>
            <a:spLocks noChangeShapeType="1"/>
          </p:cNvSpPr>
          <p:nvPr/>
        </p:nvSpPr>
        <p:spPr bwMode="auto">
          <a:xfrm>
            <a:off x="1871216" y="539474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Line 1561"/>
          <p:cNvSpPr>
            <a:spLocks noChangeShapeType="1"/>
          </p:cNvSpPr>
          <p:nvPr/>
        </p:nvSpPr>
        <p:spPr bwMode="auto">
          <a:xfrm>
            <a:off x="1658491" y="5556672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Line 1562"/>
          <p:cNvSpPr>
            <a:spLocks noChangeShapeType="1"/>
          </p:cNvSpPr>
          <p:nvPr/>
        </p:nvSpPr>
        <p:spPr bwMode="auto">
          <a:xfrm>
            <a:off x="1658491" y="5556672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Line 1574"/>
          <p:cNvSpPr>
            <a:spLocks noChangeShapeType="1"/>
          </p:cNvSpPr>
          <p:nvPr/>
        </p:nvSpPr>
        <p:spPr bwMode="auto">
          <a:xfrm>
            <a:off x="1645791" y="5410622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Line 1575"/>
          <p:cNvSpPr>
            <a:spLocks noChangeShapeType="1"/>
          </p:cNvSpPr>
          <p:nvPr/>
        </p:nvSpPr>
        <p:spPr bwMode="auto">
          <a:xfrm>
            <a:off x="1645791" y="5410622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Line 1598"/>
          <p:cNvSpPr>
            <a:spLocks noChangeShapeType="1"/>
          </p:cNvSpPr>
          <p:nvPr/>
        </p:nvSpPr>
        <p:spPr bwMode="auto">
          <a:xfrm>
            <a:off x="4827141" y="562969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Line 1599"/>
          <p:cNvSpPr>
            <a:spLocks noChangeShapeType="1"/>
          </p:cNvSpPr>
          <p:nvPr/>
        </p:nvSpPr>
        <p:spPr bwMode="auto">
          <a:xfrm>
            <a:off x="4827141" y="562969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Line 1602"/>
          <p:cNvSpPr>
            <a:spLocks noChangeShapeType="1"/>
          </p:cNvSpPr>
          <p:nvPr/>
        </p:nvSpPr>
        <p:spPr bwMode="auto">
          <a:xfrm>
            <a:off x="4801741" y="547729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Line 1603"/>
          <p:cNvSpPr>
            <a:spLocks noChangeShapeType="1"/>
          </p:cNvSpPr>
          <p:nvPr/>
        </p:nvSpPr>
        <p:spPr bwMode="auto">
          <a:xfrm>
            <a:off x="4801741" y="5477297"/>
            <a:ext cx="1588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9" name="Group 2116"/>
          <p:cNvGrpSpPr>
            <a:grpSpLocks/>
          </p:cNvGrpSpPr>
          <p:nvPr/>
        </p:nvGrpSpPr>
        <p:grpSpPr bwMode="auto">
          <a:xfrm>
            <a:off x="3436491" y="5539210"/>
            <a:ext cx="236538" cy="163512"/>
            <a:chOff x="2210" y="3807"/>
            <a:chExt cx="149" cy="103"/>
          </a:xfrm>
        </p:grpSpPr>
        <p:sp>
          <p:nvSpPr>
            <p:cNvPr id="130" name="Line 1612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Line 1613"/>
            <p:cNvSpPr>
              <a:spLocks noChangeShapeType="1"/>
            </p:cNvSpPr>
            <p:nvPr/>
          </p:nvSpPr>
          <p:spPr bwMode="auto">
            <a:xfrm>
              <a:off x="2358" y="380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Line 1616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Line 1617"/>
            <p:cNvSpPr>
              <a:spLocks noChangeShapeType="1"/>
            </p:cNvSpPr>
            <p:nvPr/>
          </p:nvSpPr>
          <p:spPr bwMode="auto">
            <a:xfrm>
              <a:off x="2224" y="3909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Line 1620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Line 1621"/>
            <p:cNvSpPr>
              <a:spLocks noChangeShapeType="1"/>
            </p:cNvSpPr>
            <p:nvPr/>
          </p:nvSpPr>
          <p:spPr bwMode="auto">
            <a:xfrm>
              <a:off x="2216" y="3855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Line 1623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Line 1624"/>
            <p:cNvSpPr>
              <a:spLocks noChangeShapeType="1"/>
            </p:cNvSpPr>
            <p:nvPr/>
          </p:nvSpPr>
          <p:spPr bwMode="auto">
            <a:xfrm>
              <a:off x="2210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Line 1626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Line 1627"/>
            <p:cNvSpPr>
              <a:spLocks noChangeShapeType="1"/>
            </p:cNvSpPr>
            <p:nvPr/>
          </p:nvSpPr>
          <p:spPr bwMode="auto">
            <a:xfrm>
              <a:off x="2222" y="3813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Line 1629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Line 1630"/>
            <p:cNvSpPr>
              <a:spLocks noChangeShapeType="1"/>
            </p:cNvSpPr>
            <p:nvPr/>
          </p:nvSpPr>
          <p:spPr bwMode="auto">
            <a:xfrm>
              <a:off x="2216" y="3817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2" name="Line 2076"/>
          <p:cNvSpPr>
            <a:spLocks noChangeShapeType="1"/>
          </p:cNvSpPr>
          <p:nvPr/>
        </p:nvSpPr>
        <p:spPr bwMode="auto">
          <a:xfrm>
            <a:off x="107504" y="3645322"/>
            <a:ext cx="194468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43" name="Object 23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042748"/>
              </p:ext>
            </p:extLst>
          </p:nvPr>
        </p:nvGraphicFramePr>
        <p:xfrm>
          <a:off x="1187004" y="476672"/>
          <a:ext cx="5905500" cy="396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차트" r:id="rId3" imgW="5962650" imgH="4000500" progId="MSGraph.Chart.8">
                  <p:embed followColorScheme="full"/>
                </p:oleObj>
              </mc:Choice>
              <mc:Fallback>
                <p:oleObj name="차트" r:id="rId3" imgW="5962650" imgH="40005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004" y="476672"/>
                        <a:ext cx="5905500" cy="396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" name="Rectangle 2337"/>
          <p:cNvSpPr>
            <a:spLocks noChangeArrowheads="1"/>
          </p:cNvSpPr>
          <p:nvPr/>
        </p:nvSpPr>
        <p:spPr bwMode="auto">
          <a:xfrm>
            <a:off x="2412554" y="5570960"/>
            <a:ext cx="5903912" cy="287337"/>
          </a:xfrm>
          <a:prstGeom prst="rect">
            <a:avLst/>
          </a:prstGeom>
          <a:solidFill>
            <a:srgbClr val="C0C0C0">
              <a:alpha val="20000"/>
            </a:srgbClr>
          </a:solidFill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Rectangle 2340"/>
          <p:cNvSpPr>
            <a:spLocks noChangeArrowheads="1"/>
          </p:cNvSpPr>
          <p:nvPr/>
        </p:nvSpPr>
        <p:spPr bwMode="auto">
          <a:xfrm>
            <a:off x="582166" y="4582418"/>
            <a:ext cx="14798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900" dirty="0">
                <a:latin typeface="Arial Black" pitchFamily="34" charset="0"/>
              </a:rPr>
              <a:t>BUSINESS PART _01</a:t>
            </a:r>
          </a:p>
        </p:txBody>
      </p:sp>
      <p:sp>
        <p:nvSpPr>
          <p:cNvPr id="146" name="Rectangle 2342"/>
          <p:cNvSpPr>
            <a:spLocks noChangeArrowheads="1"/>
          </p:cNvSpPr>
          <p:nvPr/>
        </p:nvSpPr>
        <p:spPr bwMode="auto">
          <a:xfrm>
            <a:off x="2474466" y="4609163"/>
            <a:ext cx="86113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ko-KR" sz="800">
                <a:latin typeface="Arial" pitchFamily="34" charset="0"/>
              </a:rPr>
              <a:t>W o r k  P l a n</a:t>
            </a:r>
          </a:p>
        </p:txBody>
      </p:sp>
      <p:sp>
        <p:nvSpPr>
          <p:cNvPr id="147" name="Rectangle 2348"/>
          <p:cNvSpPr>
            <a:spLocks noChangeArrowheads="1"/>
          </p:cNvSpPr>
          <p:nvPr/>
        </p:nvSpPr>
        <p:spPr bwMode="auto">
          <a:xfrm>
            <a:off x="621854" y="4951511"/>
            <a:ext cx="128432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b="1">
                <a:latin typeface="돋움" pitchFamily="34" charset="-127"/>
                <a:ea typeface="돋움" pitchFamily="34" charset="-127"/>
              </a:rPr>
              <a:t>Products &amp; Services </a:t>
            </a:r>
          </a:p>
        </p:txBody>
      </p:sp>
      <p:sp>
        <p:nvSpPr>
          <p:cNvPr id="148" name="Rectangle 2349"/>
          <p:cNvSpPr>
            <a:spLocks noChangeArrowheads="1"/>
          </p:cNvSpPr>
          <p:nvPr/>
        </p:nvSpPr>
        <p:spPr bwMode="auto">
          <a:xfrm>
            <a:off x="621854" y="5073555"/>
            <a:ext cx="7936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Come and have fun with Pets and Domesticated Animals preschool activities and crafts suitable for toddlers, preschoolers and kindergarten.  Visit a pet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theme section for lesson plans, printable crafts, activities, pet coloring pages and related early childhood resources. </a:t>
            </a:r>
          </a:p>
        </p:txBody>
      </p:sp>
      <p:sp>
        <p:nvSpPr>
          <p:cNvPr id="149" name="Rectangle 2352"/>
          <p:cNvSpPr>
            <a:spLocks noChangeArrowheads="1"/>
          </p:cNvSpPr>
          <p:nvPr/>
        </p:nvSpPr>
        <p:spPr bwMode="auto">
          <a:xfrm>
            <a:off x="621854" y="5580161"/>
            <a:ext cx="135165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바탕" pitchFamily="18" charset="-127"/>
              <a:buNone/>
              <a:tabLst>
                <a:tab pos="482600" algn="l"/>
              </a:tabLst>
              <a:defRPr/>
            </a:pPr>
            <a:r>
              <a:rPr kumimoji="0" lang="en-US" altLang="ko-KR" sz="9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News &amp; Publications</a:t>
            </a: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150" name="Rectangle 2353"/>
          <p:cNvSpPr>
            <a:spLocks noChangeArrowheads="1"/>
          </p:cNvSpPr>
          <p:nvPr/>
        </p:nvSpPr>
        <p:spPr bwMode="auto">
          <a:xfrm>
            <a:off x="2388741" y="5599211"/>
            <a:ext cx="442300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Welcome to architecture online, the leading architecture reference site on the web. </a:t>
            </a:r>
          </a:p>
        </p:txBody>
      </p:sp>
      <p:sp>
        <p:nvSpPr>
          <p:cNvPr id="151" name="Line 2355"/>
          <p:cNvSpPr>
            <a:spLocks noChangeShapeType="1"/>
          </p:cNvSpPr>
          <p:nvPr/>
        </p:nvSpPr>
        <p:spPr bwMode="auto">
          <a:xfrm>
            <a:off x="683766" y="5464597"/>
            <a:ext cx="7632700" cy="0"/>
          </a:xfrm>
          <a:prstGeom prst="line">
            <a:avLst/>
          </a:prstGeom>
          <a:noFill/>
          <a:ln w="12700" cap="rnd">
            <a:solidFill>
              <a:srgbClr val="808080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2356"/>
          <p:cNvSpPr>
            <a:spLocks noEditPoints="1"/>
          </p:cNvSpPr>
          <p:nvPr/>
        </p:nvSpPr>
        <p:spPr bwMode="auto">
          <a:xfrm>
            <a:off x="6567041" y="3262735"/>
            <a:ext cx="381000" cy="377825"/>
          </a:xfrm>
          <a:custGeom>
            <a:avLst/>
            <a:gdLst>
              <a:gd name="T0" fmla="*/ 2147483647 w 530"/>
              <a:gd name="T1" fmla="*/ 2147483647 h 526"/>
              <a:gd name="T2" fmla="*/ 2147483647 w 530"/>
              <a:gd name="T3" fmla="*/ 2147483647 h 526"/>
              <a:gd name="T4" fmla="*/ 2147483647 w 530"/>
              <a:gd name="T5" fmla="*/ 2147483647 h 526"/>
              <a:gd name="T6" fmla="*/ 2147483647 w 530"/>
              <a:gd name="T7" fmla="*/ 2147483647 h 526"/>
              <a:gd name="T8" fmla="*/ 2147483647 w 530"/>
              <a:gd name="T9" fmla="*/ 2147483647 h 526"/>
              <a:gd name="T10" fmla="*/ 2147483647 w 530"/>
              <a:gd name="T11" fmla="*/ 2147483647 h 526"/>
              <a:gd name="T12" fmla="*/ 0 w 530"/>
              <a:gd name="T13" fmla="*/ 2147483647 h 526"/>
              <a:gd name="T14" fmla="*/ 2147483647 w 530"/>
              <a:gd name="T15" fmla="*/ 2147483647 h 526"/>
              <a:gd name="T16" fmla="*/ 2147483647 w 530"/>
              <a:gd name="T17" fmla="*/ 2147483647 h 526"/>
              <a:gd name="T18" fmla="*/ 2147483647 w 530"/>
              <a:gd name="T19" fmla="*/ 0 h 526"/>
              <a:gd name="T20" fmla="*/ 2147483647 w 530"/>
              <a:gd name="T21" fmla="*/ 0 h 526"/>
              <a:gd name="T22" fmla="*/ 2147483647 w 530"/>
              <a:gd name="T23" fmla="*/ 2147483647 h 526"/>
              <a:gd name="T24" fmla="*/ 2147483647 w 530"/>
              <a:gd name="T25" fmla="*/ 2147483647 h 526"/>
              <a:gd name="T26" fmla="*/ 2147483647 w 530"/>
              <a:gd name="T27" fmla="*/ 2147483647 h 526"/>
              <a:gd name="T28" fmla="*/ 2147483647 w 530"/>
              <a:gd name="T29" fmla="*/ 2147483647 h 526"/>
              <a:gd name="T30" fmla="*/ 2147483647 w 530"/>
              <a:gd name="T31" fmla="*/ 2147483647 h 526"/>
              <a:gd name="T32" fmla="*/ 2147483647 w 530"/>
              <a:gd name="T33" fmla="*/ 2147483647 h 526"/>
              <a:gd name="T34" fmla="*/ 2147483647 w 530"/>
              <a:gd name="T35" fmla="*/ 2147483647 h 526"/>
              <a:gd name="T36" fmla="*/ 2147483647 w 530"/>
              <a:gd name="T37" fmla="*/ 2147483647 h 526"/>
              <a:gd name="T38" fmla="*/ 2147483647 w 530"/>
              <a:gd name="T39" fmla="*/ 2147483647 h 526"/>
              <a:gd name="T40" fmla="*/ 2147483647 w 530"/>
              <a:gd name="T41" fmla="*/ 2147483647 h 526"/>
              <a:gd name="T42" fmla="*/ 2147483647 w 530"/>
              <a:gd name="T43" fmla="*/ 2147483647 h 526"/>
              <a:gd name="T44" fmla="*/ 2147483647 w 530"/>
              <a:gd name="T45" fmla="*/ 2147483647 h 526"/>
              <a:gd name="T46" fmla="*/ 2147483647 w 530"/>
              <a:gd name="T47" fmla="*/ 2147483647 h 526"/>
              <a:gd name="T48" fmla="*/ 2147483647 w 530"/>
              <a:gd name="T49" fmla="*/ 2147483647 h 526"/>
              <a:gd name="T50" fmla="*/ 2147483647 w 530"/>
              <a:gd name="T51" fmla="*/ 2147483647 h 526"/>
              <a:gd name="T52" fmla="*/ 2147483647 w 530"/>
              <a:gd name="T53" fmla="*/ 2147483647 h 526"/>
              <a:gd name="T54" fmla="*/ 2147483647 w 530"/>
              <a:gd name="T55" fmla="*/ 2147483647 h 526"/>
              <a:gd name="T56" fmla="*/ 2147483647 w 530"/>
              <a:gd name="T57" fmla="*/ 2147483647 h 526"/>
              <a:gd name="T58" fmla="*/ 2147483647 w 530"/>
              <a:gd name="T59" fmla="*/ 2147483647 h 526"/>
              <a:gd name="T60" fmla="*/ 2147483647 w 530"/>
              <a:gd name="T61" fmla="*/ 2147483647 h 526"/>
              <a:gd name="T62" fmla="*/ 2147483647 w 530"/>
              <a:gd name="T63" fmla="*/ 2147483647 h 526"/>
              <a:gd name="T64" fmla="*/ 2147483647 w 530"/>
              <a:gd name="T65" fmla="*/ 2147483647 h 526"/>
              <a:gd name="T66" fmla="*/ 2147483647 w 530"/>
              <a:gd name="T67" fmla="*/ 2147483647 h 526"/>
              <a:gd name="T68" fmla="*/ 2147483647 w 530"/>
              <a:gd name="T69" fmla="*/ 2147483647 h 526"/>
              <a:gd name="T70" fmla="*/ 2147483647 w 530"/>
              <a:gd name="T71" fmla="*/ 2147483647 h 526"/>
              <a:gd name="T72" fmla="*/ 2147483647 w 530"/>
              <a:gd name="T73" fmla="*/ 2147483647 h 526"/>
              <a:gd name="T74" fmla="*/ 2147483647 w 530"/>
              <a:gd name="T75" fmla="*/ 2147483647 h 526"/>
              <a:gd name="T76" fmla="*/ 2147483647 w 530"/>
              <a:gd name="T77" fmla="*/ 2147483647 h 526"/>
              <a:gd name="T78" fmla="*/ 2147483647 w 530"/>
              <a:gd name="T79" fmla="*/ 2147483647 h 526"/>
              <a:gd name="T80" fmla="*/ 2147483647 w 530"/>
              <a:gd name="T81" fmla="*/ 2147483647 h 526"/>
              <a:gd name="T82" fmla="*/ 2147483647 w 530"/>
              <a:gd name="T83" fmla="*/ 2147483647 h 526"/>
              <a:gd name="T84" fmla="*/ 2147483647 w 530"/>
              <a:gd name="T85" fmla="*/ 2147483647 h 526"/>
              <a:gd name="T86" fmla="*/ 2147483647 w 530"/>
              <a:gd name="T87" fmla="*/ 2147483647 h 526"/>
              <a:gd name="T88" fmla="*/ 2147483647 w 530"/>
              <a:gd name="T89" fmla="*/ 2147483647 h 526"/>
              <a:gd name="T90" fmla="*/ 2147483647 w 530"/>
              <a:gd name="T91" fmla="*/ 2147483647 h 526"/>
              <a:gd name="T92" fmla="*/ 2147483647 w 530"/>
              <a:gd name="T93" fmla="*/ 2147483647 h 526"/>
              <a:gd name="T94" fmla="*/ 2147483647 w 530"/>
              <a:gd name="T95" fmla="*/ 2147483647 h 526"/>
              <a:gd name="T96" fmla="*/ 2147483647 w 530"/>
              <a:gd name="T97" fmla="*/ 2147483647 h 526"/>
              <a:gd name="T98" fmla="*/ 2147483647 w 530"/>
              <a:gd name="T99" fmla="*/ 2147483647 h 526"/>
              <a:gd name="T100" fmla="*/ 2147483647 w 530"/>
              <a:gd name="T101" fmla="*/ 2147483647 h 526"/>
              <a:gd name="T102" fmla="*/ 2147483647 w 530"/>
              <a:gd name="T103" fmla="*/ 2147483647 h 526"/>
              <a:gd name="T104" fmla="*/ 2147483647 w 530"/>
              <a:gd name="T105" fmla="*/ 2147483647 h 526"/>
              <a:gd name="T106" fmla="*/ 2147483647 w 530"/>
              <a:gd name="T107" fmla="*/ 2147483647 h 526"/>
              <a:gd name="T108" fmla="*/ 2147483647 w 530"/>
              <a:gd name="T109" fmla="*/ 2147483647 h 526"/>
              <a:gd name="T110" fmla="*/ 2147483647 w 530"/>
              <a:gd name="T111" fmla="*/ 2147483647 h 526"/>
              <a:gd name="T112" fmla="*/ 2147483647 w 530"/>
              <a:gd name="T113" fmla="*/ 2147483647 h 526"/>
              <a:gd name="T114" fmla="*/ 2147483647 w 530"/>
              <a:gd name="T115" fmla="*/ 2147483647 h 526"/>
              <a:gd name="T116" fmla="*/ 2147483647 w 530"/>
              <a:gd name="T117" fmla="*/ 2147483647 h 526"/>
              <a:gd name="T118" fmla="*/ 2147483647 w 530"/>
              <a:gd name="T119" fmla="*/ 2147483647 h 526"/>
              <a:gd name="T120" fmla="*/ 2147483647 w 530"/>
              <a:gd name="T121" fmla="*/ 2147483647 h 526"/>
              <a:gd name="T122" fmla="*/ 2147483647 w 530"/>
              <a:gd name="T123" fmla="*/ 2147483647 h 526"/>
              <a:gd name="T124" fmla="*/ 2147483647 w 530"/>
              <a:gd name="T125" fmla="*/ 2147483647 h 52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0"/>
              <a:gd name="T190" fmla="*/ 0 h 526"/>
              <a:gd name="T191" fmla="*/ 530 w 530"/>
              <a:gd name="T192" fmla="*/ 526 h 52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0" h="526">
                <a:moveTo>
                  <a:pt x="105" y="526"/>
                </a:moveTo>
                <a:lnTo>
                  <a:pt x="105" y="526"/>
                </a:lnTo>
                <a:lnTo>
                  <a:pt x="88" y="522"/>
                </a:lnTo>
                <a:lnTo>
                  <a:pt x="70" y="512"/>
                </a:lnTo>
                <a:lnTo>
                  <a:pt x="56" y="494"/>
                </a:lnTo>
                <a:lnTo>
                  <a:pt x="53" y="473"/>
                </a:lnTo>
                <a:lnTo>
                  <a:pt x="53" y="291"/>
                </a:lnTo>
                <a:lnTo>
                  <a:pt x="28" y="291"/>
                </a:lnTo>
                <a:lnTo>
                  <a:pt x="18" y="288"/>
                </a:lnTo>
                <a:lnTo>
                  <a:pt x="7" y="284"/>
                </a:lnTo>
                <a:lnTo>
                  <a:pt x="4" y="274"/>
                </a:lnTo>
                <a:lnTo>
                  <a:pt x="0" y="263"/>
                </a:lnTo>
                <a:lnTo>
                  <a:pt x="4" y="252"/>
                </a:lnTo>
                <a:lnTo>
                  <a:pt x="7" y="245"/>
                </a:lnTo>
                <a:lnTo>
                  <a:pt x="246" y="7"/>
                </a:lnTo>
                <a:lnTo>
                  <a:pt x="256" y="0"/>
                </a:lnTo>
                <a:lnTo>
                  <a:pt x="267" y="0"/>
                </a:lnTo>
                <a:lnTo>
                  <a:pt x="274" y="0"/>
                </a:lnTo>
                <a:lnTo>
                  <a:pt x="284" y="7"/>
                </a:lnTo>
                <a:lnTo>
                  <a:pt x="372" y="95"/>
                </a:lnTo>
                <a:lnTo>
                  <a:pt x="372" y="77"/>
                </a:lnTo>
                <a:lnTo>
                  <a:pt x="372" y="67"/>
                </a:lnTo>
                <a:lnTo>
                  <a:pt x="379" y="60"/>
                </a:lnTo>
                <a:lnTo>
                  <a:pt x="386" y="53"/>
                </a:lnTo>
                <a:lnTo>
                  <a:pt x="397" y="53"/>
                </a:lnTo>
                <a:lnTo>
                  <a:pt x="425" y="53"/>
                </a:lnTo>
                <a:lnTo>
                  <a:pt x="435" y="53"/>
                </a:lnTo>
                <a:lnTo>
                  <a:pt x="442" y="60"/>
                </a:lnTo>
                <a:lnTo>
                  <a:pt x="449" y="67"/>
                </a:lnTo>
                <a:lnTo>
                  <a:pt x="449" y="77"/>
                </a:lnTo>
                <a:lnTo>
                  <a:pt x="449" y="172"/>
                </a:lnTo>
                <a:lnTo>
                  <a:pt x="523" y="245"/>
                </a:lnTo>
                <a:lnTo>
                  <a:pt x="526" y="252"/>
                </a:lnTo>
                <a:lnTo>
                  <a:pt x="530" y="263"/>
                </a:lnTo>
                <a:lnTo>
                  <a:pt x="530" y="274"/>
                </a:lnTo>
                <a:lnTo>
                  <a:pt x="523" y="284"/>
                </a:lnTo>
                <a:lnTo>
                  <a:pt x="516" y="288"/>
                </a:lnTo>
                <a:lnTo>
                  <a:pt x="502" y="291"/>
                </a:lnTo>
                <a:lnTo>
                  <a:pt x="477" y="291"/>
                </a:lnTo>
                <a:lnTo>
                  <a:pt x="477" y="473"/>
                </a:lnTo>
                <a:lnTo>
                  <a:pt x="474" y="494"/>
                </a:lnTo>
                <a:lnTo>
                  <a:pt x="460" y="512"/>
                </a:lnTo>
                <a:lnTo>
                  <a:pt x="446" y="522"/>
                </a:lnTo>
                <a:lnTo>
                  <a:pt x="425" y="526"/>
                </a:lnTo>
                <a:lnTo>
                  <a:pt x="267" y="526"/>
                </a:lnTo>
                <a:lnTo>
                  <a:pt x="105" y="526"/>
                </a:lnTo>
                <a:close/>
                <a:moveTo>
                  <a:pt x="186" y="316"/>
                </a:moveTo>
                <a:lnTo>
                  <a:pt x="214" y="316"/>
                </a:lnTo>
                <a:lnTo>
                  <a:pt x="225" y="319"/>
                </a:lnTo>
                <a:lnTo>
                  <a:pt x="232" y="323"/>
                </a:lnTo>
                <a:lnTo>
                  <a:pt x="239" y="330"/>
                </a:lnTo>
                <a:lnTo>
                  <a:pt x="239" y="344"/>
                </a:lnTo>
                <a:lnTo>
                  <a:pt x="239" y="473"/>
                </a:lnTo>
                <a:lnTo>
                  <a:pt x="397" y="473"/>
                </a:lnTo>
                <a:lnTo>
                  <a:pt x="411" y="473"/>
                </a:lnTo>
                <a:lnTo>
                  <a:pt x="418" y="470"/>
                </a:lnTo>
                <a:lnTo>
                  <a:pt x="421" y="459"/>
                </a:lnTo>
                <a:lnTo>
                  <a:pt x="425" y="449"/>
                </a:lnTo>
                <a:lnTo>
                  <a:pt x="425" y="291"/>
                </a:lnTo>
                <a:lnTo>
                  <a:pt x="421" y="277"/>
                </a:lnTo>
                <a:lnTo>
                  <a:pt x="418" y="270"/>
                </a:lnTo>
                <a:lnTo>
                  <a:pt x="411" y="267"/>
                </a:lnTo>
                <a:lnTo>
                  <a:pt x="397" y="263"/>
                </a:lnTo>
                <a:lnTo>
                  <a:pt x="133" y="263"/>
                </a:lnTo>
                <a:lnTo>
                  <a:pt x="123" y="267"/>
                </a:lnTo>
                <a:lnTo>
                  <a:pt x="112" y="270"/>
                </a:lnTo>
                <a:lnTo>
                  <a:pt x="109" y="277"/>
                </a:lnTo>
                <a:lnTo>
                  <a:pt x="105" y="291"/>
                </a:lnTo>
                <a:lnTo>
                  <a:pt x="105" y="449"/>
                </a:lnTo>
                <a:lnTo>
                  <a:pt x="109" y="459"/>
                </a:lnTo>
                <a:lnTo>
                  <a:pt x="112" y="470"/>
                </a:lnTo>
                <a:lnTo>
                  <a:pt x="123" y="473"/>
                </a:lnTo>
                <a:lnTo>
                  <a:pt x="133" y="473"/>
                </a:lnTo>
                <a:lnTo>
                  <a:pt x="158" y="473"/>
                </a:lnTo>
                <a:lnTo>
                  <a:pt x="158" y="344"/>
                </a:lnTo>
                <a:lnTo>
                  <a:pt x="161" y="330"/>
                </a:lnTo>
                <a:lnTo>
                  <a:pt x="165" y="323"/>
                </a:lnTo>
                <a:lnTo>
                  <a:pt x="176" y="319"/>
                </a:lnTo>
                <a:lnTo>
                  <a:pt x="186" y="316"/>
                </a:lnTo>
                <a:close/>
                <a:moveTo>
                  <a:pt x="319" y="316"/>
                </a:moveTo>
                <a:lnTo>
                  <a:pt x="344" y="316"/>
                </a:lnTo>
                <a:lnTo>
                  <a:pt x="358" y="319"/>
                </a:lnTo>
                <a:lnTo>
                  <a:pt x="365" y="323"/>
                </a:lnTo>
                <a:lnTo>
                  <a:pt x="369" y="330"/>
                </a:lnTo>
                <a:lnTo>
                  <a:pt x="372" y="344"/>
                </a:lnTo>
                <a:lnTo>
                  <a:pt x="372" y="368"/>
                </a:lnTo>
                <a:lnTo>
                  <a:pt x="369" y="382"/>
                </a:lnTo>
                <a:lnTo>
                  <a:pt x="365" y="389"/>
                </a:lnTo>
                <a:lnTo>
                  <a:pt x="358" y="393"/>
                </a:lnTo>
                <a:lnTo>
                  <a:pt x="344" y="396"/>
                </a:lnTo>
                <a:lnTo>
                  <a:pt x="319" y="396"/>
                </a:lnTo>
                <a:lnTo>
                  <a:pt x="305" y="393"/>
                </a:lnTo>
                <a:lnTo>
                  <a:pt x="298" y="389"/>
                </a:lnTo>
                <a:lnTo>
                  <a:pt x="295" y="382"/>
                </a:lnTo>
                <a:lnTo>
                  <a:pt x="291" y="368"/>
                </a:lnTo>
                <a:lnTo>
                  <a:pt x="291" y="344"/>
                </a:lnTo>
                <a:lnTo>
                  <a:pt x="295" y="330"/>
                </a:lnTo>
                <a:lnTo>
                  <a:pt x="298" y="323"/>
                </a:lnTo>
                <a:lnTo>
                  <a:pt x="305" y="319"/>
                </a:lnTo>
                <a:lnTo>
                  <a:pt x="319" y="316"/>
                </a:lnTo>
                <a:close/>
              </a:path>
            </a:pathLst>
          </a:custGeom>
          <a:solidFill>
            <a:srgbClr val="FFCC00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2357"/>
          <p:cNvSpPr>
            <a:spLocks noEditPoints="1"/>
          </p:cNvSpPr>
          <p:nvPr/>
        </p:nvSpPr>
        <p:spPr bwMode="auto">
          <a:xfrm>
            <a:off x="4644579" y="2495972"/>
            <a:ext cx="387350" cy="38893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99CC00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2358"/>
          <p:cNvSpPr>
            <a:spLocks noEditPoints="1"/>
          </p:cNvSpPr>
          <p:nvPr/>
        </p:nvSpPr>
        <p:spPr bwMode="auto">
          <a:xfrm>
            <a:off x="3558729" y="1772072"/>
            <a:ext cx="365125" cy="368300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00CCFF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2359"/>
          <p:cNvSpPr>
            <a:spLocks noEditPoints="1"/>
          </p:cNvSpPr>
          <p:nvPr/>
        </p:nvSpPr>
        <p:spPr bwMode="auto">
          <a:xfrm>
            <a:off x="5292279" y="1030710"/>
            <a:ext cx="360362" cy="358775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rgbClr val="FF99CC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Line 2364"/>
          <p:cNvSpPr>
            <a:spLocks noChangeShapeType="1"/>
          </p:cNvSpPr>
          <p:nvPr/>
        </p:nvSpPr>
        <p:spPr bwMode="auto">
          <a:xfrm>
            <a:off x="2088704" y="1392660"/>
            <a:ext cx="61198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Line 2366"/>
          <p:cNvSpPr>
            <a:spLocks noChangeShapeType="1"/>
          </p:cNvSpPr>
          <p:nvPr/>
        </p:nvSpPr>
        <p:spPr bwMode="auto">
          <a:xfrm>
            <a:off x="2088704" y="2146722"/>
            <a:ext cx="61198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Line 2367"/>
          <p:cNvSpPr>
            <a:spLocks noChangeShapeType="1"/>
          </p:cNvSpPr>
          <p:nvPr/>
        </p:nvSpPr>
        <p:spPr bwMode="auto">
          <a:xfrm>
            <a:off x="2088704" y="2902372"/>
            <a:ext cx="61198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Line 2368"/>
          <p:cNvSpPr>
            <a:spLocks noChangeShapeType="1"/>
          </p:cNvSpPr>
          <p:nvPr/>
        </p:nvSpPr>
        <p:spPr bwMode="auto">
          <a:xfrm>
            <a:off x="2088704" y="3645322"/>
            <a:ext cx="6119812" cy="0"/>
          </a:xfrm>
          <a:prstGeom prst="line">
            <a:avLst/>
          </a:prstGeom>
          <a:noFill/>
          <a:ln w="9525" cap="rnd">
            <a:solidFill>
              <a:srgbClr val="808080"/>
            </a:solidFill>
            <a:prstDash val="sysDot"/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Text Box 2370"/>
          <p:cNvSpPr txBox="1">
            <a:spLocks noChangeArrowheads="1"/>
          </p:cNvSpPr>
          <p:nvPr/>
        </p:nvSpPr>
        <p:spPr bwMode="auto">
          <a:xfrm>
            <a:off x="4355654" y="1052935"/>
            <a:ext cx="3962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AA007D"/>
                </a:solidFill>
                <a:latin typeface="돋움" pitchFamily="34" charset="-127"/>
                <a:ea typeface="돋움" pitchFamily="34" charset="-127"/>
              </a:rPr>
              <a:t>61%</a:t>
            </a:r>
          </a:p>
        </p:txBody>
      </p:sp>
      <p:sp>
        <p:nvSpPr>
          <p:cNvPr id="161" name="Text Box 2371"/>
          <p:cNvSpPr txBox="1">
            <a:spLocks noChangeArrowheads="1"/>
          </p:cNvSpPr>
          <p:nvPr/>
        </p:nvSpPr>
        <p:spPr bwMode="auto">
          <a:xfrm>
            <a:off x="2676079" y="1795885"/>
            <a:ext cx="3962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052F83"/>
                </a:solidFill>
                <a:latin typeface="돋움" pitchFamily="34" charset="-127"/>
                <a:ea typeface="돋움" pitchFamily="34" charset="-127"/>
              </a:rPr>
              <a:t>24%</a:t>
            </a:r>
          </a:p>
        </p:txBody>
      </p:sp>
      <p:sp>
        <p:nvSpPr>
          <p:cNvPr id="162" name="Text Box 2372"/>
          <p:cNvSpPr txBox="1">
            <a:spLocks noChangeArrowheads="1"/>
          </p:cNvSpPr>
          <p:nvPr/>
        </p:nvSpPr>
        <p:spPr bwMode="auto">
          <a:xfrm>
            <a:off x="3795266" y="2564235"/>
            <a:ext cx="3962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155D0F"/>
                </a:solidFill>
                <a:latin typeface="돋움" pitchFamily="34" charset="-127"/>
                <a:ea typeface="돋움" pitchFamily="34" charset="-127"/>
              </a:rPr>
              <a:t>48%</a:t>
            </a:r>
          </a:p>
        </p:txBody>
      </p:sp>
      <p:sp>
        <p:nvSpPr>
          <p:cNvPr id="163" name="Text Box 2373"/>
          <p:cNvSpPr txBox="1">
            <a:spLocks noChangeArrowheads="1"/>
          </p:cNvSpPr>
          <p:nvPr/>
        </p:nvSpPr>
        <p:spPr bwMode="auto">
          <a:xfrm>
            <a:off x="5730429" y="3308772"/>
            <a:ext cx="3962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b="1">
                <a:solidFill>
                  <a:srgbClr val="B7300B"/>
                </a:solidFill>
                <a:latin typeface="돋움" pitchFamily="34" charset="-127"/>
                <a:ea typeface="돋움" pitchFamily="34" charset="-127"/>
              </a:rPr>
              <a:t>90%</a:t>
            </a:r>
          </a:p>
        </p:txBody>
      </p:sp>
      <p:grpSp>
        <p:nvGrpSpPr>
          <p:cNvPr id="164" name="Group 2375"/>
          <p:cNvGrpSpPr>
            <a:grpSpLocks/>
          </p:cNvGrpSpPr>
          <p:nvPr/>
        </p:nvGrpSpPr>
        <p:grpSpPr bwMode="auto">
          <a:xfrm>
            <a:off x="5597080" y="1005314"/>
            <a:ext cx="2757488" cy="458788"/>
            <a:chOff x="3571" y="951"/>
            <a:chExt cx="1737" cy="289"/>
          </a:xfrm>
        </p:grpSpPr>
        <p:sp>
          <p:nvSpPr>
            <p:cNvPr id="165" name="Rectangle 2369"/>
            <p:cNvSpPr>
              <a:spLocks noChangeArrowheads="1"/>
            </p:cNvSpPr>
            <p:nvPr/>
          </p:nvSpPr>
          <p:spPr bwMode="auto">
            <a:xfrm>
              <a:off x="3576" y="1007"/>
              <a:ext cx="173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 invite you to take your time exploring the images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on these pages and perhaps you'll find one.</a:t>
              </a:r>
            </a:p>
          </p:txBody>
        </p:sp>
        <p:sp>
          <p:nvSpPr>
            <p:cNvPr id="166" name="Text Box 2374"/>
            <p:cNvSpPr txBox="1">
              <a:spLocks noChangeArrowheads="1"/>
            </p:cNvSpPr>
            <p:nvPr/>
          </p:nvSpPr>
          <p:spPr bwMode="auto">
            <a:xfrm>
              <a:off x="3571" y="951"/>
              <a:ext cx="38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7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BUSINESS</a:t>
              </a:r>
            </a:p>
          </p:txBody>
        </p:sp>
      </p:grpSp>
      <p:grpSp>
        <p:nvGrpSpPr>
          <p:cNvPr id="167" name="Group 2376"/>
          <p:cNvGrpSpPr>
            <a:grpSpLocks/>
          </p:cNvGrpSpPr>
          <p:nvPr/>
        </p:nvGrpSpPr>
        <p:grpSpPr bwMode="auto">
          <a:xfrm>
            <a:off x="3876230" y="1772072"/>
            <a:ext cx="3898900" cy="458788"/>
            <a:chOff x="3571" y="951"/>
            <a:chExt cx="2456" cy="289"/>
          </a:xfrm>
        </p:grpSpPr>
        <p:sp>
          <p:nvSpPr>
            <p:cNvPr id="168" name="Rectangle 2377"/>
            <p:cNvSpPr>
              <a:spLocks noChangeArrowheads="1"/>
            </p:cNvSpPr>
            <p:nvPr/>
          </p:nvSpPr>
          <p:spPr bwMode="auto">
            <a:xfrm>
              <a:off x="3576" y="1007"/>
              <a:ext cx="245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An ad-industry veteran and entrepreneur shares his insights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about the best ways for small outfits to get and leverage media attention </a:t>
              </a:r>
            </a:p>
          </p:txBody>
        </p:sp>
        <p:sp>
          <p:nvSpPr>
            <p:cNvPr id="169" name="Text Box 2378"/>
            <p:cNvSpPr txBox="1">
              <a:spLocks noChangeArrowheads="1"/>
            </p:cNvSpPr>
            <p:nvPr/>
          </p:nvSpPr>
          <p:spPr bwMode="auto">
            <a:xfrm>
              <a:off x="3571" y="951"/>
              <a:ext cx="380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7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INTERNET</a:t>
              </a:r>
            </a:p>
          </p:txBody>
        </p:sp>
      </p:grpSp>
      <p:grpSp>
        <p:nvGrpSpPr>
          <p:cNvPr id="170" name="Group 2379"/>
          <p:cNvGrpSpPr>
            <a:grpSpLocks/>
          </p:cNvGrpSpPr>
          <p:nvPr/>
        </p:nvGrpSpPr>
        <p:grpSpPr bwMode="auto">
          <a:xfrm>
            <a:off x="5012880" y="2524547"/>
            <a:ext cx="3373438" cy="458788"/>
            <a:chOff x="3571" y="951"/>
            <a:chExt cx="2125" cy="289"/>
          </a:xfrm>
        </p:grpSpPr>
        <p:sp>
          <p:nvSpPr>
            <p:cNvPr id="171" name="Rectangle 2380"/>
            <p:cNvSpPr>
              <a:spLocks noChangeArrowheads="1"/>
            </p:cNvSpPr>
            <p:nvPr/>
          </p:nvSpPr>
          <p:spPr bwMode="auto">
            <a:xfrm>
              <a:off x="3576" y="1007"/>
              <a:ext cx="212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we will be adding new sections dealing with food, wine, dining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out and a myriad of topics </a:t>
              </a:r>
            </a:p>
          </p:txBody>
        </p:sp>
        <p:sp>
          <p:nvSpPr>
            <p:cNvPr id="172" name="Text Box 2381"/>
            <p:cNvSpPr txBox="1">
              <a:spLocks noChangeArrowheads="1"/>
            </p:cNvSpPr>
            <p:nvPr/>
          </p:nvSpPr>
          <p:spPr bwMode="auto">
            <a:xfrm>
              <a:off x="3571" y="951"/>
              <a:ext cx="288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7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MEDIA</a:t>
              </a:r>
            </a:p>
          </p:txBody>
        </p:sp>
      </p:grpSp>
      <p:grpSp>
        <p:nvGrpSpPr>
          <p:cNvPr id="173" name="Group 2382"/>
          <p:cNvGrpSpPr>
            <a:grpSpLocks/>
          </p:cNvGrpSpPr>
          <p:nvPr/>
        </p:nvGrpSpPr>
        <p:grpSpPr bwMode="auto">
          <a:xfrm>
            <a:off x="6908358" y="3253214"/>
            <a:ext cx="1404938" cy="458788"/>
            <a:chOff x="3571" y="951"/>
            <a:chExt cx="885" cy="289"/>
          </a:xfrm>
        </p:grpSpPr>
        <p:sp>
          <p:nvSpPr>
            <p:cNvPr id="174" name="Rectangle 2383"/>
            <p:cNvSpPr>
              <a:spLocks noChangeArrowheads="1"/>
            </p:cNvSpPr>
            <p:nvPr/>
          </p:nvSpPr>
          <p:spPr bwMode="auto">
            <a:xfrm>
              <a:off x="3576" y="1007"/>
              <a:ext cx="88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Paige Speaks at NCLB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바탕" pitchFamily="18" charset="-127"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COMPANY</a:t>
              </a:r>
            </a:p>
          </p:txBody>
        </p:sp>
        <p:sp>
          <p:nvSpPr>
            <p:cNvPr id="175" name="Text Box 2384"/>
            <p:cNvSpPr txBox="1">
              <a:spLocks noChangeArrowheads="1"/>
            </p:cNvSpPr>
            <p:nvPr/>
          </p:nvSpPr>
          <p:spPr bwMode="auto">
            <a:xfrm>
              <a:off x="3571" y="951"/>
              <a:ext cx="50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7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HOME_WORKS</a:t>
              </a:r>
              <a:endParaRPr kumimoji="1" lang="en-US" altLang="ko-KR" sz="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21147</TotalTime>
  <Words>307</Words>
  <Application>Microsoft Office PowerPoint</Application>
  <PresentationFormat>全屏显示(4:3)</PresentationFormat>
  <Paragraphs>39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1096</cp:revision>
  <dcterms:created xsi:type="dcterms:W3CDTF">2009-02-11T05:37:22Z</dcterms:created>
  <dcterms:modified xsi:type="dcterms:W3CDTF">2015-04-08T07:07:29Z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