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6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1873"/>
          <p:cNvSpPr>
            <a:spLocks noChangeArrowheads="1"/>
          </p:cNvSpPr>
          <p:nvPr/>
        </p:nvSpPr>
        <p:spPr bwMode="auto">
          <a:xfrm>
            <a:off x="5613400" y="5224810"/>
            <a:ext cx="3168650" cy="215900"/>
          </a:xfrm>
          <a:prstGeom prst="rect">
            <a:avLst/>
          </a:prstGeom>
          <a:solidFill>
            <a:srgbClr val="C0C0C0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Rectangle 1863"/>
          <p:cNvSpPr>
            <a:spLocks noChangeArrowheads="1"/>
          </p:cNvSpPr>
          <p:nvPr/>
        </p:nvSpPr>
        <p:spPr bwMode="auto">
          <a:xfrm>
            <a:off x="5599113" y="1384648"/>
            <a:ext cx="3168650" cy="215900"/>
          </a:xfrm>
          <a:prstGeom prst="rect">
            <a:avLst/>
          </a:prstGeom>
          <a:solidFill>
            <a:srgbClr val="C0C0C0">
              <a:alpha val="5098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Line 1557"/>
          <p:cNvSpPr>
            <a:spLocks noChangeShapeType="1"/>
          </p:cNvSpPr>
          <p:nvPr/>
        </p:nvSpPr>
        <p:spPr bwMode="auto">
          <a:xfrm>
            <a:off x="1458913" y="585028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Line 1558"/>
          <p:cNvSpPr>
            <a:spLocks noChangeShapeType="1"/>
          </p:cNvSpPr>
          <p:nvPr/>
        </p:nvSpPr>
        <p:spPr bwMode="auto">
          <a:xfrm>
            <a:off x="1458913" y="585028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Line 1561"/>
          <p:cNvSpPr>
            <a:spLocks noChangeShapeType="1"/>
          </p:cNvSpPr>
          <p:nvPr/>
        </p:nvSpPr>
        <p:spPr bwMode="auto">
          <a:xfrm>
            <a:off x="1246188" y="60122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Line 1562"/>
          <p:cNvSpPr>
            <a:spLocks noChangeShapeType="1"/>
          </p:cNvSpPr>
          <p:nvPr/>
        </p:nvSpPr>
        <p:spPr bwMode="auto">
          <a:xfrm>
            <a:off x="1246188" y="60122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Line 1565"/>
          <p:cNvSpPr>
            <a:spLocks noChangeShapeType="1"/>
          </p:cNvSpPr>
          <p:nvPr/>
        </p:nvSpPr>
        <p:spPr bwMode="auto">
          <a:xfrm>
            <a:off x="1233488" y="592648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Line 1566"/>
          <p:cNvSpPr>
            <a:spLocks noChangeShapeType="1"/>
          </p:cNvSpPr>
          <p:nvPr/>
        </p:nvSpPr>
        <p:spPr bwMode="auto">
          <a:xfrm>
            <a:off x="1233488" y="592648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Line 1568"/>
          <p:cNvSpPr>
            <a:spLocks noChangeShapeType="1"/>
          </p:cNvSpPr>
          <p:nvPr/>
        </p:nvSpPr>
        <p:spPr bwMode="auto">
          <a:xfrm>
            <a:off x="1223963" y="58598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Line 1569"/>
          <p:cNvSpPr>
            <a:spLocks noChangeShapeType="1"/>
          </p:cNvSpPr>
          <p:nvPr/>
        </p:nvSpPr>
        <p:spPr bwMode="auto">
          <a:xfrm>
            <a:off x="1223963" y="58598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Line 1571"/>
          <p:cNvSpPr>
            <a:spLocks noChangeShapeType="1"/>
          </p:cNvSpPr>
          <p:nvPr/>
        </p:nvSpPr>
        <p:spPr bwMode="auto">
          <a:xfrm>
            <a:off x="1243013" y="58598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Line 1572"/>
          <p:cNvSpPr>
            <a:spLocks noChangeShapeType="1"/>
          </p:cNvSpPr>
          <p:nvPr/>
        </p:nvSpPr>
        <p:spPr bwMode="auto">
          <a:xfrm>
            <a:off x="1243013" y="58598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Line 1574"/>
          <p:cNvSpPr>
            <a:spLocks noChangeShapeType="1"/>
          </p:cNvSpPr>
          <p:nvPr/>
        </p:nvSpPr>
        <p:spPr bwMode="auto">
          <a:xfrm>
            <a:off x="1233488" y="586616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Line 1575"/>
          <p:cNvSpPr>
            <a:spLocks noChangeShapeType="1"/>
          </p:cNvSpPr>
          <p:nvPr/>
        </p:nvSpPr>
        <p:spPr bwMode="auto">
          <a:xfrm>
            <a:off x="1233488" y="586616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Line 1598"/>
          <p:cNvSpPr>
            <a:spLocks noChangeShapeType="1"/>
          </p:cNvSpPr>
          <p:nvPr/>
        </p:nvSpPr>
        <p:spPr bwMode="auto">
          <a:xfrm>
            <a:off x="4414838" y="608523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Line 1599"/>
          <p:cNvSpPr>
            <a:spLocks noChangeShapeType="1"/>
          </p:cNvSpPr>
          <p:nvPr/>
        </p:nvSpPr>
        <p:spPr bwMode="auto">
          <a:xfrm>
            <a:off x="4414838" y="608523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6" name="Line 1600"/>
          <p:cNvSpPr>
            <a:spLocks noChangeShapeType="1"/>
          </p:cNvSpPr>
          <p:nvPr/>
        </p:nvSpPr>
        <p:spPr bwMode="auto">
          <a:xfrm>
            <a:off x="4402138" y="59995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7" name="Line 1601"/>
          <p:cNvSpPr>
            <a:spLocks noChangeShapeType="1"/>
          </p:cNvSpPr>
          <p:nvPr/>
        </p:nvSpPr>
        <p:spPr bwMode="auto">
          <a:xfrm>
            <a:off x="4402138" y="599951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Line 1602"/>
          <p:cNvSpPr>
            <a:spLocks noChangeShapeType="1"/>
          </p:cNvSpPr>
          <p:nvPr/>
        </p:nvSpPr>
        <p:spPr bwMode="auto">
          <a:xfrm>
            <a:off x="4389438" y="593283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Line 1603"/>
          <p:cNvSpPr>
            <a:spLocks noChangeShapeType="1"/>
          </p:cNvSpPr>
          <p:nvPr/>
        </p:nvSpPr>
        <p:spPr bwMode="auto">
          <a:xfrm>
            <a:off x="4389438" y="593283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Line 1612"/>
          <p:cNvSpPr>
            <a:spLocks noChangeShapeType="1"/>
          </p:cNvSpPr>
          <p:nvPr/>
        </p:nvSpPr>
        <p:spPr bwMode="auto">
          <a:xfrm>
            <a:off x="3259138" y="599474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Line 1613"/>
          <p:cNvSpPr>
            <a:spLocks noChangeShapeType="1"/>
          </p:cNvSpPr>
          <p:nvPr/>
        </p:nvSpPr>
        <p:spPr bwMode="auto">
          <a:xfrm>
            <a:off x="3259138" y="599474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Line 1616"/>
          <p:cNvSpPr>
            <a:spLocks noChangeShapeType="1"/>
          </p:cNvSpPr>
          <p:nvPr/>
        </p:nvSpPr>
        <p:spPr bwMode="auto">
          <a:xfrm>
            <a:off x="3046413" y="615667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Line 1617"/>
          <p:cNvSpPr>
            <a:spLocks noChangeShapeType="1"/>
          </p:cNvSpPr>
          <p:nvPr/>
        </p:nvSpPr>
        <p:spPr bwMode="auto">
          <a:xfrm>
            <a:off x="3046413" y="615667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Line 1620"/>
          <p:cNvSpPr>
            <a:spLocks noChangeShapeType="1"/>
          </p:cNvSpPr>
          <p:nvPr/>
        </p:nvSpPr>
        <p:spPr bwMode="auto">
          <a:xfrm>
            <a:off x="3033713" y="607094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Line 1621"/>
          <p:cNvSpPr>
            <a:spLocks noChangeShapeType="1"/>
          </p:cNvSpPr>
          <p:nvPr/>
        </p:nvSpPr>
        <p:spPr bwMode="auto">
          <a:xfrm>
            <a:off x="3033713" y="607094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Line 1623"/>
          <p:cNvSpPr>
            <a:spLocks noChangeShapeType="1"/>
          </p:cNvSpPr>
          <p:nvPr/>
        </p:nvSpPr>
        <p:spPr bwMode="auto">
          <a:xfrm>
            <a:off x="3024188" y="600427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Line 1624"/>
          <p:cNvSpPr>
            <a:spLocks noChangeShapeType="1"/>
          </p:cNvSpPr>
          <p:nvPr/>
        </p:nvSpPr>
        <p:spPr bwMode="auto">
          <a:xfrm>
            <a:off x="3024188" y="600427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Line 1626"/>
          <p:cNvSpPr>
            <a:spLocks noChangeShapeType="1"/>
          </p:cNvSpPr>
          <p:nvPr/>
        </p:nvSpPr>
        <p:spPr bwMode="auto">
          <a:xfrm>
            <a:off x="3043238" y="600427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Line 1627"/>
          <p:cNvSpPr>
            <a:spLocks noChangeShapeType="1"/>
          </p:cNvSpPr>
          <p:nvPr/>
        </p:nvSpPr>
        <p:spPr bwMode="auto">
          <a:xfrm>
            <a:off x="3043238" y="600427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Line 1629"/>
          <p:cNvSpPr>
            <a:spLocks noChangeShapeType="1"/>
          </p:cNvSpPr>
          <p:nvPr/>
        </p:nvSpPr>
        <p:spPr bwMode="auto">
          <a:xfrm>
            <a:off x="3033713" y="601062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Line 1630"/>
          <p:cNvSpPr>
            <a:spLocks noChangeShapeType="1"/>
          </p:cNvSpPr>
          <p:nvPr/>
        </p:nvSpPr>
        <p:spPr bwMode="auto">
          <a:xfrm>
            <a:off x="3033713" y="601062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32" name="Object 17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233269"/>
              </p:ext>
            </p:extLst>
          </p:nvPr>
        </p:nvGraphicFramePr>
        <p:xfrm>
          <a:off x="-757238" y="1437035"/>
          <a:ext cx="7200901" cy="458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차트" r:id="rId3" imgW="6096000" imgH="4067387" progId="MSGraph.Chart.8">
                  <p:embed followColorScheme="full"/>
                </p:oleObj>
              </mc:Choice>
              <mc:Fallback>
                <p:oleObj name="차트" r:id="rId3" imgW="6096000" imgH="4067387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757238" y="1437035"/>
                        <a:ext cx="7200901" cy="458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" name="Line 1805"/>
          <p:cNvSpPr>
            <a:spLocks noChangeShapeType="1"/>
          </p:cNvSpPr>
          <p:nvPr/>
        </p:nvSpPr>
        <p:spPr bwMode="auto">
          <a:xfrm>
            <a:off x="5508625" y="1437035"/>
            <a:ext cx="0" cy="4537075"/>
          </a:xfrm>
          <a:prstGeom prst="line">
            <a:avLst/>
          </a:prstGeom>
          <a:noFill/>
          <a:ln w="15875" cap="rnd">
            <a:solidFill>
              <a:srgbClr val="808080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4" name="Group 1862"/>
          <p:cNvGrpSpPr>
            <a:grpSpLocks/>
          </p:cNvGrpSpPr>
          <p:nvPr/>
        </p:nvGrpSpPr>
        <p:grpSpPr bwMode="auto">
          <a:xfrm>
            <a:off x="5556250" y="1268762"/>
            <a:ext cx="3497263" cy="1027113"/>
            <a:chOff x="3500" y="890"/>
            <a:chExt cx="2203" cy="647"/>
          </a:xfrm>
        </p:grpSpPr>
        <p:sp>
          <p:nvSpPr>
            <p:cNvPr id="135" name="Text Box 1854"/>
            <p:cNvSpPr txBox="1">
              <a:spLocks noChangeArrowheads="1"/>
            </p:cNvSpPr>
            <p:nvPr/>
          </p:nvSpPr>
          <p:spPr bwMode="auto">
            <a:xfrm>
              <a:off x="3500" y="968"/>
              <a:ext cx="1879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BUSINESS Reports Solid Third Earnings.</a:t>
              </a:r>
            </a:p>
          </p:txBody>
        </p:sp>
        <p:sp>
          <p:nvSpPr>
            <p:cNvPr id="136" name="Rectangle 1856"/>
            <p:cNvSpPr>
              <a:spLocks noChangeArrowheads="1"/>
            </p:cNvSpPr>
            <p:nvPr/>
          </p:nvSpPr>
          <p:spPr bwMode="auto">
            <a:xfrm>
              <a:off x="3503" y="1091"/>
              <a:ext cx="2200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The Symposium Cafe - a unique cafe and </a:t>
              </a:r>
              <a:r>
                <a:rPr kumimoji="0" lang="en-US" altLang="ko-KR" sz="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restaurantfranchising</a:t>
              </a:r>
              <a:r>
                <a:rPr kumimoji="0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opportunity </a:t>
              </a:r>
              <a:r>
                <a:rPr kumimoji="0" lang="en-US" altLang="ko-KR" sz="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availabl</a:t>
              </a:r>
              <a:r>
                <a:rPr kumimoji="0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worldwide, that is both challenging, 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rewarding and is redefining the cafe experience.www.1ppt.com</a:t>
              </a:r>
            </a:p>
          </p:txBody>
        </p:sp>
        <p:sp>
          <p:nvSpPr>
            <p:cNvPr id="137" name="Text Box 1857"/>
            <p:cNvSpPr txBox="1">
              <a:spLocks noChangeArrowheads="1"/>
            </p:cNvSpPr>
            <p:nvPr/>
          </p:nvSpPr>
          <p:spPr bwMode="auto">
            <a:xfrm>
              <a:off x="5247" y="890"/>
              <a:ext cx="11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zh-CN" sz="800" b="0" i="0" u="none" strike="noStrike" kern="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  <p:grpSp>
        <p:nvGrpSpPr>
          <p:cNvPr id="138" name="Group 1868"/>
          <p:cNvGrpSpPr>
            <a:grpSpLocks/>
          </p:cNvGrpSpPr>
          <p:nvPr/>
        </p:nvGrpSpPr>
        <p:grpSpPr bwMode="auto">
          <a:xfrm>
            <a:off x="5940425" y="2660998"/>
            <a:ext cx="2554288" cy="2362200"/>
            <a:chOff x="3833" y="1797"/>
            <a:chExt cx="1609" cy="1488"/>
          </a:xfrm>
        </p:grpSpPr>
        <p:grpSp>
          <p:nvGrpSpPr>
            <p:cNvPr id="139" name="Group 1858"/>
            <p:cNvGrpSpPr>
              <a:grpSpLocks/>
            </p:cNvGrpSpPr>
            <p:nvPr/>
          </p:nvGrpSpPr>
          <p:grpSpPr bwMode="auto">
            <a:xfrm>
              <a:off x="3833" y="1797"/>
              <a:ext cx="1589" cy="1488"/>
              <a:chOff x="4059" y="1262"/>
              <a:chExt cx="1589" cy="1488"/>
            </a:xfrm>
          </p:grpSpPr>
          <p:sp>
            <p:nvSpPr>
              <p:cNvPr id="143" name="Oval 1859"/>
              <p:cNvSpPr>
                <a:spLocks noChangeArrowheads="1"/>
              </p:cNvSpPr>
              <p:nvPr/>
            </p:nvSpPr>
            <p:spPr bwMode="auto">
              <a:xfrm>
                <a:off x="4695" y="1797"/>
                <a:ext cx="953" cy="953"/>
              </a:xfrm>
              <a:prstGeom prst="ellipse">
                <a:avLst/>
              </a:prstGeom>
              <a:solidFill>
                <a:srgbClr val="FF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sz="1800" b="1">
                  <a:latin typeface="Arial" pitchFamily="34" charset="0"/>
                  <a:ea typeface="돋움" pitchFamily="34" charset="-127"/>
                </a:endParaRPr>
              </a:p>
            </p:txBody>
          </p:sp>
          <p:sp>
            <p:nvSpPr>
              <p:cNvPr id="144" name="Oval 1860"/>
              <p:cNvSpPr>
                <a:spLocks noChangeArrowheads="1"/>
              </p:cNvSpPr>
              <p:nvPr/>
            </p:nvSpPr>
            <p:spPr bwMode="auto">
              <a:xfrm>
                <a:off x="4059" y="1797"/>
                <a:ext cx="953" cy="953"/>
              </a:xfrm>
              <a:prstGeom prst="ellipse">
                <a:avLst/>
              </a:prstGeom>
              <a:solidFill>
                <a:srgbClr val="3366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/>
                <a:endParaRPr lang="zh-CN" altLang="zh-CN" sz="1800" b="1">
                  <a:latin typeface="Arial" pitchFamily="34" charset="0"/>
                  <a:ea typeface="돋움" pitchFamily="34" charset="-127"/>
                </a:endParaRPr>
              </a:p>
            </p:txBody>
          </p:sp>
          <p:sp>
            <p:nvSpPr>
              <p:cNvPr id="145" name="Oval 1861"/>
              <p:cNvSpPr>
                <a:spLocks noChangeArrowheads="1"/>
              </p:cNvSpPr>
              <p:nvPr/>
            </p:nvSpPr>
            <p:spPr bwMode="auto">
              <a:xfrm>
                <a:off x="4377" y="1262"/>
                <a:ext cx="953" cy="953"/>
              </a:xfrm>
              <a:prstGeom prst="ellipse">
                <a:avLst/>
              </a:prstGeom>
              <a:solidFill>
                <a:srgbClr val="FFCC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/>
                <a:endParaRPr lang="zh-CN" altLang="zh-CN" sz="1800" b="1">
                  <a:latin typeface="Arial" pitchFamily="34" charset="0"/>
                  <a:ea typeface="돋움" pitchFamily="34" charset="-127"/>
                </a:endParaRPr>
              </a:p>
            </p:txBody>
          </p:sp>
        </p:grpSp>
        <p:sp>
          <p:nvSpPr>
            <p:cNvPr id="140" name="Text Box 1864"/>
            <p:cNvSpPr txBox="1">
              <a:spLocks noChangeArrowheads="1"/>
            </p:cNvSpPr>
            <p:nvPr/>
          </p:nvSpPr>
          <p:spPr bwMode="auto">
            <a:xfrm>
              <a:off x="4401" y="1809"/>
              <a:ext cx="47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l" eaLnBrk="1" hangingPunct="1"/>
              <a:r>
                <a:rPr lang="en-US" altLang="ko-KR" sz="1200">
                  <a:latin typeface="돋움" pitchFamily="34" charset="-127"/>
                  <a:ea typeface="돋움" pitchFamily="34" charset="-127"/>
                </a:rPr>
                <a:t>Reserch</a:t>
              </a:r>
            </a:p>
          </p:txBody>
        </p:sp>
        <p:sp>
          <p:nvSpPr>
            <p:cNvPr id="141" name="Rectangle 1865"/>
            <p:cNvSpPr>
              <a:spLocks noChangeArrowheads="1"/>
            </p:cNvSpPr>
            <p:nvPr/>
          </p:nvSpPr>
          <p:spPr bwMode="auto">
            <a:xfrm>
              <a:off x="3878" y="2931"/>
              <a:ext cx="55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l">
                <a:buFont typeface="바탕" pitchFamily="18" charset="-127"/>
                <a:buNone/>
                <a:tabLst>
                  <a:tab pos="482600" algn="l"/>
                </a:tabLst>
              </a:pPr>
              <a:r>
                <a:rPr lang="en-US" altLang="ko-KR" sz="1200">
                  <a:latin typeface="돋움" pitchFamily="34" charset="-127"/>
                  <a:ea typeface="돋움" pitchFamily="34" charset="-127"/>
                </a:rPr>
                <a:t>Trade-ins</a:t>
              </a:r>
            </a:p>
          </p:txBody>
        </p:sp>
        <p:sp>
          <p:nvSpPr>
            <p:cNvPr id="142" name="Rectangle 1866"/>
            <p:cNvSpPr>
              <a:spLocks noChangeArrowheads="1"/>
            </p:cNvSpPr>
            <p:nvPr/>
          </p:nvSpPr>
          <p:spPr bwMode="auto">
            <a:xfrm>
              <a:off x="4861" y="2931"/>
              <a:ext cx="58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l"/>
              <a:r>
                <a:rPr lang="en-US" altLang="ko-KR" sz="1200">
                  <a:latin typeface="돋움" pitchFamily="34" charset="-127"/>
                  <a:ea typeface="돋움" pitchFamily="34" charset="-127"/>
                </a:rPr>
                <a:t>Insurance </a:t>
              </a:r>
            </a:p>
          </p:txBody>
        </p:sp>
      </p:grpSp>
      <p:sp>
        <p:nvSpPr>
          <p:cNvPr id="146" name="Line 1867"/>
          <p:cNvSpPr>
            <a:spLocks noChangeShapeType="1"/>
          </p:cNvSpPr>
          <p:nvPr/>
        </p:nvSpPr>
        <p:spPr bwMode="auto">
          <a:xfrm>
            <a:off x="5608638" y="5181948"/>
            <a:ext cx="3097212" cy="0"/>
          </a:xfrm>
          <a:prstGeom prst="line">
            <a:avLst/>
          </a:prstGeom>
          <a:noFill/>
          <a:ln w="15875" cap="rnd">
            <a:solidFill>
              <a:srgbClr val="808080"/>
            </a:solidFill>
            <a:prstDash val="sysDot"/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Text Box 1870"/>
          <p:cNvSpPr txBox="1">
            <a:spLocks noChangeArrowheads="1"/>
          </p:cNvSpPr>
          <p:nvPr/>
        </p:nvSpPr>
        <p:spPr bwMode="auto">
          <a:xfrm>
            <a:off x="5556250" y="5205760"/>
            <a:ext cx="24828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l" eaLnBrk="1" hangingPunct="1"/>
            <a:r>
              <a:rPr lang="en-US" altLang="ko-KR" sz="1200">
                <a:latin typeface="Arial Black" pitchFamily="34" charset="0"/>
              </a:rPr>
              <a:t>Narrow down your options .</a:t>
            </a:r>
          </a:p>
        </p:txBody>
      </p:sp>
      <p:sp>
        <p:nvSpPr>
          <p:cNvPr id="148" name="Rectangle 1871"/>
          <p:cNvSpPr>
            <a:spLocks noChangeArrowheads="1"/>
          </p:cNvSpPr>
          <p:nvPr/>
        </p:nvSpPr>
        <p:spPr bwMode="auto">
          <a:xfrm>
            <a:off x="5561013" y="5445224"/>
            <a:ext cx="349250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바탕" pitchFamily="18" charset="-127"/>
              <a:buNone/>
              <a:tabLst/>
              <a:defRPr/>
            </a:pPr>
            <a:r>
              <a:rPr kumimoji="0" lang="en-US" altLang="ko-KR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Thousands of happy customers buy cars through us every month.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바탕" pitchFamily="18" charset="-127"/>
              <a:buNone/>
              <a:tabLst/>
              <a:defRPr/>
            </a:pPr>
            <a:r>
              <a:rPr kumimoji="0" lang="en-US" altLang="ko-KR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Who knew it was so easy to buy new cars online?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20928</TotalTime>
  <Words>217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1089</cp:revision>
  <dcterms:created xsi:type="dcterms:W3CDTF">2009-02-11T05:37:22Z</dcterms:created>
  <dcterms:modified xsi:type="dcterms:W3CDTF">2015-04-02T08:39:29Z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