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6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Rectangle 2138"/>
          <p:cNvSpPr>
            <a:spLocks noChangeArrowheads="1"/>
          </p:cNvSpPr>
          <p:nvPr/>
        </p:nvSpPr>
        <p:spPr bwMode="auto">
          <a:xfrm>
            <a:off x="2132013" y="4364040"/>
            <a:ext cx="5400675" cy="433387"/>
          </a:xfrm>
          <a:prstGeom prst="rect">
            <a:avLst/>
          </a:prstGeom>
          <a:solidFill>
            <a:srgbClr val="C0C0C0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6" name="Text Box 2120"/>
          <p:cNvSpPr txBox="1">
            <a:spLocks noChangeArrowheads="1"/>
          </p:cNvSpPr>
          <p:nvPr/>
        </p:nvSpPr>
        <p:spPr bwMode="auto">
          <a:xfrm>
            <a:off x="2011363" y="4324352"/>
            <a:ext cx="5632450" cy="501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803" tIns="50402" rIns="100803" bIns="50402">
            <a:spAutoFit/>
          </a:bodyPr>
          <a:lstStyle>
            <a:lvl1pPr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1008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[</a:t>
            </a:r>
            <a:r>
              <a:rPr kumimoji="1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Cars is the best place to buy new cars online. We offer low, no-haggle prices and have a huge selection of new and used cars. To find the guaranteed </a:t>
            </a:r>
            <a:r>
              <a:rPr kumimoji="1" lang="en-US" altLang="ko-KR" sz="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CarsDirect</a:t>
            </a:r>
            <a:r>
              <a:rPr kumimoji="1" lang="en-US" altLang="ko-KR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 price</a:t>
            </a:r>
            <a:r>
              <a:rPr kumimoji="1" lang="en-US" altLang="ko-KR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 for any new vehicle, begin by selecting the make and model in the drop-down menus above</a:t>
            </a:r>
            <a:r>
              <a:rPr kumimoji="1" lang="en-US" altLang="ko-KR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.www.1ppt.com</a:t>
            </a:r>
            <a:r>
              <a:rPr kumimoji="1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]</a:t>
            </a:r>
          </a:p>
        </p:txBody>
      </p:sp>
      <p:sp>
        <p:nvSpPr>
          <p:cNvPr id="197" name="Line 1557"/>
          <p:cNvSpPr>
            <a:spLocks noChangeShapeType="1"/>
          </p:cNvSpPr>
          <p:nvPr/>
        </p:nvSpPr>
        <p:spPr bwMode="auto">
          <a:xfrm>
            <a:off x="1458913" y="576262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Line 1558"/>
          <p:cNvSpPr>
            <a:spLocks noChangeShapeType="1"/>
          </p:cNvSpPr>
          <p:nvPr/>
        </p:nvSpPr>
        <p:spPr bwMode="auto">
          <a:xfrm>
            <a:off x="1458913" y="576262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9" name="Line 1561"/>
          <p:cNvSpPr>
            <a:spLocks noChangeShapeType="1"/>
          </p:cNvSpPr>
          <p:nvPr/>
        </p:nvSpPr>
        <p:spPr bwMode="auto">
          <a:xfrm>
            <a:off x="1246188" y="59245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0" name="Line 1562"/>
          <p:cNvSpPr>
            <a:spLocks noChangeShapeType="1"/>
          </p:cNvSpPr>
          <p:nvPr/>
        </p:nvSpPr>
        <p:spPr bwMode="auto">
          <a:xfrm>
            <a:off x="1246188" y="59245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1" name="Line 1565"/>
          <p:cNvSpPr>
            <a:spLocks noChangeShapeType="1"/>
          </p:cNvSpPr>
          <p:nvPr/>
        </p:nvSpPr>
        <p:spPr bwMode="auto">
          <a:xfrm>
            <a:off x="1233488" y="583882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2" name="Line 1566"/>
          <p:cNvSpPr>
            <a:spLocks noChangeShapeType="1"/>
          </p:cNvSpPr>
          <p:nvPr/>
        </p:nvSpPr>
        <p:spPr bwMode="auto">
          <a:xfrm>
            <a:off x="1233488" y="583882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3" name="Line 1568"/>
          <p:cNvSpPr>
            <a:spLocks noChangeShapeType="1"/>
          </p:cNvSpPr>
          <p:nvPr/>
        </p:nvSpPr>
        <p:spPr bwMode="auto">
          <a:xfrm>
            <a:off x="1223963" y="57721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4" name="Line 1569"/>
          <p:cNvSpPr>
            <a:spLocks noChangeShapeType="1"/>
          </p:cNvSpPr>
          <p:nvPr/>
        </p:nvSpPr>
        <p:spPr bwMode="auto">
          <a:xfrm>
            <a:off x="1223963" y="57721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5" name="Line 1571"/>
          <p:cNvSpPr>
            <a:spLocks noChangeShapeType="1"/>
          </p:cNvSpPr>
          <p:nvPr/>
        </p:nvSpPr>
        <p:spPr bwMode="auto">
          <a:xfrm>
            <a:off x="1243013" y="57721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6" name="Line 1572"/>
          <p:cNvSpPr>
            <a:spLocks noChangeShapeType="1"/>
          </p:cNvSpPr>
          <p:nvPr/>
        </p:nvSpPr>
        <p:spPr bwMode="auto">
          <a:xfrm>
            <a:off x="1243013" y="57721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7" name="Line 1574"/>
          <p:cNvSpPr>
            <a:spLocks noChangeShapeType="1"/>
          </p:cNvSpPr>
          <p:nvPr/>
        </p:nvSpPr>
        <p:spPr bwMode="auto">
          <a:xfrm>
            <a:off x="1233488" y="577850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8" name="Line 1575"/>
          <p:cNvSpPr>
            <a:spLocks noChangeShapeType="1"/>
          </p:cNvSpPr>
          <p:nvPr/>
        </p:nvSpPr>
        <p:spPr bwMode="auto">
          <a:xfrm>
            <a:off x="1233488" y="577850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9" name="Line 1598"/>
          <p:cNvSpPr>
            <a:spLocks noChangeShapeType="1"/>
          </p:cNvSpPr>
          <p:nvPr/>
        </p:nvSpPr>
        <p:spPr bwMode="auto">
          <a:xfrm>
            <a:off x="4414838" y="599757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0" name="Line 1599"/>
          <p:cNvSpPr>
            <a:spLocks noChangeShapeType="1"/>
          </p:cNvSpPr>
          <p:nvPr/>
        </p:nvSpPr>
        <p:spPr bwMode="auto">
          <a:xfrm>
            <a:off x="4414838" y="599757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1" name="Line 1600"/>
          <p:cNvSpPr>
            <a:spLocks noChangeShapeType="1"/>
          </p:cNvSpPr>
          <p:nvPr/>
        </p:nvSpPr>
        <p:spPr bwMode="auto">
          <a:xfrm>
            <a:off x="4402138" y="59118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2" name="Line 1601"/>
          <p:cNvSpPr>
            <a:spLocks noChangeShapeType="1"/>
          </p:cNvSpPr>
          <p:nvPr/>
        </p:nvSpPr>
        <p:spPr bwMode="auto">
          <a:xfrm>
            <a:off x="4402138" y="5911852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3" name="Line 1602"/>
          <p:cNvSpPr>
            <a:spLocks noChangeShapeType="1"/>
          </p:cNvSpPr>
          <p:nvPr/>
        </p:nvSpPr>
        <p:spPr bwMode="auto">
          <a:xfrm>
            <a:off x="4389438" y="584517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4" name="Line 1603"/>
          <p:cNvSpPr>
            <a:spLocks noChangeShapeType="1"/>
          </p:cNvSpPr>
          <p:nvPr/>
        </p:nvSpPr>
        <p:spPr bwMode="auto">
          <a:xfrm>
            <a:off x="4389438" y="5845177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5" name="Line 1612"/>
          <p:cNvSpPr>
            <a:spLocks noChangeShapeType="1"/>
          </p:cNvSpPr>
          <p:nvPr/>
        </p:nvSpPr>
        <p:spPr bwMode="auto">
          <a:xfrm>
            <a:off x="3259138" y="590709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6" name="Line 1613"/>
          <p:cNvSpPr>
            <a:spLocks noChangeShapeType="1"/>
          </p:cNvSpPr>
          <p:nvPr/>
        </p:nvSpPr>
        <p:spPr bwMode="auto">
          <a:xfrm>
            <a:off x="3259138" y="590709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7" name="Line 1616"/>
          <p:cNvSpPr>
            <a:spLocks noChangeShapeType="1"/>
          </p:cNvSpPr>
          <p:nvPr/>
        </p:nvSpPr>
        <p:spPr bwMode="auto">
          <a:xfrm>
            <a:off x="3046413" y="60690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8" name="Line 1617"/>
          <p:cNvSpPr>
            <a:spLocks noChangeShapeType="1"/>
          </p:cNvSpPr>
          <p:nvPr/>
        </p:nvSpPr>
        <p:spPr bwMode="auto">
          <a:xfrm>
            <a:off x="3046413" y="60690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9" name="Line 1620"/>
          <p:cNvSpPr>
            <a:spLocks noChangeShapeType="1"/>
          </p:cNvSpPr>
          <p:nvPr/>
        </p:nvSpPr>
        <p:spPr bwMode="auto">
          <a:xfrm>
            <a:off x="3033713" y="598329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0" name="Line 1621"/>
          <p:cNvSpPr>
            <a:spLocks noChangeShapeType="1"/>
          </p:cNvSpPr>
          <p:nvPr/>
        </p:nvSpPr>
        <p:spPr bwMode="auto">
          <a:xfrm>
            <a:off x="3033713" y="598329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1" name="Line 1623"/>
          <p:cNvSpPr>
            <a:spLocks noChangeShapeType="1"/>
          </p:cNvSpPr>
          <p:nvPr/>
        </p:nvSpPr>
        <p:spPr bwMode="auto">
          <a:xfrm>
            <a:off x="3024188" y="59166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2" name="Line 1624"/>
          <p:cNvSpPr>
            <a:spLocks noChangeShapeType="1"/>
          </p:cNvSpPr>
          <p:nvPr/>
        </p:nvSpPr>
        <p:spPr bwMode="auto">
          <a:xfrm>
            <a:off x="3024188" y="59166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3" name="Line 1629"/>
          <p:cNvSpPr>
            <a:spLocks noChangeShapeType="1"/>
          </p:cNvSpPr>
          <p:nvPr/>
        </p:nvSpPr>
        <p:spPr bwMode="auto">
          <a:xfrm>
            <a:off x="3033713" y="592296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4" name="Line 1630"/>
          <p:cNvSpPr>
            <a:spLocks noChangeShapeType="1"/>
          </p:cNvSpPr>
          <p:nvPr/>
        </p:nvSpPr>
        <p:spPr bwMode="auto">
          <a:xfrm>
            <a:off x="3033713" y="592296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25" name="Object 2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558233"/>
              </p:ext>
            </p:extLst>
          </p:nvPr>
        </p:nvGraphicFramePr>
        <p:xfrm>
          <a:off x="1476375" y="636590"/>
          <a:ext cx="5581650" cy="375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차트" r:id="rId3" imgW="5581650" imgH="3752850" progId="MSGraph.Chart.8">
                  <p:embed followColorScheme="full"/>
                </p:oleObj>
              </mc:Choice>
              <mc:Fallback>
                <p:oleObj name="차트" r:id="rId3" imgW="5581650" imgH="375285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636590"/>
                        <a:ext cx="5581650" cy="3752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6" name="Rectangle 2122"/>
          <p:cNvSpPr>
            <a:spLocks noChangeArrowheads="1"/>
          </p:cNvSpPr>
          <p:nvPr/>
        </p:nvSpPr>
        <p:spPr bwMode="auto">
          <a:xfrm>
            <a:off x="1592263" y="5203827"/>
            <a:ext cx="1044575" cy="1587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7" name="Text Box 2123"/>
          <p:cNvSpPr txBox="1">
            <a:spLocks noChangeArrowheads="1"/>
          </p:cNvSpPr>
          <p:nvPr/>
        </p:nvSpPr>
        <p:spPr bwMode="auto">
          <a:xfrm>
            <a:off x="1766888" y="5203827"/>
            <a:ext cx="695325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1008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strategy</a:t>
            </a:r>
          </a:p>
        </p:txBody>
      </p:sp>
      <p:sp>
        <p:nvSpPr>
          <p:cNvPr id="228" name="Rectangle 2124"/>
          <p:cNvSpPr>
            <a:spLocks noChangeArrowheads="1"/>
          </p:cNvSpPr>
          <p:nvPr/>
        </p:nvSpPr>
        <p:spPr bwMode="auto">
          <a:xfrm>
            <a:off x="2636838" y="5203827"/>
            <a:ext cx="5132387" cy="158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9" name="Text Box 2125"/>
          <p:cNvSpPr txBox="1">
            <a:spLocks noChangeArrowheads="1"/>
          </p:cNvSpPr>
          <p:nvPr/>
        </p:nvSpPr>
        <p:spPr bwMode="auto">
          <a:xfrm>
            <a:off x="2897188" y="5216527"/>
            <a:ext cx="47863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1008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If you choose to buy a new car online through CarsDirect, a Vehicle Specialist will contact you.</a:t>
            </a:r>
          </a:p>
        </p:txBody>
      </p:sp>
      <p:sp>
        <p:nvSpPr>
          <p:cNvPr id="230" name="Rectangle 2126"/>
          <p:cNvSpPr>
            <a:spLocks noChangeArrowheads="1"/>
          </p:cNvSpPr>
          <p:nvPr/>
        </p:nvSpPr>
        <p:spPr bwMode="auto">
          <a:xfrm>
            <a:off x="1592263" y="5683252"/>
            <a:ext cx="1044575" cy="160338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1" name="Text Box 2127"/>
          <p:cNvSpPr txBox="1">
            <a:spLocks noChangeArrowheads="1"/>
          </p:cNvSpPr>
          <p:nvPr/>
        </p:nvSpPr>
        <p:spPr bwMode="auto">
          <a:xfrm>
            <a:off x="1766888" y="5683252"/>
            <a:ext cx="695325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1008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solution</a:t>
            </a:r>
          </a:p>
        </p:txBody>
      </p:sp>
      <p:sp>
        <p:nvSpPr>
          <p:cNvPr id="232" name="Rectangle 2128"/>
          <p:cNvSpPr>
            <a:spLocks noChangeArrowheads="1"/>
          </p:cNvSpPr>
          <p:nvPr/>
        </p:nvSpPr>
        <p:spPr bwMode="auto">
          <a:xfrm>
            <a:off x="2636838" y="5683252"/>
            <a:ext cx="5132387" cy="160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3" name="Text Box 2129"/>
          <p:cNvSpPr txBox="1">
            <a:spLocks noChangeArrowheads="1"/>
          </p:cNvSpPr>
          <p:nvPr/>
        </p:nvSpPr>
        <p:spPr bwMode="auto">
          <a:xfrm>
            <a:off x="2897188" y="5686427"/>
            <a:ext cx="47863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1008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Thousands of happy customers buy cars through us every month. Who knew it was so easy to.</a:t>
            </a:r>
          </a:p>
        </p:txBody>
      </p:sp>
      <p:sp>
        <p:nvSpPr>
          <p:cNvPr id="234" name="Rectangle 2130"/>
          <p:cNvSpPr>
            <a:spLocks noChangeArrowheads="1"/>
          </p:cNvSpPr>
          <p:nvPr/>
        </p:nvSpPr>
        <p:spPr bwMode="auto">
          <a:xfrm>
            <a:off x="1592263" y="6162677"/>
            <a:ext cx="1044575" cy="160338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5" name="Text Box 2131"/>
          <p:cNvSpPr txBox="1">
            <a:spLocks noChangeArrowheads="1"/>
          </p:cNvSpPr>
          <p:nvPr/>
        </p:nvSpPr>
        <p:spPr bwMode="auto">
          <a:xfrm>
            <a:off x="1854200" y="6162677"/>
            <a:ext cx="695325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1008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돋움" pitchFamily="34" charset="-127"/>
                <a:ea typeface="돋움" pitchFamily="34" charset="-127"/>
              </a:rPr>
              <a:t>FAQ</a:t>
            </a:r>
          </a:p>
        </p:txBody>
      </p:sp>
      <p:sp>
        <p:nvSpPr>
          <p:cNvPr id="236" name="Rectangle 2132"/>
          <p:cNvSpPr>
            <a:spLocks noChangeArrowheads="1"/>
          </p:cNvSpPr>
          <p:nvPr/>
        </p:nvSpPr>
        <p:spPr bwMode="auto">
          <a:xfrm>
            <a:off x="2636838" y="6162677"/>
            <a:ext cx="5132387" cy="160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7" name="Text Box 2133"/>
          <p:cNvSpPr txBox="1">
            <a:spLocks noChangeArrowheads="1"/>
          </p:cNvSpPr>
          <p:nvPr/>
        </p:nvSpPr>
        <p:spPr bwMode="auto">
          <a:xfrm>
            <a:off x="2897188" y="6175377"/>
            <a:ext cx="47863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defTabSz="1008063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defTabSz="1008063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1008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They're sorted by subject and lifestage, so you can find what you're looking for quickly and easily </a:t>
            </a:r>
          </a:p>
        </p:txBody>
      </p:sp>
      <p:sp>
        <p:nvSpPr>
          <p:cNvPr id="238" name="AutoShape 2136"/>
          <p:cNvSpPr>
            <a:spLocks noChangeArrowheads="1"/>
          </p:cNvSpPr>
          <p:nvPr/>
        </p:nvSpPr>
        <p:spPr bwMode="auto">
          <a:xfrm>
            <a:off x="1587500" y="819152"/>
            <a:ext cx="6088063" cy="4010025"/>
          </a:xfrm>
          <a:prstGeom prst="roundRect">
            <a:avLst>
              <a:gd name="adj" fmla="val 4120"/>
            </a:avLst>
          </a:prstGeom>
          <a:noFill/>
          <a:ln w="15875" cap="rnd" algn="ctr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9" name="Line 2137"/>
          <p:cNvSpPr>
            <a:spLocks noChangeShapeType="1"/>
          </p:cNvSpPr>
          <p:nvPr/>
        </p:nvSpPr>
        <p:spPr bwMode="auto">
          <a:xfrm>
            <a:off x="2132013" y="4324352"/>
            <a:ext cx="5400675" cy="0"/>
          </a:xfrm>
          <a:prstGeom prst="line">
            <a:avLst/>
          </a:prstGeom>
          <a:noFill/>
          <a:ln w="15875" cap="rnd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0" name="Text Box 2140"/>
          <p:cNvSpPr txBox="1">
            <a:spLocks noChangeArrowheads="1"/>
          </p:cNvSpPr>
          <p:nvPr/>
        </p:nvSpPr>
        <p:spPr bwMode="auto">
          <a:xfrm>
            <a:off x="1516063" y="4926015"/>
            <a:ext cx="9556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eaLnBrk="1" hangingPunct="1"/>
            <a:r>
              <a:rPr lang="en-US" altLang="ko-KR" sz="1200" b="1">
                <a:latin typeface="돋움" pitchFamily="34" charset="-127"/>
                <a:ea typeface="돋움" pitchFamily="34" charset="-127"/>
              </a:rPr>
              <a:t>TARGET</a:t>
            </a:r>
          </a:p>
        </p:txBody>
      </p:sp>
      <p:sp>
        <p:nvSpPr>
          <p:cNvPr id="241" name="Line 2141"/>
          <p:cNvSpPr>
            <a:spLocks noChangeShapeType="1"/>
          </p:cNvSpPr>
          <p:nvPr/>
        </p:nvSpPr>
        <p:spPr bwMode="auto">
          <a:xfrm>
            <a:off x="2195513" y="5094290"/>
            <a:ext cx="2160587" cy="0"/>
          </a:xfrm>
          <a:prstGeom prst="line">
            <a:avLst/>
          </a:prstGeom>
          <a:noFill/>
          <a:ln w="12700" cap="rnd">
            <a:solidFill>
              <a:srgbClr val="808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2" name="Freeform 2145"/>
          <p:cNvSpPr>
            <a:spLocks noEditPoints="1"/>
          </p:cNvSpPr>
          <p:nvPr/>
        </p:nvSpPr>
        <p:spPr bwMode="auto">
          <a:xfrm>
            <a:off x="4387850" y="4949827"/>
            <a:ext cx="215900" cy="217488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3" name="Text Box 2146"/>
          <p:cNvSpPr txBox="1">
            <a:spLocks noChangeArrowheads="1"/>
          </p:cNvSpPr>
          <p:nvPr/>
        </p:nvSpPr>
        <p:spPr bwMode="auto">
          <a:xfrm>
            <a:off x="4516438" y="5005390"/>
            <a:ext cx="284638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rPr>
              <a:t>They're sorted by subject and lifestage, so you can find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20924</TotalTime>
  <Words>279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1_Office 主题</vt:lpstr>
      <vt:lpstr>Microsoft Graph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1087</cp:revision>
  <dcterms:created xsi:type="dcterms:W3CDTF">2009-02-11T05:37:22Z</dcterms:created>
  <dcterms:modified xsi:type="dcterms:W3CDTF">2015-04-02T08:34:39Z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