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8"/>
  </p:notesMasterIdLst>
  <p:handoutMasterIdLst>
    <p:handoutMasterId r:id="rId9"/>
  </p:handoutMasterIdLst>
  <p:sldIdLst>
    <p:sldId id="358" r:id="rId3"/>
    <p:sldId id="360" r:id="rId4"/>
    <p:sldId id="361" r:id="rId5"/>
    <p:sldId id="362" r:id="rId6"/>
    <p:sldId id="359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" name="Arc 2"/>
          <p:cNvSpPr>
            <a:spLocks/>
          </p:cNvSpPr>
          <p:nvPr/>
        </p:nvSpPr>
        <p:spPr bwMode="auto">
          <a:xfrm>
            <a:off x="3883055" y="1158417"/>
            <a:ext cx="4589462" cy="4589463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  <a:cxn ang="0">
                <a:pos x="-1" y="0"/>
              </a:cxn>
            </a:cxnLst>
            <a:rect l="T0" t="T1" r="T2" b="T3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1">
            <a:gsLst>
              <a:gs pos="0">
                <a:srgbClr val="764718"/>
              </a:gs>
              <a:gs pos="100000">
                <a:srgbClr val="FF9933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rc 3"/>
          <p:cNvSpPr>
            <a:spLocks/>
          </p:cNvSpPr>
          <p:nvPr/>
        </p:nvSpPr>
        <p:spPr bwMode="auto">
          <a:xfrm>
            <a:off x="3883059" y="2595106"/>
            <a:ext cx="3152775" cy="31527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  <a:cxn ang="0">
                <a:pos x="-1" y="0"/>
              </a:cxn>
            </a:cxnLst>
            <a:rect l="T0" t="T1" r="T2" b="T3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1">
            <a:gsLst>
              <a:gs pos="0">
                <a:srgbClr val="762F00"/>
              </a:gs>
              <a:gs pos="100000">
                <a:srgbClr val="FF6600"/>
              </a:gs>
            </a:gsLst>
            <a:lin ang="18900000" scaled="1"/>
          </a:gradFill>
          <a:ln w="127000" cmpd="sng">
            <a:solidFill>
              <a:srgbClr val="FFFFFF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rc 4"/>
          <p:cNvSpPr>
            <a:spLocks/>
          </p:cNvSpPr>
          <p:nvPr/>
        </p:nvSpPr>
        <p:spPr bwMode="auto">
          <a:xfrm>
            <a:off x="3883058" y="3858756"/>
            <a:ext cx="1895475" cy="18954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  <a:cxn ang="0">
                <a:pos x="-1" y="0"/>
              </a:cxn>
            </a:cxnLst>
            <a:rect l="T0" t="T1" r="T2" b="T3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1">
            <a:gsLst>
              <a:gs pos="0">
                <a:srgbClr val="4C000F"/>
              </a:gs>
              <a:gs pos="100000">
                <a:srgbClr val="A50021"/>
              </a:gs>
            </a:gsLst>
            <a:lin ang="18900000" scaled="1"/>
          </a:gradFill>
          <a:ln w="127000" cmpd="sng">
            <a:solidFill>
              <a:srgbClr val="FFFFFF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rc 5"/>
          <p:cNvSpPr>
            <a:spLocks/>
          </p:cNvSpPr>
          <p:nvPr/>
        </p:nvSpPr>
        <p:spPr bwMode="auto">
          <a:xfrm>
            <a:off x="3892580" y="1164767"/>
            <a:ext cx="3535362" cy="4589463"/>
          </a:xfrm>
          <a:custGeom>
            <a:avLst/>
            <a:gdLst>
              <a:gd name="T0" fmla="*/ 0 w 16633"/>
              <a:gd name="T1" fmla="*/ 0 h 21600"/>
              <a:gd name="T2" fmla="*/ 16633 w 16633"/>
              <a:gd name="T3" fmla="*/ 21600 h 21600"/>
            </a:gdLst>
            <a:ahLst/>
            <a:cxnLst>
              <a:cxn ang="0">
                <a:pos x="-1" y="0"/>
              </a:cxn>
              <a:cxn ang="0">
                <a:pos x="16632" y="7819"/>
              </a:cxn>
              <a:cxn ang="0">
                <a:pos x="-1" y="0"/>
              </a:cxn>
              <a:cxn ang="0">
                <a:pos x="16632" y="7819"/>
              </a:cxn>
              <a:cxn ang="0">
                <a:pos x="0" y="21600"/>
              </a:cxn>
              <a:cxn ang="0">
                <a:pos x="-1" y="0"/>
              </a:cxn>
            </a:cxnLst>
            <a:rect l="T0" t="T1" r="T2" b="T3"/>
            <a:pathLst>
              <a:path w="16633" h="21600" fill="none" extrusionOk="0">
                <a:moveTo>
                  <a:pt x="-1" y="0"/>
                </a:moveTo>
                <a:cubicBezTo>
                  <a:pt x="6431" y="0"/>
                  <a:pt x="12529" y="2866"/>
                  <a:pt x="16632" y="7819"/>
                </a:cubicBezTo>
              </a:path>
              <a:path w="16633" h="21600" stroke="0" extrusionOk="0">
                <a:moveTo>
                  <a:pt x="-1" y="0"/>
                </a:moveTo>
                <a:cubicBezTo>
                  <a:pt x="6431" y="0"/>
                  <a:pt x="12529" y="2866"/>
                  <a:pt x="16632" y="781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1">
            <a:gsLst>
              <a:gs pos="0">
                <a:srgbClr val="FF7FBF"/>
              </a:gs>
              <a:gs pos="100000">
                <a:srgbClr val="763B58"/>
              </a:gs>
            </a:gsLst>
            <a:path path="rect">
              <a:fillToRect l="100000" b="10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rc 6"/>
          <p:cNvSpPr>
            <a:spLocks/>
          </p:cNvSpPr>
          <p:nvPr/>
        </p:nvSpPr>
        <p:spPr bwMode="auto">
          <a:xfrm>
            <a:off x="3873530" y="2591931"/>
            <a:ext cx="2444750" cy="3152775"/>
          </a:xfrm>
          <a:custGeom>
            <a:avLst/>
            <a:gdLst>
              <a:gd name="T0" fmla="*/ 0 w 16756"/>
              <a:gd name="T1" fmla="*/ 0 h 21600"/>
              <a:gd name="T2" fmla="*/ 16756 w 16756"/>
              <a:gd name="T3" fmla="*/ 21600 h 21600"/>
            </a:gdLst>
            <a:ahLst/>
            <a:cxnLst>
              <a:cxn ang="0">
                <a:pos x="-1" y="0"/>
              </a:cxn>
              <a:cxn ang="0">
                <a:pos x="16756" y="7969"/>
              </a:cxn>
              <a:cxn ang="0">
                <a:pos x="-1" y="0"/>
              </a:cxn>
              <a:cxn ang="0">
                <a:pos x="16756" y="7969"/>
              </a:cxn>
              <a:cxn ang="0">
                <a:pos x="0" y="21600"/>
              </a:cxn>
              <a:cxn ang="0">
                <a:pos x="-1" y="0"/>
              </a:cxn>
            </a:cxnLst>
            <a:rect l="T0" t="T1" r="T2" b="T3"/>
            <a:pathLst>
              <a:path w="16756" h="21600" fill="none" extrusionOk="0">
                <a:moveTo>
                  <a:pt x="-1" y="0"/>
                </a:moveTo>
                <a:cubicBezTo>
                  <a:pt x="6500" y="0"/>
                  <a:pt x="12654" y="2927"/>
                  <a:pt x="16756" y="7969"/>
                </a:cubicBezTo>
              </a:path>
              <a:path w="16756" h="21600" stroke="0" extrusionOk="0">
                <a:moveTo>
                  <a:pt x="-1" y="0"/>
                </a:moveTo>
                <a:cubicBezTo>
                  <a:pt x="6500" y="0"/>
                  <a:pt x="12654" y="2927"/>
                  <a:pt x="16756" y="796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1">
            <a:gsLst>
              <a:gs pos="0">
                <a:srgbClr val="FF1389"/>
              </a:gs>
              <a:gs pos="100000">
                <a:srgbClr val="76093F"/>
              </a:gs>
            </a:gsLst>
            <a:path path="rect">
              <a:fillToRect l="100000" b="100000"/>
            </a:path>
          </a:gradFill>
          <a:ln w="127000" cmpd="sng">
            <a:solidFill>
              <a:srgbClr val="FFFFFF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Arc 7"/>
          <p:cNvSpPr>
            <a:spLocks/>
          </p:cNvSpPr>
          <p:nvPr/>
        </p:nvSpPr>
        <p:spPr bwMode="auto">
          <a:xfrm>
            <a:off x="3873531" y="3865106"/>
            <a:ext cx="1462087" cy="1895475"/>
          </a:xfrm>
          <a:custGeom>
            <a:avLst/>
            <a:gdLst>
              <a:gd name="T0" fmla="*/ 0 w 16661"/>
              <a:gd name="T1" fmla="*/ 0 h 21600"/>
              <a:gd name="T2" fmla="*/ 16661 w 16661"/>
              <a:gd name="T3" fmla="*/ 21600 h 21600"/>
            </a:gdLst>
            <a:ahLst/>
            <a:cxnLst>
              <a:cxn ang="0">
                <a:pos x="-1" y="0"/>
              </a:cxn>
              <a:cxn ang="0">
                <a:pos x="16660" y="7853"/>
              </a:cxn>
              <a:cxn ang="0">
                <a:pos x="-1" y="0"/>
              </a:cxn>
              <a:cxn ang="0">
                <a:pos x="16660" y="7853"/>
              </a:cxn>
              <a:cxn ang="0">
                <a:pos x="0" y="21600"/>
              </a:cxn>
              <a:cxn ang="0">
                <a:pos x="-1" y="0"/>
              </a:cxn>
            </a:cxnLst>
            <a:rect l="T0" t="T1" r="T2" b="T3"/>
            <a:pathLst>
              <a:path w="16661" h="21600" fill="none" extrusionOk="0">
                <a:moveTo>
                  <a:pt x="-1" y="0"/>
                </a:moveTo>
                <a:cubicBezTo>
                  <a:pt x="6447" y="0"/>
                  <a:pt x="12557" y="2880"/>
                  <a:pt x="16660" y="7853"/>
                </a:cubicBezTo>
              </a:path>
              <a:path w="16661" h="21600" stroke="0" extrusionOk="0">
                <a:moveTo>
                  <a:pt x="-1" y="0"/>
                </a:moveTo>
                <a:cubicBezTo>
                  <a:pt x="6447" y="0"/>
                  <a:pt x="12557" y="2880"/>
                  <a:pt x="16660" y="7853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1">
            <a:gsLst>
              <a:gs pos="0">
                <a:srgbClr val="990033"/>
              </a:gs>
              <a:gs pos="100000">
                <a:srgbClr val="470018"/>
              </a:gs>
            </a:gsLst>
            <a:path path="rect">
              <a:fillToRect l="100000" b="100000"/>
            </a:path>
          </a:gradFill>
          <a:ln w="127000" cmpd="sng">
            <a:solidFill>
              <a:srgbClr val="FFFFFF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1165255" y="4082591"/>
            <a:ext cx="2559050" cy="954088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rgbClr val="650022"/>
              </a:gs>
            </a:gsLst>
            <a:path path="rect">
              <a:fillToRect l="100000" b="100000"/>
            </a:path>
          </a:gradFill>
          <a:ln w="9525" cmpd="sng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0033"/>
            </a:extrusionClr>
          </a:sp3d>
        </p:spPr>
        <p:txBody>
          <a:bodyPr wrap="none" anchor="ctr">
            <a:flatTx/>
          </a:bodyPr>
          <a:lstStyle/>
          <a:p>
            <a:pPr marL="180975" latinLnBrk="1">
              <a:buFont typeface="Arial" pitchFamily="34" charset="0"/>
              <a:buChar char="•"/>
            </a:pPr>
            <a:r>
              <a:rPr lang="ko-KR" alt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Gulim" pitchFamily="34" charset="-127"/>
              </a:rPr>
              <a:t> </a:t>
            </a:r>
            <a:r>
              <a: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Gulim" pitchFamily="34" charset="-127"/>
              </a:rPr>
              <a:t>Web SI</a:t>
            </a:r>
          </a:p>
          <a:p>
            <a:pPr marL="180975" latinLnBrk="1"/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itchFamily="34" charset="-127"/>
              </a:rPr>
              <a:t> - </a:t>
            </a:r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Batang" pitchFamily="18" charset="-127"/>
              </a:rPr>
              <a:t>Web SI Consulting</a:t>
            </a:r>
            <a:endParaRPr lang="en-US" sz="1100" b="1">
              <a:solidFill>
                <a:srgbClr val="DDDDDD"/>
              </a:solidFill>
              <a:effectLst>
                <a:outerShdw blurRad="38100" dist="38100" dir="2700000" algn="tl">
                  <a:srgbClr val="000000"/>
                </a:outerShdw>
              </a:effectLst>
              <a:ea typeface="Gulim" pitchFamily="34" charset="-127"/>
            </a:endParaRPr>
          </a:p>
          <a:p>
            <a:pPr marL="180975" latinLnBrk="1"/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itchFamily="34" charset="-127"/>
              </a:rPr>
              <a:t> - </a:t>
            </a:r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Batang" pitchFamily="18" charset="-127"/>
              </a:rPr>
              <a:t>Web Applications</a:t>
            </a:r>
          </a:p>
          <a:p>
            <a:pPr marL="180975" latinLnBrk="1"/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Batang" pitchFamily="18" charset="-127"/>
              </a:rPr>
              <a:t> - Web Solutions</a:t>
            </a:r>
            <a:endParaRPr lang="en-US" sz="2400">
              <a:solidFill>
                <a:srgbClr val="DDDDD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Gulim" pitchFamily="34" charset="-127"/>
            </a:endParaRP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1133509" y="2830054"/>
            <a:ext cx="2593975" cy="1104900"/>
          </a:xfrm>
          <a:prstGeom prst="rect">
            <a:avLst/>
          </a:prstGeom>
          <a:gradFill rotWithShape="1">
            <a:gsLst>
              <a:gs pos="0">
                <a:srgbClr val="FF1389"/>
              </a:gs>
              <a:gs pos="100000">
                <a:srgbClr val="A90D5B"/>
              </a:gs>
            </a:gsLst>
            <a:path path="rect">
              <a:fillToRect l="100000" b="100000"/>
            </a:path>
          </a:gradFill>
          <a:ln w="9525" cmpd="sng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1389"/>
            </a:extrusionClr>
          </a:sp3d>
        </p:spPr>
        <p:txBody>
          <a:bodyPr wrap="none" anchor="ctr">
            <a:flatTx/>
          </a:bodyPr>
          <a:lstStyle/>
          <a:p>
            <a:pPr marL="180975" latinLnBrk="1">
              <a:buFont typeface="Arial" pitchFamily="34" charset="0"/>
              <a:buChar char="•"/>
              <a:tabLst>
                <a:tab pos="85725" algn="l"/>
              </a:tabLst>
            </a:pPr>
            <a:r>
              <a:rPr lang="ko-KR" alt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Gulim" pitchFamily="34" charset="-127"/>
              </a:rPr>
              <a:t> </a:t>
            </a:r>
            <a:r>
              <a: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Gulim" pitchFamily="34" charset="-127"/>
              </a:rPr>
              <a:t>e-Biz / M-biz</a:t>
            </a:r>
          </a:p>
          <a:p>
            <a:pPr marL="180975" latinLnBrk="1">
              <a:tabLst>
                <a:tab pos="85725" algn="l"/>
              </a:tabLst>
            </a:pPr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Batang" pitchFamily="18" charset="-127"/>
              </a:rPr>
              <a:t>  - e-Biz Consulting</a:t>
            </a:r>
          </a:p>
          <a:p>
            <a:pPr marL="180975" latinLnBrk="1">
              <a:tabLst>
                <a:tab pos="85725" algn="l"/>
              </a:tabLst>
            </a:pPr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Batang" pitchFamily="18" charset="-127"/>
              </a:rPr>
              <a:t>  - e- Biz Integration</a:t>
            </a:r>
            <a:endParaRPr lang="en-US" sz="1100" b="1">
              <a:solidFill>
                <a:srgbClr val="DDDDDD"/>
              </a:solidFill>
              <a:effectLst>
                <a:outerShdw blurRad="38100" dist="38100" dir="2700000" algn="tl">
                  <a:srgbClr val="000000"/>
                </a:outerShdw>
              </a:effectLst>
              <a:ea typeface="Gulim" pitchFamily="34" charset="-127"/>
            </a:endParaRPr>
          </a:p>
          <a:p>
            <a:pPr marL="180975" latinLnBrk="1">
              <a:tabLst>
                <a:tab pos="85725" algn="l"/>
              </a:tabLst>
            </a:pPr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itchFamily="34" charset="-127"/>
              </a:rPr>
              <a:t>  - </a:t>
            </a:r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Batang" pitchFamily="18" charset="-127"/>
              </a:rPr>
              <a:t>e-Biz Solutions</a:t>
            </a:r>
            <a:endParaRPr lang="en-US" sz="2400">
              <a:solidFill>
                <a:srgbClr val="DDDDD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HY견고딕" pitchFamily="2" charset="-127"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130334" y="1291767"/>
            <a:ext cx="2593975" cy="1389063"/>
          </a:xfrm>
          <a:prstGeom prst="rect">
            <a:avLst/>
          </a:prstGeom>
          <a:gradFill rotWithShape="1">
            <a:gsLst>
              <a:gs pos="0">
                <a:srgbClr val="FF7FBF"/>
              </a:gs>
              <a:gs pos="100000">
                <a:srgbClr val="A9547F"/>
              </a:gs>
            </a:gsLst>
            <a:path path="rect">
              <a:fillToRect l="100000" b="100000"/>
            </a:path>
          </a:gradFill>
          <a:ln w="9525" cmpd="sng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7FBF"/>
            </a:extrusionClr>
          </a:sp3d>
        </p:spPr>
        <p:txBody>
          <a:bodyPr wrap="none" anchor="ctr">
            <a:flatTx/>
          </a:bodyPr>
          <a:lstStyle/>
          <a:p>
            <a:pPr marL="180975" latinLnBrk="1">
              <a:buFont typeface="Arial" pitchFamily="34" charset="0"/>
              <a:buChar char="•"/>
            </a:pPr>
            <a:r>
              <a:rPr lang="ko-KR" alt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Gulim" pitchFamily="34" charset="-127"/>
              </a:rPr>
              <a:t> </a:t>
            </a:r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Gulim" pitchFamily="34" charset="-127"/>
              </a:rPr>
              <a:t>e-Biz Total</a:t>
            </a:r>
            <a:r>
              <a:rPr lang="en-US" sz="12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  <a:ea typeface="Batang" pitchFamily="18" charset="-127"/>
              </a:rPr>
              <a:t> </a:t>
            </a:r>
          </a:p>
          <a:p>
            <a:pPr marL="180975" latinLnBrk="1"/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Batang" pitchFamily="18" charset="-127"/>
              </a:rPr>
              <a:t>  - e-Total Consulting</a:t>
            </a:r>
            <a:endParaRPr lang="en-US" sz="1100" b="1">
              <a:solidFill>
                <a:srgbClr val="DDDDDD"/>
              </a:solidFill>
              <a:effectLst>
                <a:outerShdw blurRad="38100" dist="38100" dir="2700000" algn="tl">
                  <a:srgbClr val="000000"/>
                </a:outerShdw>
              </a:effectLst>
              <a:ea typeface="Gulim" pitchFamily="34" charset="-127"/>
            </a:endParaRPr>
          </a:p>
          <a:p>
            <a:pPr marL="180975" latinLnBrk="1"/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itchFamily="34" charset="-127"/>
              </a:rPr>
              <a:t>  - </a:t>
            </a:r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Batang" pitchFamily="18" charset="-127"/>
              </a:rPr>
              <a:t>e- Biz Total Integration</a:t>
            </a:r>
          </a:p>
          <a:p>
            <a:pPr marL="180975" latinLnBrk="1"/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Batang" pitchFamily="18" charset="-127"/>
              </a:rPr>
              <a:t>  - e- Biz Total Solution</a:t>
            </a:r>
            <a:endParaRPr lang="en-US" sz="2400">
              <a:solidFill>
                <a:srgbClr val="DDDDD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HY견고딕" pitchFamily="2" charset="-127"/>
            </a:endParaRPr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 flipV="1">
            <a:off x="777905" y="971091"/>
            <a:ext cx="0" cy="4967288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 rot="16200000">
            <a:off x="74654" y="3308770"/>
            <a:ext cx="1357295" cy="2776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latinLnBrk="1"/>
            <a:r>
              <a:rPr lang="en-US" sz="1200" b="1" dirty="0">
                <a:solidFill>
                  <a:srgbClr val="000000"/>
                </a:solidFill>
                <a:ea typeface="가는으뜸체" pitchFamily="2" charset="-127"/>
              </a:rPr>
              <a:t>Business Value </a:t>
            </a:r>
          </a:p>
        </p:txBody>
      </p:sp>
      <p:sp>
        <p:nvSpPr>
          <p:cNvPr id="30" name="Line 13"/>
          <p:cNvSpPr>
            <a:spLocks noChangeShapeType="1"/>
          </p:cNvSpPr>
          <p:nvPr/>
        </p:nvSpPr>
        <p:spPr bwMode="auto">
          <a:xfrm flipV="1">
            <a:off x="3883055" y="4176256"/>
            <a:ext cx="4265612" cy="1571625"/>
          </a:xfrm>
          <a:prstGeom prst="line">
            <a:avLst/>
          </a:prstGeom>
          <a:noFill/>
          <a:ln w="12700" cmpd="sng">
            <a:solidFill>
              <a:srgbClr val="FFFFFF">
                <a:alpha val="50000"/>
              </a:srgbClr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4873758" y="5430381"/>
            <a:ext cx="6030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100</a:t>
            </a:r>
            <a:r>
              <a:rPr lang="ko-KR" alt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명</a:t>
            </a: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6004058" y="5293856"/>
            <a:ext cx="6030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250</a:t>
            </a:r>
            <a:r>
              <a:rPr lang="ko-KR" alt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명</a:t>
            </a: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7439158" y="5016042"/>
            <a:ext cx="6030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300</a:t>
            </a:r>
            <a:r>
              <a:rPr lang="ko-KR" alt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명</a:t>
            </a: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4040218" y="3280905"/>
            <a:ext cx="17540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algn="ctr" rotWithShape="0">
              <a:srgbClr val="660033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latinLnBrk="1">
              <a:buFont typeface="Wingdings" pitchFamily="2" charset="2"/>
              <a:buChar char="l"/>
            </a:pPr>
            <a:r>
              <a:rPr lang="ko-KR" altLang="en-US" sz="14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성장 가시화 단계</a:t>
            </a: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auto">
          <a:xfrm>
            <a:off x="4256118" y="1899780"/>
            <a:ext cx="17540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algn="ctr" rotWithShape="0">
              <a:srgbClr val="660033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latinLnBrk="1">
              <a:buFont typeface="Wingdings" pitchFamily="2" charset="2"/>
              <a:buChar char="l"/>
            </a:pPr>
            <a:r>
              <a:rPr lang="ko-KR" altLang="en-US" sz="14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안정적 성장 단계</a:t>
            </a:r>
          </a:p>
        </p:txBody>
      </p:sp>
      <p:sp>
        <p:nvSpPr>
          <p:cNvPr id="36" name="Freeform 19"/>
          <p:cNvSpPr>
            <a:spLocks/>
          </p:cNvSpPr>
          <p:nvPr/>
        </p:nvSpPr>
        <p:spPr bwMode="auto">
          <a:xfrm>
            <a:off x="3871942" y="2847516"/>
            <a:ext cx="3514725" cy="2905125"/>
          </a:xfrm>
          <a:custGeom>
            <a:avLst/>
            <a:gdLst>
              <a:gd name="T0" fmla="*/ 0 w 2214"/>
              <a:gd name="T1" fmla="*/ 0 h 1830"/>
              <a:gd name="T2" fmla="*/ 2214 w 2214"/>
              <a:gd name="T3" fmla="*/ 1830 h 1830"/>
            </a:gdLst>
            <a:ahLst/>
            <a:cxnLst>
              <a:cxn ang="0">
                <a:pos x="0" y="1452"/>
              </a:cxn>
              <a:cxn ang="0">
                <a:pos x="1656" y="174"/>
              </a:cxn>
              <a:cxn ang="0">
                <a:pos x="1410" y="24"/>
              </a:cxn>
              <a:cxn ang="0">
                <a:pos x="2214" y="0"/>
              </a:cxn>
              <a:cxn ang="0">
                <a:pos x="2004" y="750"/>
              </a:cxn>
              <a:cxn ang="0">
                <a:pos x="1920" y="498"/>
              </a:cxn>
              <a:cxn ang="0">
                <a:pos x="312" y="1830"/>
              </a:cxn>
              <a:cxn ang="0">
                <a:pos x="18" y="1818"/>
              </a:cxn>
              <a:cxn ang="0">
                <a:pos x="0" y="1452"/>
              </a:cxn>
            </a:cxnLst>
            <a:rect l="T0" t="T1" r="T2" b="T3"/>
            <a:pathLst>
              <a:path w="2214" h="1830">
                <a:moveTo>
                  <a:pt x="0" y="1452"/>
                </a:moveTo>
                <a:lnTo>
                  <a:pt x="1656" y="174"/>
                </a:lnTo>
                <a:lnTo>
                  <a:pt x="1410" y="24"/>
                </a:lnTo>
                <a:lnTo>
                  <a:pt x="2214" y="0"/>
                </a:lnTo>
                <a:lnTo>
                  <a:pt x="2004" y="750"/>
                </a:lnTo>
                <a:lnTo>
                  <a:pt x="1920" y="498"/>
                </a:lnTo>
                <a:lnTo>
                  <a:pt x="312" y="1830"/>
                </a:lnTo>
                <a:lnTo>
                  <a:pt x="18" y="1818"/>
                </a:lnTo>
                <a:lnTo>
                  <a:pt x="0" y="1452"/>
                </a:lnTo>
                <a:close/>
              </a:path>
            </a:pathLst>
          </a:custGeom>
          <a:solidFill>
            <a:srgbClr val="FFFFFF">
              <a:alpha val="29999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Text Box 20"/>
          <p:cNvSpPr txBox="1">
            <a:spLocks noChangeArrowheads="1"/>
          </p:cNvSpPr>
          <p:nvPr/>
        </p:nvSpPr>
        <p:spPr bwMode="auto">
          <a:xfrm>
            <a:off x="4816608" y="4946192"/>
            <a:ext cx="6030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120</a:t>
            </a:r>
            <a:r>
              <a:rPr lang="ko-KR" alt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억</a:t>
            </a:r>
          </a:p>
        </p:txBody>
      </p:sp>
      <p:sp>
        <p:nvSpPr>
          <p:cNvPr id="38" name="Text Box 21"/>
          <p:cNvSpPr txBox="1">
            <a:spLocks noChangeArrowheads="1"/>
          </p:cNvSpPr>
          <p:nvPr/>
        </p:nvSpPr>
        <p:spPr bwMode="auto">
          <a:xfrm>
            <a:off x="5799270" y="4439781"/>
            <a:ext cx="6030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400</a:t>
            </a:r>
            <a:r>
              <a:rPr lang="ko-KR" alt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억</a:t>
            </a:r>
          </a:p>
        </p:txBody>
      </p:sp>
      <p:sp>
        <p:nvSpPr>
          <p:cNvPr id="39" name="Text Box 22"/>
          <p:cNvSpPr txBox="1">
            <a:spLocks noChangeArrowheads="1"/>
          </p:cNvSpPr>
          <p:nvPr/>
        </p:nvSpPr>
        <p:spPr bwMode="auto">
          <a:xfrm>
            <a:off x="7091495" y="3815892"/>
            <a:ext cx="6030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700</a:t>
            </a:r>
            <a:r>
              <a:rPr lang="ko-KR" altLang="en-US" sz="1200">
                <a:solidFill>
                  <a:srgbClr val="000000"/>
                </a:solidFill>
                <a:latin typeface="HY견고딕" pitchFamily="2" charset="-127"/>
                <a:ea typeface="HY견고딕" pitchFamily="2" charset="-127"/>
              </a:rPr>
              <a:t>억</a:t>
            </a:r>
          </a:p>
        </p:txBody>
      </p:sp>
      <p:sp>
        <p:nvSpPr>
          <p:cNvPr id="40" name="Line 23"/>
          <p:cNvSpPr>
            <a:spLocks noChangeShapeType="1"/>
          </p:cNvSpPr>
          <p:nvPr/>
        </p:nvSpPr>
        <p:spPr bwMode="auto">
          <a:xfrm>
            <a:off x="758859" y="5938379"/>
            <a:ext cx="8027987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>
            <a:off x="4754593" y="5800266"/>
            <a:ext cx="1718419" cy="2776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latinLnBrk="1"/>
            <a:r>
              <a:rPr lang="en-US" sz="1200" b="1" dirty="0">
                <a:solidFill>
                  <a:srgbClr val="000000"/>
                </a:solidFill>
                <a:ea typeface="가는으뜸체" pitchFamily="2" charset="-127"/>
              </a:rPr>
              <a:t>Degree of Innovation</a:t>
            </a:r>
          </a:p>
        </p:txBody>
      </p:sp>
      <p:sp>
        <p:nvSpPr>
          <p:cNvPr id="42" name="Line 25"/>
          <p:cNvSpPr>
            <a:spLocks noChangeShapeType="1"/>
          </p:cNvSpPr>
          <p:nvPr/>
        </p:nvSpPr>
        <p:spPr bwMode="auto">
          <a:xfrm flipV="1">
            <a:off x="3873530" y="2837991"/>
            <a:ext cx="3522662" cy="2906713"/>
          </a:xfrm>
          <a:prstGeom prst="line">
            <a:avLst/>
          </a:prstGeom>
          <a:noFill/>
          <a:ln w="12700" cmpd="sng">
            <a:solidFill>
              <a:srgbClr val="FFFFFF">
                <a:alpha val="50000"/>
              </a:srgbClr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Text Box 26"/>
          <p:cNvSpPr txBox="1">
            <a:spLocks noChangeArrowheads="1"/>
          </p:cNvSpPr>
          <p:nvPr/>
        </p:nvSpPr>
        <p:spPr bwMode="auto">
          <a:xfrm>
            <a:off x="3873531" y="4603293"/>
            <a:ext cx="151515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algn="ctr" rotWithShape="0">
              <a:srgbClr val="660033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latinLnBrk="1">
              <a:buFont typeface="Wingdings" pitchFamily="2" charset="2"/>
              <a:buChar char="l"/>
            </a:pPr>
            <a:r>
              <a:rPr lang="ko-KR" altLang="en-US" sz="14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성장기반 조성</a:t>
            </a:r>
          </a:p>
        </p:txBody>
      </p:sp>
      <p:sp>
        <p:nvSpPr>
          <p:cNvPr id="44" name="Rectangle 28"/>
          <p:cNvSpPr>
            <a:spLocks noChangeArrowheads="1"/>
          </p:cNvSpPr>
          <p:nvPr/>
        </p:nvSpPr>
        <p:spPr bwMode="auto">
          <a:xfrm>
            <a:off x="1168430" y="5141454"/>
            <a:ext cx="2559050" cy="730250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rgbClr val="650022"/>
              </a:gs>
            </a:gsLst>
            <a:path path="rect">
              <a:fillToRect l="100000" b="100000"/>
            </a:path>
          </a:gradFill>
          <a:ln w="9525" cmpd="sng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0033"/>
            </a:extrusionClr>
          </a:sp3d>
        </p:spPr>
        <p:txBody>
          <a:bodyPr wrap="none" anchor="ctr">
            <a:flatTx/>
          </a:bodyPr>
          <a:lstStyle/>
          <a:p>
            <a:pPr marL="180975" latinLnBrk="1">
              <a:buFont typeface="Arial" pitchFamily="34" charset="0"/>
              <a:buChar char="•"/>
            </a:pPr>
            <a:r>
              <a:rPr lang="ko-KR" alt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Gulim" pitchFamily="34" charset="-127"/>
              </a:rPr>
              <a:t> </a:t>
            </a:r>
            <a:r>
              <a: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Gulim" pitchFamily="34" charset="-127"/>
              </a:rPr>
              <a:t>Web build</a:t>
            </a:r>
          </a:p>
          <a:p>
            <a:pPr marL="180975" latinLnBrk="1"/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itchFamily="34" charset="-127"/>
              </a:rPr>
              <a:t> - </a:t>
            </a:r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Batang" pitchFamily="18" charset="-127"/>
              </a:rPr>
              <a:t>Web Planning</a:t>
            </a:r>
            <a:endParaRPr lang="en-US" sz="1100" b="1">
              <a:solidFill>
                <a:srgbClr val="DDDDDD"/>
              </a:solidFill>
              <a:effectLst>
                <a:outerShdw blurRad="38100" dist="38100" dir="2700000" algn="tl">
                  <a:srgbClr val="000000"/>
                </a:outerShdw>
              </a:effectLst>
              <a:ea typeface="Gulim" pitchFamily="34" charset="-127"/>
            </a:endParaRPr>
          </a:p>
          <a:p>
            <a:pPr marL="180975" latinLnBrk="1"/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itchFamily="34" charset="-127"/>
              </a:rPr>
              <a:t> - </a:t>
            </a:r>
            <a:r>
              <a:rPr lang="en-US" sz="1100" b="1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Batang" pitchFamily="18" charset="-127"/>
              </a:rPr>
              <a:t>Design/Component</a:t>
            </a:r>
            <a:endParaRPr lang="en-US" sz="2400">
              <a:solidFill>
                <a:srgbClr val="DDDDD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628904" y="1690258"/>
            <a:ext cx="5991225" cy="863600"/>
          </a:xfrm>
          <a:prstGeom prst="rect">
            <a:avLst/>
          </a:prstGeom>
          <a:gradFill rotWithShape="1">
            <a:gsLst>
              <a:gs pos="0">
                <a:srgbClr val="FF6600">
                  <a:alpha val="59999"/>
                </a:srgbClr>
              </a:gs>
              <a:gs pos="100000">
                <a:srgbClr val="762F00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468813" y="4389008"/>
            <a:ext cx="4151312" cy="1206500"/>
          </a:xfrm>
          <a:prstGeom prst="rect">
            <a:avLst/>
          </a:prstGeom>
          <a:gradFill rotWithShape="1">
            <a:gsLst>
              <a:gs pos="0">
                <a:srgbClr val="009999">
                  <a:alpha val="59999"/>
                </a:srgbClr>
              </a:gs>
              <a:gs pos="100000">
                <a:srgbClr val="004747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127375" y="2553860"/>
            <a:ext cx="5492750" cy="931863"/>
          </a:xfrm>
          <a:prstGeom prst="rect">
            <a:avLst/>
          </a:prstGeom>
          <a:gradFill rotWithShape="1">
            <a:gsLst>
              <a:gs pos="0">
                <a:srgbClr val="CC9900">
                  <a:alpha val="59999"/>
                </a:srgbClr>
              </a:gs>
              <a:gs pos="100000">
                <a:srgbClr val="5E4700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729042" y="3485723"/>
            <a:ext cx="4891087" cy="904875"/>
          </a:xfrm>
          <a:prstGeom prst="rect">
            <a:avLst/>
          </a:prstGeom>
          <a:gradFill rotWithShape="1">
            <a:gsLst>
              <a:gs pos="0">
                <a:srgbClr val="CCFF33">
                  <a:alpha val="59999"/>
                </a:srgbClr>
              </a:gs>
              <a:gs pos="100000">
                <a:srgbClr val="5E7618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960690" y="2553858"/>
            <a:ext cx="5659437" cy="0"/>
          </a:xfrm>
          <a:prstGeom prst="line">
            <a:avLst/>
          </a:prstGeom>
          <a:noFill/>
          <a:ln w="12700" cmpd="sng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3729042" y="3485721"/>
            <a:ext cx="4891087" cy="0"/>
          </a:xfrm>
          <a:prstGeom prst="line">
            <a:avLst/>
          </a:prstGeom>
          <a:noFill/>
          <a:ln w="12700" cmpd="sng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4318004" y="4390596"/>
            <a:ext cx="4302125" cy="0"/>
          </a:xfrm>
          <a:prstGeom prst="line">
            <a:avLst/>
          </a:prstGeom>
          <a:noFill/>
          <a:ln w="12700" cmpd="sng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541342" y="5595508"/>
            <a:ext cx="8078787" cy="0"/>
          </a:xfrm>
          <a:prstGeom prst="line">
            <a:avLst/>
          </a:prstGeom>
          <a:noFill/>
          <a:ln w="12700" cmpd="sng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5186366" y="4746197"/>
            <a:ext cx="29204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FFCC"/>
                </a:solidFill>
                <a:ea typeface="Gulim" pitchFamily="34" charset="-127"/>
              </a:rPr>
              <a:t>How to reach online user and provide </a:t>
            </a:r>
          </a:p>
          <a:p>
            <a:pPr latinLnBrk="1"/>
            <a:r>
              <a:rPr lang="en-US" sz="1200" b="1">
                <a:solidFill>
                  <a:srgbClr val="00FFCC"/>
                </a:solidFill>
                <a:ea typeface="Gulim" pitchFamily="34" charset="-127"/>
              </a:rPr>
              <a:t>Customised In-depth product information?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4608516" y="3692097"/>
            <a:ext cx="27402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99FF66"/>
                </a:solidFill>
                <a:ea typeface="Gulim" pitchFamily="34" charset="-127"/>
              </a:rPr>
              <a:t>How to sell products and process orders</a:t>
            </a:r>
          </a:p>
          <a:p>
            <a:pPr latinLnBrk="1"/>
            <a:r>
              <a:rPr lang="en-US" sz="1200" b="1">
                <a:solidFill>
                  <a:srgbClr val="99FF66"/>
                </a:solidFill>
                <a:ea typeface="Gulim" pitchFamily="34" charset="-127"/>
              </a:rPr>
              <a:t>Over the Web?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070350" y="2858659"/>
            <a:ext cx="30276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FFFF66"/>
                </a:solidFill>
                <a:ea typeface="Gulim" pitchFamily="34" charset="-127"/>
              </a:rPr>
              <a:t>What are new offerings, unique to the Web?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409954" y="1891872"/>
            <a:ext cx="28896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FFCC00"/>
                </a:solidFill>
                <a:ea typeface="Gulim" pitchFamily="34" charset="-127"/>
              </a:rPr>
              <a:t>How to revolutionise business models and</a:t>
            </a:r>
          </a:p>
          <a:p>
            <a:pPr latinLnBrk="1"/>
            <a:r>
              <a:rPr lang="en-US" sz="1200" b="1">
                <a:solidFill>
                  <a:srgbClr val="FFCC00"/>
                </a:solidFill>
                <a:ea typeface="Gulim" pitchFamily="34" charset="-127"/>
              </a:rPr>
              <a:t>shift value creation?</a:t>
            </a:r>
          </a:p>
        </p:txBody>
      </p:sp>
      <p:grpSp>
        <p:nvGrpSpPr>
          <p:cNvPr id="14" name="Group 14"/>
          <p:cNvGrpSpPr>
            <a:grpSpLocks/>
          </p:cNvGrpSpPr>
          <p:nvPr/>
        </p:nvGrpSpPr>
        <p:grpSpPr bwMode="auto">
          <a:xfrm>
            <a:off x="541338" y="1123521"/>
            <a:ext cx="4678362" cy="4476750"/>
            <a:chOff x="0" y="0"/>
            <a:chExt cx="3913" cy="3607"/>
          </a:xfrm>
        </p:grpSpPr>
        <p:grpSp>
          <p:nvGrpSpPr>
            <p:cNvPr id="15" name="Group 15"/>
            <p:cNvGrpSpPr>
              <a:grpSpLocks/>
            </p:cNvGrpSpPr>
            <p:nvPr/>
          </p:nvGrpSpPr>
          <p:grpSpPr bwMode="auto">
            <a:xfrm>
              <a:off x="0" y="2394"/>
              <a:ext cx="3913" cy="1214"/>
              <a:chOff x="0" y="0"/>
              <a:chExt cx="2912" cy="963"/>
            </a:xfrm>
          </p:grpSpPr>
          <p:sp>
            <p:nvSpPr>
              <p:cNvPr id="31" name="Freeform 16"/>
              <p:cNvSpPr>
                <a:spLocks/>
              </p:cNvSpPr>
              <p:nvPr/>
            </p:nvSpPr>
            <p:spPr bwMode="auto">
              <a:xfrm>
                <a:off x="290" y="0"/>
                <a:ext cx="2242" cy="346"/>
              </a:xfrm>
              <a:custGeom>
                <a:avLst/>
                <a:gdLst>
                  <a:gd name="T0" fmla="*/ 0 w 2208"/>
                  <a:gd name="T1" fmla="*/ 0 h 303"/>
                  <a:gd name="T2" fmla="*/ 2208 w 2208"/>
                  <a:gd name="T3" fmla="*/ 303 h 303"/>
                </a:gdLst>
                <a:ahLst/>
                <a:cxnLst>
                  <a:cxn ang="0">
                    <a:pos x="0" y="298"/>
                  </a:cxn>
                  <a:cxn ang="0">
                    <a:pos x="1979" y="302"/>
                  </a:cxn>
                  <a:cxn ang="0">
                    <a:pos x="2207" y="0"/>
                  </a:cxn>
                  <a:cxn ang="0">
                    <a:pos x="690" y="28"/>
                  </a:cxn>
                  <a:cxn ang="0">
                    <a:pos x="0" y="298"/>
                  </a:cxn>
                </a:cxnLst>
                <a:rect l="T0" t="T1" r="T2" b="T3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gradFill rotWithShape="1">
                <a:gsLst>
                  <a:gs pos="0">
                    <a:srgbClr val="03555F"/>
                  </a:gs>
                  <a:gs pos="50000">
                    <a:srgbClr val="05808F"/>
                  </a:gs>
                  <a:gs pos="100000">
                    <a:srgbClr val="03555F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17"/>
              <p:cNvSpPr>
                <a:spLocks/>
              </p:cNvSpPr>
              <p:nvPr/>
            </p:nvSpPr>
            <p:spPr bwMode="auto">
              <a:xfrm>
                <a:off x="0" y="343"/>
                <a:ext cx="2597" cy="617"/>
              </a:xfrm>
              <a:custGeom>
                <a:avLst/>
                <a:gdLst>
                  <a:gd name="T0" fmla="*/ 0 w 2557"/>
                  <a:gd name="T1" fmla="*/ 0 h 538"/>
                  <a:gd name="T2" fmla="*/ 2557 w 2557"/>
                  <a:gd name="T3" fmla="*/ 538 h 538"/>
                </a:gdLst>
                <a:ahLst/>
                <a:cxnLst>
                  <a:cxn ang="0">
                    <a:pos x="0" y="537"/>
                  </a:cxn>
                  <a:cxn ang="0">
                    <a:pos x="2556" y="536"/>
                  </a:cxn>
                  <a:cxn ang="0">
                    <a:pos x="2262" y="1"/>
                  </a:cxn>
                  <a:cxn ang="0">
                    <a:pos x="288" y="0"/>
                  </a:cxn>
                  <a:cxn ang="0">
                    <a:pos x="0" y="537"/>
                  </a:cxn>
                </a:cxnLst>
                <a:rect l="T0" t="T1" r="T2" b="T3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gradFill rotWithShape="1">
                <a:gsLst>
                  <a:gs pos="0">
                    <a:srgbClr val="00C5C0"/>
                  </a:gs>
                  <a:gs pos="100000">
                    <a:srgbClr val="005B59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18"/>
              <p:cNvSpPr>
                <a:spLocks/>
              </p:cNvSpPr>
              <p:nvPr/>
            </p:nvSpPr>
            <p:spPr bwMode="auto">
              <a:xfrm>
                <a:off x="2291" y="6"/>
                <a:ext cx="621" cy="957"/>
              </a:xfrm>
              <a:custGeom>
                <a:avLst/>
                <a:gdLst>
                  <a:gd name="T0" fmla="*/ 0 w 612"/>
                  <a:gd name="T1" fmla="*/ 0 h 836"/>
                  <a:gd name="T2" fmla="*/ 612 w 612"/>
                  <a:gd name="T3" fmla="*/ 836 h 836"/>
                </a:gdLst>
                <a:ahLst/>
                <a:cxnLst>
                  <a:cxn ang="0">
                    <a:pos x="302" y="835"/>
                  </a:cxn>
                  <a:cxn ang="0">
                    <a:pos x="611" y="476"/>
                  </a:cxn>
                  <a:cxn ang="0">
                    <a:pos x="226" y="0"/>
                  </a:cxn>
                  <a:cxn ang="0">
                    <a:pos x="0" y="302"/>
                  </a:cxn>
                  <a:cxn ang="0">
                    <a:pos x="302" y="835"/>
                  </a:cxn>
                </a:cxnLst>
                <a:rect l="T0" t="T1" r="T2" b="T3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rgbClr val="00B0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" name="Group 19"/>
            <p:cNvGrpSpPr>
              <a:grpSpLocks/>
            </p:cNvGrpSpPr>
            <p:nvPr/>
          </p:nvGrpSpPr>
          <p:grpSpPr bwMode="auto">
            <a:xfrm>
              <a:off x="420" y="1750"/>
              <a:ext cx="2912" cy="963"/>
              <a:chOff x="0" y="0"/>
              <a:chExt cx="2912" cy="963"/>
            </a:xfrm>
          </p:grpSpPr>
          <p:sp>
            <p:nvSpPr>
              <p:cNvPr id="28" name="Freeform 20"/>
              <p:cNvSpPr>
                <a:spLocks/>
              </p:cNvSpPr>
              <p:nvPr/>
            </p:nvSpPr>
            <p:spPr bwMode="auto">
              <a:xfrm>
                <a:off x="290" y="0"/>
                <a:ext cx="2242" cy="346"/>
              </a:xfrm>
              <a:custGeom>
                <a:avLst/>
                <a:gdLst>
                  <a:gd name="T0" fmla="*/ 0 w 2208"/>
                  <a:gd name="T1" fmla="*/ 0 h 303"/>
                  <a:gd name="T2" fmla="*/ 2208 w 2208"/>
                  <a:gd name="T3" fmla="*/ 303 h 303"/>
                </a:gdLst>
                <a:ahLst/>
                <a:cxnLst>
                  <a:cxn ang="0">
                    <a:pos x="0" y="298"/>
                  </a:cxn>
                  <a:cxn ang="0">
                    <a:pos x="1979" y="302"/>
                  </a:cxn>
                  <a:cxn ang="0">
                    <a:pos x="2207" y="0"/>
                  </a:cxn>
                  <a:cxn ang="0">
                    <a:pos x="690" y="28"/>
                  </a:cxn>
                  <a:cxn ang="0">
                    <a:pos x="0" y="298"/>
                  </a:cxn>
                </a:cxnLst>
                <a:rect l="T0" t="T1" r="T2" b="T3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gradFill rotWithShape="1">
                <a:gsLst>
                  <a:gs pos="0">
                    <a:srgbClr val="385500"/>
                  </a:gs>
                  <a:gs pos="50000">
                    <a:srgbClr val="558000"/>
                  </a:gs>
                  <a:gs pos="100000">
                    <a:srgbClr val="3855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0" y="343"/>
                <a:ext cx="2597" cy="617"/>
              </a:xfrm>
              <a:custGeom>
                <a:avLst/>
                <a:gdLst>
                  <a:gd name="T0" fmla="*/ 0 w 2557"/>
                  <a:gd name="T1" fmla="*/ 0 h 538"/>
                  <a:gd name="T2" fmla="*/ 2557 w 2557"/>
                  <a:gd name="T3" fmla="*/ 538 h 538"/>
                </a:gdLst>
                <a:ahLst/>
                <a:cxnLst>
                  <a:cxn ang="0">
                    <a:pos x="0" y="537"/>
                  </a:cxn>
                  <a:cxn ang="0">
                    <a:pos x="2556" y="536"/>
                  </a:cxn>
                  <a:cxn ang="0">
                    <a:pos x="2262" y="1"/>
                  </a:cxn>
                  <a:cxn ang="0">
                    <a:pos x="288" y="0"/>
                  </a:cxn>
                  <a:cxn ang="0">
                    <a:pos x="0" y="537"/>
                  </a:cxn>
                </a:cxnLst>
                <a:rect l="T0" t="T1" r="T2" b="T3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gradFill rotWithShape="1">
                <a:gsLst>
                  <a:gs pos="0">
                    <a:srgbClr val="8CD200"/>
                  </a:gs>
                  <a:gs pos="100000">
                    <a:srgbClr val="4161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22"/>
              <p:cNvSpPr>
                <a:spLocks/>
              </p:cNvSpPr>
              <p:nvPr/>
            </p:nvSpPr>
            <p:spPr bwMode="auto">
              <a:xfrm>
                <a:off x="2291" y="6"/>
                <a:ext cx="621" cy="957"/>
              </a:xfrm>
              <a:custGeom>
                <a:avLst/>
                <a:gdLst>
                  <a:gd name="T0" fmla="*/ 0 w 612"/>
                  <a:gd name="T1" fmla="*/ 0 h 836"/>
                  <a:gd name="T2" fmla="*/ 612 w 612"/>
                  <a:gd name="T3" fmla="*/ 836 h 836"/>
                </a:gdLst>
                <a:ahLst/>
                <a:cxnLst>
                  <a:cxn ang="0">
                    <a:pos x="302" y="835"/>
                  </a:cxn>
                  <a:cxn ang="0">
                    <a:pos x="611" y="476"/>
                  </a:cxn>
                  <a:cxn ang="0">
                    <a:pos x="226" y="0"/>
                  </a:cxn>
                  <a:cxn ang="0">
                    <a:pos x="0" y="302"/>
                  </a:cxn>
                  <a:cxn ang="0">
                    <a:pos x="302" y="835"/>
                  </a:cxn>
                </a:cxnLst>
                <a:rect l="T0" t="T1" r="T2" b="T3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rgbClr val="99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" name="Group 23"/>
            <p:cNvGrpSpPr>
              <a:grpSpLocks/>
            </p:cNvGrpSpPr>
            <p:nvPr/>
          </p:nvGrpSpPr>
          <p:grpSpPr bwMode="auto">
            <a:xfrm>
              <a:off x="750" y="1172"/>
              <a:ext cx="2150" cy="838"/>
              <a:chOff x="0" y="0"/>
              <a:chExt cx="2150" cy="838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1626" y="0"/>
                <a:ext cx="524" cy="838"/>
              </a:xfrm>
              <a:custGeom>
                <a:avLst/>
                <a:gdLst>
                  <a:gd name="T0" fmla="*/ 0 w 516"/>
                  <a:gd name="T1" fmla="*/ 0 h 732"/>
                  <a:gd name="T2" fmla="*/ 516 w 516"/>
                  <a:gd name="T3" fmla="*/ 732 h 732"/>
                </a:gdLst>
                <a:ahLst/>
                <a:cxnLst>
                  <a:cxn ang="0">
                    <a:pos x="0" y="201"/>
                  </a:cxn>
                  <a:cxn ang="0">
                    <a:pos x="294" y="731"/>
                  </a:cxn>
                  <a:cxn ang="0">
                    <a:pos x="515" y="444"/>
                  </a:cxn>
                  <a:cxn ang="0">
                    <a:pos x="156" y="0"/>
                  </a:cxn>
                  <a:cxn ang="0">
                    <a:pos x="0" y="201"/>
                  </a:cxn>
                </a:cxnLst>
                <a:rect l="T0" t="T1" r="T2" b="T3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rgbClr val="FEF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280" y="0"/>
                <a:ext cx="1504" cy="226"/>
              </a:xfrm>
              <a:custGeom>
                <a:avLst/>
                <a:gdLst>
                  <a:gd name="T0" fmla="*/ 0 w 1481"/>
                  <a:gd name="T1" fmla="*/ 0 h 197"/>
                  <a:gd name="T2" fmla="*/ 1481 w 1481"/>
                  <a:gd name="T3" fmla="*/ 197 h 197"/>
                </a:gdLst>
                <a:ahLst/>
                <a:cxnLst>
                  <a:cxn ang="0">
                    <a:pos x="0" y="196"/>
                  </a:cxn>
                  <a:cxn ang="0">
                    <a:pos x="1329" y="196"/>
                  </a:cxn>
                  <a:cxn ang="0">
                    <a:pos x="1480" y="0"/>
                  </a:cxn>
                  <a:cxn ang="0">
                    <a:pos x="367" y="3"/>
                  </a:cxn>
                  <a:cxn ang="0">
                    <a:pos x="0" y="196"/>
                  </a:cxn>
                </a:cxnLst>
                <a:rect l="T0" t="T1" r="T2" b="T3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gradFill rotWithShape="1">
                <a:gsLst>
                  <a:gs pos="0">
                    <a:srgbClr val="696600"/>
                  </a:gs>
                  <a:gs pos="50000">
                    <a:srgbClr val="9E9A00"/>
                  </a:gs>
                  <a:gs pos="100000">
                    <a:srgbClr val="6966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0" y="226"/>
                <a:ext cx="1935" cy="607"/>
              </a:xfrm>
              <a:custGeom>
                <a:avLst/>
                <a:gdLst>
                  <a:gd name="T0" fmla="*/ 0 w 1906"/>
                  <a:gd name="T1" fmla="*/ 0 h 530"/>
                  <a:gd name="T2" fmla="*/ 1906 w 1906"/>
                  <a:gd name="T3" fmla="*/ 530 h 530"/>
                </a:gdLst>
                <a:ahLst/>
                <a:cxnLst>
                  <a:cxn ang="0">
                    <a:pos x="0" y="529"/>
                  </a:cxn>
                  <a:cxn ang="0">
                    <a:pos x="1905" y="529"/>
                  </a:cxn>
                  <a:cxn ang="0">
                    <a:pos x="1606" y="0"/>
                  </a:cxn>
                  <a:cxn ang="0">
                    <a:pos x="282" y="0"/>
                  </a:cxn>
                  <a:cxn ang="0">
                    <a:pos x="0" y="529"/>
                  </a:cxn>
                </a:cxnLst>
                <a:rect l="T0" t="T1" r="T2" b="T3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gradFill rotWithShape="1">
                <a:gsLst>
                  <a:gs pos="0">
                    <a:srgbClr val="CCCC00"/>
                  </a:gs>
                  <a:gs pos="100000">
                    <a:srgbClr val="5E5E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" name="Group 27"/>
            <p:cNvGrpSpPr>
              <a:grpSpLocks/>
            </p:cNvGrpSpPr>
            <p:nvPr/>
          </p:nvGrpSpPr>
          <p:grpSpPr bwMode="auto">
            <a:xfrm>
              <a:off x="1070" y="581"/>
              <a:ext cx="1404" cy="737"/>
              <a:chOff x="0" y="0"/>
              <a:chExt cx="1404" cy="737"/>
            </a:xfrm>
          </p:grpSpPr>
          <p:sp>
            <p:nvSpPr>
              <p:cNvPr id="22" name="Freeform 28"/>
              <p:cNvSpPr>
                <a:spLocks/>
              </p:cNvSpPr>
              <p:nvPr/>
            </p:nvSpPr>
            <p:spPr bwMode="auto">
              <a:xfrm>
                <a:off x="295" y="5"/>
                <a:ext cx="742" cy="118"/>
              </a:xfrm>
              <a:custGeom>
                <a:avLst/>
                <a:gdLst>
                  <a:gd name="T0" fmla="*/ 0 w 734"/>
                  <a:gd name="T1" fmla="*/ 0 h 104"/>
                  <a:gd name="T2" fmla="*/ 734 w 734"/>
                  <a:gd name="T3" fmla="*/ 104 h 104"/>
                </a:gdLst>
                <a:ahLst/>
                <a:cxnLst>
                  <a:cxn ang="0">
                    <a:pos x="0" y="100"/>
                  </a:cxn>
                  <a:cxn ang="0">
                    <a:pos x="652" y="103"/>
                  </a:cxn>
                  <a:cxn ang="0">
                    <a:pos x="733" y="0"/>
                  </a:cxn>
                  <a:cxn ang="0">
                    <a:pos x="180" y="0"/>
                  </a:cxn>
                  <a:cxn ang="0">
                    <a:pos x="0" y="100"/>
                  </a:cxn>
                </a:cxnLst>
                <a:rect l="T0" t="T1" r="T2" b="T3"/>
                <a:pathLst>
                  <a:path w="734" h="104">
                    <a:moveTo>
                      <a:pt x="0" y="100"/>
                    </a:moveTo>
                    <a:lnTo>
                      <a:pt x="652" y="103"/>
                    </a:lnTo>
                    <a:lnTo>
                      <a:pt x="733" y="0"/>
                    </a:lnTo>
                    <a:lnTo>
                      <a:pt x="180" y="0"/>
                    </a:lnTo>
                    <a:lnTo>
                      <a:pt x="0" y="100"/>
                    </a:lnTo>
                  </a:path>
                </a:pathLst>
              </a:custGeom>
              <a:gradFill rotWithShape="1">
                <a:gsLst>
                  <a:gs pos="0">
                    <a:srgbClr val="A94323"/>
                  </a:gs>
                  <a:gs pos="50000">
                    <a:srgbClr val="FF6535"/>
                  </a:gs>
                  <a:gs pos="100000">
                    <a:srgbClr val="A94323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29"/>
              <p:cNvSpPr>
                <a:spLocks/>
              </p:cNvSpPr>
              <p:nvPr/>
            </p:nvSpPr>
            <p:spPr bwMode="auto">
              <a:xfrm>
                <a:off x="0" y="120"/>
                <a:ext cx="1258" cy="617"/>
              </a:xfrm>
              <a:custGeom>
                <a:avLst/>
                <a:gdLst>
                  <a:gd name="T0" fmla="*/ 0 w 1239"/>
                  <a:gd name="T1" fmla="*/ 0 h 538"/>
                  <a:gd name="T2" fmla="*/ 1239 w 1239"/>
                  <a:gd name="T3" fmla="*/ 538 h 538"/>
                </a:gdLst>
                <a:ahLst/>
                <a:cxnLst>
                  <a:cxn ang="0">
                    <a:pos x="0" y="537"/>
                  </a:cxn>
                  <a:cxn ang="0">
                    <a:pos x="1238" y="537"/>
                  </a:cxn>
                  <a:cxn ang="0">
                    <a:pos x="950" y="0"/>
                  </a:cxn>
                  <a:cxn ang="0">
                    <a:pos x="288" y="0"/>
                  </a:cxn>
                  <a:cxn ang="0">
                    <a:pos x="0" y="537"/>
                  </a:cxn>
                </a:cxnLst>
                <a:rect l="T0" t="T1" r="T2" b="T3"/>
                <a:pathLst>
                  <a:path w="1239" h="538">
                    <a:moveTo>
                      <a:pt x="0" y="537"/>
                    </a:moveTo>
                    <a:lnTo>
                      <a:pt x="1238" y="537"/>
                    </a:lnTo>
                    <a:lnTo>
                      <a:pt x="950" y="0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gradFill rotWithShape="1">
                <a:gsLst>
                  <a:gs pos="0">
                    <a:srgbClr val="FF9933"/>
                  </a:gs>
                  <a:gs pos="100000">
                    <a:srgbClr val="764718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30"/>
              <p:cNvSpPr>
                <a:spLocks/>
              </p:cNvSpPr>
              <p:nvPr/>
            </p:nvSpPr>
            <p:spPr bwMode="auto">
              <a:xfrm>
                <a:off x="959" y="0"/>
                <a:ext cx="445" cy="732"/>
              </a:xfrm>
              <a:custGeom>
                <a:avLst/>
                <a:gdLst>
                  <a:gd name="T0" fmla="*/ 0 w 439"/>
                  <a:gd name="T1" fmla="*/ 0 h 638"/>
                  <a:gd name="T2" fmla="*/ 439 w 439"/>
                  <a:gd name="T3" fmla="*/ 638 h 638"/>
                </a:gdLst>
                <a:ahLst/>
                <a:cxnLst>
                  <a:cxn ang="0">
                    <a:pos x="289" y="637"/>
                  </a:cxn>
                  <a:cxn ang="0">
                    <a:pos x="438" y="441"/>
                  </a:cxn>
                  <a:cxn ang="0">
                    <a:pos x="79" y="0"/>
                  </a:cxn>
                  <a:cxn ang="0">
                    <a:pos x="0" y="96"/>
                  </a:cxn>
                  <a:cxn ang="0">
                    <a:pos x="289" y="637"/>
                  </a:cxn>
                </a:cxnLst>
                <a:rect l="T0" t="T1" r="T2" b="T3"/>
                <a:pathLst>
                  <a:path w="439" h="638">
                    <a:moveTo>
                      <a:pt x="289" y="637"/>
                    </a:moveTo>
                    <a:lnTo>
                      <a:pt x="438" y="441"/>
                    </a:lnTo>
                    <a:lnTo>
                      <a:pt x="79" y="0"/>
                    </a:lnTo>
                    <a:lnTo>
                      <a:pt x="0" y="96"/>
                    </a:lnTo>
                    <a:lnTo>
                      <a:pt x="289" y="637"/>
                    </a:lnTo>
                  </a:path>
                </a:pathLst>
              </a:custGeom>
              <a:solidFill>
                <a:srgbClr val="FFBA7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" name="Group 31"/>
            <p:cNvGrpSpPr>
              <a:grpSpLocks/>
            </p:cNvGrpSpPr>
            <p:nvPr/>
          </p:nvGrpSpPr>
          <p:grpSpPr bwMode="auto">
            <a:xfrm>
              <a:off x="1399" y="0"/>
              <a:ext cx="653" cy="616"/>
              <a:chOff x="0" y="0"/>
              <a:chExt cx="653" cy="616"/>
            </a:xfrm>
          </p:grpSpPr>
          <p:sp>
            <p:nvSpPr>
              <p:cNvPr id="20" name="Freeform 32"/>
              <p:cNvSpPr>
                <a:spLocks/>
              </p:cNvSpPr>
              <p:nvPr/>
            </p:nvSpPr>
            <p:spPr bwMode="auto">
              <a:xfrm>
                <a:off x="0" y="0"/>
                <a:ext cx="598" cy="616"/>
              </a:xfrm>
              <a:custGeom>
                <a:avLst/>
                <a:gdLst>
                  <a:gd name="T0" fmla="*/ 0 w 587"/>
                  <a:gd name="T1" fmla="*/ 0 h 537"/>
                  <a:gd name="T2" fmla="*/ 587 w 587"/>
                  <a:gd name="T3" fmla="*/ 537 h 537"/>
                </a:gdLst>
                <a:ahLst/>
                <a:cxnLst>
                  <a:cxn ang="0">
                    <a:pos x="0" y="533"/>
                  </a:cxn>
                  <a:cxn ang="0">
                    <a:pos x="586" y="536"/>
                  </a:cxn>
                  <a:cxn ang="0">
                    <a:pos x="283" y="0"/>
                  </a:cxn>
                  <a:cxn ang="0">
                    <a:pos x="0" y="533"/>
                  </a:cxn>
                </a:cxnLst>
                <a:rect l="T0" t="T1" r="T2" b="T3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gradFill rotWithShape="1">
                <a:gsLst>
                  <a:gs pos="0">
                    <a:srgbClr val="CC3300"/>
                  </a:gs>
                  <a:gs pos="100000">
                    <a:srgbClr val="5E18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33"/>
              <p:cNvSpPr>
                <a:spLocks/>
              </p:cNvSpPr>
              <p:nvPr/>
            </p:nvSpPr>
            <p:spPr bwMode="auto">
              <a:xfrm>
                <a:off x="284" y="0"/>
                <a:ext cx="369" cy="613"/>
              </a:xfrm>
              <a:custGeom>
                <a:avLst/>
                <a:gdLst>
                  <a:gd name="T0" fmla="*/ 0 w 364"/>
                  <a:gd name="T1" fmla="*/ 0 h 535"/>
                  <a:gd name="T2" fmla="*/ 364 w 364"/>
                  <a:gd name="T3" fmla="*/ 535 h 535"/>
                </a:gdLst>
                <a:ahLst/>
                <a:cxnLst>
                  <a:cxn ang="0">
                    <a:pos x="296" y="534"/>
                  </a:cxn>
                  <a:cxn ang="0">
                    <a:pos x="363" y="445"/>
                  </a:cxn>
                  <a:cxn ang="0">
                    <a:pos x="0" y="0"/>
                  </a:cxn>
                  <a:cxn ang="0">
                    <a:pos x="296" y="534"/>
                  </a:cxn>
                </a:cxnLst>
                <a:rect l="T0" t="T1" r="T2" b="T3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rgbClr val="FF653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4" name="Text Box 34"/>
          <p:cNvSpPr txBox="1">
            <a:spLocks noChangeArrowheads="1"/>
          </p:cNvSpPr>
          <p:nvPr/>
        </p:nvSpPr>
        <p:spPr bwMode="auto">
          <a:xfrm>
            <a:off x="1906986" y="3068209"/>
            <a:ext cx="1421608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 latinLnBrk="1">
              <a:lnSpc>
                <a:spcPct val="80000"/>
              </a:lnSpc>
            </a:pPr>
            <a:r>
              <a:rPr lang="en-US" sz="1400" b="1">
                <a:solidFill>
                  <a:srgbClr val="FFFFFF"/>
                </a:solidFill>
                <a:ea typeface="Gulim" pitchFamily="34" charset="-127"/>
              </a:rPr>
              <a:t>Product/Service </a:t>
            </a:r>
          </a:p>
          <a:p>
            <a:pPr algn="ctr" latinLnBrk="1">
              <a:lnSpc>
                <a:spcPct val="80000"/>
              </a:lnSpc>
            </a:pPr>
            <a:r>
              <a:rPr lang="en-US" sz="1400" b="1">
                <a:solidFill>
                  <a:srgbClr val="FFFFFF"/>
                </a:solidFill>
                <a:ea typeface="Gulim" pitchFamily="34" charset="-127"/>
              </a:rPr>
              <a:t>Innovation</a:t>
            </a:r>
          </a:p>
        </p:txBody>
      </p:sp>
      <p:sp>
        <p:nvSpPr>
          <p:cNvPr id="35" name="Text Box 35"/>
          <p:cNvSpPr txBox="1">
            <a:spLocks noChangeArrowheads="1"/>
          </p:cNvSpPr>
          <p:nvPr/>
        </p:nvSpPr>
        <p:spPr bwMode="auto">
          <a:xfrm>
            <a:off x="2103260" y="2088721"/>
            <a:ext cx="989373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 latinLnBrk="1">
              <a:lnSpc>
                <a:spcPct val="80000"/>
              </a:lnSpc>
            </a:pPr>
            <a:r>
              <a:rPr lang="en-US" sz="1400" b="1">
                <a:solidFill>
                  <a:srgbClr val="FFFFFF"/>
                </a:solidFill>
                <a:ea typeface="Gulim" pitchFamily="34" charset="-127"/>
              </a:rPr>
              <a:t>Business</a:t>
            </a:r>
          </a:p>
          <a:p>
            <a:pPr algn="ctr" latinLnBrk="1">
              <a:lnSpc>
                <a:spcPct val="80000"/>
              </a:lnSpc>
            </a:pPr>
            <a:r>
              <a:rPr lang="en-US" sz="1400" b="1">
                <a:solidFill>
                  <a:srgbClr val="FFFFFF"/>
                </a:solidFill>
                <a:ea typeface="Gulim" pitchFamily="34" charset="-127"/>
              </a:rPr>
              <a:t> Model </a:t>
            </a:r>
          </a:p>
          <a:p>
            <a:pPr algn="ctr" latinLnBrk="1">
              <a:lnSpc>
                <a:spcPct val="80000"/>
              </a:lnSpc>
            </a:pPr>
            <a:r>
              <a:rPr lang="en-US" sz="1400" b="1">
                <a:solidFill>
                  <a:srgbClr val="FFFFFF"/>
                </a:solidFill>
                <a:ea typeface="Gulim" pitchFamily="34" charset="-127"/>
              </a:rPr>
              <a:t>Innovation</a:t>
            </a: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1276354" y="4974798"/>
            <a:ext cx="274161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r>
              <a:rPr lang="en-US" sz="1400" b="1">
                <a:solidFill>
                  <a:srgbClr val="FFFFFF"/>
                </a:solidFill>
                <a:ea typeface="Gulim" pitchFamily="34" charset="-127"/>
              </a:rPr>
              <a:t>Marketing Innovation</a:t>
            </a:r>
          </a:p>
        </p:txBody>
      </p:sp>
      <p:sp>
        <p:nvSpPr>
          <p:cNvPr id="37" name="Rectangle 37"/>
          <p:cNvSpPr>
            <a:spLocks noChangeArrowheads="1"/>
          </p:cNvSpPr>
          <p:nvPr/>
        </p:nvSpPr>
        <p:spPr bwMode="auto">
          <a:xfrm>
            <a:off x="1276350" y="3950858"/>
            <a:ext cx="259080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r>
              <a:rPr lang="en-US" sz="1400" b="1">
                <a:solidFill>
                  <a:srgbClr val="FFFFFF"/>
                </a:solidFill>
                <a:ea typeface="Gulim" pitchFamily="34" charset="-127"/>
              </a:rPr>
              <a:t>Channel Innovation</a:t>
            </a:r>
          </a:p>
        </p:txBody>
      </p:sp>
    </p:spTree>
    <p:extLst>
      <p:ext uri="{BB962C8B-B14F-4D97-AF65-F5344CB8AC3E}">
        <p14:creationId xmlns:p14="http://schemas.microsoft.com/office/powerpoint/2010/main" val="2950142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 flipV="1">
            <a:off x="3292475" y="3602831"/>
            <a:ext cx="4241800" cy="709613"/>
          </a:xfrm>
          <a:prstGeom prst="parallelogram">
            <a:avLst>
              <a:gd name="adj" fmla="val 149441"/>
            </a:avLst>
          </a:prstGeom>
          <a:gradFill rotWithShape="0">
            <a:gsLst>
              <a:gs pos="0">
                <a:srgbClr val="430B27"/>
              </a:gs>
              <a:gs pos="100000">
                <a:srgbClr val="FF2994"/>
              </a:gs>
            </a:gsLst>
            <a:lin ang="18900000" scaled="1"/>
          </a:gradFill>
          <a:ln w="28575" cmpd="sng">
            <a:solidFill>
              <a:srgbClr val="FFFFFF">
                <a:alpha val="50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 flipV="1">
            <a:off x="3282954" y="4707731"/>
            <a:ext cx="4244975" cy="690563"/>
          </a:xfrm>
          <a:prstGeom prst="parallelogram">
            <a:avLst>
              <a:gd name="adj" fmla="val 153678"/>
            </a:avLst>
          </a:prstGeom>
          <a:gradFill rotWithShape="0">
            <a:gsLst>
              <a:gs pos="0">
                <a:srgbClr val="31231B"/>
              </a:gs>
              <a:gs pos="100000">
                <a:srgbClr val="B98667"/>
              </a:gs>
            </a:gsLst>
            <a:lin ang="18900000" scaled="1"/>
          </a:gradFill>
          <a:ln w="28575" cmpd="sng">
            <a:solidFill>
              <a:srgbClr val="FFFFFF">
                <a:alpha val="50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 flipV="1">
            <a:off x="3282954" y="2497931"/>
            <a:ext cx="4244975" cy="642938"/>
          </a:xfrm>
          <a:prstGeom prst="parallelogram">
            <a:avLst>
              <a:gd name="adj" fmla="val 165062"/>
            </a:avLst>
          </a:prstGeom>
          <a:gradFill rotWithShape="0">
            <a:gsLst>
              <a:gs pos="0">
                <a:srgbClr val="1C172B"/>
              </a:gs>
              <a:gs pos="100000">
                <a:srgbClr val="6A58A4"/>
              </a:gs>
            </a:gsLst>
            <a:lin ang="18900000" scaled="1"/>
          </a:gradFill>
          <a:ln w="28575" cmpd="sng">
            <a:solidFill>
              <a:srgbClr val="FFFFFF">
                <a:alpha val="50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 flipV="1">
            <a:off x="3292475" y="1393031"/>
            <a:ext cx="4241800" cy="641350"/>
          </a:xfrm>
          <a:prstGeom prst="parallelogram">
            <a:avLst>
              <a:gd name="adj" fmla="val 165132"/>
            </a:avLst>
          </a:prstGeom>
          <a:gradFill rotWithShape="0">
            <a:gsLst>
              <a:gs pos="0">
                <a:srgbClr val="0B1B2C"/>
              </a:gs>
              <a:gs pos="100000">
                <a:srgbClr val="2B66A7"/>
              </a:gs>
            </a:gsLst>
            <a:lin ang="18900000" scaled="1"/>
          </a:gradFill>
          <a:ln w="28575" cmpd="sng">
            <a:solidFill>
              <a:srgbClr val="FFFFFF">
                <a:alpha val="50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 flipV="1">
            <a:off x="3259138" y="1393031"/>
            <a:ext cx="0" cy="3314700"/>
          </a:xfrm>
          <a:prstGeom prst="line">
            <a:avLst/>
          </a:prstGeom>
          <a:noFill/>
          <a:ln w="952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2219325" y="3602831"/>
            <a:ext cx="4241800" cy="979488"/>
          </a:xfrm>
          <a:prstGeom prst="parallelogram">
            <a:avLst>
              <a:gd name="adj" fmla="val 108266"/>
            </a:avLst>
          </a:prstGeom>
          <a:gradFill rotWithShape="0">
            <a:gsLst>
              <a:gs pos="0">
                <a:srgbClr val="76475E"/>
              </a:gs>
              <a:gs pos="100000">
                <a:srgbClr val="FF99CC"/>
              </a:gs>
            </a:gsLst>
            <a:lin ang="5400000" scaled="1"/>
          </a:gradFill>
          <a:ln w="28575" cmpd="sng">
            <a:solidFill>
              <a:srgbClr val="FFFFFF">
                <a:alpha val="50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862388" y="2496344"/>
            <a:ext cx="1039812" cy="2081212"/>
          </a:xfrm>
          <a:custGeom>
            <a:avLst/>
            <a:gdLst>
              <a:gd name="T0" fmla="*/ 0 w 528"/>
              <a:gd name="T1" fmla="*/ 0 h 1056"/>
              <a:gd name="T2" fmla="*/ 528 w 528"/>
              <a:gd name="T3" fmla="*/ 1056 h 1056"/>
            </a:gdLst>
            <a:ahLst/>
            <a:cxnLst>
              <a:cxn ang="0">
                <a:pos x="0" y="498"/>
              </a:cxn>
              <a:cxn ang="0">
                <a:pos x="0" y="1056"/>
              </a:cxn>
              <a:cxn ang="0">
                <a:pos x="528" y="564"/>
              </a:cxn>
              <a:cxn ang="0">
                <a:pos x="528" y="0"/>
              </a:cxn>
              <a:cxn ang="0">
                <a:pos x="0" y="498"/>
              </a:cxn>
            </a:cxnLst>
            <a:rect l="T0" t="T1" r="T2" b="T3"/>
            <a:pathLst>
              <a:path w="528" h="1056">
                <a:moveTo>
                  <a:pt x="0" y="498"/>
                </a:moveTo>
                <a:lnTo>
                  <a:pt x="0" y="1056"/>
                </a:lnTo>
                <a:lnTo>
                  <a:pt x="528" y="564"/>
                </a:lnTo>
                <a:lnTo>
                  <a:pt x="528" y="0"/>
                </a:lnTo>
                <a:lnTo>
                  <a:pt x="0" y="498"/>
                </a:lnTo>
                <a:close/>
              </a:path>
            </a:pathLst>
          </a:custGeom>
          <a:solidFill>
            <a:srgbClr val="FF6600">
              <a:alpha val="50000"/>
            </a:srgbClr>
          </a:solidFill>
          <a:ln w="9525" cmpd="sng">
            <a:solidFill>
              <a:srgbClr val="FFFFFF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2209804" y="4707731"/>
            <a:ext cx="4244975" cy="979488"/>
          </a:xfrm>
          <a:prstGeom prst="parallelogram">
            <a:avLst>
              <a:gd name="adj" fmla="val 108347"/>
            </a:avLst>
          </a:prstGeom>
          <a:gradFill rotWithShape="0">
            <a:gsLst>
              <a:gs pos="0">
                <a:srgbClr val="64574F"/>
              </a:gs>
              <a:gs pos="100000">
                <a:srgbClr val="D8BCAA"/>
              </a:gs>
            </a:gsLst>
            <a:lin ang="5400000" scaled="1"/>
          </a:gradFill>
          <a:ln w="28575" cmpd="sng">
            <a:solidFill>
              <a:srgbClr val="FFFFFF">
                <a:alpha val="50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2209804" y="2496344"/>
            <a:ext cx="4244975" cy="981075"/>
          </a:xfrm>
          <a:prstGeom prst="parallelogram">
            <a:avLst>
              <a:gd name="adj" fmla="val 108172"/>
            </a:avLst>
          </a:prstGeom>
          <a:gradFill rotWithShape="0">
            <a:gsLst>
              <a:gs pos="0">
                <a:srgbClr val="4D485D"/>
              </a:gs>
              <a:gs pos="100000">
                <a:srgbClr val="A69BC9"/>
              </a:gs>
            </a:gsLst>
            <a:lin ang="5400000" scaled="1"/>
          </a:gradFill>
          <a:ln w="28575" cmpd="sng">
            <a:solidFill>
              <a:srgbClr val="FFFFFF">
                <a:alpha val="50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V="1">
            <a:off x="2187575" y="2372519"/>
            <a:ext cx="0" cy="3303587"/>
          </a:xfrm>
          <a:prstGeom prst="line">
            <a:avLst/>
          </a:prstGeom>
          <a:noFill/>
          <a:ln w="952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V="1">
            <a:off x="5405438" y="2372519"/>
            <a:ext cx="0" cy="3303587"/>
          </a:xfrm>
          <a:prstGeom prst="line">
            <a:avLst/>
          </a:prstGeom>
          <a:noFill/>
          <a:ln w="952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3862388" y="1389856"/>
            <a:ext cx="1039812" cy="2081213"/>
          </a:xfrm>
          <a:custGeom>
            <a:avLst/>
            <a:gdLst>
              <a:gd name="T0" fmla="*/ 0 w 528"/>
              <a:gd name="T1" fmla="*/ 0 h 1056"/>
              <a:gd name="T2" fmla="*/ 528 w 528"/>
              <a:gd name="T3" fmla="*/ 1056 h 1056"/>
            </a:gdLst>
            <a:ahLst/>
            <a:cxnLst>
              <a:cxn ang="0">
                <a:pos x="0" y="498"/>
              </a:cxn>
              <a:cxn ang="0">
                <a:pos x="0" y="1056"/>
              </a:cxn>
              <a:cxn ang="0">
                <a:pos x="528" y="564"/>
              </a:cxn>
              <a:cxn ang="0">
                <a:pos x="528" y="0"/>
              </a:cxn>
              <a:cxn ang="0">
                <a:pos x="0" y="498"/>
              </a:cxn>
            </a:cxnLst>
            <a:rect l="T0" t="T1" r="T2" b="T3"/>
            <a:pathLst>
              <a:path w="528" h="1056">
                <a:moveTo>
                  <a:pt x="0" y="498"/>
                </a:moveTo>
                <a:lnTo>
                  <a:pt x="0" y="1056"/>
                </a:lnTo>
                <a:lnTo>
                  <a:pt x="528" y="564"/>
                </a:lnTo>
                <a:lnTo>
                  <a:pt x="528" y="0"/>
                </a:lnTo>
                <a:lnTo>
                  <a:pt x="0" y="498"/>
                </a:lnTo>
                <a:close/>
              </a:path>
            </a:pathLst>
          </a:custGeom>
          <a:solidFill>
            <a:srgbClr val="99CCFF">
              <a:alpha val="50000"/>
            </a:srgbClr>
          </a:solidFill>
          <a:ln w="9525" cmpd="sng">
            <a:solidFill>
              <a:srgbClr val="FFFFFF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1077917" y="1393031"/>
            <a:ext cx="6950075" cy="1588"/>
          </a:xfrm>
          <a:prstGeom prst="line">
            <a:avLst/>
          </a:prstGeom>
          <a:noFill/>
          <a:ln w="19050" cmpd="sng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920875" y="1394619"/>
            <a:ext cx="0" cy="977900"/>
          </a:xfrm>
          <a:prstGeom prst="line">
            <a:avLst/>
          </a:prstGeom>
          <a:noFill/>
          <a:ln w="9525" cmpd="sng">
            <a:solidFill>
              <a:srgbClr val="FFFFFF">
                <a:alpha val="50000"/>
              </a:srgbClr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1047750" y="5706269"/>
            <a:ext cx="6980238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>
            <a:off x="2219325" y="1393031"/>
            <a:ext cx="4241800" cy="979488"/>
          </a:xfrm>
          <a:prstGeom prst="parallelogram">
            <a:avLst>
              <a:gd name="adj" fmla="val 108266"/>
            </a:avLst>
          </a:prstGeom>
          <a:gradFill rotWithShape="0">
            <a:gsLst>
              <a:gs pos="0">
                <a:srgbClr val="2B4563"/>
              </a:gs>
              <a:gs pos="100000">
                <a:srgbClr val="5D96D5"/>
              </a:gs>
            </a:gsLst>
            <a:lin ang="5400000" scaled="1"/>
          </a:gradFill>
          <a:ln w="28575" cmpd="sng">
            <a:solidFill>
              <a:srgbClr val="FFFFFF">
                <a:alpha val="50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2833692" y="2948781"/>
            <a:ext cx="3100387" cy="0"/>
          </a:xfrm>
          <a:prstGeom prst="line">
            <a:avLst/>
          </a:prstGeom>
          <a:noFill/>
          <a:ln w="9525" cmpd="sng">
            <a:solidFill>
              <a:srgbClr val="FFFFFF">
                <a:alpha val="5000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384553" y="1739107"/>
            <a:ext cx="17299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400">
                <a:solidFill>
                  <a:srgbClr val="FF0000"/>
                </a:solidFill>
                <a:ea typeface="Gulim" pitchFamily="34" charset="-127"/>
              </a:rPr>
              <a:t>DW/E-CRM / CRM </a:t>
            </a: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3419475" y="5045871"/>
            <a:ext cx="13388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400">
                <a:solidFill>
                  <a:srgbClr val="FF0000"/>
                </a:solidFill>
                <a:ea typeface="Gulim" pitchFamily="34" charset="-127"/>
              </a:rPr>
              <a:t>E-Marketplace</a:t>
            </a: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2833689" y="4171157"/>
            <a:ext cx="58381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400">
                <a:solidFill>
                  <a:srgbClr val="FF0000"/>
                </a:solidFill>
                <a:ea typeface="Gulim" pitchFamily="34" charset="-127"/>
              </a:rPr>
              <a:t>SCM</a:t>
            </a: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4670426" y="4153696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400">
                <a:solidFill>
                  <a:srgbClr val="FF0000"/>
                </a:solidFill>
                <a:ea typeface="Gulim" pitchFamily="34" charset="-127"/>
              </a:rPr>
              <a:t>ElS</a:t>
            </a: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2706691" y="3005932"/>
            <a:ext cx="93326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400">
                <a:solidFill>
                  <a:srgbClr val="FF0000"/>
                </a:solidFill>
                <a:ea typeface="Gulim" pitchFamily="34" charset="-127"/>
              </a:rPr>
              <a:t>GW/KMS</a:t>
            </a: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4548188" y="3056732"/>
            <a:ext cx="5549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400">
                <a:solidFill>
                  <a:srgbClr val="FF0000"/>
                </a:solidFill>
                <a:ea typeface="Gulim" pitchFamily="34" charset="-127"/>
              </a:rPr>
              <a:t>ERP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209925" y="2596357"/>
            <a:ext cx="58381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400">
                <a:solidFill>
                  <a:srgbClr val="FF0000"/>
                </a:solidFill>
                <a:ea typeface="Gulim" pitchFamily="34" charset="-127"/>
              </a:rPr>
              <a:t>CMS</a:t>
            </a:r>
          </a:p>
        </p:txBody>
      </p:sp>
      <p:sp>
        <p:nvSpPr>
          <p:cNvPr id="26" name="Line 26"/>
          <p:cNvSpPr>
            <a:spLocks noChangeShapeType="1"/>
          </p:cNvSpPr>
          <p:nvPr/>
        </p:nvSpPr>
        <p:spPr bwMode="auto">
          <a:xfrm flipV="1">
            <a:off x="7546975" y="2034381"/>
            <a:ext cx="0" cy="3363913"/>
          </a:xfrm>
          <a:prstGeom prst="line">
            <a:avLst/>
          </a:prstGeom>
          <a:noFill/>
          <a:ln w="9525" cmpd="sng">
            <a:solidFill>
              <a:srgbClr val="FFFFFF">
                <a:alpha val="5000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 flipV="1">
            <a:off x="6461125" y="1366044"/>
            <a:ext cx="0" cy="3363912"/>
          </a:xfrm>
          <a:prstGeom prst="line">
            <a:avLst/>
          </a:prstGeom>
          <a:noFill/>
          <a:ln w="952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Line 28"/>
          <p:cNvSpPr>
            <a:spLocks noChangeShapeType="1"/>
          </p:cNvSpPr>
          <p:nvPr/>
        </p:nvSpPr>
        <p:spPr bwMode="auto">
          <a:xfrm>
            <a:off x="1066800" y="2370931"/>
            <a:ext cx="6961188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>
            <a:off x="1063629" y="3491706"/>
            <a:ext cx="6964363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>
            <a:off x="1060450" y="4593431"/>
            <a:ext cx="6967538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723825" y="2724946"/>
            <a:ext cx="11240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lang="en-US" sz="1200" b="1">
                <a:solidFill>
                  <a:srgbClr val="FF0000"/>
                </a:solidFill>
                <a:ea typeface="Gulim" pitchFamily="34" charset="-127"/>
              </a:rPr>
              <a:t>Management</a:t>
            </a:r>
          </a:p>
          <a:p>
            <a:pPr algn="r" latinLnBrk="1"/>
            <a:r>
              <a:rPr lang="en-US" sz="1200" b="1">
                <a:solidFill>
                  <a:srgbClr val="FF0000"/>
                </a:solidFill>
                <a:ea typeface="Gulim" pitchFamily="34" charset="-127"/>
              </a:rPr>
              <a:t>&amp; Business</a:t>
            </a:r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7732413" y="3879057"/>
            <a:ext cx="4908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lang="en-US" sz="1200" b="1">
                <a:solidFill>
                  <a:srgbClr val="FF0000"/>
                </a:solidFill>
                <a:ea typeface="Gulim" pitchFamily="34" charset="-127"/>
              </a:rPr>
              <a:t>B2B</a:t>
            </a:r>
          </a:p>
        </p:txBody>
      </p:sp>
      <p:sp>
        <p:nvSpPr>
          <p:cNvPr id="33" name="Text Box 33"/>
          <p:cNvSpPr txBox="1">
            <a:spLocks noChangeArrowheads="1"/>
          </p:cNvSpPr>
          <p:nvPr/>
        </p:nvSpPr>
        <p:spPr bwMode="auto">
          <a:xfrm>
            <a:off x="776724" y="5029995"/>
            <a:ext cx="10711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lang="en-US" sz="1200" b="1">
                <a:solidFill>
                  <a:srgbClr val="FF0000"/>
                </a:solidFill>
                <a:ea typeface="Gulim" pitchFamily="34" charset="-127"/>
              </a:rPr>
              <a:t>Marketplace</a:t>
            </a:r>
          </a:p>
        </p:txBody>
      </p:sp>
      <p:sp>
        <p:nvSpPr>
          <p:cNvPr id="34" name="Line 34"/>
          <p:cNvSpPr>
            <a:spLocks noChangeShapeType="1"/>
          </p:cNvSpPr>
          <p:nvPr/>
        </p:nvSpPr>
        <p:spPr bwMode="auto">
          <a:xfrm>
            <a:off x="1917700" y="2401094"/>
            <a:ext cx="0" cy="1090612"/>
          </a:xfrm>
          <a:prstGeom prst="line">
            <a:avLst/>
          </a:prstGeom>
          <a:noFill/>
          <a:ln w="9525" cmpd="sng">
            <a:solidFill>
              <a:srgbClr val="FFFFFF">
                <a:alpha val="50000"/>
              </a:srgbClr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>
            <a:off x="1914525" y="3521869"/>
            <a:ext cx="0" cy="1090612"/>
          </a:xfrm>
          <a:prstGeom prst="line">
            <a:avLst/>
          </a:prstGeom>
          <a:noFill/>
          <a:ln w="9525" cmpd="sng">
            <a:solidFill>
              <a:srgbClr val="FFFFFF">
                <a:alpha val="50000"/>
              </a:srgbClr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Line 36"/>
          <p:cNvSpPr>
            <a:spLocks noChangeShapeType="1"/>
          </p:cNvSpPr>
          <p:nvPr/>
        </p:nvSpPr>
        <p:spPr bwMode="auto">
          <a:xfrm>
            <a:off x="1911350" y="4642644"/>
            <a:ext cx="0" cy="1090612"/>
          </a:xfrm>
          <a:prstGeom prst="line">
            <a:avLst/>
          </a:prstGeom>
          <a:noFill/>
          <a:ln w="9525" cmpd="sng">
            <a:solidFill>
              <a:srgbClr val="FFFFFF">
                <a:alpha val="50000"/>
              </a:srgbClr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Line 37"/>
          <p:cNvSpPr>
            <a:spLocks noChangeShapeType="1"/>
          </p:cNvSpPr>
          <p:nvPr/>
        </p:nvSpPr>
        <p:spPr bwMode="auto">
          <a:xfrm>
            <a:off x="2706692" y="4114006"/>
            <a:ext cx="3189287" cy="0"/>
          </a:xfrm>
          <a:prstGeom prst="line">
            <a:avLst/>
          </a:prstGeom>
          <a:noFill/>
          <a:ln w="9525" cmpd="sng">
            <a:solidFill>
              <a:srgbClr val="FFFFFF">
                <a:alpha val="5000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Text Box 38"/>
          <p:cNvSpPr txBox="1">
            <a:spLocks noChangeArrowheads="1"/>
          </p:cNvSpPr>
          <p:nvPr/>
        </p:nvSpPr>
        <p:spPr bwMode="auto">
          <a:xfrm>
            <a:off x="4983164" y="3726657"/>
            <a:ext cx="4748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400">
                <a:solidFill>
                  <a:srgbClr val="FF0000"/>
                </a:solidFill>
                <a:ea typeface="Gulim" pitchFamily="34" charset="-127"/>
              </a:rPr>
              <a:t>IPS</a:t>
            </a: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4878392" y="2605882"/>
            <a:ext cx="8851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400">
                <a:solidFill>
                  <a:srgbClr val="FF0000"/>
                </a:solidFill>
                <a:ea typeface="Gulim" pitchFamily="34" charset="-127"/>
              </a:rPr>
              <a:t>EIP/EKP</a:t>
            </a:r>
          </a:p>
        </p:txBody>
      </p:sp>
      <p:sp>
        <p:nvSpPr>
          <p:cNvPr id="40" name="Text Box 40"/>
          <p:cNvSpPr txBox="1">
            <a:spLocks noChangeArrowheads="1"/>
          </p:cNvSpPr>
          <p:nvPr/>
        </p:nvSpPr>
        <p:spPr bwMode="auto">
          <a:xfrm>
            <a:off x="3173413" y="3758407"/>
            <a:ext cx="5741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400">
                <a:solidFill>
                  <a:srgbClr val="FF0000"/>
                </a:solidFill>
                <a:ea typeface="Gulim" pitchFamily="34" charset="-127"/>
              </a:rPr>
              <a:t>PMS</a:t>
            </a:r>
          </a:p>
        </p:txBody>
      </p:sp>
      <p:sp>
        <p:nvSpPr>
          <p:cNvPr id="41" name="Text Box 41"/>
          <p:cNvSpPr txBox="1">
            <a:spLocks noChangeArrowheads="1"/>
          </p:cNvSpPr>
          <p:nvPr/>
        </p:nvSpPr>
        <p:spPr bwMode="auto">
          <a:xfrm>
            <a:off x="892139" y="3793332"/>
            <a:ext cx="9557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lang="en-US" sz="1200" b="1">
                <a:solidFill>
                  <a:srgbClr val="FF0000"/>
                </a:solidFill>
                <a:ea typeface="Gulim" pitchFamily="34" charset="-127"/>
              </a:rPr>
              <a:t>Partner </a:t>
            </a:r>
          </a:p>
          <a:p>
            <a:pPr algn="r" latinLnBrk="1"/>
            <a:r>
              <a:rPr lang="en-US" sz="1200" b="1">
                <a:solidFill>
                  <a:srgbClr val="FF0000"/>
                </a:solidFill>
                <a:ea typeface="Gulim" pitchFamily="34" charset="-127"/>
              </a:rPr>
              <a:t>&amp; Supplier</a:t>
            </a:r>
          </a:p>
        </p:txBody>
      </p:sp>
      <p:sp>
        <p:nvSpPr>
          <p:cNvPr id="42" name="Text Box 42"/>
          <p:cNvSpPr txBox="1">
            <a:spLocks noChangeArrowheads="1"/>
          </p:cNvSpPr>
          <p:nvPr/>
        </p:nvSpPr>
        <p:spPr bwMode="auto">
          <a:xfrm>
            <a:off x="946644" y="1739107"/>
            <a:ext cx="9012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lang="en-US" sz="1200" b="1">
                <a:solidFill>
                  <a:srgbClr val="FF0000"/>
                </a:solidFill>
                <a:ea typeface="Gulim" pitchFamily="34" charset="-127"/>
              </a:rPr>
              <a:t>Customer</a:t>
            </a:r>
          </a:p>
        </p:txBody>
      </p:sp>
      <p:sp>
        <p:nvSpPr>
          <p:cNvPr id="43" name="Line 43"/>
          <p:cNvSpPr>
            <a:spLocks noChangeShapeType="1"/>
          </p:cNvSpPr>
          <p:nvPr/>
        </p:nvSpPr>
        <p:spPr bwMode="auto">
          <a:xfrm>
            <a:off x="7699375" y="1394619"/>
            <a:ext cx="0" cy="977900"/>
          </a:xfrm>
          <a:prstGeom prst="line">
            <a:avLst/>
          </a:prstGeom>
          <a:noFill/>
          <a:ln w="9525" cmpd="sng">
            <a:solidFill>
              <a:srgbClr val="FFFFFF">
                <a:alpha val="50000"/>
              </a:srgbClr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Line 44"/>
          <p:cNvSpPr>
            <a:spLocks noChangeShapeType="1"/>
          </p:cNvSpPr>
          <p:nvPr/>
        </p:nvSpPr>
        <p:spPr bwMode="auto">
          <a:xfrm>
            <a:off x="7696200" y="2401094"/>
            <a:ext cx="0" cy="1090612"/>
          </a:xfrm>
          <a:prstGeom prst="line">
            <a:avLst/>
          </a:prstGeom>
          <a:noFill/>
          <a:ln w="9525" cmpd="sng">
            <a:solidFill>
              <a:srgbClr val="FFFFFF">
                <a:alpha val="50000"/>
              </a:srgbClr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" name="Line 45"/>
          <p:cNvSpPr>
            <a:spLocks noChangeShapeType="1"/>
          </p:cNvSpPr>
          <p:nvPr/>
        </p:nvSpPr>
        <p:spPr bwMode="auto">
          <a:xfrm>
            <a:off x="7693025" y="3521869"/>
            <a:ext cx="0" cy="1090612"/>
          </a:xfrm>
          <a:prstGeom prst="line">
            <a:avLst/>
          </a:prstGeom>
          <a:noFill/>
          <a:ln w="9525" cmpd="sng">
            <a:solidFill>
              <a:srgbClr val="FFFFFF">
                <a:alpha val="50000"/>
              </a:srgbClr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6" name="Line 46"/>
          <p:cNvSpPr>
            <a:spLocks noChangeShapeType="1"/>
          </p:cNvSpPr>
          <p:nvPr/>
        </p:nvSpPr>
        <p:spPr bwMode="auto">
          <a:xfrm>
            <a:off x="7689850" y="4642644"/>
            <a:ext cx="0" cy="1090612"/>
          </a:xfrm>
          <a:prstGeom prst="line">
            <a:avLst/>
          </a:prstGeom>
          <a:noFill/>
          <a:ln w="9525" cmpd="sng">
            <a:solidFill>
              <a:srgbClr val="FFFFFF">
                <a:alpha val="50000"/>
              </a:srgbClr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7" name="Text Box 47"/>
          <p:cNvSpPr txBox="1">
            <a:spLocks noChangeArrowheads="1"/>
          </p:cNvSpPr>
          <p:nvPr/>
        </p:nvSpPr>
        <p:spPr bwMode="auto">
          <a:xfrm>
            <a:off x="7732489" y="2810670"/>
            <a:ext cx="4828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lang="en-US" sz="1200" b="1">
                <a:solidFill>
                  <a:srgbClr val="FF0000"/>
                </a:solidFill>
                <a:ea typeface="Gulim" pitchFamily="34" charset="-127"/>
              </a:rPr>
              <a:t>B2E</a:t>
            </a:r>
          </a:p>
        </p:txBody>
      </p:sp>
      <p:sp>
        <p:nvSpPr>
          <p:cNvPr id="48" name="Text Box 48"/>
          <p:cNvSpPr txBox="1">
            <a:spLocks noChangeArrowheads="1"/>
          </p:cNvSpPr>
          <p:nvPr/>
        </p:nvSpPr>
        <p:spPr bwMode="auto">
          <a:xfrm>
            <a:off x="7732410" y="1739107"/>
            <a:ext cx="4908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lang="en-US" sz="1200" b="1">
                <a:solidFill>
                  <a:srgbClr val="FF0000"/>
                </a:solidFill>
                <a:ea typeface="Gulim" pitchFamily="34" charset="-127"/>
              </a:rPr>
              <a:t>B2C</a:t>
            </a:r>
          </a:p>
        </p:txBody>
      </p:sp>
      <p:sp>
        <p:nvSpPr>
          <p:cNvPr id="49" name="Text Box 49"/>
          <p:cNvSpPr txBox="1">
            <a:spLocks noChangeArrowheads="1"/>
          </p:cNvSpPr>
          <p:nvPr/>
        </p:nvSpPr>
        <p:spPr bwMode="auto">
          <a:xfrm>
            <a:off x="7732244" y="5036345"/>
            <a:ext cx="50847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lang="en-US" sz="1200" b="1">
                <a:solidFill>
                  <a:srgbClr val="FF0000"/>
                </a:solidFill>
                <a:ea typeface="Gulim" pitchFamily="34" charset="-127"/>
              </a:rPr>
              <a:t>B2M</a:t>
            </a:r>
          </a:p>
        </p:txBody>
      </p:sp>
    </p:spTree>
    <p:extLst>
      <p:ext uri="{BB962C8B-B14F-4D97-AF65-F5344CB8AC3E}">
        <p14:creationId xmlns:p14="http://schemas.microsoft.com/office/powerpoint/2010/main" val="1489134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63532" y="4877271"/>
            <a:ext cx="9151938" cy="1216025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675345" y="4435945"/>
            <a:ext cx="3035300" cy="900112"/>
          </a:xfrm>
          <a:prstGeom prst="rect">
            <a:avLst/>
          </a:prstGeom>
          <a:gradFill rotWithShape="1">
            <a:gsLst>
              <a:gs pos="0">
                <a:srgbClr val="762F00"/>
              </a:gs>
              <a:gs pos="100000">
                <a:srgbClr val="FF6600"/>
              </a:gs>
            </a:gsLst>
            <a:lin ang="0" scaled="1"/>
          </a:gradFill>
          <a:ln w="9525" cmpd="sng">
            <a:miter lim="800000"/>
            <a:headEnd/>
            <a:tailEnd/>
          </a:ln>
          <a:scene3d>
            <a:camera prst="legacyPerspectiveTopLeft"/>
            <a:lightRig rig="legacyFlat3" dir="b"/>
          </a:scene3d>
          <a:sp3d extrusionH="18780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11208" y="4435945"/>
            <a:ext cx="2990850" cy="881062"/>
          </a:xfrm>
          <a:prstGeom prst="rect">
            <a:avLst/>
          </a:prstGeom>
          <a:gradFill rotWithShape="1">
            <a:gsLst>
              <a:gs pos="0">
                <a:srgbClr val="FF6600"/>
              </a:gs>
              <a:gs pos="100000">
                <a:srgbClr val="762F00"/>
              </a:gs>
            </a:gsLst>
            <a:lin ang="0" scaled="1"/>
          </a:gradFill>
          <a:ln w="9525" cmpd="sng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18780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3267108" y="4031132"/>
            <a:ext cx="2705100" cy="1725613"/>
            <a:chOff x="0" y="0"/>
            <a:chExt cx="1704" cy="1087"/>
          </a:xfrm>
        </p:grpSpPr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0" y="12"/>
              <a:ext cx="1700" cy="1069"/>
            </a:xfrm>
            <a:prstGeom prst="can">
              <a:avLst>
                <a:gd name="adj" fmla="val 50000"/>
              </a:avLst>
            </a:prstGeom>
            <a:gradFill rotWithShape="0">
              <a:gsLst>
                <a:gs pos="0">
                  <a:srgbClr val="FF6600"/>
                </a:gs>
                <a:gs pos="50000">
                  <a:srgbClr val="431B00"/>
                </a:gs>
                <a:gs pos="100000">
                  <a:srgbClr val="FF66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4" y="0"/>
              <a:ext cx="1700" cy="554"/>
            </a:xfrm>
            <a:prstGeom prst="ellipse">
              <a:avLst/>
            </a:prstGeom>
            <a:gradFill rotWithShape="1">
              <a:gsLst>
                <a:gs pos="0">
                  <a:srgbClr val="762F00"/>
                </a:gs>
                <a:gs pos="50000">
                  <a:srgbClr val="FF6600"/>
                </a:gs>
                <a:gs pos="100000">
                  <a:srgbClr val="762F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4" y="533"/>
              <a:ext cx="1698" cy="288"/>
              <a:chOff x="0" y="0"/>
              <a:chExt cx="1698" cy="288"/>
            </a:xfrm>
          </p:grpSpPr>
          <p:sp>
            <p:nvSpPr>
              <p:cNvPr id="26" name="Arc 9"/>
              <p:cNvSpPr>
                <a:spLocks/>
              </p:cNvSpPr>
              <p:nvPr/>
            </p:nvSpPr>
            <p:spPr bwMode="auto">
              <a:xfrm>
                <a:off x="0" y="11"/>
                <a:ext cx="1688" cy="277"/>
              </a:xfrm>
              <a:custGeom>
                <a:avLst/>
                <a:gdLst>
                  <a:gd name="T0" fmla="*/ 0 w 42563"/>
                  <a:gd name="T1" fmla="*/ 0 h 21600"/>
                  <a:gd name="T2" fmla="*/ 42563 w 42563"/>
                  <a:gd name="T3" fmla="*/ 21600 h 21600"/>
                </a:gdLst>
                <a:ahLst/>
                <a:cxnLst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21023" y="0"/>
                  </a:cxn>
                  <a:cxn ang="0">
                    <a:pos x="42563" y="1607"/>
                  </a:cxn>
                </a:cxnLst>
                <a:rect l="T0" t="T1" r="T2" b="T3"/>
                <a:pathLst>
                  <a:path w="42563" h="21600" fill="none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</a:path>
                  <a:path w="42563" h="21600" stroke="0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  <a:lnTo>
                      <a:pt x="21023" y="0"/>
                    </a:lnTo>
                    <a:lnTo>
                      <a:pt x="42563" y="1607"/>
                    </a:lnTo>
                    <a:close/>
                  </a:path>
                </a:pathLst>
              </a:custGeom>
              <a:noFill/>
              <a:ln w="9525" cmpd="sng">
                <a:solidFill>
                  <a:srgbClr val="FFFFFF">
                    <a:alpha val="50000"/>
                  </a:srgbClr>
                </a:solidFill>
                <a:bevel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Arc 10"/>
              <p:cNvSpPr>
                <a:spLocks/>
              </p:cNvSpPr>
              <p:nvPr/>
            </p:nvSpPr>
            <p:spPr bwMode="auto">
              <a:xfrm>
                <a:off x="10" y="0"/>
                <a:ext cx="1688" cy="277"/>
              </a:xfrm>
              <a:custGeom>
                <a:avLst/>
                <a:gdLst>
                  <a:gd name="T0" fmla="*/ 0 w 42563"/>
                  <a:gd name="T1" fmla="*/ 0 h 21600"/>
                  <a:gd name="T2" fmla="*/ 42563 w 42563"/>
                  <a:gd name="T3" fmla="*/ 21600 h 21600"/>
                </a:gdLst>
                <a:ahLst/>
                <a:cxnLst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21023" y="0"/>
                  </a:cxn>
                  <a:cxn ang="0">
                    <a:pos x="42563" y="1607"/>
                  </a:cxn>
                </a:cxnLst>
                <a:rect l="T0" t="T1" r="T2" b="T3"/>
                <a:pathLst>
                  <a:path w="42563" h="21600" fill="none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</a:path>
                  <a:path w="42563" h="21600" stroke="0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  <a:lnTo>
                      <a:pt x="21023" y="0"/>
                    </a:lnTo>
                    <a:lnTo>
                      <a:pt x="42563" y="1607"/>
                    </a:lnTo>
                    <a:close/>
                  </a:path>
                </a:pathLst>
              </a:custGeom>
              <a:noFill/>
              <a:ln w="9525" cmpd="sng">
                <a:solidFill>
                  <a:srgbClr val="000000">
                    <a:alpha val="50000"/>
                  </a:srgbClr>
                </a:solidFill>
                <a:bevel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879" y="567"/>
              <a:ext cx="8" cy="520"/>
              <a:chOff x="0" y="0"/>
              <a:chExt cx="8" cy="520"/>
            </a:xfrm>
          </p:grpSpPr>
          <p:sp>
            <p:nvSpPr>
              <p:cNvPr id="24" name="Line 12"/>
              <p:cNvSpPr>
                <a:spLocks noChangeShapeType="1"/>
              </p:cNvSpPr>
              <p:nvPr/>
            </p:nvSpPr>
            <p:spPr bwMode="auto">
              <a:xfrm>
                <a:off x="8" y="0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Line 13"/>
              <p:cNvSpPr>
                <a:spLocks noChangeShapeType="1"/>
              </p:cNvSpPr>
              <p:nvPr/>
            </p:nvSpPr>
            <p:spPr bwMode="auto">
              <a:xfrm>
                <a:off x="0" y="6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 flipH="1" flipV="1">
              <a:off x="877" y="0"/>
              <a:ext cx="8" cy="557"/>
            </a:xfrm>
            <a:prstGeom prst="line">
              <a:avLst/>
            </a:prstGeom>
            <a:noFill/>
            <a:ln w="9525" cmpd="sng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 flipV="1">
              <a:off x="877" y="252"/>
              <a:ext cx="0" cy="315"/>
            </a:xfrm>
            <a:prstGeom prst="line">
              <a:avLst/>
            </a:prstGeom>
            <a:noFill/>
            <a:ln w="9525" cmpd="sng">
              <a:solidFill>
                <a:srgbClr val="000000">
                  <a:alpha val="50000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" name="Group 16"/>
            <p:cNvGrpSpPr>
              <a:grpSpLocks/>
            </p:cNvGrpSpPr>
            <p:nvPr/>
          </p:nvGrpSpPr>
          <p:grpSpPr bwMode="auto">
            <a:xfrm rot="-228702">
              <a:off x="156" y="157"/>
              <a:ext cx="1380" cy="239"/>
              <a:chOff x="0" y="0"/>
              <a:chExt cx="613" cy="239"/>
            </a:xfrm>
          </p:grpSpPr>
          <p:sp>
            <p:nvSpPr>
              <p:cNvPr id="22" name="Line 17"/>
              <p:cNvSpPr>
                <a:spLocks noChangeShapeType="1"/>
              </p:cNvSpPr>
              <p:nvPr/>
            </p:nvSpPr>
            <p:spPr bwMode="auto">
              <a:xfrm flipV="1">
                <a:off x="0" y="16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Line 18"/>
              <p:cNvSpPr>
                <a:spLocks noChangeShapeType="1"/>
              </p:cNvSpPr>
              <p:nvPr/>
            </p:nvSpPr>
            <p:spPr bwMode="auto">
              <a:xfrm flipV="1">
                <a:off x="7" y="0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Group 19"/>
            <p:cNvGrpSpPr>
              <a:grpSpLocks/>
            </p:cNvGrpSpPr>
            <p:nvPr/>
          </p:nvGrpSpPr>
          <p:grpSpPr bwMode="auto">
            <a:xfrm flipH="1">
              <a:off x="163" y="449"/>
              <a:ext cx="8" cy="520"/>
              <a:chOff x="0" y="0"/>
              <a:chExt cx="8" cy="520"/>
            </a:xfrm>
          </p:grpSpPr>
          <p:sp>
            <p:nvSpPr>
              <p:cNvPr id="20" name="Line 20"/>
              <p:cNvSpPr>
                <a:spLocks noChangeShapeType="1"/>
              </p:cNvSpPr>
              <p:nvPr/>
            </p:nvSpPr>
            <p:spPr bwMode="auto">
              <a:xfrm>
                <a:off x="8" y="0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" name="Line 21"/>
              <p:cNvSpPr>
                <a:spLocks noChangeShapeType="1"/>
              </p:cNvSpPr>
              <p:nvPr/>
            </p:nvSpPr>
            <p:spPr bwMode="auto">
              <a:xfrm>
                <a:off x="0" y="6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Group 22"/>
            <p:cNvGrpSpPr>
              <a:grpSpLocks/>
            </p:cNvGrpSpPr>
            <p:nvPr/>
          </p:nvGrpSpPr>
          <p:grpSpPr bwMode="auto">
            <a:xfrm>
              <a:off x="1537" y="447"/>
              <a:ext cx="8" cy="520"/>
              <a:chOff x="0" y="0"/>
              <a:chExt cx="8" cy="520"/>
            </a:xfrm>
          </p:grpSpPr>
          <p:sp>
            <p:nvSpPr>
              <p:cNvPr id="18" name="Line 23"/>
              <p:cNvSpPr>
                <a:spLocks noChangeShapeType="1"/>
              </p:cNvSpPr>
              <p:nvPr/>
            </p:nvSpPr>
            <p:spPr bwMode="auto">
              <a:xfrm>
                <a:off x="8" y="0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Line 24"/>
              <p:cNvSpPr>
                <a:spLocks noChangeShapeType="1"/>
              </p:cNvSpPr>
              <p:nvPr/>
            </p:nvSpPr>
            <p:spPr bwMode="auto">
              <a:xfrm>
                <a:off x="0" y="6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Group 25"/>
            <p:cNvGrpSpPr>
              <a:grpSpLocks/>
            </p:cNvGrpSpPr>
            <p:nvPr/>
          </p:nvGrpSpPr>
          <p:grpSpPr bwMode="auto">
            <a:xfrm rot="1482505">
              <a:off x="252" y="160"/>
              <a:ext cx="1331" cy="227"/>
              <a:chOff x="0" y="0"/>
              <a:chExt cx="613" cy="239"/>
            </a:xfrm>
          </p:grpSpPr>
          <p:sp>
            <p:nvSpPr>
              <p:cNvPr id="16" name="Line 26"/>
              <p:cNvSpPr>
                <a:spLocks noChangeShapeType="1"/>
              </p:cNvSpPr>
              <p:nvPr/>
            </p:nvSpPr>
            <p:spPr bwMode="auto">
              <a:xfrm flipV="1">
                <a:off x="0" y="16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Line 27"/>
              <p:cNvSpPr>
                <a:spLocks noChangeShapeType="1"/>
              </p:cNvSpPr>
              <p:nvPr/>
            </p:nvSpPr>
            <p:spPr bwMode="auto">
              <a:xfrm flipV="1">
                <a:off x="7" y="0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5680112" y="3426295"/>
            <a:ext cx="3049587" cy="900112"/>
          </a:xfrm>
          <a:prstGeom prst="rect">
            <a:avLst/>
          </a:prstGeom>
          <a:gradFill rotWithShape="1">
            <a:gsLst>
              <a:gs pos="0">
                <a:srgbClr val="475E00"/>
              </a:gs>
              <a:gs pos="100000">
                <a:srgbClr val="99CC00"/>
              </a:gs>
            </a:gsLst>
            <a:lin ang="0" scaled="1"/>
          </a:gradFill>
          <a:ln w="9525" cmpd="sng">
            <a:miter lim="800000"/>
            <a:headEnd/>
            <a:tailEnd/>
          </a:ln>
          <a:scene3d>
            <a:camera prst="legacyPerspectiveTopLeft"/>
            <a:lightRig rig="legacyFlat3" dir="b"/>
          </a:scene3d>
          <a:sp3d extrusionH="18780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5675345" y="2415057"/>
            <a:ext cx="3035300" cy="900113"/>
          </a:xfrm>
          <a:prstGeom prst="rect">
            <a:avLst/>
          </a:prstGeom>
          <a:gradFill rotWithShape="1">
            <a:gsLst>
              <a:gs pos="0">
                <a:srgbClr val="3E2F4C"/>
              </a:gs>
              <a:gs pos="100000">
                <a:srgbClr val="8765A5"/>
              </a:gs>
            </a:gsLst>
            <a:lin ang="0" scaled="1"/>
          </a:gradFill>
          <a:ln w="9525" cmpd="sng">
            <a:miter lim="800000"/>
            <a:headEnd/>
            <a:tailEnd/>
          </a:ln>
          <a:scene3d>
            <a:camera prst="legacyPerspectiveTopLeft"/>
            <a:lightRig rig="legacyFlat3" dir="b"/>
          </a:scene3d>
          <a:sp3d extrusionH="1878000" prstMaterial="legacyMatte">
            <a:bevelT w="13500" h="13500" prst="angle"/>
            <a:bevelB w="13500" h="13500" prst="angle"/>
            <a:extrusionClr>
              <a:srgbClr val="8765A5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512795" y="3426295"/>
            <a:ext cx="3005138" cy="881062"/>
          </a:xfrm>
          <a:prstGeom prst="rect">
            <a:avLst/>
          </a:prstGeom>
          <a:gradFill rotWithShape="1">
            <a:gsLst>
              <a:gs pos="0">
                <a:srgbClr val="99CC00"/>
              </a:gs>
              <a:gs pos="100000">
                <a:srgbClr val="475E00"/>
              </a:gs>
            </a:gsLst>
            <a:lin ang="0" scaled="1"/>
          </a:gradFill>
          <a:ln w="9525" cmpd="sng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18780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511208" y="2415057"/>
            <a:ext cx="2990850" cy="881063"/>
          </a:xfrm>
          <a:prstGeom prst="rect">
            <a:avLst/>
          </a:prstGeom>
          <a:gradFill rotWithShape="1">
            <a:gsLst>
              <a:gs pos="0">
                <a:srgbClr val="8765A5"/>
              </a:gs>
              <a:gs pos="100000">
                <a:srgbClr val="3E2F4C"/>
              </a:gs>
            </a:gsLst>
            <a:lin ang="0" scaled="1"/>
          </a:gradFill>
          <a:ln w="9525" cmpd="sng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1878000" prstMaterial="legacyMatte">
            <a:bevelT w="13500" h="13500" prst="angle"/>
            <a:bevelB w="13500" h="13500" prst="angle"/>
            <a:extrusionClr>
              <a:srgbClr val="8765A5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32" name="Group 32"/>
          <p:cNvGrpSpPr>
            <a:grpSpLocks/>
          </p:cNvGrpSpPr>
          <p:nvPr/>
        </p:nvGrpSpPr>
        <p:grpSpPr bwMode="auto">
          <a:xfrm>
            <a:off x="3260758" y="2969095"/>
            <a:ext cx="2705100" cy="1725612"/>
            <a:chOff x="0" y="0"/>
            <a:chExt cx="1704" cy="1087"/>
          </a:xfrm>
        </p:grpSpPr>
        <p:sp>
          <p:nvSpPr>
            <p:cNvPr id="33" name="AutoShape 33"/>
            <p:cNvSpPr>
              <a:spLocks noChangeArrowheads="1"/>
            </p:cNvSpPr>
            <p:nvPr/>
          </p:nvSpPr>
          <p:spPr bwMode="auto">
            <a:xfrm>
              <a:off x="0" y="12"/>
              <a:ext cx="1700" cy="1069"/>
            </a:xfrm>
            <a:prstGeom prst="can">
              <a:avLst>
                <a:gd name="adj" fmla="val 50000"/>
              </a:avLst>
            </a:prstGeom>
            <a:gradFill rotWithShape="0">
              <a:gsLst>
                <a:gs pos="0">
                  <a:srgbClr val="99CC00"/>
                </a:gs>
                <a:gs pos="50000">
                  <a:srgbClr val="283600"/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auto">
            <a:xfrm>
              <a:off x="4" y="0"/>
              <a:ext cx="1700" cy="554"/>
            </a:xfrm>
            <a:prstGeom prst="ellipse">
              <a:avLst/>
            </a:prstGeom>
            <a:gradFill rotWithShape="1">
              <a:gsLst>
                <a:gs pos="0">
                  <a:srgbClr val="475E00"/>
                </a:gs>
                <a:gs pos="50000">
                  <a:srgbClr val="99CC00"/>
                </a:gs>
                <a:gs pos="100000">
                  <a:srgbClr val="475E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" name="Group 35"/>
            <p:cNvGrpSpPr>
              <a:grpSpLocks/>
            </p:cNvGrpSpPr>
            <p:nvPr/>
          </p:nvGrpSpPr>
          <p:grpSpPr bwMode="auto">
            <a:xfrm>
              <a:off x="4" y="533"/>
              <a:ext cx="1698" cy="288"/>
              <a:chOff x="0" y="0"/>
              <a:chExt cx="1698" cy="288"/>
            </a:xfrm>
          </p:grpSpPr>
          <p:sp>
            <p:nvSpPr>
              <p:cNvPr id="53" name="Arc 36"/>
              <p:cNvSpPr>
                <a:spLocks/>
              </p:cNvSpPr>
              <p:nvPr/>
            </p:nvSpPr>
            <p:spPr bwMode="auto">
              <a:xfrm>
                <a:off x="0" y="11"/>
                <a:ext cx="1688" cy="277"/>
              </a:xfrm>
              <a:custGeom>
                <a:avLst/>
                <a:gdLst>
                  <a:gd name="T0" fmla="*/ 0 w 42563"/>
                  <a:gd name="T1" fmla="*/ 0 h 21600"/>
                  <a:gd name="T2" fmla="*/ 42563 w 42563"/>
                  <a:gd name="T3" fmla="*/ 21600 h 21600"/>
                </a:gdLst>
                <a:ahLst/>
                <a:cxnLst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21023" y="0"/>
                  </a:cxn>
                  <a:cxn ang="0">
                    <a:pos x="42563" y="1607"/>
                  </a:cxn>
                </a:cxnLst>
                <a:rect l="T0" t="T1" r="T2" b="T3"/>
                <a:pathLst>
                  <a:path w="42563" h="21600" fill="none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</a:path>
                  <a:path w="42563" h="21600" stroke="0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  <a:lnTo>
                      <a:pt x="21023" y="0"/>
                    </a:lnTo>
                    <a:lnTo>
                      <a:pt x="42563" y="1607"/>
                    </a:lnTo>
                    <a:close/>
                  </a:path>
                </a:pathLst>
              </a:custGeom>
              <a:noFill/>
              <a:ln w="9525" cmpd="sng">
                <a:solidFill>
                  <a:srgbClr val="FFFFFF">
                    <a:alpha val="50000"/>
                  </a:srgbClr>
                </a:solidFill>
                <a:bevel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Arc 37"/>
              <p:cNvSpPr>
                <a:spLocks/>
              </p:cNvSpPr>
              <p:nvPr/>
            </p:nvSpPr>
            <p:spPr bwMode="auto">
              <a:xfrm>
                <a:off x="10" y="0"/>
                <a:ext cx="1688" cy="277"/>
              </a:xfrm>
              <a:custGeom>
                <a:avLst/>
                <a:gdLst>
                  <a:gd name="T0" fmla="*/ 0 w 42563"/>
                  <a:gd name="T1" fmla="*/ 0 h 21600"/>
                  <a:gd name="T2" fmla="*/ 42563 w 42563"/>
                  <a:gd name="T3" fmla="*/ 21600 h 21600"/>
                </a:gdLst>
                <a:ahLst/>
                <a:cxnLst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21023" y="0"/>
                  </a:cxn>
                  <a:cxn ang="0">
                    <a:pos x="42563" y="1607"/>
                  </a:cxn>
                </a:cxnLst>
                <a:rect l="T0" t="T1" r="T2" b="T3"/>
                <a:pathLst>
                  <a:path w="42563" h="21600" fill="none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</a:path>
                  <a:path w="42563" h="21600" stroke="0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  <a:lnTo>
                      <a:pt x="21023" y="0"/>
                    </a:lnTo>
                    <a:lnTo>
                      <a:pt x="42563" y="1607"/>
                    </a:lnTo>
                    <a:close/>
                  </a:path>
                </a:pathLst>
              </a:custGeom>
              <a:noFill/>
              <a:ln w="9525" cmpd="sng">
                <a:solidFill>
                  <a:srgbClr val="000000">
                    <a:alpha val="50000"/>
                  </a:srgbClr>
                </a:solidFill>
                <a:bevel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Group 38"/>
            <p:cNvGrpSpPr>
              <a:grpSpLocks/>
            </p:cNvGrpSpPr>
            <p:nvPr/>
          </p:nvGrpSpPr>
          <p:grpSpPr bwMode="auto">
            <a:xfrm>
              <a:off x="879" y="567"/>
              <a:ext cx="8" cy="520"/>
              <a:chOff x="0" y="0"/>
              <a:chExt cx="8" cy="520"/>
            </a:xfrm>
          </p:grpSpPr>
          <p:sp>
            <p:nvSpPr>
              <p:cNvPr id="51" name="Line 39"/>
              <p:cNvSpPr>
                <a:spLocks noChangeShapeType="1"/>
              </p:cNvSpPr>
              <p:nvPr/>
            </p:nvSpPr>
            <p:spPr bwMode="auto">
              <a:xfrm>
                <a:off x="8" y="0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Line 40"/>
              <p:cNvSpPr>
                <a:spLocks noChangeShapeType="1"/>
              </p:cNvSpPr>
              <p:nvPr/>
            </p:nvSpPr>
            <p:spPr bwMode="auto">
              <a:xfrm>
                <a:off x="0" y="6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7" name="Line 41"/>
            <p:cNvSpPr>
              <a:spLocks noChangeShapeType="1"/>
            </p:cNvSpPr>
            <p:nvPr/>
          </p:nvSpPr>
          <p:spPr bwMode="auto">
            <a:xfrm flipH="1" flipV="1">
              <a:off x="877" y="0"/>
              <a:ext cx="8" cy="557"/>
            </a:xfrm>
            <a:prstGeom prst="line">
              <a:avLst/>
            </a:prstGeom>
            <a:noFill/>
            <a:ln w="9525" cmpd="sng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42"/>
            <p:cNvSpPr>
              <a:spLocks noChangeShapeType="1"/>
            </p:cNvSpPr>
            <p:nvPr/>
          </p:nvSpPr>
          <p:spPr bwMode="auto">
            <a:xfrm flipV="1">
              <a:off x="877" y="252"/>
              <a:ext cx="0" cy="315"/>
            </a:xfrm>
            <a:prstGeom prst="line">
              <a:avLst/>
            </a:prstGeom>
            <a:noFill/>
            <a:ln w="9525" cmpd="sng">
              <a:solidFill>
                <a:srgbClr val="000000">
                  <a:alpha val="50000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9" name="Group 43"/>
            <p:cNvGrpSpPr>
              <a:grpSpLocks/>
            </p:cNvGrpSpPr>
            <p:nvPr/>
          </p:nvGrpSpPr>
          <p:grpSpPr bwMode="auto">
            <a:xfrm rot="-228702">
              <a:off x="156" y="157"/>
              <a:ext cx="1380" cy="239"/>
              <a:chOff x="0" y="0"/>
              <a:chExt cx="613" cy="239"/>
            </a:xfrm>
          </p:grpSpPr>
          <p:sp>
            <p:nvSpPr>
              <p:cNvPr id="49" name="Line 44"/>
              <p:cNvSpPr>
                <a:spLocks noChangeShapeType="1"/>
              </p:cNvSpPr>
              <p:nvPr/>
            </p:nvSpPr>
            <p:spPr bwMode="auto">
              <a:xfrm flipV="1">
                <a:off x="0" y="16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Line 45"/>
              <p:cNvSpPr>
                <a:spLocks noChangeShapeType="1"/>
              </p:cNvSpPr>
              <p:nvPr/>
            </p:nvSpPr>
            <p:spPr bwMode="auto">
              <a:xfrm flipV="1">
                <a:off x="7" y="0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0" name="Group 46"/>
            <p:cNvGrpSpPr>
              <a:grpSpLocks/>
            </p:cNvGrpSpPr>
            <p:nvPr/>
          </p:nvGrpSpPr>
          <p:grpSpPr bwMode="auto">
            <a:xfrm flipH="1">
              <a:off x="163" y="449"/>
              <a:ext cx="8" cy="520"/>
              <a:chOff x="0" y="0"/>
              <a:chExt cx="8" cy="520"/>
            </a:xfrm>
          </p:grpSpPr>
          <p:sp>
            <p:nvSpPr>
              <p:cNvPr id="47" name="Line 47"/>
              <p:cNvSpPr>
                <a:spLocks noChangeShapeType="1"/>
              </p:cNvSpPr>
              <p:nvPr/>
            </p:nvSpPr>
            <p:spPr bwMode="auto">
              <a:xfrm>
                <a:off x="8" y="0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Line 48"/>
              <p:cNvSpPr>
                <a:spLocks noChangeShapeType="1"/>
              </p:cNvSpPr>
              <p:nvPr/>
            </p:nvSpPr>
            <p:spPr bwMode="auto">
              <a:xfrm>
                <a:off x="0" y="6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1" name="Group 49"/>
            <p:cNvGrpSpPr>
              <a:grpSpLocks/>
            </p:cNvGrpSpPr>
            <p:nvPr/>
          </p:nvGrpSpPr>
          <p:grpSpPr bwMode="auto">
            <a:xfrm>
              <a:off x="1537" y="447"/>
              <a:ext cx="8" cy="520"/>
              <a:chOff x="0" y="0"/>
              <a:chExt cx="8" cy="520"/>
            </a:xfrm>
          </p:grpSpPr>
          <p:sp>
            <p:nvSpPr>
              <p:cNvPr id="45" name="Line 50"/>
              <p:cNvSpPr>
                <a:spLocks noChangeShapeType="1"/>
              </p:cNvSpPr>
              <p:nvPr/>
            </p:nvSpPr>
            <p:spPr bwMode="auto">
              <a:xfrm>
                <a:off x="8" y="0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" name="Line 51"/>
              <p:cNvSpPr>
                <a:spLocks noChangeShapeType="1"/>
              </p:cNvSpPr>
              <p:nvPr/>
            </p:nvSpPr>
            <p:spPr bwMode="auto">
              <a:xfrm>
                <a:off x="0" y="6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2" name="Group 52"/>
            <p:cNvGrpSpPr>
              <a:grpSpLocks/>
            </p:cNvGrpSpPr>
            <p:nvPr/>
          </p:nvGrpSpPr>
          <p:grpSpPr bwMode="auto">
            <a:xfrm rot="1482505">
              <a:off x="252" y="160"/>
              <a:ext cx="1331" cy="227"/>
              <a:chOff x="0" y="0"/>
              <a:chExt cx="613" cy="239"/>
            </a:xfrm>
          </p:grpSpPr>
          <p:sp>
            <p:nvSpPr>
              <p:cNvPr id="43" name="Line 53"/>
              <p:cNvSpPr>
                <a:spLocks noChangeShapeType="1"/>
              </p:cNvSpPr>
              <p:nvPr/>
            </p:nvSpPr>
            <p:spPr bwMode="auto">
              <a:xfrm flipV="1">
                <a:off x="0" y="16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Line 54"/>
              <p:cNvSpPr>
                <a:spLocks noChangeShapeType="1"/>
              </p:cNvSpPr>
              <p:nvPr/>
            </p:nvSpPr>
            <p:spPr bwMode="auto">
              <a:xfrm flipV="1">
                <a:off x="7" y="0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Group 55"/>
          <p:cNvGrpSpPr>
            <a:grpSpLocks/>
          </p:cNvGrpSpPr>
          <p:nvPr/>
        </p:nvGrpSpPr>
        <p:grpSpPr bwMode="auto">
          <a:xfrm>
            <a:off x="3254408" y="1978495"/>
            <a:ext cx="2705100" cy="1725612"/>
            <a:chOff x="0" y="0"/>
            <a:chExt cx="1704" cy="1087"/>
          </a:xfrm>
        </p:grpSpPr>
        <p:sp>
          <p:nvSpPr>
            <p:cNvPr id="56" name="AutoShape 56"/>
            <p:cNvSpPr>
              <a:spLocks noChangeArrowheads="1"/>
            </p:cNvSpPr>
            <p:nvPr/>
          </p:nvSpPr>
          <p:spPr bwMode="auto">
            <a:xfrm>
              <a:off x="0" y="12"/>
              <a:ext cx="1700" cy="1069"/>
            </a:xfrm>
            <a:prstGeom prst="can">
              <a:avLst>
                <a:gd name="adj" fmla="val 50000"/>
              </a:avLst>
            </a:prstGeom>
            <a:gradFill rotWithShape="0">
              <a:gsLst>
                <a:gs pos="0">
                  <a:srgbClr val="7067AF"/>
                </a:gs>
                <a:gs pos="50000">
                  <a:srgbClr val="1D1B2E"/>
                </a:gs>
                <a:gs pos="100000">
                  <a:srgbClr val="7067A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4" y="0"/>
              <a:ext cx="1700" cy="554"/>
            </a:xfrm>
            <a:prstGeom prst="ellipse">
              <a:avLst/>
            </a:prstGeom>
            <a:gradFill rotWithShape="1">
              <a:gsLst>
                <a:gs pos="0">
                  <a:srgbClr val="343051"/>
                </a:gs>
                <a:gs pos="50000">
                  <a:srgbClr val="7067AF"/>
                </a:gs>
                <a:gs pos="100000">
                  <a:srgbClr val="34305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8" name="Group 58"/>
            <p:cNvGrpSpPr>
              <a:grpSpLocks/>
            </p:cNvGrpSpPr>
            <p:nvPr/>
          </p:nvGrpSpPr>
          <p:grpSpPr bwMode="auto">
            <a:xfrm>
              <a:off x="4" y="533"/>
              <a:ext cx="1698" cy="288"/>
              <a:chOff x="0" y="0"/>
              <a:chExt cx="1698" cy="288"/>
            </a:xfrm>
          </p:grpSpPr>
          <p:sp>
            <p:nvSpPr>
              <p:cNvPr id="76" name="Arc 59"/>
              <p:cNvSpPr>
                <a:spLocks/>
              </p:cNvSpPr>
              <p:nvPr/>
            </p:nvSpPr>
            <p:spPr bwMode="auto">
              <a:xfrm>
                <a:off x="0" y="11"/>
                <a:ext cx="1688" cy="277"/>
              </a:xfrm>
              <a:custGeom>
                <a:avLst/>
                <a:gdLst>
                  <a:gd name="T0" fmla="*/ 0 w 42563"/>
                  <a:gd name="T1" fmla="*/ 0 h 21600"/>
                  <a:gd name="T2" fmla="*/ 42563 w 42563"/>
                  <a:gd name="T3" fmla="*/ 21600 h 21600"/>
                </a:gdLst>
                <a:ahLst/>
                <a:cxnLst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21023" y="0"/>
                  </a:cxn>
                  <a:cxn ang="0">
                    <a:pos x="42563" y="1607"/>
                  </a:cxn>
                </a:cxnLst>
                <a:rect l="T0" t="T1" r="T2" b="T3"/>
                <a:pathLst>
                  <a:path w="42563" h="21600" fill="none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</a:path>
                  <a:path w="42563" h="21600" stroke="0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  <a:lnTo>
                      <a:pt x="21023" y="0"/>
                    </a:lnTo>
                    <a:lnTo>
                      <a:pt x="42563" y="1607"/>
                    </a:lnTo>
                    <a:close/>
                  </a:path>
                </a:pathLst>
              </a:custGeom>
              <a:noFill/>
              <a:ln w="9525" cmpd="sng">
                <a:solidFill>
                  <a:srgbClr val="FFFFFF">
                    <a:alpha val="50000"/>
                  </a:srgbClr>
                </a:solidFill>
                <a:bevel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7" name="Arc 60"/>
              <p:cNvSpPr>
                <a:spLocks/>
              </p:cNvSpPr>
              <p:nvPr/>
            </p:nvSpPr>
            <p:spPr bwMode="auto">
              <a:xfrm>
                <a:off x="10" y="0"/>
                <a:ext cx="1688" cy="277"/>
              </a:xfrm>
              <a:custGeom>
                <a:avLst/>
                <a:gdLst>
                  <a:gd name="T0" fmla="*/ 0 w 42563"/>
                  <a:gd name="T1" fmla="*/ 0 h 21600"/>
                  <a:gd name="T2" fmla="*/ 42563 w 42563"/>
                  <a:gd name="T3" fmla="*/ 21600 h 21600"/>
                </a:gdLst>
                <a:ahLst/>
                <a:cxnLst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42563" y="1607"/>
                  </a:cxn>
                  <a:cxn ang="0">
                    <a:pos x="21023" y="21600"/>
                  </a:cxn>
                  <a:cxn ang="0">
                    <a:pos x="-1" y="4958"/>
                  </a:cxn>
                  <a:cxn ang="0">
                    <a:pos x="21023" y="0"/>
                  </a:cxn>
                  <a:cxn ang="0">
                    <a:pos x="42563" y="1607"/>
                  </a:cxn>
                </a:cxnLst>
                <a:rect l="T0" t="T1" r="T2" b="T3"/>
                <a:pathLst>
                  <a:path w="42563" h="21600" fill="none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</a:path>
                  <a:path w="42563" h="21600" stroke="0" extrusionOk="0">
                    <a:moveTo>
                      <a:pt x="42563" y="1607"/>
                    </a:moveTo>
                    <a:cubicBezTo>
                      <a:pt x="41721" y="12881"/>
                      <a:pt x="32328" y="21599"/>
                      <a:pt x="21023" y="21600"/>
                    </a:cubicBezTo>
                    <a:cubicBezTo>
                      <a:pt x="11003" y="21600"/>
                      <a:pt x="2299" y="14709"/>
                      <a:pt x="-1" y="4958"/>
                    </a:cubicBezTo>
                    <a:lnTo>
                      <a:pt x="21023" y="0"/>
                    </a:lnTo>
                    <a:lnTo>
                      <a:pt x="42563" y="1607"/>
                    </a:lnTo>
                    <a:close/>
                  </a:path>
                </a:pathLst>
              </a:custGeom>
              <a:noFill/>
              <a:ln w="9525" cmpd="sng">
                <a:solidFill>
                  <a:srgbClr val="000000">
                    <a:alpha val="50000"/>
                  </a:srgbClr>
                </a:solidFill>
                <a:bevel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Group 61"/>
            <p:cNvGrpSpPr>
              <a:grpSpLocks/>
            </p:cNvGrpSpPr>
            <p:nvPr/>
          </p:nvGrpSpPr>
          <p:grpSpPr bwMode="auto">
            <a:xfrm>
              <a:off x="879" y="567"/>
              <a:ext cx="8" cy="520"/>
              <a:chOff x="0" y="0"/>
              <a:chExt cx="8" cy="520"/>
            </a:xfrm>
          </p:grpSpPr>
          <p:sp>
            <p:nvSpPr>
              <p:cNvPr id="74" name="Line 62"/>
              <p:cNvSpPr>
                <a:spLocks noChangeShapeType="1"/>
              </p:cNvSpPr>
              <p:nvPr/>
            </p:nvSpPr>
            <p:spPr bwMode="auto">
              <a:xfrm>
                <a:off x="8" y="0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Line 63"/>
              <p:cNvSpPr>
                <a:spLocks noChangeShapeType="1"/>
              </p:cNvSpPr>
              <p:nvPr/>
            </p:nvSpPr>
            <p:spPr bwMode="auto">
              <a:xfrm>
                <a:off x="0" y="6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0" name="Line 64"/>
            <p:cNvSpPr>
              <a:spLocks noChangeShapeType="1"/>
            </p:cNvSpPr>
            <p:nvPr/>
          </p:nvSpPr>
          <p:spPr bwMode="auto">
            <a:xfrm flipH="1" flipV="1">
              <a:off x="877" y="0"/>
              <a:ext cx="8" cy="557"/>
            </a:xfrm>
            <a:prstGeom prst="line">
              <a:avLst/>
            </a:prstGeom>
            <a:noFill/>
            <a:ln w="9525" cmpd="sng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Line 65"/>
            <p:cNvSpPr>
              <a:spLocks noChangeShapeType="1"/>
            </p:cNvSpPr>
            <p:nvPr/>
          </p:nvSpPr>
          <p:spPr bwMode="auto">
            <a:xfrm flipV="1">
              <a:off x="877" y="252"/>
              <a:ext cx="0" cy="315"/>
            </a:xfrm>
            <a:prstGeom prst="line">
              <a:avLst/>
            </a:prstGeom>
            <a:noFill/>
            <a:ln w="9525" cmpd="sng">
              <a:solidFill>
                <a:srgbClr val="000000">
                  <a:alpha val="50000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62" name="Group 66"/>
            <p:cNvGrpSpPr>
              <a:grpSpLocks/>
            </p:cNvGrpSpPr>
            <p:nvPr/>
          </p:nvGrpSpPr>
          <p:grpSpPr bwMode="auto">
            <a:xfrm rot="-228702">
              <a:off x="156" y="157"/>
              <a:ext cx="1380" cy="239"/>
              <a:chOff x="0" y="0"/>
              <a:chExt cx="613" cy="239"/>
            </a:xfrm>
          </p:grpSpPr>
          <p:sp>
            <p:nvSpPr>
              <p:cNvPr id="72" name="Line 67"/>
              <p:cNvSpPr>
                <a:spLocks noChangeShapeType="1"/>
              </p:cNvSpPr>
              <p:nvPr/>
            </p:nvSpPr>
            <p:spPr bwMode="auto">
              <a:xfrm flipV="1">
                <a:off x="0" y="16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" name="Line 68"/>
              <p:cNvSpPr>
                <a:spLocks noChangeShapeType="1"/>
              </p:cNvSpPr>
              <p:nvPr/>
            </p:nvSpPr>
            <p:spPr bwMode="auto">
              <a:xfrm flipV="1">
                <a:off x="7" y="0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3" name="Group 69"/>
            <p:cNvGrpSpPr>
              <a:grpSpLocks/>
            </p:cNvGrpSpPr>
            <p:nvPr/>
          </p:nvGrpSpPr>
          <p:grpSpPr bwMode="auto">
            <a:xfrm flipH="1">
              <a:off x="163" y="449"/>
              <a:ext cx="8" cy="520"/>
              <a:chOff x="0" y="0"/>
              <a:chExt cx="8" cy="520"/>
            </a:xfrm>
          </p:grpSpPr>
          <p:sp>
            <p:nvSpPr>
              <p:cNvPr id="70" name="Line 70"/>
              <p:cNvSpPr>
                <a:spLocks noChangeShapeType="1"/>
              </p:cNvSpPr>
              <p:nvPr/>
            </p:nvSpPr>
            <p:spPr bwMode="auto">
              <a:xfrm>
                <a:off x="8" y="0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" name="Line 71"/>
              <p:cNvSpPr>
                <a:spLocks noChangeShapeType="1"/>
              </p:cNvSpPr>
              <p:nvPr/>
            </p:nvSpPr>
            <p:spPr bwMode="auto">
              <a:xfrm>
                <a:off x="0" y="6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4" name="Group 72"/>
            <p:cNvGrpSpPr>
              <a:grpSpLocks/>
            </p:cNvGrpSpPr>
            <p:nvPr/>
          </p:nvGrpSpPr>
          <p:grpSpPr bwMode="auto">
            <a:xfrm>
              <a:off x="1537" y="447"/>
              <a:ext cx="8" cy="520"/>
              <a:chOff x="0" y="0"/>
              <a:chExt cx="8" cy="520"/>
            </a:xfrm>
          </p:grpSpPr>
          <p:sp>
            <p:nvSpPr>
              <p:cNvPr id="68" name="Line 73"/>
              <p:cNvSpPr>
                <a:spLocks noChangeShapeType="1"/>
              </p:cNvSpPr>
              <p:nvPr/>
            </p:nvSpPr>
            <p:spPr bwMode="auto">
              <a:xfrm>
                <a:off x="8" y="0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" name="Line 74"/>
              <p:cNvSpPr>
                <a:spLocks noChangeShapeType="1"/>
              </p:cNvSpPr>
              <p:nvPr/>
            </p:nvSpPr>
            <p:spPr bwMode="auto">
              <a:xfrm>
                <a:off x="0" y="6"/>
                <a:ext cx="0" cy="514"/>
              </a:xfrm>
              <a:prstGeom prst="line">
                <a:avLst/>
              </a:prstGeom>
              <a:noFill/>
              <a:ln w="19050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5" name="Group 75"/>
            <p:cNvGrpSpPr>
              <a:grpSpLocks/>
            </p:cNvGrpSpPr>
            <p:nvPr/>
          </p:nvGrpSpPr>
          <p:grpSpPr bwMode="auto">
            <a:xfrm rot="1482505">
              <a:off x="252" y="160"/>
              <a:ext cx="1331" cy="227"/>
              <a:chOff x="0" y="0"/>
              <a:chExt cx="613" cy="239"/>
            </a:xfrm>
          </p:grpSpPr>
          <p:sp>
            <p:nvSpPr>
              <p:cNvPr id="66" name="Line 76"/>
              <p:cNvSpPr>
                <a:spLocks noChangeShapeType="1"/>
              </p:cNvSpPr>
              <p:nvPr/>
            </p:nvSpPr>
            <p:spPr bwMode="auto">
              <a:xfrm flipV="1">
                <a:off x="0" y="16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7" name="Line 77"/>
              <p:cNvSpPr>
                <a:spLocks noChangeShapeType="1"/>
              </p:cNvSpPr>
              <p:nvPr/>
            </p:nvSpPr>
            <p:spPr bwMode="auto">
              <a:xfrm flipV="1">
                <a:off x="7" y="0"/>
                <a:ext cx="606" cy="223"/>
              </a:xfrm>
              <a:prstGeom prst="line">
                <a:avLst/>
              </a:prstGeom>
              <a:noFill/>
              <a:ln w="9525" cmpd="sng">
                <a:solidFill>
                  <a:srgbClr val="000000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8" name="Oval 78"/>
          <p:cNvSpPr>
            <a:spLocks noChangeArrowheads="1"/>
          </p:cNvSpPr>
          <p:nvPr/>
        </p:nvSpPr>
        <p:spPr bwMode="auto">
          <a:xfrm>
            <a:off x="3260758" y="1527645"/>
            <a:ext cx="2698750" cy="12398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3500">
                <a:srgbClr val="E6E6E6"/>
              </a:gs>
              <a:gs pos="16000">
                <a:srgbClr val="7D8496"/>
              </a:gs>
              <a:gs pos="23500">
                <a:srgbClr val="E6E6E6"/>
              </a:gs>
              <a:gs pos="42500">
                <a:srgbClr val="7D8496"/>
              </a:gs>
              <a:gs pos="50000">
                <a:srgbClr val="E6E6E6"/>
              </a:gs>
              <a:gs pos="57500">
                <a:srgbClr val="7D8496"/>
              </a:gs>
              <a:gs pos="76500">
                <a:srgbClr val="E6E6E6"/>
              </a:gs>
              <a:gs pos="84000">
                <a:srgbClr val="7D8496"/>
              </a:gs>
              <a:gs pos="96500">
                <a:srgbClr val="E6E6E6"/>
              </a:gs>
              <a:gs pos="100000">
                <a:srgbClr val="FFFF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9" name="Group 79"/>
          <p:cNvGrpSpPr>
            <a:grpSpLocks/>
          </p:cNvGrpSpPr>
          <p:nvPr/>
        </p:nvGrpSpPr>
        <p:grpSpPr bwMode="auto">
          <a:xfrm>
            <a:off x="3260762" y="1356195"/>
            <a:ext cx="2693987" cy="1239837"/>
            <a:chOff x="0" y="0"/>
            <a:chExt cx="2100" cy="891"/>
          </a:xfrm>
        </p:grpSpPr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048" y="0"/>
              <a:ext cx="757" cy="445"/>
            </a:xfrm>
            <a:custGeom>
              <a:avLst/>
              <a:gdLst>
                <a:gd name="T0" fmla="*/ 0 w 1152"/>
                <a:gd name="T1" fmla="*/ 0 h 678"/>
                <a:gd name="T2" fmla="*/ 1152 w 1152"/>
                <a:gd name="T3" fmla="*/ 678 h 678"/>
              </a:gdLst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60" y="0"/>
                </a:cxn>
                <a:cxn ang="0">
                  <a:pos x="84" y="0"/>
                </a:cxn>
                <a:cxn ang="0">
                  <a:pos x="114" y="0"/>
                </a:cxn>
                <a:cxn ang="0">
                  <a:pos x="138" y="0"/>
                </a:cxn>
                <a:cxn ang="0">
                  <a:pos x="168" y="0"/>
                </a:cxn>
                <a:cxn ang="0">
                  <a:pos x="198" y="6"/>
                </a:cxn>
                <a:cxn ang="0">
                  <a:pos x="222" y="6"/>
                </a:cxn>
                <a:cxn ang="0">
                  <a:pos x="252" y="6"/>
                </a:cxn>
                <a:cxn ang="0">
                  <a:pos x="282" y="6"/>
                </a:cxn>
                <a:cxn ang="0">
                  <a:pos x="306" y="12"/>
                </a:cxn>
                <a:cxn ang="0">
                  <a:pos x="336" y="12"/>
                </a:cxn>
                <a:cxn ang="0">
                  <a:pos x="360" y="18"/>
                </a:cxn>
                <a:cxn ang="0">
                  <a:pos x="390" y="18"/>
                </a:cxn>
                <a:cxn ang="0">
                  <a:pos x="414" y="24"/>
                </a:cxn>
                <a:cxn ang="0">
                  <a:pos x="444" y="24"/>
                </a:cxn>
                <a:cxn ang="0">
                  <a:pos x="468" y="30"/>
                </a:cxn>
                <a:cxn ang="0">
                  <a:pos x="498" y="30"/>
                </a:cxn>
                <a:cxn ang="0">
                  <a:pos x="522" y="36"/>
                </a:cxn>
                <a:cxn ang="0">
                  <a:pos x="546" y="42"/>
                </a:cxn>
                <a:cxn ang="0">
                  <a:pos x="576" y="42"/>
                </a:cxn>
                <a:cxn ang="0">
                  <a:pos x="600" y="48"/>
                </a:cxn>
                <a:cxn ang="0">
                  <a:pos x="624" y="54"/>
                </a:cxn>
                <a:cxn ang="0">
                  <a:pos x="654" y="60"/>
                </a:cxn>
                <a:cxn ang="0">
                  <a:pos x="678" y="60"/>
                </a:cxn>
                <a:cxn ang="0">
                  <a:pos x="702" y="66"/>
                </a:cxn>
                <a:cxn ang="0">
                  <a:pos x="726" y="72"/>
                </a:cxn>
                <a:cxn ang="0">
                  <a:pos x="750" y="78"/>
                </a:cxn>
                <a:cxn ang="0">
                  <a:pos x="774" y="84"/>
                </a:cxn>
                <a:cxn ang="0">
                  <a:pos x="804" y="90"/>
                </a:cxn>
                <a:cxn ang="0">
                  <a:pos x="828" y="96"/>
                </a:cxn>
                <a:cxn ang="0">
                  <a:pos x="846" y="102"/>
                </a:cxn>
                <a:cxn ang="0">
                  <a:pos x="870" y="108"/>
                </a:cxn>
                <a:cxn ang="0">
                  <a:pos x="894" y="114"/>
                </a:cxn>
                <a:cxn ang="0">
                  <a:pos x="918" y="120"/>
                </a:cxn>
                <a:cxn ang="0">
                  <a:pos x="942" y="126"/>
                </a:cxn>
                <a:cxn ang="0">
                  <a:pos x="966" y="138"/>
                </a:cxn>
                <a:cxn ang="0">
                  <a:pos x="984" y="144"/>
                </a:cxn>
                <a:cxn ang="0">
                  <a:pos x="1008" y="150"/>
                </a:cxn>
                <a:cxn ang="0">
                  <a:pos x="1032" y="156"/>
                </a:cxn>
                <a:cxn ang="0">
                  <a:pos x="1050" y="162"/>
                </a:cxn>
                <a:cxn ang="0">
                  <a:pos x="1074" y="174"/>
                </a:cxn>
                <a:cxn ang="0">
                  <a:pos x="1092" y="180"/>
                </a:cxn>
                <a:cxn ang="0">
                  <a:pos x="1110" y="186"/>
                </a:cxn>
                <a:cxn ang="0">
                  <a:pos x="1134" y="198"/>
                </a:cxn>
                <a:cxn ang="0">
                  <a:pos x="1152" y="204"/>
                </a:cxn>
                <a:cxn ang="0">
                  <a:pos x="0" y="678"/>
                </a:cxn>
                <a:cxn ang="0">
                  <a:pos x="0" y="0"/>
                </a:cxn>
              </a:cxnLst>
              <a:rect l="T0" t="T1" r="T2" b="T3"/>
              <a:pathLst>
                <a:path w="1152" h="678">
                  <a:moveTo>
                    <a:pt x="0" y="0"/>
                  </a:moveTo>
                  <a:lnTo>
                    <a:pt x="30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4" y="0"/>
                  </a:lnTo>
                  <a:lnTo>
                    <a:pt x="138" y="0"/>
                  </a:lnTo>
                  <a:lnTo>
                    <a:pt x="168" y="0"/>
                  </a:lnTo>
                  <a:lnTo>
                    <a:pt x="198" y="6"/>
                  </a:lnTo>
                  <a:lnTo>
                    <a:pt x="222" y="6"/>
                  </a:lnTo>
                  <a:lnTo>
                    <a:pt x="252" y="6"/>
                  </a:lnTo>
                  <a:lnTo>
                    <a:pt x="282" y="6"/>
                  </a:lnTo>
                  <a:lnTo>
                    <a:pt x="306" y="12"/>
                  </a:lnTo>
                  <a:lnTo>
                    <a:pt x="336" y="12"/>
                  </a:lnTo>
                  <a:lnTo>
                    <a:pt x="360" y="18"/>
                  </a:lnTo>
                  <a:lnTo>
                    <a:pt x="390" y="18"/>
                  </a:lnTo>
                  <a:lnTo>
                    <a:pt x="414" y="24"/>
                  </a:lnTo>
                  <a:lnTo>
                    <a:pt x="444" y="24"/>
                  </a:lnTo>
                  <a:lnTo>
                    <a:pt x="468" y="30"/>
                  </a:lnTo>
                  <a:lnTo>
                    <a:pt x="498" y="30"/>
                  </a:lnTo>
                  <a:lnTo>
                    <a:pt x="522" y="36"/>
                  </a:lnTo>
                  <a:lnTo>
                    <a:pt x="546" y="42"/>
                  </a:lnTo>
                  <a:lnTo>
                    <a:pt x="576" y="42"/>
                  </a:lnTo>
                  <a:lnTo>
                    <a:pt x="600" y="48"/>
                  </a:lnTo>
                  <a:lnTo>
                    <a:pt x="624" y="54"/>
                  </a:lnTo>
                  <a:lnTo>
                    <a:pt x="654" y="60"/>
                  </a:lnTo>
                  <a:lnTo>
                    <a:pt x="678" y="60"/>
                  </a:lnTo>
                  <a:lnTo>
                    <a:pt x="702" y="66"/>
                  </a:lnTo>
                  <a:lnTo>
                    <a:pt x="726" y="72"/>
                  </a:lnTo>
                  <a:lnTo>
                    <a:pt x="750" y="78"/>
                  </a:lnTo>
                  <a:lnTo>
                    <a:pt x="774" y="84"/>
                  </a:lnTo>
                  <a:lnTo>
                    <a:pt x="804" y="90"/>
                  </a:lnTo>
                  <a:lnTo>
                    <a:pt x="828" y="96"/>
                  </a:lnTo>
                  <a:lnTo>
                    <a:pt x="846" y="102"/>
                  </a:lnTo>
                  <a:lnTo>
                    <a:pt x="870" y="108"/>
                  </a:lnTo>
                  <a:lnTo>
                    <a:pt x="894" y="114"/>
                  </a:lnTo>
                  <a:lnTo>
                    <a:pt x="918" y="120"/>
                  </a:lnTo>
                  <a:lnTo>
                    <a:pt x="942" y="126"/>
                  </a:lnTo>
                  <a:lnTo>
                    <a:pt x="966" y="138"/>
                  </a:lnTo>
                  <a:lnTo>
                    <a:pt x="984" y="144"/>
                  </a:lnTo>
                  <a:lnTo>
                    <a:pt x="1008" y="150"/>
                  </a:lnTo>
                  <a:lnTo>
                    <a:pt x="1032" y="156"/>
                  </a:lnTo>
                  <a:lnTo>
                    <a:pt x="1050" y="162"/>
                  </a:lnTo>
                  <a:lnTo>
                    <a:pt x="1074" y="174"/>
                  </a:lnTo>
                  <a:lnTo>
                    <a:pt x="1092" y="180"/>
                  </a:lnTo>
                  <a:lnTo>
                    <a:pt x="1110" y="186"/>
                  </a:lnTo>
                  <a:lnTo>
                    <a:pt x="1134" y="198"/>
                  </a:lnTo>
                  <a:lnTo>
                    <a:pt x="1152" y="204"/>
                  </a:lnTo>
                  <a:lnTo>
                    <a:pt x="0" y="67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7067AF"/>
                </a:gs>
                <a:gs pos="100000">
                  <a:srgbClr val="34305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295" y="0"/>
              <a:ext cx="753" cy="445"/>
            </a:xfrm>
            <a:custGeom>
              <a:avLst/>
              <a:gdLst>
                <a:gd name="T0" fmla="*/ 0 w 1146"/>
                <a:gd name="T1" fmla="*/ 0 h 678"/>
                <a:gd name="T2" fmla="*/ 1146 w 1146"/>
                <a:gd name="T3" fmla="*/ 678 h 678"/>
              </a:gdLst>
              <a:ahLst/>
              <a:cxnLst>
                <a:cxn ang="0">
                  <a:pos x="0" y="204"/>
                </a:cxn>
                <a:cxn ang="0">
                  <a:pos x="18" y="198"/>
                </a:cxn>
                <a:cxn ang="0">
                  <a:pos x="36" y="186"/>
                </a:cxn>
                <a:cxn ang="0">
                  <a:pos x="54" y="180"/>
                </a:cxn>
                <a:cxn ang="0">
                  <a:pos x="78" y="174"/>
                </a:cxn>
                <a:cxn ang="0">
                  <a:pos x="96" y="162"/>
                </a:cxn>
                <a:cxn ang="0">
                  <a:pos x="120" y="156"/>
                </a:cxn>
                <a:cxn ang="0">
                  <a:pos x="144" y="150"/>
                </a:cxn>
                <a:cxn ang="0">
                  <a:pos x="162" y="144"/>
                </a:cxn>
                <a:cxn ang="0">
                  <a:pos x="186" y="138"/>
                </a:cxn>
                <a:cxn ang="0">
                  <a:pos x="210" y="126"/>
                </a:cxn>
                <a:cxn ang="0">
                  <a:pos x="228" y="120"/>
                </a:cxn>
                <a:cxn ang="0">
                  <a:pos x="252" y="114"/>
                </a:cxn>
                <a:cxn ang="0">
                  <a:pos x="276" y="108"/>
                </a:cxn>
                <a:cxn ang="0">
                  <a:pos x="300" y="102"/>
                </a:cxn>
                <a:cxn ang="0">
                  <a:pos x="324" y="96"/>
                </a:cxn>
                <a:cxn ang="0">
                  <a:pos x="348" y="90"/>
                </a:cxn>
                <a:cxn ang="0">
                  <a:pos x="372" y="84"/>
                </a:cxn>
                <a:cxn ang="0">
                  <a:pos x="396" y="78"/>
                </a:cxn>
                <a:cxn ang="0">
                  <a:pos x="420" y="72"/>
                </a:cxn>
                <a:cxn ang="0">
                  <a:pos x="444" y="66"/>
                </a:cxn>
                <a:cxn ang="0">
                  <a:pos x="474" y="60"/>
                </a:cxn>
                <a:cxn ang="0">
                  <a:pos x="498" y="60"/>
                </a:cxn>
                <a:cxn ang="0">
                  <a:pos x="522" y="54"/>
                </a:cxn>
                <a:cxn ang="0">
                  <a:pos x="546" y="48"/>
                </a:cxn>
                <a:cxn ang="0">
                  <a:pos x="576" y="42"/>
                </a:cxn>
                <a:cxn ang="0">
                  <a:pos x="600" y="42"/>
                </a:cxn>
                <a:cxn ang="0">
                  <a:pos x="624" y="36"/>
                </a:cxn>
                <a:cxn ang="0">
                  <a:pos x="654" y="30"/>
                </a:cxn>
                <a:cxn ang="0">
                  <a:pos x="678" y="30"/>
                </a:cxn>
                <a:cxn ang="0">
                  <a:pos x="708" y="24"/>
                </a:cxn>
                <a:cxn ang="0">
                  <a:pos x="732" y="24"/>
                </a:cxn>
                <a:cxn ang="0">
                  <a:pos x="762" y="18"/>
                </a:cxn>
                <a:cxn ang="0">
                  <a:pos x="786" y="18"/>
                </a:cxn>
                <a:cxn ang="0">
                  <a:pos x="816" y="12"/>
                </a:cxn>
                <a:cxn ang="0">
                  <a:pos x="840" y="12"/>
                </a:cxn>
                <a:cxn ang="0">
                  <a:pos x="870" y="6"/>
                </a:cxn>
                <a:cxn ang="0">
                  <a:pos x="900" y="6"/>
                </a:cxn>
                <a:cxn ang="0">
                  <a:pos x="924" y="6"/>
                </a:cxn>
                <a:cxn ang="0">
                  <a:pos x="954" y="6"/>
                </a:cxn>
                <a:cxn ang="0">
                  <a:pos x="978" y="0"/>
                </a:cxn>
                <a:cxn ang="0">
                  <a:pos x="1008" y="0"/>
                </a:cxn>
                <a:cxn ang="0">
                  <a:pos x="1038" y="0"/>
                </a:cxn>
                <a:cxn ang="0">
                  <a:pos x="1062" y="0"/>
                </a:cxn>
                <a:cxn ang="0">
                  <a:pos x="1092" y="0"/>
                </a:cxn>
                <a:cxn ang="0">
                  <a:pos x="1122" y="0"/>
                </a:cxn>
                <a:cxn ang="0">
                  <a:pos x="1146" y="0"/>
                </a:cxn>
                <a:cxn ang="0">
                  <a:pos x="1146" y="678"/>
                </a:cxn>
                <a:cxn ang="0">
                  <a:pos x="0" y="204"/>
                </a:cxn>
              </a:cxnLst>
              <a:rect l="T0" t="T1" r="T2" b="T3"/>
              <a:pathLst>
                <a:path w="1146" h="678">
                  <a:moveTo>
                    <a:pt x="0" y="204"/>
                  </a:moveTo>
                  <a:lnTo>
                    <a:pt x="18" y="198"/>
                  </a:lnTo>
                  <a:lnTo>
                    <a:pt x="36" y="186"/>
                  </a:lnTo>
                  <a:lnTo>
                    <a:pt x="54" y="180"/>
                  </a:lnTo>
                  <a:lnTo>
                    <a:pt x="78" y="174"/>
                  </a:lnTo>
                  <a:lnTo>
                    <a:pt x="96" y="162"/>
                  </a:lnTo>
                  <a:lnTo>
                    <a:pt x="120" y="156"/>
                  </a:lnTo>
                  <a:lnTo>
                    <a:pt x="144" y="150"/>
                  </a:lnTo>
                  <a:lnTo>
                    <a:pt x="162" y="144"/>
                  </a:lnTo>
                  <a:lnTo>
                    <a:pt x="186" y="138"/>
                  </a:lnTo>
                  <a:lnTo>
                    <a:pt x="210" y="126"/>
                  </a:lnTo>
                  <a:lnTo>
                    <a:pt x="228" y="120"/>
                  </a:lnTo>
                  <a:lnTo>
                    <a:pt x="252" y="114"/>
                  </a:lnTo>
                  <a:lnTo>
                    <a:pt x="276" y="108"/>
                  </a:lnTo>
                  <a:lnTo>
                    <a:pt x="300" y="102"/>
                  </a:lnTo>
                  <a:lnTo>
                    <a:pt x="324" y="96"/>
                  </a:lnTo>
                  <a:lnTo>
                    <a:pt x="348" y="90"/>
                  </a:lnTo>
                  <a:lnTo>
                    <a:pt x="372" y="84"/>
                  </a:lnTo>
                  <a:lnTo>
                    <a:pt x="396" y="78"/>
                  </a:lnTo>
                  <a:lnTo>
                    <a:pt x="420" y="72"/>
                  </a:lnTo>
                  <a:lnTo>
                    <a:pt x="444" y="66"/>
                  </a:lnTo>
                  <a:lnTo>
                    <a:pt x="474" y="60"/>
                  </a:lnTo>
                  <a:lnTo>
                    <a:pt x="498" y="60"/>
                  </a:lnTo>
                  <a:lnTo>
                    <a:pt x="522" y="54"/>
                  </a:lnTo>
                  <a:lnTo>
                    <a:pt x="546" y="48"/>
                  </a:lnTo>
                  <a:lnTo>
                    <a:pt x="576" y="42"/>
                  </a:lnTo>
                  <a:lnTo>
                    <a:pt x="600" y="42"/>
                  </a:lnTo>
                  <a:lnTo>
                    <a:pt x="624" y="36"/>
                  </a:lnTo>
                  <a:lnTo>
                    <a:pt x="654" y="30"/>
                  </a:lnTo>
                  <a:lnTo>
                    <a:pt x="678" y="30"/>
                  </a:lnTo>
                  <a:lnTo>
                    <a:pt x="708" y="24"/>
                  </a:lnTo>
                  <a:lnTo>
                    <a:pt x="732" y="24"/>
                  </a:lnTo>
                  <a:lnTo>
                    <a:pt x="762" y="18"/>
                  </a:lnTo>
                  <a:lnTo>
                    <a:pt x="786" y="18"/>
                  </a:lnTo>
                  <a:lnTo>
                    <a:pt x="816" y="12"/>
                  </a:lnTo>
                  <a:lnTo>
                    <a:pt x="840" y="12"/>
                  </a:lnTo>
                  <a:lnTo>
                    <a:pt x="870" y="6"/>
                  </a:lnTo>
                  <a:lnTo>
                    <a:pt x="900" y="6"/>
                  </a:lnTo>
                  <a:lnTo>
                    <a:pt x="924" y="6"/>
                  </a:lnTo>
                  <a:lnTo>
                    <a:pt x="954" y="6"/>
                  </a:lnTo>
                  <a:lnTo>
                    <a:pt x="978" y="0"/>
                  </a:lnTo>
                  <a:lnTo>
                    <a:pt x="1008" y="0"/>
                  </a:lnTo>
                  <a:lnTo>
                    <a:pt x="1038" y="0"/>
                  </a:lnTo>
                  <a:lnTo>
                    <a:pt x="1062" y="0"/>
                  </a:lnTo>
                  <a:lnTo>
                    <a:pt x="1092" y="0"/>
                  </a:lnTo>
                  <a:lnTo>
                    <a:pt x="1122" y="0"/>
                  </a:lnTo>
                  <a:lnTo>
                    <a:pt x="1146" y="0"/>
                  </a:lnTo>
                  <a:lnTo>
                    <a:pt x="1146" y="678"/>
                  </a:lnTo>
                  <a:lnTo>
                    <a:pt x="0" y="204"/>
                  </a:lnTo>
                  <a:close/>
                </a:path>
              </a:pathLst>
            </a:custGeom>
            <a:gradFill rotWithShape="0">
              <a:gsLst>
                <a:gs pos="0">
                  <a:srgbClr val="33CCFF"/>
                </a:gs>
                <a:gs pos="100000">
                  <a:srgbClr val="185E7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048" y="134"/>
              <a:ext cx="1052" cy="457"/>
            </a:xfrm>
            <a:custGeom>
              <a:avLst/>
              <a:gdLst>
                <a:gd name="T0" fmla="*/ 0 w 1602"/>
                <a:gd name="T1" fmla="*/ 0 h 696"/>
                <a:gd name="T2" fmla="*/ 1602 w 1602"/>
                <a:gd name="T3" fmla="*/ 696 h 696"/>
              </a:gdLst>
              <a:ahLst/>
              <a:cxnLst>
                <a:cxn ang="0">
                  <a:pos x="1170" y="12"/>
                </a:cxn>
                <a:cxn ang="0">
                  <a:pos x="1206" y="30"/>
                </a:cxn>
                <a:cxn ang="0">
                  <a:pos x="1242" y="48"/>
                </a:cxn>
                <a:cxn ang="0">
                  <a:pos x="1278" y="66"/>
                </a:cxn>
                <a:cxn ang="0">
                  <a:pos x="1314" y="84"/>
                </a:cxn>
                <a:cxn ang="0">
                  <a:pos x="1344" y="102"/>
                </a:cxn>
                <a:cxn ang="0">
                  <a:pos x="1374" y="126"/>
                </a:cxn>
                <a:cxn ang="0">
                  <a:pos x="1398" y="144"/>
                </a:cxn>
                <a:cxn ang="0">
                  <a:pos x="1428" y="162"/>
                </a:cxn>
                <a:cxn ang="0">
                  <a:pos x="1452" y="186"/>
                </a:cxn>
                <a:cxn ang="0">
                  <a:pos x="1476" y="210"/>
                </a:cxn>
                <a:cxn ang="0">
                  <a:pos x="1494" y="228"/>
                </a:cxn>
                <a:cxn ang="0">
                  <a:pos x="1512" y="252"/>
                </a:cxn>
                <a:cxn ang="0">
                  <a:pos x="1530" y="276"/>
                </a:cxn>
                <a:cxn ang="0">
                  <a:pos x="1548" y="300"/>
                </a:cxn>
                <a:cxn ang="0">
                  <a:pos x="1560" y="318"/>
                </a:cxn>
                <a:cxn ang="0">
                  <a:pos x="1572" y="342"/>
                </a:cxn>
                <a:cxn ang="0">
                  <a:pos x="1578" y="366"/>
                </a:cxn>
                <a:cxn ang="0">
                  <a:pos x="1590" y="390"/>
                </a:cxn>
                <a:cxn ang="0">
                  <a:pos x="1596" y="414"/>
                </a:cxn>
                <a:cxn ang="0">
                  <a:pos x="1596" y="438"/>
                </a:cxn>
                <a:cxn ang="0">
                  <a:pos x="1602" y="462"/>
                </a:cxn>
                <a:cxn ang="0">
                  <a:pos x="1602" y="486"/>
                </a:cxn>
                <a:cxn ang="0">
                  <a:pos x="1596" y="510"/>
                </a:cxn>
                <a:cxn ang="0">
                  <a:pos x="1596" y="534"/>
                </a:cxn>
                <a:cxn ang="0">
                  <a:pos x="1590" y="558"/>
                </a:cxn>
                <a:cxn ang="0">
                  <a:pos x="1578" y="576"/>
                </a:cxn>
                <a:cxn ang="0">
                  <a:pos x="1572" y="600"/>
                </a:cxn>
                <a:cxn ang="0">
                  <a:pos x="1560" y="624"/>
                </a:cxn>
                <a:cxn ang="0">
                  <a:pos x="1548" y="648"/>
                </a:cxn>
                <a:cxn ang="0">
                  <a:pos x="1530" y="672"/>
                </a:cxn>
                <a:cxn ang="0">
                  <a:pos x="1512" y="696"/>
                </a:cxn>
                <a:cxn ang="0">
                  <a:pos x="1152" y="0"/>
                </a:cxn>
              </a:cxnLst>
              <a:rect l="T0" t="T1" r="T2" b="T3"/>
              <a:pathLst>
                <a:path w="1602" h="696">
                  <a:moveTo>
                    <a:pt x="1152" y="0"/>
                  </a:moveTo>
                  <a:lnTo>
                    <a:pt x="1170" y="12"/>
                  </a:lnTo>
                  <a:lnTo>
                    <a:pt x="1188" y="18"/>
                  </a:lnTo>
                  <a:lnTo>
                    <a:pt x="1206" y="30"/>
                  </a:lnTo>
                  <a:lnTo>
                    <a:pt x="1224" y="36"/>
                  </a:lnTo>
                  <a:lnTo>
                    <a:pt x="1242" y="48"/>
                  </a:lnTo>
                  <a:lnTo>
                    <a:pt x="1260" y="54"/>
                  </a:lnTo>
                  <a:lnTo>
                    <a:pt x="1278" y="66"/>
                  </a:lnTo>
                  <a:lnTo>
                    <a:pt x="1296" y="72"/>
                  </a:lnTo>
                  <a:lnTo>
                    <a:pt x="1314" y="84"/>
                  </a:lnTo>
                  <a:lnTo>
                    <a:pt x="1326" y="96"/>
                  </a:lnTo>
                  <a:lnTo>
                    <a:pt x="1344" y="102"/>
                  </a:lnTo>
                  <a:lnTo>
                    <a:pt x="1356" y="114"/>
                  </a:lnTo>
                  <a:lnTo>
                    <a:pt x="1374" y="126"/>
                  </a:lnTo>
                  <a:lnTo>
                    <a:pt x="1386" y="132"/>
                  </a:lnTo>
                  <a:lnTo>
                    <a:pt x="1398" y="144"/>
                  </a:lnTo>
                  <a:lnTo>
                    <a:pt x="1416" y="156"/>
                  </a:lnTo>
                  <a:lnTo>
                    <a:pt x="1428" y="162"/>
                  </a:lnTo>
                  <a:lnTo>
                    <a:pt x="1440" y="174"/>
                  </a:lnTo>
                  <a:lnTo>
                    <a:pt x="1452" y="186"/>
                  </a:lnTo>
                  <a:lnTo>
                    <a:pt x="1464" y="198"/>
                  </a:lnTo>
                  <a:lnTo>
                    <a:pt x="1476" y="210"/>
                  </a:lnTo>
                  <a:lnTo>
                    <a:pt x="1482" y="216"/>
                  </a:lnTo>
                  <a:lnTo>
                    <a:pt x="1494" y="228"/>
                  </a:lnTo>
                  <a:lnTo>
                    <a:pt x="1506" y="240"/>
                  </a:lnTo>
                  <a:lnTo>
                    <a:pt x="1512" y="252"/>
                  </a:lnTo>
                  <a:lnTo>
                    <a:pt x="1524" y="264"/>
                  </a:lnTo>
                  <a:lnTo>
                    <a:pt x="1530" y="276"/>
                  </a:lnTo>
                  <a:lnTo>
                    <a:pt x="1536" y="288"/>
                  </a:lnTo>
                  <a:lnTo>
                    <a:pt x="1548" y="300"/>
                  </a:lnTo>
                  <a:lnTo>
                    <a:pt x="1554" y="306"/>
                  </a:lnTo>
                  <a:lnTo>
                    <a:pt x="1560" y="318"/>
                  </a:lnTo>
                  <a:lnTo>
                    <a:pt x="1566" y="330"/>
                  </a:lnTo>
                  <a:lnTo>
                    <a:pt x="1572" y="342"/>
                  </a:lnTo>
                  <a:lnTo>
                    <a:pt x="1578" y="354"/>
                  </a:lnTo>
                  <a:lnTo>
                    <a:pt x="1578" y="366"/>
                  </a:lnTo>
                  <a:lnTo>
                    <a:pt x="1584" y="378"/>
                  </a:lnTo>
                  <a:lnTo>
                    <a:pt x="1590" y="390"/>
                  </a:lnTo>
                  <a:lnTo>
                    <a:pt x="1590" y="402"/>
                  </a:lnTo>
                  <a:lnTo>
                    <a:pt x="1596" y="414"/>
                  </a:lnTo>
                  <a:lnTo>
                    <a:pt x="1596" y="426"/>
                  </a:lnTo>
                  <a:lnTo>
                    <a:pt x="1596" y="438"/>
                  </a:lnTo>
                  <a:lnTo>
                    <a:pt x="1602" y="450"/>
                  </a:lnTo>
                  <a:lnTo>
                    <a:pt x="1602" y="462"/>
                  </a:lnTo>
                  <a:lnTo>
                    <a:pt x="1602" y="474"/>
                  </a:lnTo>
                  <a:lnTo>
                    <a:pt x="1602" y="486"/>
                  </a:lnTo>
                  <a:lnTo>
                    <a:pt x="1602" y="498"/>
                  </a:lnTo>
                  <a:lnTo>
                    <a:pt x="1596" y="510"/>
                  </a:lnTo>
                  <a:lnTo>
                    <a:pt x="1596" y="522"/>
                  </a:lnTo>
                  <a:lnTo>
                    <a:pt x="1596" y="534"/>
                  </a:lnTo>
                  <a:lnTo>
                    <a:pt x="1590" y="546"/>
                  </a:lnTo>
                  <a:lnTo>
                    <a:pt x="1590" y="558"/>
                  </a:lnTo>
                  <a:lnTo>
                    <a:pt x="1584" y="564"/>
                  </a:lnTo>
                  <a:lnTo>
                    <a:pt x="1578" y="576"/>
                  </a:lnTo>
                  <a:lnTo>
                    <a:pt x="1578" y="588"/>
                  </a:lnTo>
                  <a:lnTo>
                    <a:pt x="1572" y="600"/>
                  </a:lnTo>
                  <a:lnTo>
                    <a:pt x="1566" y="612"/>
                  </a:lnTo>
                  <a:lnTo>
                    <a:pt x="1560" y="624"/>
                  </a:lnTo>
                  <a:lnTo>
                    <a:pt x="1554" y="636"/>
                  </a:lnTo>
                  <a:lnTo>
                    <a:pt x="1548" y="648"/>
                  </a:lnTo>
                  <a:lnTo>
                    <a:pt x="1536" y="660"/>
                  </a:lnTo>
                  <a:lnTo>
                    <a:pt x="1530" y="672"/>
                  </a:lnTo>
                  <a:lnTo>
                    <a:pt x="1524" y="684"/>
                  </a:lnTo>
                  <a:lnTo>
                    <a:pt x="1512" y="696"/>
                  </a:lnTo>
                  <a:lnTo>
                    <a:pt x="0" y="474"/>
                  </a:lnTo>
                  <a:lnTo>
                    <a:pt x="1152" y="0"/>
                  </a:lnTo>
                  <a:close/>
                </a:path>
              </a:pathLst>
            </a:custGeom>
            <a:gradFill rotWithShape="0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0" y="134"/>
              <a:ext cx="2041" cy="757"/>
            </a:xfrm>
            <a:custGeom>
              <a:avLst/>
              <a:gdLst>
                <a:gd name="T0" fmla="*/ 0 w 3108"/>
                <a:gd name="T1" fmla="*/ 0 h 1152"/>
                <a:gd name="T2" fmla="*/ 3108 w 3108"/>
                <a:gd name="T3" fmla="*/ 1152 h 1152"/>
              </a:gdLst>
              <a:ahLst/>
              <a:cxnLst>
                <a:cxn ang="0">
                  <a:pos x="3078" y="726"/>
                </a:cxn>
                <a:cxn ang="0">
                  <a:pos x="3036" y="768"/>
                </a:cxn>
                <a:cxn ang="0">
                  <a:pos x="2982" y="810"/>
                </a:cxn>
                <a:cxn ang="0">
                  <a:pos x="2922" y="852"/>
                </a:cxn>
                <a:cxn ang="0">
                  <a:pos x="2856" y="888"/>
                </a:cxn>
                <a:cxn ang="0">
                  <a:pos x="2784" y="924"/>
                </a:cxn>
                <a:cxn ang="0">
                  <a:pos x="2706" y="960"/>
                </a:cxn>
                <a:cxn ang="0">
                  <a:pos x="2628" y="990"/>
                </a:cxn>
                <a:cxn ang="0">
                  <a:pos x="2538" y="1020"/>
                </a:cxn>
                <a:cxn ang="0">
                  <a:pos x="2442" y="1050"/>
                </a:cxn>
                <a:cxn ang="0">
                  <a:pos x="2346" y="1074"/>
                </a:cxn>
                <a:cxn ang="0">
                  <a:pos x="2250" y="1092"/>
                </a:cxn>
                <a:cxn ang="0">
                  <a:pos x="2142" y="1110"/>
                </a:cxn>
                <a:cxn ang="0">
                  <a:pos x="2040" y="1122"/>
                </a:cxn>
                <a:cxn ang="0">
                  <a:pos x="1932" y="1134"/>
                </a:cxn>
                <a:cxn ang="0">
                  <a:pos x="1818" y="1146"/>
                </a:cxn>
                <a:cxn ang="0">
                  <a:pos x="1710" y="1146"/>
                </a:cxn>
                <a:cxn ang="0">
                  <a:pos x="1596" y="1152"/>
                </a:cxn>
                <a:cxn ang="0">
                  <a:pos x="1488" y="1146"/>
                </a:cxn>
                <a:cxn ang="0">
                  <a:pos x="1374" y="1146"/>
                </a:cxn>
                <a:cxn ang="0">
                  <a:pos x="1266" y="1134"/>
                </a:cxn>
                <a:cxn ang="0">
                  <a:pos x="1158" y="1122"/>
                </a:cxn>
                <a:cxn ang="0">
                  <a:pos x="1050" y="1110"/>
                </a:cxn>
                <a:cxn ang="0">
                  <a:pos x="948" y="1092"/>
                </a:cxn>
                <a:cxn ang="0">
                  <a:pos x="846" y="1074"/>
                </a:cxn>
                <a:cxn ang="0">
                  <a:pos x="750" y="1050"/>
                </a:cxn>
                <a:cxn ang="0">
                  <a:pos x="660" y="1020"/>
                </a:cxn>
                <a:cxn ang="0">
                  <a:pos x="570" y="990"/>
                </a:cxn>
                <a:cxn ang="0">
                  <a:pos x="486" y="960"/>
                </a:cxn>
                <a:cxn ang="0">
                  <a:pos x="408" y="924"/>
                </a:cxn>
                <a:cxn ang="0">
                  <a:pos x="336" y="888"/>
                </a:cxn>
                <a:cxn ang="0">
                  <a:pos x="270" y="852"/>
                </a:cxn>
                <a:cxn ang="0">
                  <a:pos x="210" y="810"/>
                </a:cxn>
                <a:cxn ang="0">
                  <a:pos x="162" y="768"/>
                </a:cxn>
                <a:cxn ang="0">
                  <a:pos x="114" y="726"/>
                </a:cxn>
                <a:cxn ang="0">
                  <a:pos x="78" y="684"/>
                </a:cxn>
                <a:cxn ang="0">
                  <a:pos x="48" y="636"/>
                </a:cxn>
                <a:cxn ang="0">
                  <a:pos x="24" y="588"/>
                </a:cxn>
                <a:cxn ang="0">
                  <a:pos x="6" y="546"/>
                </a:cxn>
                <a:cxn ang="0">
                  <a:pos x="0" y="498"/>
                </a:cxn>
                <a:cxn ang="0">
                  <a:pos x="0" y="450"/>
                </a:cxn>
                <a:cxn ang="0">
                  <a:pos x="6" y="402"/>
                </a:cxn>
                <a:cxn ang="0">
                  <a:pos x="24" y="354"/>
                </a:cxn>
                <a:cxn ang="0">
                  <a:pos x="48" y="306"/>
                </a:cxn>
                <a:cxn ang="0">
                  <a:pos x="78" y="264"/>
                </a:cxn>
                <a:cxn ang="0">
                  <a:pos x="114" y="216"/>
                </a:cxn>
                <a:cxn ang="0">
                  <a:pos x="162" y="174"/>
                </a:cxn>
                <a:cxn ang="0">
                  <a:pos x="210" y="132"/>
                </a:cxn>
                <a:cxn ang="0">
                  <a:pos x="270" y="96"/>
                </a:cxn>
                <a:cxn ang="0">
                  <a:pos x="336" y="54"/>
                </a:cxn>
                <a:cxn ang="0">
                  <a:pos x="408" y="18"/>
                </a:cxn>
                <a:cxn ang="0">
                  <a:pos x="3108" y="696"/>
                </a:cxn>
              </a:cxnLst>
              <a:rect l="T0" t="T1" r="T2" b="T3"/>
              <a:pathLst>
                <a:path w="3108" h="1152">
                  <a:moveTo>
                    <a:pt x="3108" y="696"/>
                  </a:moveTo>
                  <a:lnTo>
                    <a:pt x="3102" y="702"/>
                  </a:lnTo>
                  <a:lnTo>
                    <a:pt x="3090" y="714"/>
                  </a:lnTo>
                  <a:lnTo>
                    <a:pt x="3078" y="726"/>
                  </a:lnTo>
                  <a:lnTo>
                    <a:pt x="3072" y="738"/>
                  </a:lnTo>
                  <a:lnTo>
                    <a:pt x="3060" y="750"/>
                  </a:lnTo>
                  <a:lnTo>
                    <a:pt x="3048" y="762"/>
                  </a:lnTo>
                  <a:lnTo>
                    <a:pt x="3036" y="768"/>
                  </a:lnTo>
                  <a:lnTo>
                    <a:pt x="3024" y="780"/>
                  </a:lnTo>
                  <a:lnTo>
                    <a:pt x="3012" y="792"/>
                  </a:lnTo>
                  <a:lnTo>
                    <a:pt x="2994" y="804"/>
                  </a:lnTo>
                  <a:lnTo>
                    <a:pt x="2982" y="810"/>
                  </a:lnTo>
                  <a:lnTo>
                    <a:pt x="2970" y="822"/>
                  </a:lnTo>
                  <a:lnTo>
                    <a:pt x="2952" y="834"/>
                  </a:lnTo>
                  <a:lnTo>
                    <a:pt x="2940" y="840"/>
                  </a:lnTo>
                  <a:lnTo>
                    <a:pt x="2922" y="852"/>
                  </a:lnTo>
                  <a:lnTo>
                    <a:pt x="2910" y="864"/>
                  </a:lnTo>
                  <a:lnTo>
                    <a:pt x="2892" y="870"/>
                  </a:lnTo>
                  <a:lnTo>
                    <a:pt x="2874" y="882"/>
                  </a:lnTo>
                  <a:lnTo>
                    <a:pt x="2856" y="888"/>
                  </a:lnTo>
                  <a:lnTo>
                    <a:pt x="2838" y="900"/>
                  </a:lnTo>
                  <a:lnTo>
                    <a:pt x="2820" y="906"/>
                  </a:lnTo>
                  <a:lnTo>
                    <a:pt x="2802" y="918"/>
                  </a:lnTo>
                  <a:lnTo>
                    <a:pt x="2784" y="924"/>
                  </a:lnTo>
                  <a:lnTo>
                    <a:pt x="2766" y="936"/>
                  </a:lnTo>
                  <a:lnTo>
                    <a:pt x="2748" y="942"/>
                  </a:lnTo>
                  <a:lnTo>
                    <a:pt x="2730" y="954"/>
                  </a:lnTo>
                  <a:lnTo>
                    <a:pt x="2706" y="960"/>
                  </a:lnTo>
                  <a:lnTo>
                    <a:pt x="2688" y="966"/>
                  </a:lnTo>
                  <a:lnTo>
                    <a:pt x="2670" y="978"/>
                  </a:lnTo>
                  <a:lnTo>
                    <a:pt x="2646" y="984"/>
                  </a:lnTo>
                  <a:lnTo>
                    <a:pt x="2628" y="990"/>
                  </a:lnTo>
                  <a:lnTo>
                    <a:pt x="2604" y="1002"/>
                  </a:lnTo>
                  <a:lnTo>
                    <a:pt x="2580" y="1008"/>
                  </a:lnTo>
                  <a:lnTo>
                    <a:pt x="2562" y="1014"/>
                  </a:lnTo>
                  <a:lnTo>
                    <a:pt x="2538" y="1020"/>
                  </a:lnTo>
                  <a:lnTo>
                    <a:pt x="2514" y="1026"/>
                  </a:lnTo>
                  <a:lnTo>
                    <a:pt x="2490" y="1032"/>
                  </a:lnTo>
                  <a:lnTo>
                    <a:pt x="2466" y="1044"/>
                  </a:lnTo>
                  <a:lnTo>
                    <a:pt x="2442" y="1050"/>
                  </a:lnTo>
                  <a:lnTo>
                    <a:pt x="2424" y="1056"/>
                  </a:lnTo>
                  <a:lnTo>
                    <a:pt x="2400" y="1062"/>
                  </a:lnTo>
                  <a:lnTo>
                    <a:pt x="2370" y="1068"/>
                  </a:lnTo>
                  <a:lnTo>
                    <a:pt x="2346" y="1074"/>
                  </a:lnTo>
                  <a:lnTo>
                    <a:pt x="2322" y="1074"/>
                  </a:lnTo>
                  <a:lnTo>
                    <a:pt x="2298" y="1080"/>
                  </a:lnTo>
                  <a:lnTo>
                    <a:pt x="2274" y="1086"/>
                  </a:lnTo>
                  <a:lnTo>
                    <a:pt x="2250" y="1092"/>
                  </a:lnTo>
                  <a:lnTo>
                    <a:pt x="2220" y="1098"/>
                  </a:lnTo>
                  <a:lnTo>
                    <a:pt x="2196" y="1104"/>
                  </a:lnTo>
                  <a:lnTo>
                    <a:pt x="2172" y="1104"/>
                  </a:lnTo>
                  <a:lnTo>
                    <a:pt x="2142" y="1110"/>
                  </a:lnTo>
                  <a:lnTo>
                    <a:pt x="2118" y="1116"/>
                  </a:lnTo>
                  <a:lnTo>
                    <a:pt x="2094" y="1116"/>
                  </a:lnTo>
                  <a:lnTo>
                    <a:pt x="2064" y="1122"/>
                  </a:lnTo>
                  <a:lnTo>
                    <a:pt x="2040" y="1122"/>
                  </a:lnTo>
                  <a:lnTo>
                    <a:pt x="2010" y="1128"/>
                  </a:lnTo>
                  <a:lnTo>
                    <a:pt x="1986" y="1128"/>
                  </a:lnTo>
                  <a:lnTo>
                    <a:pt x="1956" y="1134"/>
                  </a:lnTo>
                  <a:lnTo>
                    <a:pt x="1932" y="1134"/>
                  </a:lnTo>
                  <a:lnTo>
                    <a:pt x="1902" y="1140"/>
                  </a:lnTo>
                  <a:lnTo>
                    <a:pt x="1878" y="1140"/>
                  </a:lnTo>
                  <a:lnTo>
                    <a:pt x="1848" y="1140"/>
                  </a:lnTo>
                  <a:lnTo>
                    <a:pt x="1818" y="1146"/>
                  </a:lnTo>
                  <a:lnTo>
                    <a:pt x="1794" y="1146"/>
                  </a:lnTo>
                  <a:lnTo>
                    <a:pt x="1764" y="1146"/>
                  </a:lnTo>
                  <a:lnTo>
                    <a:pt x="1734" y="1146"/>
                  </a:lnTo>
                  <a:lnTo>
                    <a:pt x="1710" y="1146"/>
                  </a:lnTo>
                  <a:lnTo>
                    <a:pt x="1680" y="1152"/>
                  </a:lnTo>
                  <a:lnTo>
                    <a:pt x="1656" y="1152"/>
                  </a:lnTo>
                  <a:lnTo>
                    <a:pt x="1626" y="1152"/>
                  </a:lnTo>
                  <a:lnTo>
                    <a:pt x="1596" y="1152"/>
                  </a:lnTo>
                  <a:lnTo>
                    <a:pt x="1572" y="1152"/>
                  </a:lnTo>
                  <a:lnTo>
                    <a:pt x="1542" y="1152"/>
                  </a:lnTo>
                  <a:lnTo>
                    <a:pt x="1512" y="1152"/>
                  </a:lnTo>
                  <a:lnTo>
                    <a:pt x="1488" y="1146"/>
                  </a:lnTo>
                  <a:lnTo>
                    <a:pt x="1458" y="1146"/>
                  </a:lnTo>
                  <a:lnTo>
                    <a:pt x="1428" y="1146"/>
                  </a:lnTo>
                  <a:lnTo>
                    <a:pt x="1404" y="1146"/>
                  </a:lnTo>
                  <a:lnTo>
                    <a:pt x="1374" y="1146"/>
                  </a:lnTo>
                  <a:lnTo>
                    <a:pt x="1350" y="1140"/>
                  </a:lnTo>
                  <a:lnTo>
                    <a:pt x="1320" y="1140"/>
                  </a:lnTo>
                  <a:lnTo>
                    <a:pt x="1290" y="1140"/>
                  </a:lnTo>
                  <a:lnTo>
                    <a:pt x="1266" y="1134"/>
                  </a:lnTo>
                  <a:lnTo>
                    <a:pt x="1236" y="1134"/>
                  </a:lnTo>
                  <a:lnTo>
                    <a:pt x="1212" y="1128"/>
                  </a:lnTo>
                  <a:lnTo>
                    <a:pt x="1182" y="1128"/>
                  </a:lnTo>
                  <a:lnTo>
                    <a:pt x="1158" y="1122"/>
                  </a:lnTo>
                  <a:lnTo>
                    <a:pt x="1128" y="1122"/>
                  </a:lnTo>
                  <a:lnTo>
                    <a:pt x="1104" y="1116"/>
                  </a:lnTo>
                  <a:lnTo>
                    <a:pt x="1074" y="1116"/>
                  </a:lnTo>
                  <a:lnTo>
                    <a:pt x="1050" y="1110"/>
                  </a:lnTo>
                  <a:lnTo>
                    <a:pt x="1026" y="1104"/>
                  </a:lnTo>
                  <a:lnTo>
                    <a:pt x="996" y="1104"/>
                  </a:lnTo>
                  <a:lnTo>
                    <a:pt x="972" y="1098"/>
                  </a:lnTo>
                  <a:lnTo>
                    <a:pt x="948" y="1092"/>
                  </a:lnTo>
                  <a:lnTo>
                    <a:pt x="924" y="1086"/>
                  </a:lnTo>
                  <a:lnTo>
                    <a:pt x="894" y="1080"/>
                  </a:lnTo>
                  <a:lnTo>
                    <a:pt x="870" y="1074"/>
                  </a:lnTo>
                  <a:lnTo>
                    <a:pt x="846" y="1074"/>
                  </a:lnTo>
                  <a:lnTo>
                    <a:pt x="822" y="1068"/>
                  </a:lnTo>
                  <a:lnTo>
                    <a:pt x="798" y="1062"/>
                  </a:lnTo>
                  <a:lnTo>
                    <a:pt x="774" y="1056"/>
                  </a:lnTo>
                  <a:lnTo>
                    <a:pt x="750" y="1050"/>
                  </a:lnTo>
                  <a:lnTo>
                    <a:pt x="726" y="1044"/>
                  </a:lnTo>
                  <a:lnTo>
                    <a:pt x="702" y="1032"/>
                  </a:lnTo>
                  <a:lnTo>
                    <a:pt x="678" y="1026"/>
                  </a:lnTo>
                  <a:lnTo>
                    <a:pt x="660" y="1020"/>
                  </a:lnTo>
                  <a:lnTo>
                    <a:pt x="636" y="1014"/>
                  </a:lnTo>
                  <a:lnTo>
                    <a:pt x="612" y="1008"/>
                  </a:lnTo>
                  <a:lnTo>
                    <a:pt x="594" y="1002"/>
                  </a:lnTo>
                  <a:lnTo>
                    <a:pt x="570" y="990"/>
                  </a:lnTo>
                  <a:lnTo>
                    <a:pt x="546" y="984"/>
                  </a:lnTo>
                  <a:lnTo>
                    <a:pt x="528" y="978"/>
                  </a:lnTo>
                  <a:lnTo>
                    <a:pt x="504" y="966"/>
                  </a:lnTo>
                  <a:lnTo>
                    <a:pt x="486" y="960"/>
                  </a:lnTo>
                  <a:lnTo>
                    <a:pt x="468" y="954"/>
                  </a:lnTo>
                  <a:lnTo>
                    <a:pt x="450" y="942"/>
                  </a:lnTo>
                  <a:lnTo>
                    <a:pt x="426" y="936"/>
                  </a:lnTo>
                  <a:lnTo>
                    <a:pt x="408" y="924"/>
                  </a:lnTo>
                  <a:lnTo>
                    <a:pt x="390" y="918"/>
                  </a:lnTo>
                  <a:lnTo>
                    <a:pt x="372" y="906"/>
                  </a:lnTo>
                  <a:lnTo>
                    <a:pt x="354" y="900"/>
                  </a:lnTo>
                  <a:lnTo>
                    <a:pt x="336" y="888"/>
                  </a:lnTo>
                  <a:lnTo>
                    <a:pt x="318" y="882"/>
                  </a:lnTo>
                  <a:lnTo>
                    <a:pt x="306" y="870"/>
                  </a:lnTo>
                  <a:lnTo>
                    <a:pt x="288" y="864"/>
                  </a:lnTo>
                  <a:lnTo>
                    <a:pt x="270" y="852"/>
                  </a:lnTo>
                  <a:lnTo>
                    <a:pt x="258" y="840"/>
                  </a:lnTo>
                  <a:lnTo>
                    <a:pt x="240" y="834"/>
                  </a:lnTo>
                  <a:lnTo>
                    <a:pt x="228" y="822"/>
                  </a:lnTo>
                  <a:lnTo>
                    <a:pt x="210" y="810"/>
                  </a:lnTo>
                  <a:lnTo>
                    <a:pt x="198" y="804"/>
                  </a:lnTo>
                  <a:lnTo>
                    <a:pt x="186" y="792"/>
                  </a:lnTo>
                  <a:lnTo>
                    <a:pt x="174" y="780"/>
                  </a:lnTo>
                  <a:lnTo>
                    <a:pt x="162" y="768"/>
                  </a:lnTo>
                  <a:lnTo>
                    <a:pt x="150" y="762"/>
                  </a:lnTo>
                  <a:lnTo>
                    <a:pt x="138" y="750"/>
                  </a:lnTo>
                  <a:lnTo>
                    <a:pt x="126" y="738"/>
                  </a:lnTo>
                  <a:lnTo>
                    <a:pt x="114" y="726"/>
                  </a:lnTo>
                  <a:lnTo>
                    <a:pt x="102" y="714"/>
                  </a:lnTo>
                  <a:lnTo>
                    <a:pt x="96" y="702"/>
                  </a:lnTo>
                  <a:lnTo>
                    <a:pt x="84" y="696"/>
                  </a:lnTo>
                  <a:lnTo>
                    <a:pt x="78" y="684"/>
                  </a:lnTo>
                  <a:lnTo>
                    <a:pt x="66" y="672"/>
                  </a:lnTo>
                  <a:lnTo>
                    <a:pt x="60" y="660"/>
                  </a:lnTo>
                  <a:lnTo>
                    <a:pt x="54" y="648"/>
                  </a:lnTo>
                  <a:lnTo>
                    <a:pt x="48" y="636"/>
                  </a:lnTo>
                  <a:lnTo>
                    <a:pt x="42" y="624"/>
                  </a:lnTo>
                  <a:lnTo>
                    <a:pt x="36" y="612"/>
                  </a:lnTo>
                  <a:lnTo>
                    <a:pt x="30" y="600"/>
                  </a:lnTo>
                  <a:lnTo>
                    <a:pt x="24" y="588"/>
                  </a:lnTo>
                  <a:lnTo>
                    <a:pt x="18" y="576"/>
                  </a:lnTo>
                  <a:lnTo>
                    <a:pt x="12" y="564"/>
                  </a:lnTo>
                  <a:lnTo>
                    <a:pt x="12" y="558"/>
                  </a:lnTo>
                  <a:lnTo>
                    <a:pt x="6" y="546"/>
                  </a:lnTo>
                  <a:lnTo>
                    <a:pt x="6" y="534"/>
                  </a:lnTo>
                  <a:lnTo>
                    <a:pt x="0" y="522"/>
                  </a:lnTo>
                  <a:lnTo>
                    <a:pt x="0" y="510"/>
                  </a:lnTo>
                  <a:lnTo>
                    <a:pt x="0" y="498"/>
                  </a:lnTo>
                  <a:lnTo>
                    <a:pt x="0" y="486"/>
                  </a:lnTo>
                  <a:lnTo>
                    <a:pt x="0" y="474"/>
                  </a:lnTo>
                  <a:lnTo>
                    <a:pt x="0" y="462"/>
                  </a:lnTo>
                  <a:lnTo>
                    <a:pt x="0" y="450"/>
                  </a:lnTo>
                  <a:lnTo>
                    <a:pt x="0" y="438"/>
                  </a:lnTo>
                  <a:lnTo>
                    <a:pt x="0" y="426"/>
                  </a:lnTo>
                  <a:lnTo>
                    <a:pt x="6" y="414"/>
                  </a:lnTo>
                  <a:lnTo>
                    <a:pt x="6" y="402"/>
                  </a:lnTo>
                  <a:lnTo>
                    <a:pt x="12" y="390"/>
                  </a:lnTo>
                  <a:lnTo>
                    <a:pt x="12" y="378"/>
                  </a:lnTo>
                  <a:lnTo>
                    <a:pt x="18" y="366"/>
                  </a:lnTo>
                  <a:lnTo>
                    <a:pt x="24" y="354"/>
                  </a:lnTo>
                  <a:lnTo>
                    <a:pt x="30" y="342"/>
                  </a:lnTo>
                  <a:lnTo>
                    <a:pt x="36" y="330"/>
                  </a:lnTo>
                  <a:lnTo>
                    <a:pt x="42" y="318"/>
                  </a:lnTo>
                  <a:lnTo>
                    <a:pt x="48" y="306"/>
                  </a:lnTo>
                  <a:lnTo>
                    <a:pt x="54" y="300"/>
                  </a:lnTo>
                  <a:lnTo>
                    <a:pt x="60" y="288"/>
                  </a:lnTo>
                  <a:lnTo>
                    <a:pt x="66" y="276"/>
                  </a:lnTo>
                  <a:lnTo>
                    <a:pt x="78" y="264"/>
                  </a:lnTo>
                  <a:lnTo>
                    <a:pt x="84" y="252"/>
                  </a:lnTo>
                  <a:lnTo>
                    <a:pt x="96" y="240"/>
                  </a:lnTo>
                  <a:lnTo>
                    <a:pt x="102" y="228"/>
                  </a:lnTo>
                  <a:lnTo>
                    <a:pt x="114" y="216"/>
                  </a:lnTo>
                  <a:lnTo>
                    <a:pt x="126" y="210"/>
                  </a:lnTo>
                  <a:lnTo>
                    <a:pt x="138" y="198"/>
                  </a:lnTo>
                  <a:lnTo>
                    <a:pt x="150" y="186"/>
                  </a:lnTo>
                  <a:lnTo>
                    <a:pt x="162" y="174"/>
                  </a:lnTo>
                  <a:lnTo>
                    <a:pt x="174" y="162"/>
                  </a:lnTo>
                  <a:lnTo>
                    <a:pt x="186" y="156"/>
                  </a:lnTo>
                  <a:lnTo>
                    <a:pt x="198" y="144"/>
                  </a:lnTo>
                  <a:lnTo>
                    <a:pt x="210" y="132"/>
                  </a:lnTo>
                  <a:lnTo>
                    <a:pt x="228" y="126"/>
                  </a:lnTo>
                  <a:lnTo>
                    <a:pt x="240" y="114"/>
                  </a:lnTo>
                  <a:lnTo>
                    <a:pt x="258" y="102"/>
                  </a:lnTo>
                  <a:lnTo>
                    <a:pt x="270" y="96"/>
                  </a:lnTo>
                  <a:lnTo>
                    <a:pt x="288" y="84"/>
                  </a:lnTo>
                  <a:lnTo>
                    <a:pt x="306" y="72"/>
                  </a:lnTo>
                  <a:lnTo>
                    <a:pt x="318" y="66"/>
                  </a:lnTo>
                  <a:lnTo>
                    <a:pt x="336" y="54"/>
                  </a:lnTo>
                  <a:lnTo>
                    <a:pt x="354" y="48"/>
                  </a:lnTo>
                  <a:lnTo>
                    <a:pt x="372" y="36"/>
                  </a:lnTo>
                  <a:lnTo>
                    <a:pt x="390" y="30"/>
                  </a:lnTo>
                  <a:lnTo>
                    <a:pt x="408" y="18"/>
                  </a:lnTo>
                  <a:lnTo>
                    <a:pt x="426" y="12"/>
                  </a:lnTo>
                  <a:lnTo>
                    <a:pt x="450" y="0"/>
                  </a:lnTo>
                  <a:lnTo>
                    <a:pt x="1596" y="474"/>
                  </a:lnTo>
                  <a:lnTo>
                    <a:pt x="3108" y="696"/>
                  </a:lnTo>
                  <a:close/>
                </a:path>
              </a:pathLst>
            </a:custGeom>
            <a:gradFill rotWithShape="0">
              <a:gsLst>
                <a:gs pos="0">
                  <a:srgbClr val="FF6600"/>
                </a:gs>
                <a:gs pos="100000">
                  <a:srgbClr val="762F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486" y="260"/>
              <a:ext cx="1110" cy="33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500">
                  <a:srgbClr val="E6E6E6"/>
                </a:gs>
                <a:gs pos="16000">
                  <a:srgbClr val="7D8496"/>
                </a:gs>
                <a:gs pos="23500">
                  <a:srgbClr val="E6E6E6"/>
                </a:gs>
                <a:gs pos="42500">
                  <a:srgbClr val="7D8496"/>
                </a:gs>
                <a:gs pos="50000">
                  <a:srgbClr val="E6E6E6"/>
                </a:gs>
                <a:gs pos="57500">
                  <a:srgbClr val="7D8496"/>
                </a:gs>
                <a:gs pos="76500">
                  <a:srgbClr val="E6E6E6"/>
                </a:gs>
                <a:gs pos="84000">
                  <a:srgbClr val="7D8496"/>
                </a:gs>
                <a:gs pos="96500">
                  <a:srgbClr val="E6E6E6"/>
                </a:gs>
                <a:gs pos="100000">
                  <a:srgbClr val="FFFF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576" y="374"/>
              <a:ext cx="912" cy="229"/>
            </a:xfrm>
            <a:prstGeom prst="ellipse">
              <a:avLst/>
            </a:prstGeom>
            <a:gradFill rotWithShape="1">
              <a:gsLst>
                <a:gs pos="0">
                  <a:srgbClr val="CC3300"/>
                </a:gs>
                <a:gs pos="100000">
                  <a:srgbClr val="5E18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" name="Text Box 86"/>
            <p:cNvSpPr txBox="1">
              <a:spLocks noChangeArrowheads="1"/>
            </p:cNvSpPr>
            <p:nvPr/>
          </p:nvSpPr>
          <p:spPr bwMode="auto">
            <a:xfrm>
              <a:off x="786" y="627"/>
              <a:ext cx="389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atinLnBrk="1"/>
              <a:r>
                <a:rPr lang="en-US" sz="1400" b="1">
                  <a:solidFill>
                    <a:srgbClr val="FFFFFF"/>
                  </a:solidFill>
                  <a:ea typeface="Gulim" pitchFamily="34" charset="-127"/>
                </a:rPr>
                <a:t>55%</a:t>
              </a:r>
            </a:p>
          </p:txBody>
        </p:sp>
        <p:sp>
          <p:nvSpPr>
            <p:cNvPr id="87" name="Text Box 87"/>
            <p:cNvSpPr txBox="1">
              <a:spLocks noChangeArrowheads="1"/>
            </p:cNvSpPr>
            <p:nvPr/>
          </p:nvSpPr>
          <p:spPr bwMode="auto">
            <a:xfrm>
              <a:off x="575" y="42"/>
              <a:ext cx="389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atinLnBrk="1"/>
              <a:r>
                <a:rPr lang="en-US" sz="1400" b="1">
                  <a:solidFill>
                    <a:srgbClr val="FFFFFF"/>
                  </a:solidFill>
                  <a:ea typeface="Gulim" pitchFamily="34" charset="-127"/>
                </a:rPr>
                <a:t>15%</a:t>
              </a:r>
            </a:p>
          </p:txBody>
        </p:sp>
        <p:sp>
          <p:nvSpPr>
            <p:cNvPr id="88" name="Text Box 88"/>
            <p:cNvSpPr txBox="1">
              <a:spLocks noChangeArrowheads="1"/>
            </p:cNvSpPr>
            <p:nvPr/>
          </p:nvSpPr>
          <p:spPr bwMode="auto">
            <a:xfrm>
              <a:off x="1126" y="42"/>
              <a:ext cx="389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atinLnBrk="1"/>
              <a:r>
                <a:rPr lang="en-US" sz="1400" b="1">
                  <a:solidFill>
                    <a:srgbClr val="FFFFFF"/>
                  </a:solidFill>
                  <a:ea typeface="Gulim" pitchFamily="34" charset="-127"/>
                </a:rPr>
                <a:t>20%</a:t>
              </a:r>
            </a:p>
          </p:txBody>
        </p:sp>
        <p:sp>
          <p:nvSpPr>
            <p:cNvPr id="89" name="Text Box 89"/>
            <p:cNvSpPr txBox="1">
              <a:spLocks noChangeArrowheads="1"/>
            </p:cNvSpPr>
            <p:nvPr/>
          </p:nvSpPr>
          <p:spPr bwMode="auto">
            <a:xfrm>
              <a:off x="1637" y="278"/>
              <a:ext cx="389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atinLnBrk="1"/>
              <a:r>
                <a:rPr lang="en-US" sz="1400" b="1">
                  <a:solidFill>
                    <a:srgbClr val="FFFFFF"/>
                  </a:solidFill>
                  <a:ea typeface="Gulim" pitchFamily="34" charset="-127"/>
                </a:rPr>
                <a:t>10%</a:t>
              </a:r>
            </a:p>
          </p:txBody>
        </p:sp>
      </p:grpSp>
      <p:sp>
        <p:nvSpPr>
          <p:cNvPr id="90" name="Text Box 90"/>
          <p:cNvSpPr txBox="1">
            <a:spLocks noChangeArrowheads="1"/>
          </p:cNvSpPr>
          <p:nvPr/>
        </p:nvSpPr>
        <p:spPr bwMode="auto">
          <a:xfrm>
            <a:off x="4002121" y="2948457"/>
            <a:ext cx="56457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eCRM</a:t>
            </a:r>
          </a:p>
        </p:txBody>
      </p:sp>
      <p:sp>
        <p:nvSpPr>
          <p:cNvPr id="91" name="Text Box 91"/>
          <p:cNvSpPr txBox="1">
            <a:spLocks noChangeArrowheads="1"/>
          </p:cNvSpPr>
          <p:nvPr/>
        </p:nvSpPr>
        <p:spPr bwMode="auto">
          <a:xfrm>
            <a:off x="4719673" y="2948457"/>
            <a:ext cx="6107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WCMS</a:t>
            </a:r>
          </a:p>
        </p:txBody>
      </p:sp>
      <p:sp>
        <p:nvSpPr>
          <p:cNvPr id="92" name="Text Box 92"/>
          <p:cNvSpPr txBox="1">
            <a:spLocks noChangeArrowheads="1"/>
          </p:cNvSpPr>
          <p:nvPr/>
        </p:nvSpPr>
        <p:spPr bwMode="auto">
          <a:xfrm>
            <a:off x="4719673" y="3343747"/>
            <a:ext cx="8162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IRM/PRM</a:t>
            </a:r>
          </a:p>
        </p:txBody>
      </p:sp>
      <p:sp>
        <p:nvSpPr>
          <p:cNvPr id="93" name="Text Box 93"/>
          <p:cNvSpPr txBox="1">
            <a:spLocks noChangeArrowheads="1"/>
          </p:cNvSpPr>
          <p:nvPr/>
        </p:nvSpPr>
        <p:spPr bwMode="auto">
          <a:xfrm>
            <a:off x="3905283" y="3342157"/>
            <a:ext cx="66717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Mailing</a:t>
            </a:r>
          </a:p>
        </p:txBody>
      </p:sp>
      <p:sp>
        <p:nvSpPr>
          <p:cNvPr id="94" name="Text Box 94"/>
          <p:cNvSpPr txBox="1">
            <a:spLocks noChangeArrowheads="1"/>
          </p:cNvSpPr>
          <p:nvPr/>
        </p:nvSpPr>
        <p:spPr bwMode="auto">
          <a:xfrm>
            <a:off x="4102133" y="5029672"/>
            <a:ext cx="46532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MES</a:t>
            </a:r>
          </a:p>
        </p:txBody>
      </p:sp>
      <p:sp>
        <p:nvSpPr>
          <p:cNvPr id="95" name="Text Box 95"/>
          <p:cNvSpPr txBox="1">
            <a:spLocks noChangeArrowheads="1"/>
          </p:cNvSpPr>
          <p:nvPr/>
        </p:nvSpPr>
        <p:spPr bwMode="auto">
          <a:xfrm>
            <a:off x="4719674" y="5028082"/>
            <a:ext cx="38581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CTI</a:t>
            </a:r>
          </a:p>
        </p:txBody>
      </p:sp>
      <p:sp>
        <p:nvSpPr>
          <p:cNvPr id="96" name="Text Box 96"/>
          <p:cNvSpPr txBox="1">
            <a:spLocks noChangeArrowheads="1"/>
          </p:cNvSpPr>
          <p:nvPr/>
        </p:nvSpPr>
        <p:spPr bwMode="auto">
          <a:xfrm>
            <a:off x="4719671" y="5423372"/>
            <a:ext cx="5166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PABX</a:t>
            </a:r>
          </a:p>
        </p:txBody>
      </p:sp>
      <p:sp>
        <p:nvSpPr>
          <p:cNvPr id="97" name="Text Box 97"/>
          <p:cNvSpPr txBox="1">
            <a:spLocks noChangeArrowheads="1"/>
          </p:cNvSpPr>
          <p:nvPr/>
        </p:nvSpPr>
        <p:spPr bwMode="auto">
          <a:xfrm>
            <a:off x="4178333" y="5421782"/>
            <a:ext cx="3850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IBS</a:t>
            </a:r>
          </a:p>
        </p:txBody>
      </p:sp>
      <p:sp>
        <p:nvSpPr>
          <p:cNvPr id="98" name="Text Box 98"/>
          <p:cNvSpPr txBox="1">
            <a:spLocks noChangeArrowheads="1"/>
          </p:cNvSpPr>
          <p:nvPr/>
        </p:nvSpPr>
        <p:spPr bwMode="auto">
          <a:xfrm>
            <a:off x="6203983" y="4555009"/>
            <a:ext cx="20431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>
              <a:buFont typeface="Arial" pitchFamily="34" charset="0"/>
              <a:buChar char="•"/>
            </a:pPr>
            <a:r>
              <a:rPr lang="ko-KR" altLang="en-US" sz="1200" b="1">
                <a:solidFill>
                  <a:srgbClr val="FFFF00"/>
                </a:solidFill>
                <a:ea typeface="Gulim" pitchFamily="34" charset="-127"/>
              </a:rPr>
              <a:t> </a:t>
            </a:r>
            <a:r>
              <a:rPr lang="en-US" sz="1200" b="1">
                <a:solidFill>
                  <a:srgbClr val="FFFF00"/>
                </a:solidFill>
                <a:ea typeface="Gulim" pitchFamily="34" charset="-127"/>
              </a:rPr>
              <a:t>Network Integration</a:t>
            </a:r>
          </a:p>
          <a:p>
            <a:pPr latinLnBrk="1">
              <a:buFont typeface="Arial" pitchFamily="34" charset="0"/>
              <a:buChar char="•"/>
            </a:pPr>
            <a:r>
              <a:rPr lang="en-US" sz="1200" b="1">
                <a:solidFill>
                  <a:srgbClr val="FFFF00"/>
                </a:solidFill>
                <a:ea typeface="Gulim" pitchFamily="34" charset="-127"/>
              </a:rPr>
              <a:t> Automation System</a:t>
            </a:r>
          </a:p>
          <a:p>
            <a:pPr latinLnBrk="1">
              <a:buFont typeface="Arial" pitchFamily="34" charset="0"/>
              <a:buChar char="•"/>
            </a:pPr>
            <a:r>
              <a:rPr lang="en-US" sz="1200" b="1">
                <a:solidFill>
                  <a:srgbClr val="FFFF00"/>
                </a:solidFill>
                <a:ea typeface="Gulim" pitchFamily="34" charset="-127"/>
              </a:rPr>
              <a:t> Enterprise Network</a:t>
            </a:r>
          </a:p>
        </p:txBody>
      </p:sp>
      <p:sp>
        <p:nvSpPr>
          <p:cNvPr id="99" name="Text Box 99"/>
          <p:cNvSpPr txBox="1">
            <a:spLocks noChangeArrowheads="1"/>
          </p:cNvSpPr>
          <p:nvPr/>
        </p:nvSpPr>
        <p:spPr bwMode="auto">
          <a:xfrm>
            <a:off x="3789398" y="3954932"/>
            <a:ext cx="7891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CRM/DW</a:t>
            </a:r>
          </a:p>
        </p:txBody>
      </p:sp>
      <p:sp>
        <p:nvSpPr>
          <p:cNvPr id="100" name="Text Box 100"/>
          <p:cNvSpPr txBox="1">
            <a:spLocks noChangeArrowheads="1"/>
          </p:cNvSpPr>
          <p:nvPr/>
        </p:nvSpPr>
        <p:spPr bwMode="auto">
          <a:xfrm>
            <a:off x="4719674" y="3918422"/>
            <a:ext cx="6848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EIP/EKP</a:t>
            </a:r>
          </a:p>
        </p:txBody>
      </p:sp>
      <p:sp>
        <p:nvSpPr>
          <p:cNvPr id="101" name="Text Box 101"/>
          <p:cNvSpPr txBox="1">
            <a:spLocks noChangeArrowheads="1"/>
          </p:cNvSpPr>
          <p:nvPr/>
        </p:nvSpPr>
        <p:spPr bwMode="auto">
          <a:xfrm>
            <a:off x="4719673" y="4308946"/>
            <a:ext cx="7761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ERP/SCM</a:t>
            </a:r>
          </a:p>
        </p:txBody>
      </p:sp>
      <p:sp>
        <p:nvSpPr>
          <p:cNvPr id="102" name="Text Box 102"/>
          <p:cNvSpPr txBox="1">
            <a:spLocks noChangeArrowheads="1"/>
          </p:cNvSpPr>
          <p:nvPr/>
        </p:nvSpPr>
        <p:spPr bwMode="auto">
          <a:xfrm>
            <a:off x="3787812" y="4326407"/>
            <a:ext cx="7788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sz="1200" b="1">
                <a:solidFill>
                  <a:srgbClr val="000000"/>
                </a:solidFill>
                <a:ea typeface="HY헤드라인M" pitchFamily="2" charset="-127"/>
              </a:rPr>
              <a:t>GW/KMS</a:t>
            </a:r>
          </a:p>
        </p:txBody>
      </p:sp>
      <p:sp>
        <p:nvSpPr>
          <p:cNvPr id="103" name="Rectangle 103"/>
          <p:cNvSpPr>
            <a:spLocks noChangeArrowheads="1"/>
          </p:cNvSpPr>
          <p:nvPr/>
        </p:nvSpPr>
        <p:spPr bwMode="auto">
          <a:xfrm>
            <a:off x="6203983" y="3596157"/>
            <a:ext cx="16764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fontAlgn="t" latinLnBrk="1">
              <a:buFont typeface="Arial" pitchFamily="34" charset="0"/>
              <a:buChar char="•"/>
            </a:pPr>
            <a:r>
              <a:rPr lang="ko-KR" altLang="en-US" sz="1200" b="1">
                <a:solidFill>
                  <a:srgbClr val="CCFF33"/>
                </a:solidFill>
                <a:ea typeface="Gulim" pitchFamily="34" charset="-127"/>
              </a:rPr>
              <a:t> </a:t>
            </a:r>
            <a:r>
              <a:rPr lang="en-US" sz="1200" b="1">
                <a:solidFill>
                  <a:srgbClr val="CCFF33"/>
                </a:solidFill>
                <a:ea typeface="Gulim" pitchFamily="34" charset="-127"/>
              </a:rPr>
              <a:t>SI consulting</a:t>
            </a:r>
          </a:p>
          <a:p>
            <a:pPr fontAlgn="t" latinLnBrk="1">
              <a:buFont typeface="Arial" pitchFamily="34" charset="0"/>
              <a:buChar char="•"/>
            </a:pPr>
            <a:r>
              <a:rPr lang="en-US" sz="1200" b="1">
                <a:solidFill>
                  <a:srgbClr val="CCFF33"/>
                </a:solidFill>
                <a:ea typeface="Gulim" pitchFamily="34" charset="-127"/>
              </a:rPr>
              <a:t> SI development </a:t>
            </a:r>
          </a:p>
          <a:p>
            <a:pPr fontAlgn="t" latinLnBrk="1">
              <a:buFont typeface="Arial" pitchFamily="34" charset="0"/>
              <a:buChar char="•"/>
            </a:pPr>
            <a:r>
              <a:rPr lang="en-US" sz="1200" b="1">
                <a:solidFill>
                  <a:srgbClr val="CCFF33"/>
                </a:solidFill>
                <a:ea typeface="Gulim" pitchFamily="34" charset="-127"/>
              </a:rPr>
              <a:t> SI management</a:t>
            </a:r>
          </a:p>
        </p:txBody>
      </p:sp>
      <p:sp>
        <p:nvSpPr>
          <p:cNvPr id="104" name="Text Box 104"/>
          <p:cNvSpPr txBox="1">
            <a:spLocks noChangeArrowheads="1"/>
          </p:cNvSpPr>
          <p:nvPr/>
        </p:nvSpPr>
        <p:spPr bwMode="auto">
          <a:xfrm>
            <a:off x="6203987" y="2588097"/>
            <a:ext cx="14884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t" latinLnBrk="1">
              <a:buFont typeface="Arial" pitchFamily="34" charset="0"/>
              <a:buChar char="•"/>
            </a:pPr>
            <a:r>
              <a:rPr lang="ko-KR" altLang="en-US" sz="1200" b="1">
                <a:solidFill>
                  <a:srgbClr val="CCCCFF"/>
                </a:solidFill>
                <a:ea typeface="Gulim" pitchFamily="34" charset="-127"/>
              </a:rPr>
              <a:t> </a:t>
            </a:r>
            <a:r>
              <a:rPr lang="en-US" sz="1200" b="1">
                <a:solidFill>
                  <a:srgbClr val="CCCCFF"/>
                </a:solidFill>
                <a:ea typeface="Gulim" pitchFamily="34" charset="-127"/>
              </a:rPr>
              <a:t>Web consulting</a:t>
            </a:r>
          </a:p>
          <a:p>
            <a:pPr fontAlgn="t" latinLnBrk="1">
              <a:buFont typeface="Arial" pitchFamily="34" charset="0"/>
              <a:buChar char="•"/>
            </a:pPr>
            <a:r>
              <a:rPr lang="en-US" sz="1200" b="1">
                <a:solidFill>
                  <a:srgbClr val="CCCCFF"/>
                </a:solidFill>
                <a:ea typeface="Gulim" pitchFamily="34" charset="-127"/>
              </a:rPr>
              <a:t> Web development </a:t>
            </a:r>
          </a:p>
          <a:p>
            <a:pPr fontAlgn="t" latinLnBrk="1">
              <a:buFont typeface="Arial" pitchFamily="34" charset="0"/>
              <a:buChar char="•"/>
            </a:pPr>
            <a:r>
              <a:rPr lang="en-US" sz="1200" b="1">
                <a:solidFill>
                  <a:srgbClr val="CCCCFF"/>
                </a:solidFill>
                <a:ea typeface="Gulim" pitchFamily="34" charset="-127"/>
              </a:rPr>
              <a:t> Web management</a:t>
            </a:r>
          </a:p>
        </p:txBody>
      </p:sp>
      <p:sp>
        <p:nvSpPr>
          <p:cNvPr id="105" name="WordArt 105"/>
          <p:cNvSpPr>
            <a:spLocks noChangeArrowheads="1" noChangeShapeType="1" noTextEdit="1"/>
          </p:cNvSpPr>
          <p:nvPr/>
        </p:nvSpPr>
        <p:spPr bwMode="auto">
          <a:xfrm>
            <a:off x="811245" y="4726457"/>
            <a:ext cx="1479550" cy="296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FFFF">
                        <a:alpha val="29999"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000000">
                      <a:alpha val="18999"/>
                    </a:srgbClr>
                  </a:outerShdw>
                </a:effectLst>
                <a:latin typeface="Arial Black"/>
              </a:rPr>
              <a:t>NI Area</a:t>
            </a:r>
            <a:endParaRPr lang="zh-CN" altLang="en-US" sz="360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FFFF">
                      <a:alpha val="29999"/>
                    </a:srgb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000000">
                    <a:alpha val="18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106" name="WordArt 106"/>
          <p:cNvSpPr>
            <a:spLocks noChangeArrowheads="1" noChangeShapeType="1" noTextEdit="1"/>
          </p:cNvSpPr>
          <p:nvPr/>
        </p:nvSpPr>
        <p:spPr bwMode="auto">
          <a:xfrm>
            <a:off x="760445" y="3735857"/>
            <a:ext cx="1479550" cy="296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CCFF33"/>
                    </a:gs>
                    <a:gs pos="100000">
                      <a:srgbClr val="FFFFFF">
                        <a:alpha val="29999"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000000">
                      <a:alpha val="18999"/>
                    </a:srgbClr>
                  </a:outerShdw>
                </a:effectLst>
                <a:latin typeface="Arial Black"/>
              </a:rPr>
              <a:t>SI Area</a:t>
            </a:r>
            <a:endParaRPr lang="zh-CN" altLang="en-US" sz="360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CCFF33"/>
                  </a:gs>
                  <a:gs pos="100000">
                    <a:srgbClr val="FFFFFF">
                      <a:alpha val="29999"/>
                    </a:srgb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000000">
                    <a:alpha val="18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107" name="WordArt 107"/>
          <p:cNvSpPr>
            <a:spLocks noChangeArrowheads="1" noChangeShapeType="1" noTextEdit="1"/>
          </p:cNvSpPr>
          <p:nvPr/>
        </p:nvSpPr>
        <p:spPr bwMode="auto">
          <a:xfrm>
            <a:off x="709645" y="2729382"/>
            <a:ext cx="2133600" cy="296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CCCCFF"/>
                    </a:gs>
                    <a:gs pos="100000">
                      <a:srgbClr val="FFFFFF">
                        <a:alpha val="29999"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000000">
                      <a:alpha val="18999"/>
                    </a:srgbClr>
                  </a:outerShdw>
                </a:effectLst>
                <a:latin typeface="Arial Black"/>
              </a:rPr>
              <a:t>Web SI Area</a:t>
            </a:r>
            <a:endParaRPr lang="zh-CN" altLang="en-US" sz="360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CCCCFF"/>
                  </a:gs>
                  <a:gs pos="100000">
                    <a:srgbClr val="FFFFFF">
                      <a:alpha val="29999"/>
                    </a:srgb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000000">
                    <a:alpha val="18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108" name="Rectangle 109"/>
          <p:cNvSpPr>
            <a:spLocks noChangeArrowheads="1"/>
          </p:cNvSpPr>
          <p:nvPr/>
        </p:nvSpPr>
        <p:spPr bwMode="auto">
          <a:xfrm>
            <a:off x="7443824" y="1035520"/>
            <a:ext cx="1216025" cy="1042987"/>
          </a:xfrm>
          <a:prstGeom prst="rect">
            <a:avLst/>
          </a:prstGeom>
          <a:solidFill>
            <a:srgbClr val="FFFFFF">
              <a:alpha val="50000"/>
            </a:srgbClr>
          </a:solidFill>
          <a:ln w="19050" cmpd="sng">
            <a:solidFill>
              <a:srgbClr val="CC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9" name="Rectangle 110"/>
          <p:cNvSpPr>
            <a:spLocks noChangeArrowheads="1"/>
          </p:cNvSpPr>
          <p:nvPr/>
        </p:nvSpPr>
        <p:spPr bwMode="auto">
          <a:xfrm>
            <a:off x="7766087" y="1102195"/>
            <a:ext cx="66364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latinLnBrk="1">
              <a:lnSpc>
                <a:spcPct val="140000"/>
              </a:lnSpc>
            </a:pPr>
            <a:r>
              <a:rPr lang="en-US" sz="1000" b="1">
                <a:solidFill>
                  <a:srgbClr val="000000"/>
                </a:solidFill>
                <a:ea typeface="Gulim" pitchFamily="34" charset="-127"/>
              </a:rPr>
              <a:t>Web SI Area</a:t>
            </a:r>
          </a:p>
          <a:p>
            <a:pPr latinLnBrk="1">
              <a:lnSpc>
                <a:spcPct val="140000"/>
              </a:lnSpc>
            </a:pPr>
            <a:r>
              <a:rPr lang="en-US" sz="1000" b="1">
                <a:solidFill>
                  <a:srgbClr val="000000"/>
                </a:solidFill>
                <a:ea typeface="Gulim" pitchFamily="34" charset="-127"/>
              </a:rPr>
              <a:t>SI Area</a:t>
            </a:r>
          </a:p>
          <a:p>
            <a:pPr latinLnBrk="1">
              <a:lnSpc>
                <a:spcPct val="140000"/>
              </a:lnSpc>
            </a:pPr>
            <a:r>
              <a:rPr lang="en-US" sz="1000" b="1">
                <a:solidFill>
                  <a:srgbClr val="000000"/>
                </a:solidFill>
                <a:ea typeface="Gulim" pitchFamily="34" charset="-127"/>
              </a:rPr>
              <a:t>NI Area</a:t>
            </a:r>
          </a:p>
          <a:p>
            <a:pPr latinLnBrk="1">
              <a:lnSpc>
                <a:spcPct val="140000"/>
              </a:lnSpc>
            </a:pPr>
            <a:r>
              <a:rPr lang="en-US" sz="1000" b="1">
                <a:solidFill>
                  <a:srgbClr val="000000"/>
                </a:solidFill>
                <a:ea typeface="Gulim" pitchFamily="34" charset="-127"/>
              </a:rPr>
              <a:t>System Area</a:t>
            </a:r>
          </a:p>
        </p:txBody>
      </p:sp>
      <p:sp>
        <p:nvSpPr>
          <p:cNvPr id="110" name="Oval 111"/>
          <p:cNvSpPr>
            <a:spLocks noChangeArrowheads="1"/>
          </p:cNvSpPr>
          <p:nvPr/>
        </p:nvSpPr>
        <p:spPr bwMode="auto">
          <a:xfrm>
            <a:off x="7535899" y="1562570"/>
            <a:ext cx="182563" cy="182562"/>
          </a:xfrm>
          <a:prstGeom prst="ellipse">
            <a:avLst/>
          </a:pr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" name="Oval 112"/>
          <p:cNvSpPr>
            <a:spLocks noChangeArrowheads="1"/>
          </p:cNvSpPr>
          <p:nvPr/>
        </p:nvSpPr>
        <p:spPr bwMode="auto">
          <a:xfrm>
            <a:off x="7532724" y="1357782"/>
            <a:ext cx="182563" cy="182563"/>
          </a:xfrm>
          <a:prstGeom prst="ellipse">
            <a:avLst/>
          </a:prstGeom>
          <a:solidFill>
            <a:srgbClr val="99CC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" name="Oval 113"/>
          <p:cNvSpPr>
            <a:spLocks noChangeArrowheads="1"/>
          </p:cNvSpPr>
          <p:nvPr/>
        </p:nvSpPr>
        <p:spPr bwMode="auto">
          <a:xfrm>
            <a:off x="7529549" y="1140295"/>
            <a:ext cx="182563" cy="182562"/>
          </a:xfrm>
          <a:prstGeom prst="ellipse">
            <a:avLst/>
          </a:prstGeom>
          <a:solidFill>
            <a:srgbClr val="8F4FB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" name="Oval 114"/>
          <p:cNvSpPr>
            <a:spLocks noChangeArrowheads="1"/>
          </p:cNvSpPr>
          <p:nvPr/>
        </p:nvSpPr>
        <p:spPr bwMode="auto">
          <a:xfrm>
            <a:off x="7542249" y="1778470"/>
            <a:ext cx="182563" cy="182562"/>
          </a:xfrm>
          <a:prstGeom prst="ellipse">
            <a:avLst/>
          </a:prstGeom>
          <a:solidFill>
            <a:srgbClr val="33CC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499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20037</TotalTime>
  <Words>391</Words>
  <Application>Microsoft Office PowerPoint</Application>
  <PresentationFormat>全屏显示(4:3)</PresentationFormat>
  <Paragraphs>111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1005</cp:revision>
  <dcterms:created xsi:type="dcterms:W3CDTF">2009-02-11T05:37:22Z</dcterms:created>
  <dcterms:modified xsi:type="dcterms:W3CDTF">2014-07-23T05:30:50Z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