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8"/>
  </p:notesMasterIdLst>
  <p:handoutMasterIdLst>
    <p:handoutMasterId r:id="rId9"/>
  </p:handoutMasterIdLst>
  <p:sldIdLst>
    <p:sldId id="390" r:id="rId3"/>
    <p:sldId id="391" r:id="rId4"/>
    <p:sldId id="392" r:id="rId5"/>
    <p:sldId id="393" r:id="rId6"/>
    <p:sldId id="359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4831114152934803E-2"/>
          <c:y val="7.1483772758192565E-2"/>
          <c:w val="0.8968664121177311"/>
          <c:h val="0.577949915896284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Sheet2!$R$18</c:f>
              <c:strCache>
                <c:ptCount val="1"/>
                <c:pt idx="0">
                  <c:v>经理级及以上</c:v>
                </c:pt>
              </c:strCache>
            </c:strRef>
          </c:tx>
          <c:spPr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Sheet2!$Q$19:$Q$24</c:f>
              <c:strCache>
                <c:ptCount val="6"/>
                <c:pt idx="0">
                  <c:v>硕士</c:v>
                </c:pt>
                <c:pt idx="1">
                  <c:v>本科</c:v>
                </c:pt>
                <c:pt idx="2">
                  <c:v>大专</c:v>
                </c:pt>
                <c:pt idx="3">
                  <c:v>中专</c:v>
                </c:pt>
                <c:pt idx="4">
                  <c:v>高中</c:v>
                </c:pt>
                <c:pt idx="5">
                  <c:v>初中</c:v>
                </c:pt>
              </c:strCache>
            </c:strRef>
          </c:cat>
          <c:val>
            <c:numRef>
              <c:f>Sheet2!$R$19:$R$24</c:f>
              <c:numCache>
                <c:formatCode>General</c:formatCode>
                <c:ptCount val="6"/>
                <c:pt idx="0">
                  <c:v>1</c:v>
                </c:pt>
                <c:pt idx="1">
                  <c:v>15</c:v>
                </c:pt>
                <c:pt idx="2">
                  <c:v>10</c:v>
                </c:pt>
                <c:pt idx="3">
                  <c:v>2</c:v>
                </c:pt>
                <c:pt idx="4">
                  <c:v>4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Sheet2!$S$18</c:f>
              <c:strCache>
                <c:ptCount val="1"/>
                <c:pt idx="0">
                  <c:v>主管</c:v>
                </c:pt>
              </c:strCache>
            </c:strRef>
          </c:tx>
          <c:spPr>
            <a:gradFill flip="none" rotWithShape="1">
              <a:gsLst>
                <a:gs pos="0">
                  <a:srgbClr val="D6567B">
                    <a:shade val="30000"/>
                    <a:satMod val="115000"/>
                  </a:srgbClr>
                </a:gs>
                <a:gs pos="50000">
                  <a:srgbClr val="D6567B">
                    <a:shade val="67500"/>
                    <a:satMod val="115000"/>
                  </a:srgbClr>
                </a:gs>
                <a:gs pos="100000">
                  <a:srgbClr val="D6567B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  <a:ln>
              <a:solidFill>
                <a:srgbClr val="FF4343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Sheet2!$Q$19:$Q$24</c:f>
              <c:strCache>
                <c:ptCount val="6"/>
                <c:pt idx="0">
                  <c:v>硕士</c:v>
                </c:pt>
                <c:pt idx="1">
                  <c:v>本科</c:v>
                </c:pt>
                <c:pt idx="2">
                  <c:v>大专</c:v>
                </c:pt>
                <c:pt idx="3">
                  <c:v>中专</c:v>
                </c:pt>
                <c:pt idx="4">
                  <c:v>高中</c:v>
                </c:pt>
                <c:pt idx="5">
                  <c:v>初中</c:v>
                </c:pt>
              </c:strCache>
            </c:strRef>
          </c:cat>
          <c:val>
            <c:numRef>
              <c:f>Sheet2!$S$19:$S$24</c:f>
              <c:numCache>
                <c:formatCode>General</c:formatCode>
                <c:ptCount val="6"/>
                <c:pt idx="0">
                  <c:v>0</c:v>
                </c:pt>
                <c:pt idx="1">
                  <c:v>12</c:v>
                </c:pt>
                <c:pt idx="2">
                  <c:v>11</c:v>
                </c:pt>
                <c:pt idx="3">
                  <c:v>5</c:v>
                </c:pt>
                <c:pt idx="4">
                  <c:v>8</c:v>
                </c:pt>
                <c:pt idx="5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Sheet2!$T$18</c:f>
              <c:strCache>
                <c:ptCount val="1"/>
                <c:pt idx="0">
                  <c:v>员工</c:v>
                </c:pt>
              </c:strCache>
            </c:strRef>
          </c:tx>
          <c:spPr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Sheet2!$Q$19:$Q$24</c:f>
              <c:strCache>
                <c:ptCount val="6"/>
                <c:pt idx="0">
                  <c:v>硕士</c:v>
                </c:pt>
                <c:pt idx="1">
                  <c:v>本科</c:v>
                </c:pt>
                <c:pt idx="2">
                  <c:v>大专</c:v>
                </c:pt>
                <c:pt idx="3">
                  <c:v>中专</c:v>
                </c:pt>
                <c:pt idx="4">
                  <c:v>高中</c:v>
                </c:pt>
                <c:pt idx="5">
                  <c:v>初中</c:v>
                </c:pt>
              </c:strCache>
            </c:strRef>
          </c:cat>
          <c:val>
            <c:numRef>
              <c:f>Sheet2!$T$19:$T$24</c:f>
              <c:numCache>
                <c:formatCode>General</c:formatCode>
                <c:ptCount val="6"/>
                <c:pt idx="0">
                  <c:v>0</c:v>
                </c:pt>
                <c:pt idx="1">
                  <c:v>28</c:v>
                </c:pt>
                <c:pt idx="2">
                  <c:v>95</c:v>
                </c:pt>
                <c:pt idx="3">
                  <c:v>41</c:v>
                </c:pt>
                <c:pt idx="4">
                  <c:v>54</c:v>
                </c:pt>
                <c:pt idx="5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"/>
        <c:axId val="140264192"/>
        <c:axId val="140265728"/>
      </c:barChart>
      <c:catAx>
        <c:axId val="140264192"/>
        <c:scaling>
          <c:orientation val="minMax"/>
        </c:scaling>
        <c:delete val="0"/>
        <c:axPos val="b"/>
        <c:majorTickMark val="none"/>
        <c:minorTickMark val="none"/>
        <c:tickLblPos val="nextTo"/>
        <c:crossAx val="140265728"/>
        <c:crosses val="autoZero"/>
        <c:auto val="1"/>
        <c:lblAlgn val="ctr"/>
        <c:lblOffset val="100"/>
        <c:noMultiLvlLbl val="0"/>
      </c:catAx>
      <c:valAx>
        <c:axId val="1402657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40264192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lnSpc>
                <a:spcPts val="2200"/>
              </a:lnSpc>
              <a:spcBef>
                <a:spcPts val="0"/>
              </a:spcBef>
              <a:defRPr sz="1200"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</c:dTable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5975639988577948E-2"/>
          <c:y val="2.8869249269642971E-2"/>
          <c:w val="0.91402430765199261"/>
          <c:h val="0.5987331611041651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Sheet2!$R$6</c:f>
              <c:strCache>
                <c:ptCount val="1"/>
                <c:pt idx="0">
                  <c:v>经理级及以上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Sheet2!$Q$7:$Q$14</c:f>
              <c:strCache>
                <c:ptCount val="8"/>
                <c:pt idx="0">
                  <c:v>1年以下</c:v>
                </c:pt>
                <c:pt idx="1">
                  <c:v>1-2年</c:v>
                </c:pt>
                <c:pt idx="2">
                  <c:v>2至3年</c:v>
                </c:pt>
                <c:pt idx="3">
                  <c:v>3至5年</c:v>
                </c:pt>
                <c:pt idx="4">
                  <c:v>5至7年</c:v>
                </c:pt>
                <c:pt idx="5">
                  <c:v>7至9年</c:v>
                </c:pt>
                <c:pt idx="6">
                  <c:v>9至10年</c:v>
                </c:pt>
                <c:pt idx="7">
                  <c:v>10年以上</c:v>
                </c:pt>
              </c:strCache>
            </c:strRef>
          </c:cat>
          <c:val>
            <c:numRef>
              <c:f>Sheet2!$R$7:$R$14</c:f>
              <c:numCache>
                <c:formatCode>General</c:formatCode>
                <c:ptCount val="8"/>
                <c:pt idx="0">
                  <c:v>8</c:v>
                </c:pt>
                <c:pt idx="1">
                  <c:v>2</c:v>
                </c:pt>
                <c:pt idx="2">
                  <c:v>4</c:v>
                </c:pt>
                <c:pt idx="3">
                  <c:v>1</c:v>
                </c:pt>
                <c:pt idx="4">
                  <c:v>3</c:v>
                </c:pt>
                <c:pt idx="5">
                  <c:v>3</c:v>
                </c:pt>
                <c:pt idx="6">
                  <c:v>5</c:v>
                </c:pt>
                <c:pt idx="7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Sheet2!$S$6</c:f>
              <c:strCache>
                <c:ptCount val="1"/>
                <c:pt idx="0">
                  <c:v>主管</c:v>
                </c:pt>
              </c:strCache>
            </c:strRef>
          </c:tx>
          <c:spPr>
            <a:solidFill>
              <a:srgbClr val="FF4343"/>
            </a:solidFill>
          </c:spPr>
          <c:invertIfNegative val="0"/>
          <c:cat>
            <c:strRef>
              <c:f>Sheet2!$Q$7:$Q$14</c:f>
              <c:strCache>
                <c:ptCount val="8"/>
                <c:pt idx="0">
                  <c:v>1年以下</c:v>
                </c:pt>
                <c:pt idx="1">
                  <c:v>1-2年</c:v>
                </c:pt>
                <c:pt idx="2">
                  <c:v>2至3年</c:v>
                </c:pt>
                <c:pt idx="3">
                  <c:v>3至5年</c:v>
                </c:pt>
                <c:pt idx="4">
                  <c:v>5至7年</c:v>
                </c:pt>
                <c:pt idx="5">
                  <c:v>7至9年</c:v>
                </c:pt>
                <c:pt idx="6">
                  <c:v>9至10年</c:v>
                </c:pt>
                <c:pt idx="7">
                  <c:v>10年以上</c:v>
                </c:pt>
              </c:strCache>
            </c:strRef>
          </c:cat>
          <c:val>
            <c:numRef>
              <c:f>Sheet2!$S$7:$S$14</c:f>
              <c:numCache>
                <c:formatCode>General</c:formatCode>
                <c:ptCount val="8"/>
                <c:pt idx="0">
                  <c:v>9</c:v>
                </c:pt>
                <c:pt idx="1">
                  <c:v>12</c:v>
                </c:pt>
                <c:pt idx="2">
                  <c:v>4</c:v>
                </c:pt>
                <c:pt idx="3">
                  <c:v>2</c:v>
                </c:pt>
                <c:pt idx="4">
                  <c:v>3</c:v>
                </c:pt>
                <c:pt idx="5">
                  <c:v>2</c:v>
                </c:pt>
                <c:pt idx="6">
                  <c:v>2</c:v>
                </c:pt>
                <c:pt idx="7">
                  <c:v>2</c:v>
                </c:pt>
              </c:numCache>
            </c:numRef>
          </c:val>
        </c:ser>
        <c:ser>
          <c:idx val="2"/>
          <c:order val="2"/>
          <c:tx>
            <c:strRef>
              <c:f>Sheet2!$T$6</c:f>
              <c:strCache>
                <c:ptCount val="1"/>
                <c:pt idx="0">
                  <c:v>员工</c:v>
                </c:pt>
              </c:strCache>
            </c:strRef>
          </c:tx>
          <c:spPr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2700000" scaled="1"/>
              <a:tileRect/>
            </a:gradFill>
          </c:spPr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Sheet2!$Q$7:$Q$14</c:f>
              <c:strCache>
                <c:ptCount val="8"/>
                <c:pt idx="0">
                  <c:v>1年以下</c:v>
                </c:pt>
                <c:pt idx="1">
                  <c:v>1-2年</c:v>
                </c:pt>
                <c:pt idx="2">
                  <c:v>2至3年</c:v>
                </c:pt>
                <c:pt idx="3">
                  <c:v>3至5年</c:v>
                </c:pt>
                <c:pt idx="4">
                  <c:v>5至7年</c:v>
                </c:pt>
                <c:pt idx="5">
                  <c:v>7至9年</c:v>
                </c:pt>
                <c:pt idx="6">
                  <c:v>9至10年</c:v>
                </c:pt>
                <c:pt idx="7">
                  <c:v>10年以上</c:v>
                </c:pt>
              </c:strCache>
            </c:strRef>
          </c:cat>
          <c:val>
            <c:numRef>
              <c:f>Sheet2!$T$7:$T$14</c:f>
              <c:numCache>
                <c:formatCode>General</c:formatCode>
                <c:ptCount val="8"/>
                <c:pt idx="0">
                  <c:v>110</c:v>
                </c:pt>
                <c:pt idx="1">
                  <c:v>55</c:v>
                </c:pt>
                <c:pt idx="2">
                  <c:v>28</c:v>
                </c:pt>
                <c:pt idx="3">
                  <c:v>11</c:v>
                </c:pt>
                <c:pt idx="4">
                  <c:v>1</c:v>
                </c:pt>
                <c:pt idx="5">
                  <c:v>7</c:v>
                </c:pt>
                <c:pt idx="6">
                  <c:v>4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gapDepth val="82"/>
        <c:shape val="box"/>
        <c:axId val="141618176"/>
        <c:axId val="145307520"/>
        <c:axId val="0"/>
      </c:bar3DChart>
      <c:catAx>
        <c:axId val="141618176"/>
        <c:scaling>
          <c:orientation val="minMax"/>
        </c:scaling>
        <c:delete val="0"/>
        <c:axPos val="b"/>
        <c:majorTickMark val="none"/>
        <c:minorTickMark val="none"/>
        <c:tickLblPos val="nextTo"/>
        <c:crossAx val="145307520"/>
        <c:crosses val="autoZero"/>
        <c:auto val="1"/>
        <c:lblAlgn val="ctr"/>
        <c:lblOffset val="100"/>
        <c:noMultiLvlLbl val="0"/>
      </c:catAx>
      <c:valAx>
        <c:axId val="14530752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41618176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200"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</c:dTable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3677958784306658E-2"/>
          <c:y val="0.11673308947748594"/>
          <c:w val="0.89930395160771603"/>
          <c:h val="0.574009827154850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Sheet2!$R$30</c:f>
              <c:strCache>
                <c:ptCount val="1"/>
                <c:pt idx="0">
                  <c:v>经理级及以上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Sheet2!$Q$31:$Q$40</c:f>
              <c:strCache>
                <c:ptCount val="10"/>
                <c:pt idx="0">
                  <c:v>18-22岁</c:v>
                </c:pt>
                <c:pt idx="1">
                  <c:v>22-25岁</c:v>
                </c:pt>
                <c:pt idx="2">
                  <c:v>26-28岁</c:v>
                </c:pt>
                <c:pt idx="3">
                  <c:v>28-30岁</c:v>
                </c:pt>
                <c:pt idx="4">
                  <c:v>31-32岁</c:v>
                </c:pt>
                <c:pt idx="5">
                  <c:v>33-35岁</c:v>
                </c:pt>
                <c:pt idx="6">
                  <c:v>36-40岁</c:v>
                </c:pt>
                <c:pt idx="7">
                  <c:v>41-45岁</c:v>
                </c:pt>
                <c:pt idx="8">
                  <c:v>45-50岁</c:v>
                </c:pt>
                <c:pt idx="9">
                  <c:v>50岁以上</c:v>
                </c:pt>
              </c:strCache>
            </c:strRef>
          </c:cat>
          <c:val>
            <c:numRef>
              <c:f>Sheet2!$R$31:$R$40</c:f>
              <c:numCache>
                <c:formatCode>General</c:formatCode>
                <c:ptCount val="10"/>
                <c:pt idx="0">
                  <c:v>0</c:v>
                </c:pt>
                <c:pt idx="1">
                  <c:v>0</c:v>
                </c:pt>
                <c:pt idx="2">
                  <c:v>5</c:v>
                </c:pt>
                <c:pt idx="3">
                  <c:v>5</c:v>
                </c:pt>
                <c:pt idx="4">
                  <c:v>8</c:v>
                </c:pt>
                <c:pt idx="5">
                  <c:v>3</c:v>
                </c:pt>
                <c:pt idx="6">
                  <c:v>8</c:v>
                </c:pt>
                <c:pt idx="7">
                  <c:v>3</c:v>
                </c:pt>
                <c:pt idx="8">
                  <c:v>0</c:v>
                </c:pt>
                <c:pt idx="9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Sheet2!$S$30</c:f>
              <c:strCache>
                <c:ptCount val="1"/>
                <c:pt idx="0">
                  <c:v>主管</c:v>
                </c:pt>
              </c:strCache>
            </c:strRef>
          </c:tx>
          <c:spPr>
            <a:solidFill>
              <a:srgbClr val="D6567B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Sheet2!$Q$31:$Q$40</c:f>
              <c:strCache>
                <c:ptCount val="10"/>
                <c:pt idx="0">
                  <c:v>18-22岁</c:v>
                </c:pt>
                <c:pt idx="1">
                  <c:v>22-25岁</c:v>
                </c:pt>
                <c:pt idx="2">
                  <c:v>26-28岁</c:v>
                </c:pt>
                <c:pt idx="3">
                  <c:v>28-30岁</c:v>
                </c:pt>
                <c:pt idx="4">
                  <c:v>31-32岁</c:v>
                </c:pt>
                <c:pt idx="5">
                  <c:v>33-35岁</c:v>
                </c:pt>
                <c:pt idx="6">
                  <c:v>36-40岁</c:v>
                </c:pt>
                <c:pt idx="7">
                  <c:v>41-45岁</c:v>
                </c:pt>
                <c:pt idx="8">
                  <c:v>45-50岁</c:v>
                </c:pt>
                <c:pt idx="9">
                  <c:v>50岁以上</c:v>
                </c:pt>
              </c:strCache>
            </c:strRef>
          </c:cat>
          <c:val>
            <c:numRef>
              <c:f>Sheet2!$S$31:$S$40</c:f>
              <c:numCache>
                <c:formatCode>General</c:formatCode>
                <c:ptCount val="10"/>
                <c:pt idx="0">
                  <c:v>2</c:v>
                </c:pt>
                <c:pt idx="1">
                  <c:v>4</c:v>
                </c:pt>
                <c:pt idx="2">
                  <c:v>11</c:v>
                </c:pt>
                <c:pt idx="3">
                  <c:v>3</c:v>
                </c:pt>
                <c:pt idx="4">
                  <c:v>2</c:v>
                </c:pt>
                <c:pt idx="5">
                  <c:v>4</c:v>
                </c:pt>
                <c:pt idx="6">
                  <c:v>6</c:v>
                </c:pt>
                <c:pt idx="7">
                  <c:v>3</c:v>
                </c:pt>
                <c:pt idx="8">
                  <c:v>1</c:v>
                </c:pt>
                <c:pt idx="9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Sheet2!$T$30</c:f>
              <c:strCache>
                <c:ptCount val="1"/>
                <c:pt idx="0">
                  <c:v>员工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Sheet2!$Q$31:$Q$40</c:f>
              <c:strCache>
                <c:ptCount val="10"/>
                <c:pt idx="0">
                  <c:v>18-22岁</c:v>
                </c:pt>
                <c:pt idx="1">
                  <c:v>22-25岁</c:v>
                </c:pt>
                <c:pt idx="2">
                  <c:v>26-28岁</c:v>
                </c:pt>
                <c:pt idx="3">
                  <c:v>28-30岁</c:v>
                </c:pt>
                <c:pt idx="4">
                  <c:v>31-32岁</c:v>
                </c:pt>
                <c:pt idx="5">
                  <c:v>33-35岁</c:v>
                </c:pt>
                <c:pt idx="6">
                  <c:v>36-40岁</c:v>
                </c:pt>
                <c:pt idx="7">
                  <c:v>41-45岁</c:v>
                </c:pt>
                <c:pt idx="8">
                  <c:v>45-50岁</c:v>
                </c:pt>
                <c:pt idx="9">
                  <c:v>50岁以上</c:v>
                </c:pt>
              </c:strCache>
            </c:strRef>
          </c:cat>
          <c:val>
            <c:numRef>
              <c:f>Sheet2!$T$31:$T$40</c:f>
              <c:numCache>
                <c:formatCode>General</c:formatCode>
                <c:ptCount val="10"/>
                <c:pt idx="0">
                  <c:v>42</c:v>
                </c:pt>
                <c:pt idx="1">
                  <c:v>59</c:v>
                </c:pt>
                <c:pt idx="2">
                  <c:v>42</c:v>
                </c:pt>
                <c:pt idx="3">
                  <c:v>19</c:v>
                </c:pt>
                <c:pt idx="4">
                  <c:v>14</c:v>
                </c:pt>
                <c:pt idx="5">
                  <c:v>17</c:v>
                </c:pt>
                <c:pt idx="6">
                  <c:v>12</c:v>
                </c:pt>
                <c:pt idx="7">
                  <c:v>6</c:v>
                </c:pt>
                <c:pt idx="8">
                  <c:v>5</c:v>
                </c:pt>
                <c:pt idx="9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"/>
        <c:axId val="33730944"/>
        <c:axId val="33732480"/>
      </c:barChart>
      <c:catAx>
        <c:axId val="33730944"/>
        <c:scaling>
          <c:orientation val="minMax"/>
        </c:scaling>
        <c:delete val="0"/>
        <c:axPos val="b"/>
        <c:majorTickMark val="none"/>
        <c:minorTickMark val="none"/>
        <c:tickLblPos val="nextTo"/>
        <c:crossAx val="33732480"/>
        <c:crosses val="autoZero"/>
        <c:auto val="1"/>
        <c:lblAlgn val="ctr"/>
        <c:lblOffset val="100"/>
        <c:noMultiLvlLbl val="0"/>
      </c:catAx>
      <c:valAx>
        <c:axId val="3373248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373094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</c:dTable>
    </c:plotArea>
    <c:plotVisOnly val="1"/>
    <c:dispBlanksAs val="gap"/>
    <c:showDLblsOverMax val="0"/>
  </c:chart>
  <c:txPr>
    <a:bodyPr/>
    <a:lstStyle/>
    <a:p>
      <a:pPr>
        <a:defRPr sz="12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Sheet2!$S$44</c:f>
              <c:strCache>
                <c:ptCount val="1"/>
                <c:pt idx="0">
                  <c:v>已婚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400" b="0">
                    <a:solidFill>
                      <a:schemeClr val="tx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Sheet2!$R$45:$R$51</c:f>
              <c:strCache>
                <c:ptCount val="7"/>
                <c:pt idx="0">
                  <c:v>18-22岁</c:v>
                </c:pt>
                <c:pt idx="1">
                  <c:v>23-25岁</c:v>
                </c:pt>
                <c:pt idx="2">
                  <c:v>26-28岁</c:v>
                </c:pt>
                <c:pt idx="3">
                  <c:v>28-30岁</c:v>
                </c:pt>
                <c:pt idx="4">
                  <c:v>31-32岁</c:v>
                </c:pt>
                <c:pt idx="5">
                  <c:v>33-35岁</c:v>
                </c:pt>
                <c:pt idx="6">
                  <c:v>36-40岁</c:v>
                </c:pt>
              </c:strCache>
            </c:strRef>
          </c:cat>
          <c:val>
            <c:numRef>
              <c:f>Sheet2!$S$45:$S$51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11</c:v>
                </c:pt>
                <c:pt idx="3">
                  <c:v>4</c:v>
                </c:pt>
                <c:pt idx="4">
                  <c:v>3</c:v>
                </c:pt>
                <c:pt idx="5">
                  <c:v>4</c:v>
                </c:pt>
                <c:pt idx="6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Sheet2!$T$44</c:f>
              <c:strCache>
                <c:ptCount val="1"/>
                <c:pt idx="0">
                  <c:v>未婚</c:v>
                </c:pt>
              </c:strCache>
            </c:strRef>
          </c:tx>
          <c:spPr>
            <a:solidFill>
              <a:srgbClr val="FF4343"/>
            </a:solidFill>
          </c:spPr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Sheet2!$R$45:$R$51</c:f>
              <c:strCache>
                <c:ptCount val="7"/>
                <c:pt idx="0">
                  <c:v>18-22岁</c:v>
                </c:pt>
                <c:pt idx="1">
                  <c:v>23-25岁</c:v>
                </c:pt>
                <c:pt idx="2">
                  <c:v>26-28岁</c:v>
                </c:pt>
                <c:pt idx="3">
                  <c:v>28-30岁</c:v>
                </c:pt>
                <c:pt idx="4">
                  <c:v>31-32岁</c:v>
                </c:pt>
                <c:pt idx="5">
                  <c:v>33-35岁</c:v>
                </c:pt>
                <c:pt idx="6">
                  <c:v>36-40岁</c:v>
                </c:pt>
              </c:strCache>
            </c:strRef>
          </c:cat>
          <c:val>
            <c:numRef>
              <c:f>Sheet2!$T$45:$T$51</c:f>
              <c:numCache>
                <c:formatCode>General</c:formatCode>
                <c:ptCount val="7"/>
                <c:pt idx="0">
                  <c:v>8</c:v>
                </c:pt>
                <c:pt idx="1">
                  <c:v>14</c:v>
                </c:pt>
                <c:pt idx="2">
                  <c:v>4</c:v>
                </c:pt>
                <c:pt idx="3">
                  <c:v>0</c:v>
                </c:pt>
                <c:pt idx="4">
                  <c:v>1</c:v>
                </c:pt>
                <c:pt idx="5">
                  <c:v>2</c:v>
                </c:pt>
                <c:pt idx="6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6029184"/>
        <c:axId val="141762944"/>
      </c:barChart>
      <c:catAx>
        <c:axId val="146029184"/>
        <c:scaling>
          <c:orientation val="minMax"/>
        </c:scaling>
        <c:delete val="0"/>
        <c:axPos val="b"/>
        <c:majorTickMark val="none"/>
        <c:minorTickMark val="none"/>
        <c:tickLblPos val="nextTo"/>
        <c:crossAx val="141762944"/>
        <c:crosses val="autoZero"/>
        <c:auto val="1"/>
        <c:lblAlgn val="ctr"/>
        <c:lblOffset val="100"/>
        <c:noMultiLvlLbl val="0"/>
      </c:catAx>
      <c:valAx>
        <c:axId val="14176294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46029184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1200">
          <a:latin typeface="微软雅黑" pitchFamily="34" charset="-122"/>
          <a:ea typeface="微软雅黑" pitchFamily="34" charset="-122"/>
        </a:defRPr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2014/2/23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77611152"/>
              </p:ext>
            </p:extLst>
          </p:nvPr>
        </p:nvGraphicFramePr>
        <p:xfrm>
          <a:off x="323528" y="1196752"/>
          <a:ext cx="8568952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81538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3529428"/>
              </p:ext>
            </p:extLst>
          </p:nvPr>
        </p:nvGraphicFramePr>
        <p:xfrm>
          <a:off x="107504" y="1340768"/>
          <a:ext cx="8781156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56183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2373291"/>
              </p:ext>
            </p:extLst>
          </p:nvPr>
        </p:nvGraphicFramePr>
        <p:xfrm>
          <a:off x="0" y="836712"/>
          <a:ext cx="9144000" cy="48911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352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1057373"/>
              </p:ext>
            </p:extLst>
          </p:nvPr>
        </p:nvGraphicFramePr>
        <p:xfrm>
          <a:off x="107504" y="1412776"/>
          <a:ext cx="892899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96380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23043</TotalTime>
  <Words>145</Words>
  <Application>Microsoft Office PowerPoint</Application>
  <PresentationFormat>全屏显示(4:3)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1471</cp:revision>
  <dcterms:created xsi:type="dcterms:W3CDTF">2009-02-11T05:37:22Z</dcterms:created>
  <dcterms:modified xsi:type="dcterms:W3CDTF">2014-02-23T14:12:03Z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