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1"/>
  </p:notesMasterIdLst>
  <p:handoutMasterIdLst>
    <p:handoutMasterId r:id="rId12"/>
  </p:handoutMasterIdLst>
  <p:sldIdLst>
    <p:sldId id="390" r:id="rId3"/>
    <p:sldId id="391" r:id="rId4"/>
    <p:sldId id="392" r:id="rId5"/>
    <p:sldId id="393" r:id="rId6"/>
    <p:sldId id="394" r:id="rId7"/>
    <p:sldId id="395" r:id="rId8"/>
    <p:sldId id="396" r:id="rId9"/>
    <p:sldId id="35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180"/>
      <c:rAngAx val="0"/>
      <c:perspective val="1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0198942435452965"/>
          <c:w val="0.93274437166511315"/>
          <c:h val="0.8444110145547292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11月份入职和离职人数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explosion val="25"/>
          <c:dPt>
            <c:idx val="0"/>
            <c:bubble3D val="0"/>
            <c:spPr>
              <a:gradFill flip="none" rotWithShape="1">
                <a:gsLst>
                  <a:gs pos="0">
                    <a:srgbClr val="D6567B">
                      <a:shade val="30000"/>
                      <a:satMod val="115000"/>
                    </a:srgbClr>
                  </a:gs>
                  <a:gs pos="50000">
                    <a:srgbClr val="D6567B">
                      <a:shade val="67500"/>
                      <a:satMod val="115000"/>
                    </a:srgbClr>
                  </a:gs>
                  <a:gs pos="100000">
                    <a:srgbClr val="D6567B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c:spPr>
          </c:dPt>
          <c:dPt>
            <c:idx val="1"/>
            <c:bubble3D val="0"/>
            <c:explosion val="3"/>
            <c:spPr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c:spPr>
          </c:dPt>
          <c:dLbls>
            <c:dLbl>
              <c:idx val="0"/>
              <c:layout>
                <c:manualLayout>
                  <c:x val="0.15203565583205533"/>
                  <c:y val="0.10466614148017177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b="0" i="1" dirty="0" smtClean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男，</a:t>
                    </a:r>
                    <a:r>
                      <a:rPr lang="en-US" altLang="en-US" b="0" i="1" dirty="0" smtClean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170</a:t>
                    </a:r>
                    <a:r>
                      <a:rPr lang="zh-CN" altLang="en-US" b="0" i="1" dirty="0" smtClean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人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1720152514554505"/>
                  <c:y val="-0.1083711035005912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b="0" i="1" dirty="0" smtClean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女，</a:t>
                    </a:r>
                    <a:r>
                      <a:rPr lang="en-US" altLang="en-US" b="0" i="1" dirty="0" smtClean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115</a:t>
                    </a:r>
                    <a:r>
                      <a:rPr lang="zh-CN" altLang="en-US" b="0" i="1" dirty="0" smtClean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人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0" i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男</c:v>
                </c:pt>
                <c:pt idx="1">
                  <c:v>女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170</c:v>
                </c:pt>
                <c:pt idx="1">
                  <c:v>115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85617262457665066"/>
          <c:y val="0.40463580410709066"/>
          <c:w val="0.10018958201367009"/>
          <c:h val="0.35179969243457182"/>
        </c:manualLayout>
      </c:layout>
      <c:overlay val="0"/>
      <c:txPr>
        <a:bodyPr/>
        <a:lstStyle/>
        <a:p>
          <a:pPr>
            <a:defRPr sz="1400"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60"/>
      <c:rotY val="180"/>
      <c:rAngAx val="0"/>
      <c:perspective val="1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4.2499601150340308E-2"/>
          <c:w val="0.98365516660806329"/>
          <c:h val="0.88990316564012817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explosion val="25"/>
          <c:dPt>
            <c:idx val="0"/>
            <c:bubble3D val="0"/>
            <c:spPr>
              <a:solidFill>
                <a:srgbClr val="FF4343"/>
              </a:solidFill>
              <a:ln>
                <a:noFill/>
              </a:ln>
            </c:spPr>
          </c:dPt>
          <c:dPt>
            <c:idx val="1"/>
            <c:bubble3D val="0"/>
            <c:explosion val="3"/>
            <c:spPr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c:spPr>
          </c:dPt>
          <c:dLbls>
            <c:dLbl>
              <c:idx val="0"/>
              <c:layout>
                <c:manualLayout>
                  <c:x val="0.21696042936810003"/>
                  <c:y val="1.1654442766832831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已婚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136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 </a:t>
                    </a:r>
                    <a:r>
                      <a:rPr lang="en-US" altLang="zh-CN" dirty="0"/>
                      <a:t>48%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9784528523176695"/>
                  <c:y val="0.11048865765252656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未婚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149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 </a:t>
                    </a:r>
                    <a:r>
                      <a:rPr lang="en-US" altLang="zh-CN" dirty="0"/>
                      <a:t>52%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已婚</c:v>
                </c:pt>
                <c:pt idx="1">
                  <c:v>未婚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136</c:v>
                </c:pt>
                <c:pt idx="1">
                  <c:v>149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85617262457665066"/>
          <c:y val="0.40463580410709066"/>
          <c:w val="0.10018958201367009"/>
          <c:h val="0.35179969243457182"/>
        </c:manualLayout>
      </c:layout>
      <c:overlay val="0"/>
      <c:txPr>
        <a:bodyPr/>
        <a:lstStyle/>
        <a:p>
          <a:pPr>
            <a:defRPr sz="1400"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60"/>
      <c:rotY val="160"/>
      <c:rAngAx val="0"/>
      <c:perspective val="1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902464456039034E-2"/>
          <c:y val="1.6944556979119195E-2"/>
          <c:w val="0.90250726473816856"/>
          <c:h val="0.87767973194240489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rgbClr val="FF4343">
                      <a:shade val="30000"/>
                      <a:satMod val="115000"/>
                    </a:srgbClr>
                  </a:gs>
                  <a:gs pos="50000">
                    <a:srgbClr val="FF4343">
                      <a:shade val="67500"/>
                      <a:satMod val="115000"/>
                    </a:srgbClr>
                  </a:gs>
                  <a:gs pos="100000">
                    <a:srgbClr val="FF434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3"/>
            <c:bubble3D val="0"/>
            <c:spPr>
              <a:solidFill>
                <a:srgbClr val="D6567B"/>
              </a:solidFill>
            </c:spPr>
          </c:dPt>
          <c:dPt>
            <c:idx val="4"/>
            <c:bubble3D val="0"/>
            <c:spPr>
              <a:solidFill>
                <a:srgbClr val="92D050"/>
              </a:solidFill>
            </c:spPr>
          </c:dPt>
          <c:dPt>
            <c:idx val="5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6"/>
            <c:bubble3D val="0"/>
            <c:spPr>
              <a:solidFill>
                <a:srgbClr val="FFFF00"/>
              </a:solidFill>
            </c:spPr>
          </c:dPt>
          <c:dPt>
            <c:idx val="7"/>
            <c:bubble3D val="0"/>
            <c:spPr>
              <a:solidFill>
                <a:srgbClr val="FF4343"/>
              </a:solidFill>
            </c:spPr>
          </c:dPt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9"/>
            <c:bubble3D val="0"/>
            <c:spPr>
              <a:solidFill>
                <a:srgbClr val="92D050"/>
              </a:solidFill>
            </c:spPr>
          </c:dPt>
          <c:dPt>
            <c:idx val="10"/>
            <c:bubble3D val="0"/>
            <c:spPr>
              <a:solidFill>
                <a:srgbClr val="58D252"/>
              </a:solidFill>
            </c:spPr>
          </c:dPt>
          <c:dPt>
            <c:idx val="11"/>
            <c:bubble3D val="0"/>
            <c:spPr>
              <a:solidFill>
                <a:srgbClr val="00B0F0"/>
              </a:solidFill>
            </c:spPr>
          </c:dPt>
          <c:dPt>
            <c:idx val="1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3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0.20893486350650134"/>
                  <c:y val="-7.40302324403707E-2"/>
                </c:manualLayout>
              </c:layout>
              <c:tx>
                <c:rich>
                  <a:bodyPr/>
                  <a:lstStyle/>
                  <a:p>
                    <a:pPr>
                      <a:defRPr sz="2400"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zh-CN" altLang="en-US" sz="1600" dirty="0" smtClean="0"/>
                      <a:t>广东</a:t>
                    </a:r>
                    <a:r>
                      <a:rPr lang="en-US" altLang="zh-CN" sz="1600" dirty="0"/>
                      <a:t>, </a:t>
                    </a:r>
                    <a:r>
                      <a:rPr lang="en-US" altLang="zh-CN" sz="1600" dirty="0" smtClean="0"/>
                      <a:t>151</a:t>
                    </a:r>
                    <a:r>
                      <a:rPr lang="zh-CN" altLang="en-US" sz="1600" dirty="0" smtClean="0"/>
                      <a:t>人</a:t>
                    </a:r>
                    <a:r>
                      <a:rPr lang="en-US" altLang="zh-CN" sz="1600" dirty="0" smtClean="0"/>
                      <a:t> </a:t>
                    </a:r>
                    <a:r>
                      <a:rPr lang="en-US" altLang="zh-CN" sz="1600" dirty="0"/>
                      <a:t>53%</a:t>
                    </a:r>
                    <a:endParaRPr lang="zh-CN" altLang="en-US" sz="2400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5861056212918254E-2"/>
                  <c:y val="3.181685825695043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zh-CN" altLang="en-US" sz="1200" dirty="0" smtClean="0">
                        <a:solidFill>
                          <a:schemeClr val="bg1"/>
                        </a:solidFill>
                      </a:rPr>
                      <a:t>湖南</a:t>
                    </a:r>
                    <a:r>
                      <a:rPr lang="en-US" altLang="zh-CN" sz="1200" dirty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altLang="zh-CN" sz="1200" dirty="0" smtClean="0">
                        <a:solidFill>
                          <a:schemeClr val="bg1"/>
                        </a:solidFill>
                      </a:rPr>
                      <a:t>37</a:t>
                    </a:r>
                    <a:r>
                      <a:rPr lang="zh-CN" altLang="en-US" sz="1200" dirty="0" smtClean="0">
                        <a:solidFill>
                          <a:schemeClr val="bg1"/>
                        </a:solidFill>
                      </a:rPr>
                      <a:t>人</a:t>
                    </a:r>
                    <a:endParaRPr lang="en-US" altLang="zh-CN" sz="1200" dirty="0" smtClean="0">
                      <a:solidFill>
                        <a:schemeClr val="bg1"/>
                      </a:solidFill>
                    </a:endParaRPr>
                  </a:p>
                  <a:p>
                    <a:pPr>
                      <a:defRPr sz="12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200" dirty="0" smtClean="0">
                        <a:solidFill>
                          <a:schemeClr val="bg1"/>
                        </a:solidFill>
                      </a:rPr>
                      <a:t>13</a:t>
                    </a:r>
                    <a:r>
                      <a:rPr lang="en-US" altLang="zh-CN" sz="1200" dirty="0">
                        <a:solidFill>
                          <a:schemeClr val="bg1"/>
                        </a:solidFill>
                      </a:rPr>
                      <a:t>%</a:t>
                    </a:r>
                    <a:endParaRPr lang="zh-CN" altLang="en-US" sz="120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4379314632726859E-3"/>
                  <c:y val="-3.4793048733140902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/>
                      <a:t>湖北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19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7%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5936501448870624E-2"/>
                  <c:y val="-6.1030367481980388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/>
                      <a:t>河南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18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6%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0785386740922776E-2"/>
                  <c:y val="-0.11426419202916899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江西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11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4%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6.5298172782025238E-2"/>
                  <c:y val="-0.12709166793268173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广西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9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3%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8.6676786167490069E-2"/>
                  <c:y val="-0.13504709576138149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贵州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7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3%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1216987612997141"/>
                  <c:y val="-0.13433897132053815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四川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7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2%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3103335103439073"/>
                  <c:y val="-9.8190442430073799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甘肃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4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1%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4421651926544349"/>
                  <c:y val="-5.965146604547527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上海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3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1%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13598463575402953"/>
                  <c:y val="-1.7003637683361189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/>
                      <a:t>安徽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3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1%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14261195748892339"/>
                  <c:y val="4.6258292398845484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/>
                      <a:t>山东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3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1%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0.11065641024595636"/>
                  <c:y val="0.12379496463597847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江苏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3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1%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-2.4179780228292678E-2"/>
                  <c:y val="9.295779105686941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其他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10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4%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Sheet2!$E$54:$E$67</c:f>
              <c:strCache>
                <c:ptCount val="14"/>
                <c:pt idx="0">
                  <c:v>广东</c:v>
                </c:pt>
                <c:pt idx="1">
                  <c:v>湖南</c:v>
                </c:pt>
                <c:pt idx="2">
                  <c:v>湖北</c:v>
                </c:pt>
                <c:pt idx="3">
                  <c:v>河南</c:v>
                </c:pt>
                <c:pt idx="4">
                  <c:v>江西</c:v>
                </c:pt>
                <c:pt idx="5">
                  <c:v>广西</c:v>
                </c:pt>
                <c:pt idx="6">
                  <c:v>贵州</c:v>
                </c:pt>
                <c:pt idx="7">
                  <c:v>四川</c:v>
                </c:pt>
                <c:pt idx="8">
                  <c:v>甘肃</c:v>
                </c:pt>
                <c:pt idx="9">
                  <c:v>上海</c:v>
                </c:pt>
                <c:pt idx="10">
                  <c:v>安徽</c:v>
                </c:pt>
                <c:pt idx="11">
                  <c:v>山东</c:v>
                </c:pt>
                <c:pt idx="12">
                  <c:v>江苏</c:v>
                </c:pt>
                <c:pt idx="13">
                  <c:v>其他</c:v>
                </c:pt>
              </c:strCache>
            </c:strRef>
          </c:cat>
          <c:val>
            <c:numRef>
              <c:f>Sheet2!$F$54:$F$67</c:f>
              <c:numCache>
                <c:formatCode>General</c:formatCode>
                <c:ptCount val="14"/>
                <c:pt idx="0">
                  <c:v>151</c:v>
                </c:pt>
                <c:pt idx="1">
                  <c:v>37</c:v>
                </c:pt>
                <c:pt idx="2">
                  <c:v>19</c:v>
                </c:pt>
                <c:pt idx="3">
                  <c:v>18</c:v>
                </c:pt>
                <c:pt idx="4">
                  <c:v>11</c:v>
                </c:pt>
                <c:pt idx="5">
                  <c:v>9</c:v>
                </c:pt>
                <c:pt idx="6">
                  <c:v>7</c:v>
                </c:pt>
                <c:pt idx="7">
                  <c:v>7</c:v>
                </c:pt>
                <c:pt idx="8">
                  <c:v>4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80"/>
      <c:rAngAx val="0"/>
      <c:perspective val="12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rgbClr val="D6567B">
                      <a:shade val="30000"/>
                      <a:satMod val="115000"/>
                    </a:srgbClr>
                  </a:gs>
                  <a:gs pos="50000">
                    <a:srgbClr val="D6567B">
                      <a:shade val="67500"/>
                      <a:satMod val="115000"/>
                    </a:srgbClr>
                  </a:gs>
                  <a:gs pos="100000">
                    <a:srgbClr val="D6567B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rgbClr val="FF4343">
                      <a:shade val="30000"/>
                      <a:satMod val="115000"/>
                    </a:srgbClr>
                  </a:gs>
                  <a:gs pos="50000">
                    <a:srgbClr val="FF4343">
                      <a:shade val="67500"/>
                      <a:satMod val="115000"/>
                    </a:srgbClr>
                  </a:gs>
                  <a:gs pos="100000">
                    <a:srgbClr val="FF434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5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0.21441403790782515"/>
                  <c:y val="2.5568967514247826E-2"/>
                </c:manualLayout>
              </c:layout>
              <c:tx>
                <c:rich>
                  <a:bodyPr/>
                  <a:lstStyle/>
                  <a:p>
                    <a:pPr>
                      <a:defRPr sz="1200" b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zh-CN" altLang="en-US" b="0" dirty="0" smtClean="0"/>
                      <a:t>硕士</a:t>
                    </a:r>
                    <a:r>
                      <a:rPr lang="en-US" altLang="zh-CN" b="0" dirty="0"/>
                      <a:t>, </a:t>
                    </a:r>
                    <a:r>
                      <a:rPr lang="en-US" altLang="zh-CN" b="0" dirty="0" smtClean="0"/>
                      <a:t>1</a:t>
                    </a:r>
                    <a:r>
                      <a:rPr lang="zh-CN" altLang="en-US" b="0" dirty="0" smtClean="0"/>
                      <a:t>人</a:t>
                    </a:r>
                    <a:r>
                      <a:rPr lang="en-US" altLang="zh-CN" b="0" dirty="0" smtClean="0"/>
                      <a:t>, </a:t>
                    </a:r>
                    <a:r>
                      <a:rPr lang="en-US" altLang="zh-CN" b="0" dirty="0"/>
                      <a:t>0%</a:t>
                    </a:r>
                    <a:endParaRPr lang="en-US" altLang="zh-CN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zh-CN" altLang="en-US" b="0" dirty="0" smtClean="0"/>
                      <a:t>本科</a:t>
                    </a:r>
                    <a:endParaRPr lang="en-US" altLang="zh-CN" b="0" dirty="0" smtClean="0"/>
                  </a:p>
                  <a:p>
                    <a:r>
                      <a:rPr lang="en-US" altLang="zh-CN" b="0" dirty="0" smtClean="0"/>
                      <a:t> 43</a:t>
                    </a:r>
                    <a:r>
                      <a:rPr lang="zh-CN" altLang="en-US" b="0" dirty="0" smtClean="0"/>
                      <a:t>人</a:t>
                    </a:r>
                    <a:r>
                      <a:rPr lang="en-US" altLang="zh-CN" b="0" dirty="0" smtClean="0"/>
                      <a:t>, </a:t>
                    </a:r>
                    <a:r>
                      <a:rPr lang="en-US" altLang="zh-CN" b="0" dirty="0"/>
                      <a:t>15%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1128031491871274"/>
                  <c:y val="9.0906838238017137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b="0" dirty="0" smtClean="0"/>
                      <a:t>大专</a:t>
                    </a:r>
                    <a:r>
                      <a:rPr lang="en-US" altLang="zh-CN" b="0" dirty="0" smtClean="0"/>
                      <a:t> </a:t>
                    </a:r>
                  </a:p>
                  <a:p>
                    <a:r>
                      <a:rPr lang="en-US" altLang="zh-CN" b="0" dirty="0" smtClean="0"/>
                      <a:t>110</a:t>
                    </a:r>
                    <a:r>
                      <a:rPr lang="zh-CN" altLang="en-US" b="0" dirty="0" smtClean="0"/>
                      <a:t>人</a:t>
                    </a:r>
                    <a:r>
                      <a:rPr lang="en-US" altLang="zh-CN" b="0" dirty="0" smtClean="0"/>
                      <a:t>, </a:t>
                    </a:r>
                    <a:r>
                      <a:rPr lang="en-US" altLang="zh-CN" b="0" dirty="0"/>
                      <a:t>39%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1148066881457613"/>
                  <c:y val="7.068059975906818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b="0" dirty="0" smtClean="0"/>
                      <a:t>中专</a:t>
                    </a:r>
                    <a:r>
                      <a:rPr lang="en-US" altLang="zh-CN" b="0" dirty="0" smtClean="0"/>
                      <a:t> </a:t>
                    </a:r>
                  </a:p>
                  <a:p>
                    <a:r>
                      <a:rPr lang="en-US" altLang="zh-CN" b="0" dirty="0" smtClean="0"/>
                      <a:t>63</a:t>
                    </a:r>
                    <a:r>
                      <a:rPr lang="zh-CN" altLang="en-US" b="0" dirty="0" smtClean="0"/>
                      <a:t>人</a:t>
                    </a:r>
                    <a:r>
                      <a:rPr lang="en-US" altLang="zh-CN" b="0" dirty="0" smtClean="0"/>
                      <a:t>, </a:t>
                    </a:r>
                    <a:r>
                      <a:rPr lang="en-US" altLang="zh-CN" b="0" dirty="0"/>
                      <a:t>22%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1238956666851831"/>
                  <c:y val="-0.17025559251586428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b="0" dirty="0" smtClean="0"/>
                      <a:t>高中</a:t>
                    </a:r>
                    <a:r>
                      <a:rPr lang="en-US" altLang="zh-CN" b="0" dirty="0" smtClean="0"/>
                      <a:t> </a:t>
                    </a:r>
                  </a:p>
                  <a:p>
                    <a:r>
                      <a:rPr lang="en-US" altLang="zh-CN" b="0" dirty="0" smtClean="0"/>
                      <a:t>46</a:t>
                    </a:r>
                    <a:r>
                      <a:rPr lang="zh-CN" altLang="en-US" b="0" dirty="0" smtClean="0"/>
                      <a:t>人</a:t>
                    </a:r>
                    <a:r>
                      <a:rPr lang="en-US" altLang="zh-CN" b="0" dirty="0" smtClean="0"/>
                      <a:t>, </a:t>
                    </a:r>
                    <a:r>
                      <a:rPr lang="en-US" altLang="zh-CN" b="0" dirty="0"/>
                      <a:t>16%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6.3012240538088377E-2"/>
                  <c:y val="-0.23690423286301523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b="0" dirty="0" smtClean="0"/>
                      <a:t>初中</a:t>
                    </a:r>
                    <a:endParaRPr lang="en-US" altLang="zh-CN" b="0" dirty="0" smtClean="0"/>
                  </a:p>
                  <a:p>
                    <a:r>
                      <a:rPr lang="en-US" altLang="zh-CN" b="0" dirty="0" smtClean="0"/>
                      <a:t>22</a:t>
                    </a:r>
                    <a:r>
                      <a:rPr lang="zh-CN" altLang="en-US" b="0" dirty="0" smtClean="0"/>
                      <a:t>人</a:t>
                    </a:r>
                    <a:r>
                      <a:rPr lang="en-US" altLang="zh-CN" b="0" dirty="0" smtClean="0"/>
                      <a:t>, </a:t>
                    </a:r>
                    <a:r>
                      <a:rPr lang="en-US" altLang="zh-CN" b="0" dirty="0"/>
                      <a:t>8%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Sheet2!$I$18:$I$23</c:f>
              <c:strCache>
                <c:ptCount val="6"/>
                <c:pt idx="0">
                  <c:v>硕士</c:v>
                </c:pt>
                <c:pt idx="1">
                  <c:v>本科</c:v>
                </c:pt>
                <c:pt idx="2">
                  <c:v>大专</c:v>
                </c:pt>
                <c:pt idx="3">
                  <c:v>中专</c:v>
                </c:pt>
                <c:pt idx="4">
                  <c:v>高中</c:v>
                </c:pt>
                <c:pt idx="5">
                  <c:v>初中</c:v>
                </c:pt>
              </c:strCache>
            </c:strRef>
          </c:cat>
          <c:val>
            <c:numRef>
              <c:f>Sheet2!$J$18:$J$23</c:f>
              <c:numCache>
                <c:formatCode>General</c:formatCode>
                <c:ptCount val="6"/>
                <c:pt idx="0">
                  <c:v>1</c:v>
                </c:pt>
                <c:pt idx="1">
                  <c:v>43</c:v>
                </c:pt>
                <c:pt idx="2">
                  <c:v>110</c:v>
                </c:pt>
                <c:pt idx="3">
                  <c:v>63</c:v>
                </c:pt>
                <c:pt idx="4">
                  <c:v>46</c:v>
                </c:pt>
                <c:pt idx="5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13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027668689207819E-2"/>
          <c:y val="8.2738985285787936E-2"/>
          <c:w val="0.839402655566303"/>
          <c:h val="0.81139163043814821"/>
        </c:manualLayout>
      </c:layout>
      <c:pie3DChart>
        <c:varyColors val="1"/>
        <c:ser>
          <c:idx val="0"/>
          <c:order val="0"/>
          <c:tx>
            <c:strRef>
              <c:f>Sheet2!$I$6</c:f>
              <c:strCache>
                <c:ptCount val="1"/>
                <c:pt idx="0">
                  <c:v>人数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D6567B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C00000"/>
              </a:solidFill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7"/>
            <c:bubble3D val="0"/>
            <c:spPr>
              <a:solidFill>
                <a:srgbClr val="FF4343"/>
              </a:solidFill>
            </c:spPr>
          </c:dPt>
          <c:dLbls>
            <c:dLbl>
              <c:idx val="0"/>
              <c:layout>
                <c:manualLayout>
                  <c:x val="0.19157453705376465"/>
                  <c:y val="-0.3151310302172064"/>
                </c:manualLayout>
              </c:layout>
              <c:tx>
                <c:rich>
                  <a:bodyPr/>
                  <a:lstStyle/>
                  <a:p>
                    <a:pPr>
                      <a:defRPr sz="1800" b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</a:t>
                    </a:r>
                    <a:r>
                      <a:rPr lang="zh-CN" altLang="en-US" sz="1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年</a:t>
                    </a:r>
                    <a:r>
                      <a:rPr lang="zh-CN" altLang="en-US" sz="18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以下</a:t>
                    </a:r>
                    <a:endParaRPr lang="en-US" altLang="zh-CN" sz="1800" b="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  <a:p>
                    <a:pPr>
                      <a:defRPr sz="1800" b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8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127</a:t>
                    </a:r>
                    <a:r>
                      <a:rPr lang="zh-CN" altLang="en-US" sz="18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人，</a:t>
                    </a:r>
                    <a:r>
                      <a:rPr lang="en-US" altLang="zh-CN" sz="18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  <a:r>
                      <a:rPr lang="en-US" altLang="zh-CN" sz="1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45%</a:t>
                    </a:r>
                    <a:endParaRPr lang="en-US" altLang="zh-CN" sz="1800" b="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9.2782122067986347E-2"/>
                  <c:y val="0.11603537676141636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400" dirty="0">
                        <a:solidFill>
                          <a:schemeClr val="bg1"/>
                        </a:solidFill>
                      </a:rPr>
                      <a:t>1-2</a:t>
                    </a:r>
                    <a:r>
                      <a:rPr lang="zh-CN" altLang="en-US" sz="1400" dirty="0">
                        <a:solidFill>
                          <a:schemeClr val="bg1"/>
                        </a:solidFill>
                      </a:rPr>
                      <a:t>年</a:t>
                    </a:r>
                    <a:r>
                      <a:rPr lang="en-US" altLang="zh-CN" sz="1400" dirty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69</a:t>
                    </a:r>
                    <a:r>
                      <a:rPr lang="zh-CN" altLang="en-US" sz="1400" dirty="0" smtClean="0">
                        <a:solidFill>
                          <a:schemeClr val="bg1"/>
                        </a:solidFill>
                      </a:rPr>
                      <a:t>人</a:t>
                    </a:r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>
                      <a:defRPr sz="14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400" dirty="0" smtClean="0">
                        <a:solidFill>
                          <a:schemeClr val="bg1"/>
                        </a:solidFill>
                      </a:rPr>
                      <a:t>24</a:t>
                    </a:r>
                    <a:r>
                      <a:rPr lang="en-US" altLang="zh-CN" sz="1400" dirty="0">
                        <a:solidFill>
                          <a:schemeClr val="bg1"/>
                        </a:solidFill>
                      </a:rPr>
                      <a:t>%</a:t>
                    </a:r>
                    <a:endParaRPr lang="zh-CN" altLang="en-US" sz="140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0630220495378208E-2"/>
                  <c:y val="9.9128785326220617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dirty="0">
                        <a:solidFill>
                          <a:schemeClr val="tx1"/>
                        </a:solidFill>
                      </a:rPr>
                      <a:t>2</a:t>
                    </a:r>
                    <a:r>
                      <a:rPr lang="zh-CN" altLang="en-US" dirty="0">
                        <a:solidFill>
                          <a:schemeClr val="tx1"/>
                        </a:solidFill>
                      </a:rPr>
                      <a:t>至</a:t>
                    </a:r>
                    <a:r>
                      <a:rPr lang="en-US" altLang="zh-CN" dirty="0">
                        <a:solidFill>
                          <a:schemeClr val="tx1"/>
                        </a:solidFill>
                      </a:rPr>
                      <a:t>3</a:t>
                    </a:r>
                    <a:r>
                      <a:rPr lang="zh-CN" altLang="en-US" dirty="0" smtClean="0">
                        <a:solidFill>
                          <a:schemeClr val="tx1"/>
                        </a:solidFill>
                      </a:rPr>
                      <a:t>年</a:t>
                    </a:r>
                    <a:r>
                      <a:rPr lang="en-US" altLang="zh-CN" dirty="0" smtClean="0">
                        <a:solidFill>
                          <a:schemeClr val="tx1"/>
                        </a:solidFill>
                      </a:rPr>
                      <a:t> </a:t>
                    </a:r>
                  </a:p>
                  <a:p>
                    <a:pPr>
                      <a:defRPr sz="12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dirty="0" smtClean="0">
                        <a:solidFill>
                          <a:schemeClr val="tx1"/>
                        </a:solidFill>
                      </a:rPr>
                      <a:t>36</a:t>
                    </a:r>
                    <a:r>
                      <a:rPr lang="zh-CN" altLang="en-US" dirty="0" smtClean="0">
                        <a:solidFill>
                          <a:schemeClr val="tx1"/>
                        </a:solidFill>
                      </a:rPr>
                      <a:t>人</a:t>
                    </a:r>
                    <a:r>
                      <a:rPr lang="en-US" altLang="zh-CN" dirty="0" smtClean="0">
                        <a:solidFill>
                          <a:schemeClr val="tx1"/>
                        </a:solidFill>
                      </a:rPr>
                      <a:t>,13</a:t>
                    </a:r>
                    <a:r>
                      <a:rPr lang="en-US" altLang="zh-CN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7138111055958103E-2"/>
                  <c:y val="-3.421819251412867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3</a:t>
                    </a:r>
                    <a:r>
                      <a:rPr lang="zh-CN" altLang="en-US" dirty="0"/>
                      <a:t>至</a:t>
                    </a:r>
                    <a:r>
                      <a:rPr lang="en-US" altLang="zh-CN" dirty="0"/>
                      <a:t>5</a:t>
                    </a:r>
                    <a:r>
                      <a:rPr lang="zh-CN" altLang="en-US" dirty="0"/>
                      <a:t>年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14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5%</a:t>
                    </a:r>
                    <a:endParaRPr lang="zh-CN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5</a:t>
                    </a:r>
                    <a:r>
                      <a:rPr lang="zh-CN" altLang="en-US" dirty="0"/>
                      <a:t>至</a:t>
                    </a:r>
                    <a:r>
                      <a:rPr lang="en-US" altLang="zh-CN" dirty="0"/>
                      <a:t>7</a:t>
                    </a:r>
                    <a:r>
                      <a:rPr lang="zh-CN" altLang="en-US" dirty="0"/>
                      <a:t>年</a:t>
                    </a:r>
                    <a:r>
                      <a:rPr lang="en-US" altLang="zh-CN"/>
                      <a:t>, </a:t>
                    </a:r>
                    <a:r>
                      <a:rPr lang="en-US" altLang="zh-CN" smtClean="0"/>
                      <a:t>7</a:t>
                    </a:r>
                    <a:r>
                      <a:rPr lang="zh-CN" altLang="en-US" smtClean="0"/>
                      <a:t>人</a:t>
                    </a:r>
                    <a:r>
                      <a:rPr lang="en-US" altLang="zh-CN" smtClean="0"/>
                      <a:t>, </a:t>
                    </a:r>
                    <a:r>
                      <a:rPr lang="en-US" altLang="zh-CN"/>
                      <a:t>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9380344080015584E-2"/>
                  <c:y val="-5.072819777766039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</a:t>
                    </a:r>
                    <a:r>
                      <a:rPr lang="zh-CN" altLang="en-US" dirty="0"/>
                      <a:t>至</a:t>
                    </a:r>
                    <a:r>
                      <a:rPr lang="en-US" altLang="zh-CN" dirty="0"/>
                      <a:t>9</a:t>
                    </a:r>
                    <a:r>
                      <a:rPr lang="zh-CN" altLang="en-US" dirty="0"/>
                      <a:t>年</a:t>
                    </a:r>
                    <a:r>
                      <a:rPr lang="en-US" altLang="zh-CN"/>
                      <a:t>, </a:t>
                    </a:r>
                    <a:r>
                      <a:rPr lang="en-US" altLang="zh-CN" smtClean="0"/>
                      <a:t>12</a:t>
                    </a:r>
                    <a:r>
                      <a:rPr lang="zh-CN" altLang="en-US" smtClean="0"/>
                      <a:t>人</a:t>
                    </a:r>
                    <a:r>
                      <a:rPr lang="en-US" altLang="zh-CN" smtClean="0"/>
                      <a:t>, </a:t>
                    </a:r>
                    <a:r>
                      <a:rPr lang="en-US" altLang="zh-CN"/>
                      <a:t>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2.9039395724634074E-2"/>
                  <c:y val="-5.452741134409475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9</a:t>
                    </a:r>
                    <a:r>
                      <a:rPr lang="zh-CN" altLang="en-US" dirty="0"/>
                      <a:t>至</a:t>
                    </a:r>
                    <a:r>
                      <a:rPr lang="en-US" altLang="zh-CN" dirty="0"/>
                      <a:t>10</a:t>
                    </a:r>
                    <a:r>
                      <a:rPr lang="zh-CN" altLang="en-US" dirty="0"/>
                      <a:t>年</a:t>
                    </a:r>
                    <a:r>
                      <a:rPr lang="en-US" altLang="zh-CN"/>
                      <a:t>, </a:t>
                    </a:r>
                    <a:r>
                      <a:rPr lang="en-US" altLang="zh-CN" smtClean="0"/>
                      <a:t>11</a:t>
                    </a:r>
                    <a:r>
                      <a:rPr lang="zh-CN" altLang="en-US" smtClean="0"/>
                      <a:t>人</a:t>
                    </a:r>
                    <a:r>
                      <a:rPr lang="en-US" altLang="zh-CN" smtClean="0"/>
                      <a:t>, </a:t>
                    </a:r>
                    <a:r>
                      <a:rPr lang="en-US" altLang="zh-CN"/>
                      <a:t>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2.6687656519306217E-2"/>
                  <c:y val="-2.231286687635800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</a:t>
                    </a:r>
                    <a:r>
                      <a:rPr lang="zh-CN" altLang="en-US" dirty="0"/>
                      <a:t>年以上</a:t>
                    </a:r>
                    <a:r>
                      <a:rPr lang="en-US" altLang="zh-CN"/>
                      <a:t>, </a:t>
                    </a:r>
                    <a:r>
                      <a:rPr lang="en-US" altLang="zh-CN" smtClean="0"/>
                      <a:t>9</a:t>
                    </a:r>
                    <a:r>
                      <a:rPr lang="zh-CN" altLang="en-US" smtClean="0"/>
                      <a:t>人</a:t>
                    </a:r>
                    <a:r>
                      <a:rPr lang="en-US" altLang="zh-CN" smtClean="0"/>
                      <a:t>, </a:t>
                    </a:r>
                    <a:r>
                      <a:rPr lang="en-US" altLang="zh-CN"/>
                      <a:t>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Sheet2!$H$7:$H$14</c:f>
              <c:strCache>
                <c:ptCount val="8"/>
                <c:pt idx="0">
                  <c:v>1年以下</c:v>
                </c:pt>
                <c:pt idx="1">
                  <c:v>1-2年</c:v>
                </c:pt>
                <c:pt idx="2">
                  <c:v>2至3年</c:v>
                </c:pt>
                <c:pt idx="3">
                  <c:v>3至5年</c:v>
                </c:pt>
                <c:pt idx="4">
                  <c:v>5至7年</c:v>
                </c:pt>
                <c:pt idx="5">
                  <c:v>7至9年</c:v>
                </c:pt>
                <c:pt idx="6">
                  <c:v>9至10年</c:v>
                </c:pt>
                <c:pt idx="7">
                  <c:v>10年以上</c:v>
                </c:pt>
              </c:strCache>
            </c:strRef>
          </c:cat>
          <c:val>
            <c:numRef>
              <c:f>Sheet2!$I$7:$I$14</c:f>
              <c:numCache>
                <c:formatCode>General</c:formatCode>
                <c:ptCount val="8"/>
                <c:pt idx="0">
                  <c:v>127</c:v>
                </c:pt>
                <c:pt idx="1">
                  <c:v>69</c:v>
                </c:pt>
                <c:pt idx="2">
                  <c:v>36</c:v>
                </c:pt>
                <c:pt idx="3">
                  <c:v>14</c:v>
                </c:pt>
                <c:pt idx="4">
                  <c:v>7</c:v>
                </c:pt>
                <c:pt idx="5">
                  <c:v>12</c:v>
                </c:pt>
                <c:pt idx="6">
                  <c:v>11</c:v>
                </c:pt>
                <c:pt idx="7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130"/>
      <c:rAngAx val="0"/>
      <c:perspective val="10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Sheet2!$I$28</c:f>
              <c:strCache>
                <c:ptCount val="1"/>
                <c:pt idx="0">
                  <c:v>人数</c:v>
                </c:pt>
              </c:strCache>
            </c:strRef>
          </c:tx>
          <c:explosion val="25"/>
          <c:dPt>
            <c:idx val="0"/>
            <c:bubble3D val="0"/>
            <c:spPr>
              <a:gradFill flip="none" rotWithShape="1">
                <a:gsLst>
                  <a:gs pos="0">
                    <a:srgbClr val="FF4343">
                      <a:shade val="30000"/>
                      <a:satMod val="115000"/>
                    </a:srgbClr>
                  </a:gs>
                  <a:gs pos="50000">
                    <a:srgbClr val="FF4343">
                      <a:shade val="67500"/>
                      <a:satMod val="115000"/>
                    </a:srgbClr>
                  </a:gs>
                  <a:gs pos="100000">
                    <a:srgbClr val="FF434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rgbClr val="D6567B">
                      <a:shade val="30000"/>
                      <a:satMod val="115000"/>
                    </a:srgbClr>
                  </a:gs>
                  <a:gs pos="50000">
                    <a:srgbClr val="D6567B">
                      <a:shade val="67500"/>
                      <a:satMod val="115000"/>
                    </a:srgbClr>
                  </a:gs>
                  <a:gs pos="100000">
                    <a:srgbClr val="D6567B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rgbClr val="FFD653">
                      <a:shade val="30000"/>
                      <a:satMod val="115000"/>
                    </a:srgbClr>
                  </a:gs>
                  <a:gs pos="50000">
                    <a:srgbClr val="FFD653">
                      <a:shade val="67500"/>
                      <a:satMod val="115000"/>
                    </a:srgbClr>
                  </a:gs>
                  <a:gs pos="100000">
                    <a:srgbClr val="FFD65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5"/>
            <c:bubble3D val="0"/>
            <c:spPr>
              <a:gradFill flip="none" rotWithShape="1">
                <a:gsLst>
                  <a:gs pos="0">
                    <a:srgbClr val="58D252">
                      <a:shade val="30000"/>
                      <a:satMod val="115000"/>
                    </a:srgbClr>
                  </a:gs>
                  <a:gs pos="50000">
                    <a:srgbClr val="58D252">
                      <a:shade val="67500"/>
                      <a:satMod val="115000"/>
                    </a:srgbClr>
                  </a:gs>
                  <a:gs pos="100000">
                    <a:srgbClr val="58D252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7"/>
            <c:bubble3D val="0"/>
            <c:spPr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8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9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0.12473317148732849"/>
                  <c:y val="-0.2741339304740274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600" smtClean="0"/>
                      <a:t>18-22</a:t>
                    </a:r>
                    <a:r>
                      <a:rPr lang="zh-CN" altLang="en-US" sz="1600" smtClean="0"/>
                      <a:t>岁</a:t>
                    </a:r>
                    <a:r>
                      <a:rPr lang="en-US" altLang="zh-CN" sz="1600" smtClean="0"/>
                      <a:t>,</a:t>
                    </a:r>
                  </a:p>
                  <a:p>
                    <a:pPr>
                      <a:defRPr sz="16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600" smtClean="0"/>
                      <a:t> 44</a:t>
                    </a:r>
                    <a:r>
                      <a:rPr lang="zh-CN" altLang="en-US" sz="1600" smtClean="0"/>
                      <a:t>人</a:t>
                    </a:r>
                    <a:r>
                      <a:rPr lang="en-US" altLang="zh-CN" sz="1600" smtClean="0"/>
                      <a:t>, </a:t>
                    </a:r>
                    <a:r>
                      <a:rPr lang="en-US" altLang="zh-CN" sz="1600"/>
                      <a:t>16%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5894770245514037"/>
                  <c:y val="-0.23726735280779379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22-25</a:t>
                    </a:r>
                    <a:r>
                      <a:rPr lang="zh-CN" altLang="en-US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岁</a:t>
                    </a:r>
                    <a:r>
                      <a: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</a:p>
                  <a:p>
                    <a:pPr>
                      <a:defRPr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63</a:t>
                    </a:r>
                    <a:r>
                      <a:rPr lang="zh-CN" altLang="en-US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人</a:t>
                    </a:r>
                    <a:r>
                      <a: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, </a:t>
                    </a:r>
                    <a:r>
                      <a: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22%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1229114629671812"/>
                  <c:y val="7.5467024611108796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26-28</a:t>
                    </a:r>
                    <a:r>
                      <a:rPr lang="zh-CN" altLang="en-US" dirty="0" smtClean="0">
                        <a:solidFill>
                          <a:schemeClr val="bg1"/>
                        </a:solidFill>
                      </a:rPr>
                      <a:t>岁</a:t>
                    </a:r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>
                      <a:defRPr sz="12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58</a:t>
                    </a:r>
                    <a:r>
                      <a:rPr lang="zh-CN" altLang="en-US" dirty="0" smtClean="0">
                        <a:solidFill>
                          <a:schemeClr val="bg1"/>
                        </a:solidFill>
                      </a:rPr>
                      <a:t>人</a:t>
                    </a:r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20%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7144255148214989E-2"/>
                  <c:y val="3.541842345386031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28-30</a:t>
                    </a:r>
                    <a:r>
                      <a:rPr lang="zh-CN" altLang="en-US" dirty="0" smtClean="0"/>
                      <a:t>岁</a:t>
                    </a:r>
                    <a:r>
                      <a:rPr lang="en-US" altLang="zh-CN" dirty="0" smtClean="0"/>
                      <a:t> </a:t>
                    </a:r>
                  </a:p>
                  <a:p>
                    <a:r>
                      <a:rPr lang="en-US" altLang="zh-CN" dirty="0" smtClean="0"/>
                      <a:t>27</a:t>
                    </a:r>
                    <a:r>
                      <a:rPr lang="zh-CN" altLang="en-US" dirty="0" smtClean="0"/>
                      <a:t>人</a:t>
                    </a:r>
                    <a:endParaRPr lang="en-US" altLang="zh-CN" dirty="0" smtClean="0"/>
                  </a:p>
                  <a:p>
                    <a:r>
                      <a:rPr lang="en-US" altLang="zh-CN" dirty="0" smtClean="0"/>
                      <a:t> </a:t>
                    </a:r>
                    <a:r>
                      <a:rPr lang="en-US" altLang="zh-CN" dirty="0"/>
                      <a:t>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smtClean="0"/>
                      <a:t>31-32</a:t>
                    </a:r>
                    <a:r>
                      <a:rPr lang="zh-CN" altLang="en-US" smtClean="0"/>
                      <a:t>岁</a:t>
                    </a:r>
                    <a:r>
                      <a:rPr lang="en-US" altLang="zh-CN" smtClean="0"/>
                      <a:t>, 24</a:t>
                    </a:r>
                    <a:r>
                      <a:rPr lang="zh-CN" altLang="en-US" smtClean="0"/>
                      <a:t>人</a:t>
                    </a:r>
                    <a:r>
                      <a:rPr lang="en-US" altLang="zh-CN" smtClean="0"/>
                      <a:t>, </a:t>
                    </a:r>
                    <a:r>
                      <a:rPr lang="en-US" altLang="zh-CN"/>
                      <a:t>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7455273330906315E-2"/>
                  <c:y val="-1.172023691356698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mtClean="0"/>
                      <a:t>33—35</a:t>
                    </a:r>
                    <a:r>
                      <a:rPr lang="zh-CN" altLang="en-US" smtClean="0"/>
                      <a:t>岁</a:t>
                    </a:r>
                    <a:r>
                      <a:rPr lang="en-US" altLang="zh-CN" smtClean="0"/>
                      <a:t>, 24</a:t>
                    </a:r>
                    <a:r>
                      <a:rPr lang="zh-CN" altLang="en-US" smtClean="0"/>
                      <a:t>人</a:t>
                    </a:r>
                    <a:r>
                      <a:rPr lang="en-US" altLang="zh-CN" smtClean="0"/>
                      <a:t>, </a:t>
                    </a:r>
                    <a:r>
                      <a:rPr lang="en-US" altLang="zh-CN"/>
                      <a:t>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3.3329504578606603E-2"/>
                  <c:y val="-7.807329240284778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mtClean="0"/>
                      <a:t>36—40</a:t>
                    </a:r>
                    <a:r>
                      <a:rPr lang="zh-CN" altLang="en-US" smtClean="0"/>
                      <a:t>岁</a:t>
                    </a:r>
                    <a:r>
                      <a:rPr lang="en-US" altLang="zh-CN" smtClean="0"/>
                      <a:t>, 26</a:t>
                    </a:r>
                    <a:r>
                      <a:rPr lang="zh-CN" altLang="en-US" smtClean="0"/>
                      <a:t>人</a:t>
                    </a:r>
                    <a:r>
                      <a:rPr lang="en-US" altLang="zh-CN" smtClean="0"/>
                      <a:t>, </a:t>
                    </a:r>
                    <a:r>
                      <a:rPr lang="en-US" altLang="zh-CN"/>
                      <a:t>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3.4006999482793648E-2"/>
                  <c:y val="-9.09908006578504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41—45</a:t>
                    </a:r>
                    <a:r>
                      <a:rPr lang="zh-CN" altLang="en-US" dirty="0" smtClean="0"/>
                      <a:t>岁</a:t>
                    </a:r>
                    <a:r>
                      <a:rPr lang="en-US" altLang="zh-CN" dirty="0" smtClean="0"/>
                      <a:t>, 12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5.507527396686894E-2"/>
                  <c:y val="-6.17854846729234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45—50</a:t>
                    </a:r>
                    <a:r>
                      <a:rPr lang="zh-CN" altLang="en-US" dirty="0" smtClean="0"/>
                      <a:t>岁</a:t>
                    </a:r>
                    <a:r>
                      <a:rPr lang="en-US" altLang="zh-CN" dirty="0" smtClean="0"/>
                      <a:t>, 6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5.2370226305362012E-2"/>
                  <c:y val="3.2026268483829681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/>
                      <a:t>岁</a:t>
                    </a:r>
                    <a:r>
                      <a:rPr lang="en-US" altLang="zh-CN" dirty="0" smtClean="0"/>
                      <a:t>50</a:t>
                    </a:r>
                    <a:r>
                      <a:rPr lang="zh-CN" altLang="en-US" dirty="0"/>
                      <a:t>以上</a:t>
                    </a:r>
                    <a:r>
                      <a:rPr lang="en-US" altLang="zh-CN" dirty="0"/>
                      <a:t>, </a:t>
                    </a:r>
                    <a:r>
                      <a:rPr lang="en-US" altLang="zh-CN" dirty="0" smtClean="0"/>
                      <a:t>1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zh-CN" dirty="0" smtClean="0"/>
                      <a:t>, </a:t>
                    </a:r>
                    <a:r>
                      <a:rPr lang="en-US" altLang="zh-CN" dirty="0"/>
                      <a:t>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Sheet2!$H$29:$H$38</c:f>
              <c:strCache>
                <c:ptCount val="10"/>
                <c:pt idx="0">
                  <c:v>18-22</c:v>
                </c:pt>
                <c:pt idx="1">
                  <c:v>22-25</c:v>
                </c:pt>
                <c:pt idx="2">
                  <c:v>26-28</c:v>
                </c:pt>
                <c:pt idx="3">
                  <c:v>28-30</c:v>
                </c:pt>
                <c:pt idx="4">
                  <c:v>31-32</c:v>
                </c:pt>
                <c:pt idx="5">
                  <c:v>33—35</c:v>
                </c:pt>
                <c:pt idx="6">
                  <c:v>36—40</c:v>
                </c:pt>
                <c:pt idx="7">
                  <c:v>41—45</c:v>
                </c:pt>
                <c:pt idx="8">
                  <c:v>45—50</c:v>
                </c:pt>
                <c:pt idx="9">
                  <c:v>50以上</c:v>
                </c:pt>
              </c:strCache>
            </c:strRef>
          </c:cat>
          <c:val>
            <c:numRef>
              <c:f>Sheet2!$I$29:$I$38</c:f>
              <c:numCache>
                <c:formatCode>General</c:formatCode>
                <c:ptCount val="10"/>
                <c:pt idx="0">
                  <c:v>44</c:v>
                </c:pt>
                <c:pt idx="1">
                  <c:v>63</c:v>
                </c:pt>
                <c:pt idx="2">
                  <c:v>58</c:v>
                </c:pt>
                <c:pt idx="3">
                  <c:v>27</c:v>
                </c:pt>
                <c:pt idx="4">
                  <c:v>24</c:v>
                </c:pt>
                <c:pt idx="5">
                  <c:v>24</c:v>
                </c:pt>
                <c:pt idx="6">
                  <c:v>26</c:v>
                </c:pt>
                <c:pt idx="7">
                  <c:v>12</c:v>
                </c:pt>
                <c:pt idx="8">
                  <c:v>6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80"/>
      <c:rAngAx val="0"/>
      <c:perspective val="12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Sheet2!$I$44</c:f>
              <c:strCache>
                <c:ptCount val="1"/>
                <c:pt idx="0">
                  <c:v>女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rgbClr val="D6567B">
                      <a:shade val="30000"/>
                      <a:satMod val="115000"/>
                    </a:srgbClr>
                  </a:gs>
                  <a:gs pos="50000">
                    <a:srgbClr val="D6567B">
                      <a:shade val="67500"/>
                      <a:satMod val="115000"/>
                    </a:srgbClr>
                  </a:gs>
                  <a:gs pos="100000">
                    <a:srgbClr val="D6567B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solidFill>
                  <a:srgbClr val="D6567B"/>
                </a:solidFill>
              </a:ln>
            </c:spPr>
          </c:dPt>
          <c:dPt>
            <c:idx val="3"/>
            <c:bubble3D val="0"/>
            <c:spPr>
              <a:solidFill>
                <a:srgbClr val="EEB500"/>
              </a:solidFill>
            </c:spPr>
          </c:dPt>
          <c:dPt>
            <c:idx val="4"/>
            <c:bubble3D val="0"/>
            <c:spPr>
              <a:solidFill>
                <a:srgbClr val="92D050"/>
              </a:solidFill>
            </c:spPr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6"/>
            <c:bubble3D val="0"/>
            <c:spPr>
              <a:solidFill>
                <a:srgbClr val="FF4343"/>
              </a:solidFill>
            </c:spPr>
          </c:dPt>
          <c:dLbls>
            <c:dLbl>
              <c:idx val="0"/>
              <c:layout>
                <c:manualLayout>
                  <c:x val="-0.10139701694806683"/>
                  <c:y val="-0.1266854608747176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/>
                      <a:t>18-22</a:t>
                    </a:r>
                    <a:r>
                      <a:rPr lang="zh-CN" altLang="en-US" dirty="0" smtClean="0"/>
                      <a:t>岁</a:t>
                    </a:r>
                    <a:endParaRPr lang="en-US" altLang="en-US" dirty="0" smtClean="0"/>
                  </a:p>
                  <a:p>
                    <a:r>
                      <a:rPr lang="en-US" altLang="en-US" dirty="0" smtClean="0"/>
                      <a:t>9</a:t>
                    </a:r>
                    <a:r>
                      <a:rPr lang="zh-CN" altLang="en-US" dirty="0" smtClean="0"/>
                      <a:t>人</a:t>
                    </a:r>
                    <a:r>
                      <a:rPr lang="en-US" altLang="en-US" dirty="0" smtClean="0"/>
                      <a:t>, </a:t>
                    </a:r>
                    <a:r>
                      <a:rPr lang="en-US" altLang="en-US" dirty="0"/>
                      <a:t>17%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70038914595075"/>
                  <c:y val="-0.2860947687945074"/>
                </c:manualLayout>
              </c:layout>
              <c:tx>
                <c:rich>
                  <a:bodyPr/>
                  <a:lstStyle/>
                  <a:p>
                    <a:pPr>
                      <a:defRPr sz="36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en-US" sz="1800" dirty="0" smtClean="0">
                        <a:solidFill>
                          <a:schemeClr val="bg1"/>
                        </a:solidFill>
                      </a:rPr>
                      <a:t>22-25</a:t>
                    </a:r>
                    <a:r>
                      <a:rPr lang="zh-CN" altLang="en-US" sz="1800" dirty="0" smtClean="0">
                        <a:solidFill>
                          <a:schemeClr val="bg1"/>
                        </a:solidFill>
                      </a:rPr>
                      <a:t>岁</a:t>
                    </a:r>
                    <a:r>
                      <a:rPr lang="en-US" altLang="en-US" sz="1800" dirty="0" smtClean="0">
                        <a:solidFill>
                          <a:schemeClr val="bg1"/>
                        </a:solidFill>
                      </a:rPr>
                      <a:t>, 15</a:t>
                    </a:r>
                    <a:r>
                      <a:rPr lang="zh-CN" altLang="en-US" sz="1800" dirty="0" smtClean="0">
                        <a:solidFill>
                          <a:schemeClr val="bg1"/>
                        </a:solidFill>
                      </a:rPr>
                      <a:t>人</a:t>
                    </a:r>
                    <a:r>
                      <a:rPr lang="en-US" altLang="en-US" sz="1800" dirty="0" smtClean="0">
                        <a:solidFill>
                          <a:schemeClr val="bg1"/>
                        </a:solidFill>
                      </a:rPr>
                      <a:t>28</a:t>
                    </a:r>
                    <a:r>
                      <a:rPr lang="en-US" altLang="en-US" sz="180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altLang="en-US" sz="360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2854702830816597"/>
                  <c:y val="5.2040051105432736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en-US" dirty="0" smtClean="0">
                        <a:solidFill>
                          <a:schemeClr val="bg1"/>
                        </a:solidFill>
                      </a:rPr>
                      <a:t>26-28</a:t>
                    </a:r>
                    <a:r>
                      <a:rPr lang="zh-CN" altLang="en-US" dirty="0" smtClean="0">
                        <a:solidFill>
                          <a:schemeClr val="bg1"/>
                        </a:solidFill>
                      </a:rPr>
                      <a:t>岁</a:t>
                    </a:r>
                    <a:r>
                      <a:rPr lang="en-US" altLang="en-US" dirty="0" smtClean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>
                      <a:defRPr sz="14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en-US" dirty="0" smtClean="0">
                        <a:solidFill>
                          <a:schemeClr val="bg1"/>
                        </a:solidFill>
                      </a:rPr>
                      <a:t>15</a:t>
                    </a:r>
                    <a:r>
                      <a:rPr lang="zh-CN" altLang="en-US" dirty="0" smtClean="0">
                        <a:solidFill>
                          <a:schemeClr val="bg1"/>
                        </a:solidFill>
                      </a:rPr>
                      <a:t>人</a:t>
                    </a:r>
                    <a:r>
                      <a:rPr lang="en-US" altLang="en-US" dirty="0" smtClean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altLang="en-US" dirty="0">
                        <a:solidFill>
                          <a:schemeClr val="bg1"/>
                        </a:solidFill>
                      </a:rPr>
                      <a:t>28%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3810277336552199E-2"/>
                  <c:y val="-1.4182975563273279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en-US" sz="1200" dirty="0" smtClean="0"/>
                      <a:t>28-30</a:t>
                    </a:r>
                    <a:r>
                      <a:rPr lang="zh-CN" altLang="en-US" sz="1200" dirty="0" smtClean="0"/>
                      <a:t>岁</a:t>
                    </a:r>
                    <a:r>
                      <a:rPr lang="en-US" altLang="en-US" sz="1200" dirty="0" smtClean="0"/>
                      <a:t>, 4</a:t>
                    </a:r>
                    <a:r>
                      <a:rPr lang="zh-CN" altLang="en-US" sz="1200" dirty="0" smtClean="0"/>
                      <a:t>人</a:t>
                    </a:r>
                    <a:r>
                      <a:rPr lang="en-US" altLang="en-US" sz="1200" dirty="0" smtClean="0"/>
                      <a:t>, </a:t>
                    </a:r>
                    <a:r>
                      <a:rPr lang="en-US" altLang="en-US" sz="1200" dirty="0"/>
                      <a:t>7%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2.7688364956446283E-2"/>
                  <c:y val="-3.435699714666389E-3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en-US" sz="1200" dirty="0" smtClean="0"/>
                      <a:t>31-32</a:t>
                    </a:r>
                    <a:r>
                      <a:rPr lang="zh-CN" altLang="en-US" sz="1200" dirty="0" smtClean="0"/>
                      <a:t>岁</a:t>
                    </a:r>
                    <a:r>
                      <a:rPr lang="en-US" altLang="en-US" sz="1200" dirty="0" smtClean="0"/>
                      <a:t>, 3</a:t>
                    </a:r>
                    <a:r>
                      <a:rPr lang="zh-CN" altLang="en-US" sz="1200" dirty="0" smtClean="0"/>
                      <a:t>人</a:t>
                    </a:r>
                    <a:r>
                      <a:rPr lang="en-US" altLang="en-US" sz="1200" dirty="0" smtClean="0"/>
                      <a:t>, </a:t>
                    </a:r>
                    <a:r>
                      <a:rPr lang="en-US" altLang="en-US" sz="1200" dirty="0"/>
                      <a:t>5%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6.8262059971314501E-2"/>
                  <c:y val="2.2897224319807581E-3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en-US" smtClean="0"/>
                      <a:t>33—35</a:t>
                    </a:r>
                    <a:r>
                      <a:rPr lang="zh-CN" altLang="en-US" smtClean="0"/>
                      <a:t>岁</a:t>
                    </a:r>
                    <a:r>
                      <a:rPr lang="en-US" altLang="en-US" smtClean="0"/>
                      <a:t>, 6</a:t>
                    </a:r>
                    <a:r>
                      <a:rPr lang="zh-CN" altLang="en-US" smtClean="0"/>
                      <a:t>人</a:t>
                    </a:r>
                    <a:r>
                      <a:rPr lang="en-US" altLang="en-US" smtClean="0"/>
                      <a:t>, </a:t>
                    </a:r>
                    <a:r>
                      <a:rPr lang="en-US" altLang="en-US"/>
                      <a:t>11%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2.9617830251093227E-2"/>
                  <c:y val="3.6932879079307483E-3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latin typeface="微软雅黑" pitchFamily="34" charset="-122"/>
                        <a:ea typeface="微软雅黑" pitchFamily="34" charset="-122"/>
                      </a:defRPr>
                    </a:pPr>
                    <a:r>
                      <a:rPr lang="en-US" altLang="en-US" sz="1200" dirty="0" smtClean="0"/>
                      <a:t>36—40</a:t>
                    </a:r>
                    <a:r>
                      <a:rPr lang="zh-CN" altLang="en-US" sz="1200" dirty="0" smtClean="0"/>
                      <a:t>岁</a:t>
                    </a:r>
                    <a:r>
                      <a:rPr lang="en-US" altLang="en-US" sz="1200" dirty="0" smtClean="0"/>
                      <a:t>, 2</a:t>
                    </a:r>
                    <a:r>
                      <a:rPr lang="zh-CN" altLang="en-US" sz="1200" dirty="0" smtClean="0"/>
                      <a:t>人</a:t>
                    </a:r>
                    <a:r>
                      <a:rPr lang="en-US" altLang="en-US" sz="1200" dirty="0" smtClean="0"/>
                      <a:t>, </a:t>
                    </a:r>
                    <a:r>
                      <a:rPr lang="en-US" altLang="en-US" sz="1200" dirty="0"/>
                      <a:t>4%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Sheet2!$H$45:$H$51</c:f>
              <c:strCache>
                <c:ptCount val="7"/>
                <c:pt idx="0">
                  <c:v>18-22</c:v>
                </c:pt>
                <c:pt idx="1">
                  <c:v>22-25</c:v>
                </c:pt>
                <c:pt idx="2">
                  <c:v>26-28</c:v>
                </c:pt>
                <c:pt idx="3">
                  <c:v>28-30</c:v>
                </c:pt>
                <c:pt idx="4">
                  <c:v>31-32</c:v>
                </c:pt>
                <c:pt idx="5">
                  <c:v>33—35</c:v>
                </c:pt>
                <c:pt idx="6">
                  <c:v>36—40</c:v>
                </c:pt>
              </c:strCache>
            </c:strRef>
          </c:cat>
          <c:val>
            <c:numRef>
              <c:f>Sheet2!$I$45:$I$51</c:f>
              <c:numCache>
                <c:formatCode>General</c:formatCode>
                <c:ptCount val="7"/>
                <c:pt idx="0">
                  <c:v>9</c:v>
                </c:pt>
                <c:pt idx="1">
                  <c:v>15</c:v>
                </c:pt>
                <c:pt idx="2">
                  <c:v>15</c:v>
                </c:pt>
                <c:pt idx="3">
                  <c:v>4</c:v>
                </c:pt>
                <c:pt idx="4">
                  <c:v>3</c:v>
                </c:pt>
                <c:pt idx="5">
                  <c:v>6</c:v>
                </c:pt>
                <c:pt idx="6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0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3101054801"/>
              </p:ext>
            </p:extLst>
          </p:nvPr>
        </p:nvGraphicFramePr>
        <p:xfrm>
          <a:off x="1187624" y="1916832"/>
          <a:ext cx="6984776" cy="3629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3940825585"/>
              </p:ext>
            </p:extLst>
          </p:nvPr>
        </p:nvGraphicFramePr>
        <p:xfrm>
          <a:off x="1259632" y="1412776"/>
          <a:ext cx="698477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6183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018813"/>
              </p:ext>
            </p:extLst>
          </p:nvPr>
        </p:nvGraphicFramePr>
        <p:xfrm>
          <a:off x="611560" y="1268760"/>
          <a:ext cx="7848872" cy="473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352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1793680"/>
              </p:ext>
            </p:extLst>
          </p:nvPr>
        </p:nvGraphicFramePr>
        <p:xfrm>
          <a:off x="827584" y="1412776"/>
          <a:ext cx="7128792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638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7713309"/>
              </p:ext>
            </p:extLst>
          </p:nvPr>
        </p:nvGraphicFramePr>
        <p:xfrm>
          <a:off x="467544" y="1268760"/>
          <a:ext cx="813690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1584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8932599"/>
              </p:ext>
            </p:extLst>
          </p:nvPr>
        </p:nvGraphicFramePr>
        <p:xfrm>
          <a:off x="323526" y="1556792"/>
          <a:ext cx="7704855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4489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6656351"/>
              </p:ext>
            </p:extLst>
          </p:nvPr>
        </p:nvGraphicFramePr>
        <p:xfrm>
          <a:off x="539552" y="1268760"/>
          <a:ext cx="7992888" cy="4480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2370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23042</TotalTime>
  <Words>503</Words>
  <Application>Microsoft Office PowerPoint</Application>
  <PresentationFormat>全屏显示(4:3)</PresentationFormat>
  <Paragraphs>80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1468</cp:revision>
  <dcterms:created xsi:type="dcterms:W3CDTF">2009-02-11T05:37:22Z</dcterms:created>
  <dcterms:modified xsi:type="dcterms:W3CDTF">2014-02-23T14:05:59Z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