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88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6600"/>
    <a:srgbClr val="990099"/>
    <a:srgbClr val="FF3399"/>
    <a:srgbClr val="66FF33"/>
    <a:srgbClr val="99FF66"/>
    <a:srgbClr val="FFCC66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 varScale="1">
        <p:scale>
          <a:sx n="99" d="100"/>
          <a:sy n="99" d="100"/>
        </p:scale>
        <p:origin x="-13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40"/>
      <c:rotY val="0"/>
      <c:rAngAx val="0"/>
      <c:perspective val="60"/>
    </c:view3D>
    <c:floor>
      <c:thickness val="0"/>
    </c:floor>
    <c:sideWall>
      <c:thickness val="0"/>
      <c:spPr>
        <a:noFill/>
        <a:ln w="25382">
          <a:noFill/>
        </a:ln>
      </c:spPr>
    </c:sideWall>
    <c:backWall>
      <c:thickness val="0"/>
      <c:spPr>
        <a:noFill/>
        <a:ln w="25382">
          <a:noFill/>
        </a:ln>
      </c:spPr>
    </c:backWall>
    <c:plotArea>
      <c:layout>
        <c:manualLayout>
          <c:layoutTarget val="inner"/>
          <c:xMode val="edge"/>
          <c:yMode val="edge"/>
          <c:x val="0.10427202371269702"/>
          <c:y val="9.5463986367243209E-2"/>
          <c:w val="0.86439818460192397"/>
          <c:h val="0.77871919090179409"/>
        </c:manualLayout>
      </c:layout>
      <c:pie3DChart>
        <c:varyColors val="1"/>
        <c:ser>
          <c:idx val="0"/>
          <c:order val="0"/>
          <c:tx>
            <c:strRef>
              <c:f>'Ark1'!$B$1</c:f>
              <c:strCache>
                <c:ptCount val="1"/>
                <c:pt idx="0">
                  <c:v>Serie 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metal">
              <a:bevelT w="2959100" h="1092200" prst="coolSlant"/>
            </a:sp3d>
          </c:spPr>
          <c:dPt>
            <c:idx val="0"/>
            <c:bubble3D val="0"/>
            <c:spPr>
              <a:gradFill>
                <a:gsLst>
                  <a:gs pos="0">
                    <a:srgbClr val="1F497D">
                      <a:lumMod val="60000"/>
                      <a:lumOff val="40000"/>
                    </a:srgbClr>
                  </a:gs>
                  <a:gs pos="100000">
                    <a:srgbClr val="4F81BD">
                      <a:lumMod val="75000"/>
                    </a:srgbClr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>
                <a:bevelT w="2959100" h="1092200" prst="coolSlant"/>
              </a:sp3d>
            </c:spPr>
          </c:dPt>
          <c:dPt>
            <c:idx val="1"/>
            <c:bubble3D val="0"/>
            <c:spPr>
              <a:gradFill>
                <a:gsLst>
                  <a:gs pos="0">
                    <a:srgbClr val="1F497D">
                      <a:lumMod val="40000"/>
                      <a:lumOff val="60000"/>
                    </a:srgbClr>
                  </a:gs>
                  <a:gs pos="100000">
                    <a:srgbClr val="4BACC6">
                      <a:lumMod val="40000"/>
                      <a:lumOff val="60000"/>
                    </a:srgbClr>
                  </a:gs>
                </a:gsLst>
                <a:lin ang="2700000" scaled="1"/>
              </a:gradFill>
              <a:effectLst>
                <a:outerShdw dir="1500000" algn="ctr" rotWithShape="0">
                  <a:srgbClr val="000000">
                    <a:alpha val="70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metal">
                <a:bevelT w="2959100" h="1092200" prst="coolSlant"/>
              </a:sp3d>
            </c:spPr>
          </c:dPt>
          <c:dPt>
            <c:idx val="2"/>
            <c:bubble3D val="0"/>
            <c:spPr>
              <a:gradFill>
                <a:gsLst>
                  <a:gs pos="0">
                    <a:sysClr val="window" lastClr="FFFFFF">
                      <a:lumMod val="50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16200000" scaled="1"/>
              </a:gradFill>
              <a:scene3d>
                <a:camera prst="orthographicFront"/>
                <a:lightRig rig="threePt" dir="t"/>
              </a:scene3d>
              <a:sp3d prstMaterial="metal">
                <a:bevelT w="2959100" h="1092200" prst="coolSlant"/>
              </a:sp3d>
            </c:spPr>
          </c:dPt>
          <c:dPt>
            <c:idx val="3"/>
            <c:bubble3D val="0"/>
            <c:spPr>
              <a:gradFill flip="none" rotWithShape="1">
                <a:gsLst>
                  <a:gs pos="0">
                    <a:srgbClr val="1F497D">
                      <a:lumMod val="75000"/>
                    </a:srgbClr>
                  </a:gs>
                  <a:gs pos="100000">
                    <a:srgbClr val="4F81BD">
                      <a:lumMod val="75000"/>
                    </a:srgbClr>
                  </a:gs>
                </a:gsLst>
                <a:lin ang="16200000" scaled="1"/>
                <a:tileRect/>
              </a:gradFill>
              <a:scene3d>
                <a:camera prst="orthographicFront"/>
                <a:lightRig rig="threePt" dir="t"/>
              </a:scene3d>
              <a:sp3d prstMaterial="metal">
                <a:bevelT w="2959100" h="1092200" prst="coolSlant"/>
              </a:sp3d>
            </c:spPr>
          </c:dPt>
          <c:dPt>
            <c:idx val="4"/>
            <c:bubble3D val="0"/>
            <c:explosion val="10"/>
            <c:spPr>
              <a:gradFill>
                <a:gsLst>
                  <a:gs pos="0">
                    <a:srgbClr val="4BACC6">
                      <a:lumMod val="20000"/>
                      <a:lumOff val="80000"/>
                    </a:srgbClr>
                  </a:gs>
                  <a:gs pos="100000">
                    <a:srgbClr val="1F497D">
                      <a:lumMod val="20000"/>
                      <a:lumOff val="80000"/>
                    </a:srgbClr>
                  </a:gs>
                </a:gsLst>
                <a:lin ang="16200000" scaled="1"/>
              </a:gradFill>
              <a:scene3d>
                <a:camera prst="orthographicFront"/>
                <a:lightRig rig="threePt" dir="t"/>
              </a:scene3d>
              <a:sp3d prstMaterial="metal">
                <a:bevelT w="2959100" h="1092200" prst="coolSlant"/>
              </a:sp3d>
            </c:spPr>
          </c:dPt>
          <c:dLbls>
            <c:dLbl>
              <c:idx val="0"/>
              <c:spPr/>
              <c:txPr>
                <a:bodyPr/>
                <a:lstStyle/>
                <a:p>
                  <a:pPr>
                    <a:defRPr lang="da-DK">
                      <a:solidFill>
                        <a:schemeClr val="bg1">
                          <a:lumMod val="95000"/>
                        </a:schemeClr>
                      </a:solidFill>
                    </a:defRPr>
                  </a:pPr>
                  <a:endParaRPr lang="zh-CN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spPr/>
              <c:txPr>
                <a:bodyPr/>
                <a:lstStyle/>
                <a:p>
                  <a:pPr>
                    <a:defRPr lang="da-DK">
                      <a:solidFill>
                        <a:schemeClr val="bg1">
                          <a:lumMod val="95000"/>
                        </a:schemeClr>
                      </a:solidFill>
                    </a:defRPr>
                  </a:pPr>
                  <a:endParaRPr lang="zh-CN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spPr/>
              <c:txPr>
                <a:bodyPr/>
                <a:lstStyle/>
                <a:p>
                  <a:pPr>
                    <a:defRPr lang="da-DK">
                      <a:solidFill>
                        <a:schemeClr val="bg1">
                          <a:lumMod val="95000"/>
                        </a:schemeClr>
                      </a:solidFill>
                    </a:defRPr>
                  </a:pPr>
                  <a:endParaRPr lang="zh-CN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da-DK">
                    <a:solidFill>
                      <a:schemeClr val="accent4">
                        <a:lumMod val="50000"/>
                      </a:schemeClr>
                    </a:solidFill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'Ark1'!$A$2:$A$6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'Ark1'!$B$2:$B$6</c:f>
              <c:numCache>
                <c:formatCode>General</c:formatCode>
                <c:ptCount val="5"/>
                <c:pt idx="0">
                  <c:v>20</c:v>
                </c:pt>
                <c:pt idx="1">
                  <c:v>25</c:v>
                </c:pt>
                <c:pt idx="2">
                  <c:v>5</c:v>
                </c:pt>
                <c:pt idx="3">
                  <c:v>15</c:v>
                </c:pt>
                <c:pt idx="4">
                  <c:v>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zero"/>
    <c:showDLblsOverMax val="0"/>
  </c:chart>
  <c:spPr>
    <a:scene3d>
      <a:camera prst="orthographicFront"/>
      <a:lightRig rig="threePt" dir="t"/>
    </a:scene3d>
  </c:spPr>
  <c:txPr>
    <a:bodyPr/>
    <a:lstStyle/>
    <a:p>
      <a:pPr>
        <a:defRPr sz="1798"/>
      </a:pPr>
      <a:endParaRPr lang="zh-CN"/>
    </a:p>
  </c:tx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2014/2/2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chart" Target="../charts/chart1.xm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7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71600" y="1052736"/>
            <a:ext cx="7148372" cy="5073662"/>
            <a:chOff x="971600" y="1052736"/>
            <a:chExt cx="7148372" cy="5073662"/>
          </a:xfrm>
        </p:grpSpPr>
        <p:sp>
          <p:nvSpPr>
            <p:cNvPr id="73" name="矩形 72"/>
            <p:cNvSpPr/>
            <p:nvPr/>
          </p:nvSpPr>
          <p:spPr>
            <a:xfrm>
              <a:off x="3635896" y="4005064"/>
              <a:ext cx="648071" cy="14401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模板下载：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2"/>
                </a:rPr>
                <a:t>www.1ppt.com/moban/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行业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模板：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3"/>
                </a:rPr>
                <a:t>www.1ppt.com/hangye/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节日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模板：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4"/>
                </a:rPr>
                <a:t>www.1ppt.com/jieri/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素材下载：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5"/>
                </a:rPr>
                <a:t>www.1ppt.com/sucai/</a:t>
              </a:r>
              <a:endParaRPr lang="en-US" altLang="zh-CN" sz="100" dirty="0">
                <a:solidFill>
                  <a:srgbClr val="EEECE1">
                    <a:lumMod val="25000"/>
                  </a:srgbClr>
                </a:solidFill>
              </a:endParaRPr>
            </a:p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背景图片：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6"/>
                </a:rPr>
                <a:t>www.1ppt.com/beijing/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图表下载：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7"/>
                </a:rPr>
                <a:t>www.1ppt.com/tubiao/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优秀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8"/>
                </a:rPr>
                <a:t>www.1ppt.com/xiazai/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教程： 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9"/>
                </a:rPr>
                <a:t>www.1ppt.com/powerpoint/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</a:t>
              </a:r>
            </a:p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Word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教程： 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0"/>
                </a:rPr>
                <a:t>www.1ppt.com/word/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   Excel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教程：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1"/>
                </a:rPr>
                <a:t>www.1ppt.com/excel/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资料下载：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2"/>
                </a:rPr>
                <a:t>www.1ppt.com/ziliao/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课件下载：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3"/>
                </a:rPr>
                <a:t>www.1ppt.com/kejian/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范文下载：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4"/>
                </a:rPr>
                <a:t>www.1ppt.com/fanwen/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  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试卷下载：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5"/>
                </a:rPr>
                <a:t>www.1ppt.com/shiti/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教案下载：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6"/>
                </a:rPr>
                <a:t>www.1ppt.com/jiaoan/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</a:p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  <a:endParaRPr lang="zh-CN" altLang="en-US" sz="100" dirty="0">
                <a:solidFill>
                  <a:srgbClr val="EEECE1">
                    <a:lumMod val="25000"/>
                  </a:srgbClr>
                </a:solidFill>
              </a:endParaRPr>
            </a:p>
          </p:txBody>
        </p:sp>
        <p:grpSp>
          <p:nvGrpSpPr>
            <p:cNvPr id="69" name="Group 1"/>
            <p:cNvGrpSpPr/>
            <p:nvPr/>
          </p:nvGrpSpPr>
          <p:grpSpPr>
            <a:xfrm>
              <a:off x="971600" y="1052736"/>
              <a:ext cx="7148372" cy="5073662"/>
              <a:chOff x="-852212" y="1447800"/>
              <a:chExt cx="9983512" cy="5073662"/>
            </a:xfrm>
          </p:grpSpPr>
          <p:sp>
            <p:nvSpPr>
              <p:cNvPr id="70" name="Ellipse 15"/>
              <p:cNvSpPr/>
              <p:nvPr/>
            </p:nvSpPr>
            <p:spPr bwMode="auto">
              <a:xfrm>
                <a:off x="2170050" y="3910214"/>
                <a:ext cx="4441888" cy="2480117"/>
              </a:xfrm>
              <a:prstGeom prst="ellipse">
                <a:avLst/>
              </a:prstGeom>
              <a:gradFill flip="none" rotWithShape="1">
                <a:gsLst>
                  <a:gs pos="100000">
                    <a:sysClr val="window" lastClr="FFFFFF">
                      <a:alpha val="38000"/>
                    </a:sysClr>
                  </a:gs>
                  <a:gs pos="0">
                    <a:srgbClr val="E6E6E6">
                      <a:lumMod val="10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ＭＳ Ｐゴシック" charset="0"/>
                </a:endParaRPr>
              </a:p>
            </p:txBody>
          </p:sp>
          <p:graphicFrame>
            <p:nvGraphicFramePr>
              <p:cNvPr id="71" name="Diagram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940533290"/>
                  </p:ext>
                </p:extLst>
              </p:nvPr>
            </p:nvGraphicFramePr>
            <p:xfrm>
              <a:off x="-852212" y="1447800"/>
              <a:ext cx="9983512" cy="5073662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7"/>
              </a:graphicData>
            </a:graphic>
          </p:graphicFrame>
        </p:grpSp>
      </p:grpSp>
    </p:spTree>
    <p:extLst>
      <p:ext uri="{BB962C8B-B14F-4D97-AF65-F5344CB8AC3E}">
        <p14:creationId xmlns:p14="http://schemas.microsoft.com/office/powerpoint/2010/main" val="417832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22976</TotalTime>
  <Words>235</Words>
  <Application>Microsoft Office PowerPoint</Application>
  <PresentationFormat>全屏显示(4:3)</PresentationFormat>
  <Paragraphs>27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1408</cp:revision>
  <dcterms:created xsi:type="dcterms:W3CDTF">2009-02-11T05:37:22Z</dcterms:created>
  <dcterms:modified xsi:type="dcterms:W3CDTF">2014-02-02T12:50:25Z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