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1259632" y="1572325"/>
            <a:ext cx="7132544" cy="4160931"/>
            <a:chOff x="2181664" y="1075115"/>
            <a:chExt cx="6638808" cy="3872899"/>
          </a:xfrm>
        </p:grpSpPr>
        <p:grpSp>
          <p:nvGrpSpPr>
            <p:cNvPr id="46" name="组合 45"/>
            <p:cNvGrpSpPr/>
            <p:nvPr/>
          </p:nvGrpSpPr>
          <p:grpSpPr>
            <a:xfrm>
              <a:off x="2181664" y="1075115"/>
              <a:ext cx="4944802" cy="3872899"/>
              <a:chOff x="1067358" y="705513"/>
              <a:chExt cx="5256584" cy="4117094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1067358" y="1454734"/>
                <a:ext cx="4608512" cy="3061232"/>
                <a:chOff x="1547664" y="2420888"/>
                <a:chExt cx="3657788" cy="306123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1547664" y="3448184"/>
                  <a:ext cx="3657788" cy="2033936"/>
                  <a:chOff x="428024" y="2810655"/>
                  <a:chExt cx="3804678" cy="1871760"/>
                </a:xfrm>
                <a:effectLst/>
              </p:grpSpPr>
              <p:sp>
                <p:nvSpPr>
                  <p:cNvPr id="80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428024" y="3105768"/>
                    <a:ext cx="3804678" cy="1576647"/>
                  </a:xfrm>
                  <a:prstGeom prst="ellipse">
                    <a:avLst/>
                  </a:prstGeom>
                  <a:solidFill>
                    <a:sysClr val="window" lastClr="FFFFFF">
                      <a:lumMod val="85000"/>
                    </a:sysClr>
                  </a:solidFill>
                  <a:ln w="34925" cap="flat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  <a:scene3d>
                    <a:camera prst="perspectiveRelaxedModerately"/>
                    <a:lightRig rig="threePt" dir="t"/>
                  </a:scene3d>
                  <a:sp3d prstMaterial="metal">
                    <a:bevelT w="260350" h="50800" prst="softRound"/>
                    <a:bevelB w="88900" h="635000" prst="softRound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2" indent="0" algn="ctr" defTabSz="914400" rtl="0" eaLnBrk="1" fontAlgn="ctr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FF0000"/>
                      </a:buClr>
                      <a:buSzPct val="70000"/>
                      <a:buFont typeface="Wingdings" pitchFamily="2" charset="2"/>
                      <a:buChar char="u"/>
                      <a:tabLst>
                        <a:tab pos="136525" algn="l"/>
                      </a:tabLst>
                      <a:defRPr/>
                    </a:pPr>
                    <a:endParaRPr kumimoji="0" lang="zh-CN" altLang="zh-CN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Broadway BT"/>
                      <a:ea typeface="微软雅黑"/>
                    </a:endParaRPr>
                  </a:p>
                </p:txBody>
              </p: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642910" y="2810655"/>
                    <a:ext cx="3391093" cy="1480517"/>
                    <a:chOff x="714348" y="4309181"/>
                    <a:chExt cx="3552978" cy="1764902"/>
                  </a:xfrm>
                  <a:scene3d>
                    <a:camera prst="perspectiveRelaxedModerately"/>
                    <a:lightRig rig="balanced" dir="t"/>
                  </a:scene3d>
                </p:grpSpPr>
                <p:sp>
                  <p:nvSpPr>
                    <p:cNvPr id="82" name="Oval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14348" y="4309181"/>
                      <a:ext cx="3552978" cy="1764902"/>
                    </a:xfrm>
                    <a:prstGeom prst="ellipse">
                      <a:avLst/>
                    </a:prstGeom>
                    <a:gradFill flip="none" rotWithShape="1">
                      <a:gsLst>
                        <a:gs pos="99000">
                          <a:srgbClr val="0070C0"/>
                        </a:gs>
                        <a:gs pos="0">
                          <a:srgbClr val="00B0F0"/>
                        </a:gs>
                      </a:gsLst>
                      <a:lin ang="5400000" scaled="1"/>
                      <a:tileRect/>
                    </a:gradFill>
                    <a:ln w="41275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</a:ln>
                    <a:effectLst>
                      <a:outerShdw blurRad="317500" dir="2700000" algn="ctr">
                        <a:srgbClr val="000000">
                          <a:alpha val="4000"/>
                        </a:srgbClr>
                      </a:outerShdw>
                    </a:effectLst>
                    <a:sp3d extrusionH="38100" prstMaterial="plastic">
                      <a:bevelT w="260350" h="50800" prst="softRound"/>
                      <a:bevelB w="177800" h="508000" prst="softRound"/>
                    </a:sp3d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2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ct val="70000"/>
                        <a:buFont typeface="Wingdings" pitchFamily="2" charset="2"/>
                        <a:buChar char="u"/>
                        <a:tabLst>
                          <a:tab pos="136525" algn="l"/>
                        </a:tabLst>
                        <a:defRPr/>
                      </a:pPr>
                      <a:endParaRPr kumimoji="0" lang="zh-CN" altLang="zh-CN" sz="3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Broadway BT"/>
                        <a:ea typeface="微软雅黑"/>
                      </a:endParaRPr>
                    </a:p>
                  </p:txBody>
                </p:sp>
                <p:sp>
                  <p:nvSpPr>
                    <p:cNvPr id="83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3777" y="4495678"/>
                      <a:ext cx="2742523" cy="1285882"/>
                    </a:xfrm>
                    <a:prstGeom prst="ellipse">
                      <a:avLst/>
                    </a:prstGeom>
                    <a:solidFill>
                      <a:sysClr val="window" lastClr="FFFFFF">
                        <a:alpha val="89000"/>
                      </a:sys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non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1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Arial" pitchFamily="34" charset="0"/>
                        <a:ea typeface="微软雅黑"/>
                      </a:endParaRPr>
                    </a:p>
                  </p:txBody>
                </p:sp>
              </p:grpSp>
            </p:grpSp>
            <p:grpSp>
              <p:nvGrpSpPr>
                <p:cNvPr id="73" name="组合 72"/>
                <p:cNvGrpSpPr/>
                <p:nvPr/>
              </p:nvGrpSpPr>
              <p:grpSpPr>
                <a:xfrm>
                  <a:off x="1942873" y="3127575"/>
                  <a:ext cx="2893189" cy="1427699"/>
                  <a:chOff x="671160" y="4141330"/>
                  <a:chExt cx="3552978" cy="1764901"/>
                </a:xfrm>
                <a:scene3d>
                  <a:camera prst="perspectiveRelaxedModerately"/>
                  <a:lightRig rig="balanced" dir="t"/>
                </a:scene3d>
              </p:grpSpPr>
              <p:sp>
                <p:nvSpPr>
                  <p:cNvPr id="78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671160" y="4141330"/>
                    <a:ext cx="3552978" cy="1764901"/>
                  </a:xfrm>
                  <a:prstGeom prst="ellipse">
                    <a:avLst/>
                  </a:prstGeom>
                  <a:gradFill flip="none" rotWithShape="1">
                    <a:gsLst>
                      <a:gs pos="99000">
                        <a:srgbClr val="60A929"/>
                      </a:gs>
                      <a:gs pos="1000">
                        <a:srgbClr val="B8EB15"/>
                      </a:gs>
                    </a:gsLst>
                    <a:lin ang="5400000" scaled="1"/>
                    <a:tileRect/>
                  </a:gradFill>
                  <a:ln w="41275" cap="flat" cmpd="sng" algn="ctr">
                    <a:solidFill>
                      <a:sysClr val="window" lastClr="FFFFFF">
                        <a:lumMod val="85000"/>
                      </a:sysClr>
                    </a:solidFill>
                    <a:prstDash val="solid"/>
                  </a:ln>
                  <a:effectLst>
                    <a:outerShdw blurRad="317500" dir="2700000" algn="ctr">
                      <a:srgbClr val="000000">
                        <a:alpha val="4000"/>
                      </a:srgbClr>
                    </a:outerShdw>
                  </a:effectLst>
                  <a:sp3d extrusionH="38100" prstMaterial="plastic">
                    <a:bevelT w="260350" h="50800" prst="softRound"/>
                    <a:bevelB w="88900" h="508000" prst="softRound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2" indent="0" algn="ctr" defTabSz="914400" rtl="0" eaLnBrk="1" fontAlgn="ctr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FF0000"/>
                      </a:buClr>
                      <a:buSzPct val="70000"/>
                      <a:buFont typeface="Wingdings" pitchFamily="2" charset="2"/>
                      <a:buChar char="u"/>
                      <a:tabLst>
                        <a:tab pos="136525" algn="l"/>
                      </a:tabLst>
                      <a:defRPr/>
                    </a:pPr>
                    <a:endParaRPr kumimoji="0" lang="zh-CN" altLang="zh-CN" sz="3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Broadway BT"/>
                      <a:ea typeface="微软雅黑"/>
                    </a:endParaRPr>
                  </a:p>
                </p:txBody>
              </p:sp>
              <p:sp>
                <p:nvSpPr>
                  <p:cNvPr id="79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1074519" y="4381452"/>
                    <a:ext cx="2742523" cy="1285882"/>
                  </a:xfrm>
                  <a:prstGeom prst="ellipse">
                    <a:avLst/>
                  </a:prstGeom>
                  <a:solidFill>
                    <a:sysClr val="window" lastClr="FFFFFF">
                      <a:alpha val="89000"/>
                    </a:sys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itchFamily="34" charset="0"/>
                      <a:ea typeface="微软雅黑"/>
                    </a:endParaRPr>
                  </a:p>
                </p:txBody>
              </p:sp>
            </p:grpSp>
            <p:grpSp>
              <p:nvGrpSpPr>
                <p:cNvPr id="74" name="组合 73"/>
                <p:cNvGrpSpPr/>
                <p:nvPr/>
              </p:nvGrpSpPr>
              <p:grpSpPr>
                <a:xfrm>
                  <a:off x="2106048" y="2782598"/>
                  <a:ext cx="2594066" cy="1280091"/>
                  <a:chOff x="714348" y="4424930"/>
                  <a:chExt cx="3552978" cy="1764902"/>
                </a:xfrm>
                <a:scene3d>
                  <a:camera prst="perspectiveRelaxedModerately"/>
                  <a:lightRig rig="balanced" dir="t"/>
                </a:scene3d>
              </p:grpSpPr>
              <p:sp>
                <p:nvSpPr>
                  <p:cNvPr id="76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714348" y="4424930"/>
                    <a:ext cx="3552978" cy="1764902"/>
                  </a:xfrm>
                  <a:prstGeom prst="ellipse">
                    <a:avLst/>
                  </a:prstGeom>
                  <a:gradFill flip="none" rotWithShape="1">
                    <a:gsLst>
                      <a:gs pos="99000">
                        <a:srgbClr val="FFC000"/>
                      </a:gs>
                      <a:gs pos="0">
                        <a:srgbClr val="F79646"/>
                      </a:gs>
                    </a:gsLst>
                    <a:lin ang="5400000" scaled="1"/>
                    <a:tileRect/>
                  </a:gradFill>
                  <a:ln w="41275" cap="flat" cmpd="sng" algn="ctr">
                    <a:solidFill>
                      <a:sysClr val="window" lastClr="FFFFFF">
                        <a:lumMod val="85000"/>
                      </a:sysClr>
                    </a:solidFill>
                    <a:prstDash val="solid"/>
                  </a:ln>
                  <a:effectLst>
                    <a:outerShdw blurRad="317500" dir="2700000" algn="ctr">
                      <a:srgbClr val="000000">
                        <a:alpha val="4000"/>
                      </a:srgbClr>
                    </a:outerShdw>
                  </a:effectLst>
                  <a:sp3d extrusionH="38100" prstMaterial="plastic">
                    <a:bevelT w="260350" h="50800" prst="softRound"/>
                    <a:bevelB w="88900" h="508000" prst="softRound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2" indent="0" algn="ctr" defTabSz="914400" rtl="0" eaLnBrk="1" fontAlgn="ctr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FF0000"/>
                      </a:buClr>
                      <a:buSzPct val="70000"/>
                      <a:buFont typeface="Wingdings" pitchFamily="2" charset="2"/>
                      <a:buChar char="u"/>
                      <a:tabLst>
                        <a:tab pos="136525" algn="l"/>
                      </a:tabLst>
                      <a:defRPr/>
                    </a:pPr>
                    <a:endParaRPr kumimoji="0" lang="zh-CN" altLang="zh-CN" sz="3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Broadway BT"/>
                      <a:ea typeface="微软雅黑"/>
                    </a:endParaRPr>
                  </a:p>
                </p:txBody>
              </p:sp>
              <p:sp>
                <p:nvSpPr>
                  <p:cNvPr id="77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1132105" y="4625941"/>
                    <a:ext cx="2742522" cy="1285882"/>
                  </a:xfrm>
                  <a:prstGeom prst="ellipse">
                    <a:avLst/>
                  </a:prstGeom>
                  <a:solidFill>
                    <a:sysClr val="window" lastClr="FFFFFF">
                      <a:alpha val="89000"/>
                    </a:sys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itchFamily="34" charset="0"/>
                      <a:ea typeface="微软雅黑"/>
                    </a:endParaRPr>
                  </a:p>
                </p:txBody>
              </p:sp>
            </p:grpSp>
            <p:sp>
              <p:nvSpPr>
                <p:cNvPr id="75" name="Oval 32"/>
                <p:cNvSpPr>
                  <a:spLocks noChangeArrowheads="1"/>
                </p:cNvSpPr>
                <p:nvPr/>
              </p:nvSpPr>
              <p:spPr bwMode="auto">
                <a:xfrm>
                  <a:off x="2302913" y="2420888"/>
                  <a:ext cx="2200858" cy="1082452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1275" cap="flat" cmpd="sng" algn="ctr">
                  <a:noFill/>
                  <a:prstDash val="solid"/>
                </a:ln>
                <a:effectLst>
                  <a:outerShdw blurRad="317500" dir="2700000" algn="ctr">
                    <a:srgbClr val="000000">
                      <a:alpha val="4000"/>
                    </a:srgbClr>
                  </a:outerShdw>
                </a:effectLst>
                <a:scene3d>
                  <a:camera prst="perspectiveRelaxedModerately"/>
                  <a:lightRig rig="balanced" dir="t"/>
                </a:scene3d>
                <a:sp3d extrusionH="635000" prstMaterial="plastic">
                  <a:bevelT w="260350" h="50800" prst="softRound"/>
                  <a:bevelB w="88900" h="101600" prst="softRound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2" indent="0" algn="ctr" defTabSz="914400" rtl="0" eaLnBrk="1" fontAlgn="ctr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0000"/>
                    </a:buClr>
                    <a:buSzPct val="70000"/>
                    <a:buFont typeface="Wingdings" pitchFamily="2" charset="2"/>
                    <a:buChar char="u"/>
                    <a:tabLst>
                      <a:tab pos="136525" algn="l"/>
                    </a:tabLst>
                    <a:defRPr/>
                  </a:pPr>
                  <a:endParaRPr kumimoji="0" lang="zh-CN" altLang="zh-CN" sz="3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Broadway BT"/>
                    <a:ea typeface="微软雅黑"/>
                  </a:endParaRPr>
                </a:p>
              </p:txBody>
            </p:sp>
          </p:grpSp>
          <p:sp>
            <p:nvSpPr>
              <p:cNvPr id="54" name="Oval 65"/>
              <p:cNvSpPr>
                <a:spLocks noChangeArrowheads="1"/>
              </p:cNvSpPr>
              <p:nvPr/>
            </p:nvSpPr>
            <p:spPr bwMode="auto">
              <a:xfrm>
                <a:off x="2291494" y="1849203"/>
                <a:ext cx="2166421" cy="438687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/>
                </a:endParaRPr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2690670" y="705513"/>
                <a:ext cx="1393384" cy="1393384"/>
                <a:chOff x="937081" y="2250776"/>
                <a:chExt cx="1199014" cy="1199017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8" name="椭圆 67"/>
                <p:cNvSpPr/>
                <p:nvPr/>
              </p:nvSpPr>
              <p:spPr bwMode="auto">
                <a:xfrm rot="1267204">
                  <a:off x="937081" y="2250776"/>
                  <a:ext cx="1199014" cy="1199017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0070C0"/>
                    </a:gs>
                    <a:gs pos="100000">
                      <a:srgbClr val="00B0F0"/>
                    </a:gs>
                  </a:gsLst>
                  <a:lin ang="10800000" scaled="1"/>
                  <a:tileRect/>
                </a:gradFill>
                <a:ln w="25400" cap="flat" cmpd="sng" algn="ctr">
                  <a:solidFill>
                    <a:srgbClr val="0070C0"/>
                  </a:solidFill>
                  <a:prstDash val="solid"/>
                </a:ln>
                <a:effectLst/>
                <a:scene3d>
                  <a:camera prst="orthographicFront">
                    <a:rot lat="0" lon="0" rev="0"/>
                  </a:camera>
                  <a:lightRig rig="glow" dir="t">
                    <a:rot lat="0" lon="0" rev="14100000"/>
                  </a:lightRig>
                </a:scene3d>
                <a:sp3d prstMaterial="softEdge">
                  <a:bevelT w="127000"/>
                </a:sp3d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grpSp>
              <p:nvGrpSpPr>
                <p:cNvPr id="69" name="组合 68"/>
                <p:cNvGrpSpPr/>
                <p:nvPr/>
              </p:nvGrpSpPr>
              <p:grpSpPr>
                <a:xfrm>
                  <a:off x="1105641" y="2303027"/>
                  <a:ext cx="987812" cy="1120801"/>
                  <a:chOff x="1105641" y="2159011"/>
                  <a:chExt cx="987812" cy="1120801"/>
                </a:xfrm>
              </p:grpSpPr>
              <p:sp>
                <p:nvSpPr>
                  <p:cNvPr id="70" name="椭圆 69"/>
                  <p:cNvSpPr/>
                  <p:nvPr/>
                </p:nvSpPr>
                <p:spPr bwMode="auto">
                  <a:xfrm rot="2140418">
                    <a:off x="1105641" y="2159011"/>
                    <a:ext cx="987812" cy="905745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ysClr val="window" lastClr="FFFFFF">
                          <a:alpha val="0"/>
                        </a:sysClr>
                      </a:gs>
                      <a:gs pos="16000">
                        <a:sysClr val="window" lastClr="FFFFFF">
                          <a:alpha val="87000"/>
                        </a:sysClr>
                      </a:gs>
                      <a:gs pos="30000">
                        <a:sysClr val="window" lastClr="FFFFFF">
                          <a:alpha val="0"/>
                        </a:sysClr>
                      </a:gs>
                    </a:gsLst>
                    <a:lin ang="27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</a:endParaRPr>
                  </a:p>
                </p:txBody>
              </p:sp>
              <p:sp>
                <p:nvSpPr>
                  <p:cNvPr id="71" name="椭圆 70"/>
                  <p:cNvSpPr/>
                  <p:nvPr/>
                </p:nvSpPr>
                <p:spPr>
                  <a:xfrm rot="21437843">
                    <a:off x="1117706" y="2873834"/>
                    <a:ext cx="786382" cy="405978"/>
                  </a:xfrm>
                  <a:prstGeom prst="ellipse">
                    <a:avLst/>
                  </a:prstGeom>
                  <a:gradFill>
                    <a:gsLst>
                      <a:gs pos="28000">
                        <a:sysClr val="window" lastClr="FFFFFF">
                          <a:alpha val="0"/>
                        </a:sysClr>
                      </a:gs>
                      <a:gs pos="98000">
                        <a:sysClr val="window" lastClr="FFFFFF">
                          <a:alpha val="79000"/>
                        </a:sysClr>
                      </a:gs>
                      <a:gs pos="78000">
                        <a:sysClr val="window" lastClr="FFFFFF">
                          <a:alpha val="41000"/>
                        </a:sysClr>
                      </a:gs>
                    </a:gsLst>
                    <a:lin ang="54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</a:endParaRPr>
                  </a:p>
                </p:txBody>
              </p:sp>
            </p:grpSp>
          </p:grpSp>
          <p:sp>
            <p:nvSpPr>
              <p:cNvPr id="56" name="TextBox 55"/>
              <p:cNvSpPr txBox="1"/>
              <p:nvPr/>
            </p:nvSpPr>
            <p:spPr>
              <a:xfrm>
                <a:off x="3006547" y="2472155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信念</a:t>
                </a: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3006547" y="2997830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价值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3006547" y="3481301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动机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3006547" y="3952898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规则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2634182" y="1234764"/>
                <a:ext cx="151836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600" b="1" i="0" u="none" strike="noStrike" kern="0" cap="none" spc="0" normalizeH="0" baseline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目标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1" name="直接箭头连接符 60"/>
              <p:cNvCxnSpPr/>
              <p:nvPr/>
            </p:nvCxnSpPr>
            <p:spPr>
              <a:xfrm>
                <a:off x="4307718" y="4025888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62" name="直接箭头连接符 61"/>
              <p:cNvCxnSpPr/>
              <p:nvPr/>
            </p:nvCxnSpPr>
            <p:spPr>
              <a:xfrm>
                <a:off x="4307718" y="3516926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63" name="直接箭头连接符 62"/>
              <p:cNvCxnSpPr/>
              <p:nvPr/>
            </p:nvCxnSpPr>
            <p:spPr>
              <a:xfrm>
                <a:off x="4307718" y="3033455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64" name="直接箭头连接符 63"/>
              <p:cNvCxnSpPr/>
              <p:nvPr/>
            </p:nvCxnSpPr>
            <p:spPr>
              <a:xfrm>
                <a:off x="4307718" y="2537186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sp>
            <p:nvSpPr>
              <p:cNvPr id="65" name="TextBox 64"/>
              <p:cNvSpPr txBox="1"/>
              <p:nvPr/>
            </p:nvSpPr>
            <p:spPr>
              <a:xfrm>
                <a:off x="3006547" y="4391083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F81BD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自语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6" name="直接箭头连接符 65"/>
              <p:cNvCxnSpPr/>
              <p:nvPr/>
            </p:nvCxnSpPr>
            <p:spPr>
              <a:xfrm>
                <a:off x="4307718" y="4501369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67" name="直接箭头连接符 66"/>
              <p:cNvCxnSpPr/>
              <p:nvPr/>
            </p:nvCxnSpPr>
            <p:spPr>
              <a:xfrm>
                <a:off x="4307718" y="1457636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</p:grpSp>
        <p:sp>
          <p:nvSpPr>
            <p:cNvPr id="47" name="TextBox 46"/>
            <p:cNvSpPr txBox="1"/>
            <p:nvPr/>
          </p:nvSpPr>
          <p:spPr>
            <a:xfrm flipH="1">
              <a:off x="7164288" y="3085082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我们珍视的东西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flipH="1">
              <a:off x="7164288" y="2560974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对自身和他人的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flipH="1">
              <a:off x="7164288" y="3533571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它影响我们前行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 flipH="1">
              <a:off x="7164288" y="4003019"/>
              <a:ext cx="1512168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我们所遵循的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 flipH="1">
              <a:off x="7164288" y="4459624"/>
              <a:ext cx="1512168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内心的独白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flipH="1">
              <a:off x="7164288" y="1608973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近期的和远期的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22507</TotalTime>
  <Words>176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1340</cp:revision>
  <dcterms:created xsi:type="dcterms:W3CDTF">2009-02-11T05:37:22Z</dcterms:created>
  <dcterms:modified xsi:type="dcterms:W3CDTF">2014-01-08T09:50:53Z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