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77" r:id="rId3"/>
    <p:sldId id="378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157228"/>
              </p:ext>
            </p:extLst>
          </p:nvPr>
        </p:nvGraphicFramePr>
        <p:xfrm>
          <a:off x="56762" y="1268760"/>
          <a:ext cx="9000999" cy="447773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296144"/>
                <a:gridCol w="1152128"/>
                <a:gridCol w="1666472"/>
                <a:gridCol w="1053068"/>
                <a:gridCol w="1277729"/>
                <a:gridCol w="1277729"/>
                <a:gridCol w="1277729"/>
              </a:tblGrid>
              <a:tr h="432048">
                <a:tc grid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表二、岗位工资及能力工资结构表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层级划分</a:t>
                      </a:r>
                      <a:endParaRPr lang="zh-CN" sz="16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层级名称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</a:t>
                      </a:r>
                      <a:r>
                        <a:rPr lang="en-US" sz="1600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</a:t>
                      </a:r>
                      <a:r>
                        <a:rPr lang="zh-CN" sz="1600" kern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能力</a:t>
                      </a: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等级</a:t>
                      </a:r>
                      <a:r>
                        <a:rPr lang="en-US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br>
                        <a:rPr lang="en-US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职位等级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</a:t>
                      </a: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（初级）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（中级）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（高级）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（资深）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</a:tr>
              <a:tr h="33494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高层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总经理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</a:tr>
              <a:tr h="3349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副总经理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</a:tr>
              <a:tr h="3701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总助</a:t>
                      </a:r>
                      <a:r>
                        <a:rPr lang="en-US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总监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</a:tr>
              <a:tr h="599369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中层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二级公司总经理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</a:tr>
              <a:tr h="3349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经理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</a:tr>
              <a:tr h="3349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副经理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</a:tr>
              <a:tr h="3349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主管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</a:tr>
              <a:tr h="33494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基层</a:t>
                      </a:r>
                      <a:endParaRPr lang="zh-CN" sz="16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专员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</a:tr>
              <a:tr h="3349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助理</a:t>
                      </a:r>
                      <a:r>
                        <a:rPr lang="en-US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文员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cxnSp>
        <p:nvCxnSpPr>
          <p:cNvPr id="16" name="直接连接符 15"/>
          <p:cNvCxnSpPr/>
          <p:nvPr/>
        </p:nvCxnSpPr>
        <p:spPr>
          <a:xfrm>
            <a:off x="2505034" y="1700808"/>
            <a:ext cx="1677474" cy="69691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488435"/>
              </p:ext>
            </p:extLst>
          </p:nvPr>
        </p:nvGraphicFramePr>
        <p:xfrm>
          <a:off x="395536" y="1844824"/>
          <a:ext cx="8411217" cy="32521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1195"/>
                <a:gridCol w="880725"/>
                <a:gridCol w="1225850"/>
                <a:gridCol w="1225850"/>
                <a:gridCol w="674218"/>
                <a:gridCol w="674218"/>
                <a:gridCol w="674218"/>
                <a:gridCol w="674218"/>
                <a:gridCol w="880725"/>
              </a:tblGrid>
              <a:tr h="432050">
                <a:tc gridSpan="9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表一、资历薪资明细表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2652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600" kern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  </a:t>
                      </a:r>
                      <a:r>
                        <a:rPr lang="zh-CN" sz="1600" kern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学历</a:t>
                      </a:r>
                      <a:r>
                        <a:rPr lang="en-US" sz="1600" kern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</a:p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en-US" altLang="zh-CN" sz="1600" kern="0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毕业</a:t>
                      </a: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年数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本科以上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本科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专科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专科以下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669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985</a:t>
                      </a: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院校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211</a:t>
                      </a: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院校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本二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本三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485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年及以上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6299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6-9</a:t>
                      </a: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6299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3-5</a:t>
                      </a: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6299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1-2</a:t>
                      </a: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6299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应届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sz="1600" kern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238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22507</TotalTime>
  <Words>247</Words>
  <Application>Microsoft Office PowerPoint</Application>
  <PresentationFormat>全屏显示(4:3)</PresentationFormat>
  <Paragraphs>138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1339</cp:revision>
  <dcterms:created xsi:type="dcterms:W3CDTF">2009-02-11T05:37:22Z</dcterms:created>
  <dcterms:modified xsi:type="dcterms:W3CDTF">2013-12-30T02:32:00Z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