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09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8"/>
          <p:cNvSpPr txBox="1"/>
          <p:nvPr/>
        </p:nvSpPr>
        <p:spPr>
          <a:xfrm>
            <a:off x="3185282" y="2279515"/>
            <a:ext cx="2023866" cy="473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546759" y="5956247"/>
            <a:ext cx="4092569" cy="660716"/>
            <a:chOff x="1907704" y="5495374"/>
            <a:chExt cx="5040560" cy="674269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>
              <a:off x="1907704" y="5495374"/>
              <a:ext cx="5040560" cy="67426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37" name="Oval 65"/>
            <p:cNvSpPr>
              <a:spLocks noChangeArrowheads="1"/>
            </p:cNvSpPr>
            <p:nvPr/>
          </p:nvSpPr>
          <p:spPr bwMode="auto">
            <a:xfrm>
              <a:off x="3285306" y="5518366"/>
              <a:ext cx="2285356" cy="425794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95000"/>
                    <a:lumOff val="5000"/>
                    <a:alpha val="66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24744"/>
            <a:ext cx="5040560" cy="5111171"/>
          </a:xfrm>
          <a:prstGeom prst="rect">
            <a:avLst/>
          </a:prstGeom>
        </p:spPr>
      </p:pic>
      <p:sp>
        <p:nvSpPr>
          <p:cNvPr id="39" name="椭圆 3"/>
          <p:cNvSpPr/>
          <p:nvPr/>
        </p:nvSpPr>
        <p:spPr>
          <a:xfrm>
            <a:off x="6284281" y="1233474"/>
            <a:ext cx="710094" cy="912298"/>
          </a:xfrm>
          <a:custGeom>
            <a:avLst/>
            <a:gdLst/>
            <a:ahLst/>
            <a:cxnLst/>
            <a:rect l="l" t="t" r="r" b="b"/>
            <a:pathLst>
              <a:path w="1064913" h="1368152">
                <a:moveTo>
                  <a:pt x="380837" y="0"/>
                </a:moveTo>
                <a:cubicBezTo>
                  <a:pt x="758642" y="0"/>
                  <a:pt x="1064913" y="306271"/>
                  <a:pt x="1064913" y="684076"/>
                </a:cubicBezTo>
                <a:cubicBezTo>
                  <a:pt x="1064913" y="1061881"/>
                  <a:pt x="758642" y="1368152"/>
                  <a:pt x="380837" y="1368152"/>
                </a:cubicBezTo>
                <a:cubicBezTo>
                  <a:pt x="239825" y="1368152"/>
                  <a:pt x="108778" y="1325486"/>
                  <a:pt x="0" y="1252211"/>
                </a:cubicBezTo>
                <a:lnTo>
                  <a:pt x="0" y="115941"/>
                </a:lnTo>
                <a:cubicBezTo>
                  <a:pt x="108778" y="42666"/>
                  <a:pt x="239825" y="0"/>
                  <a:pt x="38083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85000"/>
                  <a:lumOff val="15000"/>
                </a:sysClr>
              </a:gs>
              <a:gs pos="50000">
                <a:sysClr val="windowText" lastClr="000000">
                  <a:lumMod val="75000"/>
                  <a:lumOff val="2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0" scaled="1"/>
            <a:tileRect/>
          </a:gradFill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 rot="5400000">
            <a:off x="5735029" y="1679266"/>
            <a:ext cx="1094080" cy="29217"/>
          </a:xfrm>
          <a:prstGeom prst="rect">
            <a:avLst/>
          </a:prstGeom>
          <a:gradFill>
            <a:gsLst>
              <a:gs pos="58000">
                <a:sysClr val="windowText" lastClr="000000">
                  <a:lumMod val="85000"/>
                  <a:lumOff val="15000"/>
                </a:sysClr>
              </a:gs>
              <a:gs pos="35000">
                <a:sysClr val="windowText" lastClr="000000">
                  <a:lumMod val="85000"/>
                  <a:lumOff val="15000"/>
                </a:sysClr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" name="椭圆 3"/>
          <p:cNvSpPr/>
          <p:nvPr/>
        </p:nvSpPr>
        <p:spPr>
          <a:xfrm>
            <a:off x="6284281" y="2335305"/>
            <a:ext cx="710094" cy="912298"/>
          </a:xfrm>
          <a:custGeom>
            <a:avLst/>
            <a:gdLst/>
            <a:ahLst/>
            <a:cxnLst/>
            <a:rect l="l" t="t" r="r" b="b"/>
            <a:pathLst>
              <a:path w="1064913" h="1368152">
                <a:moveTo>
                  <a:pt x="380837" y="0"/>
                </a:moveTo>
                <a:cubicBezTo>
                  <a:pt x="758642" y="0"/>
                  <a:pt x="1064913" y="306271"/>
                  <a:pt x="1064913" y="684076"/>
                </a:cubicBezTo>
                <a:cubicBezTo>
                  <a:pt x="1064913" y="1061881"/>
                  <a:pt x="758642" y="1368152"/>
                  <a:pt x="380837" y="1368152"/>
                </a:cubicBezTo>
                <a:cubicBezTo>
                  <a:pt x="239825" y="1368152"/>
                  <a:pt x="108778" y="1325486"/>
                  <a:pt x="0" y="1252211"/>
                </a:cubicBezTo>
                <a:lnTo>
                  <a:pt x="0" y="115941"/>
                </a:lnTo>
                <a:cubicBezTo>
                  <a:pt x="108778" y="42666"/>
                  <a:pt x="239825" y="0"/>
                  <a:pt x="38083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85000"/>
                  <a:lumOff val="15000"/>
                </a:sysClr>
              </a:gs>
              <a:gs pos="50000">
                <a:sysClr val="windowText" lastClr="000000">
                  <a:lumMod val="75000"/>
                  <a:lumOff val="2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0" scaled="1"/>
            <a:tileRect/>
          </a:gradFill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 rot="5400000">
            <a:off x="5735029" y="2781096"/>
            <a:ext cx="1094080" cy="29217"/>
          </a:xfrm>
          <a:prstGeom prst="rect">
            <a:avLst/>
          </a:prstGeom>
          <a:gradFill>
            <a:gsLst>
              <a:gs pos="58000">
                <a:sysClr val="windowText" lastClr="000000">
                  <a:lumMod val="85000"/>
                  <a:lumOff val="15000"/>
                </a:sysClr>
              </a:gs>
              <a:gs pos="35000">
                <a:sysClr val="windowText" lastClr="000000">
                  <a:lumMod val="85000"/>
                  <a:lumOff val="15000"/>
                </a:sysClr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3" name="椭圆 3"/>
          <p:cNvSpPr/>
          <p:nvPr/>
        </p:nvSpPr>
        <p:spPr>
          <a:xfrm>
            <a:off x="6284281" y="3437135"/>
            <a:ext cx="710094" cy="912298"/>
          </a:xfrm>
          <a:custGeom>
            <a:avLst/>
            <a:gdLst/>
            <a:ahLst/>
            <a:cxnLst/>
            <a:rect l="l" t="t" r="r" b="b"/>
            <a:pathLst>
              <a:path w="1064913" h="1368152">
                <a:moveTo>
                  <a:pt x="380837" y="0"/>
                </a:moveTo>
                <a:cubicBezTo>
                  <a:pt x="758642" y="0"/>
                  <a:pt x="1064913" y="306271"/>
                  <a:pt x="1064913" y="684076"/>
                </a:cubicBezTo>
                <a:cubicBezTo>
                  <a:pt x="1064913" y="1061881"/>
                  <a:pt x="758642" y="1368152"/>
                  <a:pt x="380837" y="1368152"/>
                </a:cubicBezTo>
                <a:cubicBezTo>
                  <a:pt x="239825" y="1368152"/>
                  <a:pt x="108778" y="1325486"/>
                  <a:pt x="0" y="1252211"/>
                </a:cubicBezTo>
                <a:lnTo>
                  <a:pt x="0" y="115941"/>
                </a:lnTo>
                <a:cubicBezTo>
                  <a:pt x="108778" y="42666"/>
                  <a:pt x="239825" y="0"/>
                  <a:pt x="38083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Text" lastClr="000000">
                  <a:lumMod val="85000"/>
                  <a:lumOff val="15000"/>
                </a:sysClr>
              </a:gs>
              <a:gs pos="50000">
                <a:sysClr val="windowText" lastClr="000000">
                  <a:lumMod val="75000"/>
                  <a:lumOff val="2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0" scaled="1"/>
            <a:tileRect/>
          </a:gradFill>
          <a:ln w="254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 rot="5400000">
            <a:off x="5735029" y="3882927"/>
            <a:ext cx="1094080" cy="29217"/>
          </a:xfrm>
          <a:prstGeom prst="rect">
            <a:avLst/>
          </a:prstGeom>
          <a:gradFill>
            <a:gsLst>
              <a:gs pos="58000">
                <a:sysClr val="windowText" lastClr="000000">
                  <a:lumMod val="85000"/>
                  <a:lumOff val="15000"/>
                </a:sysClr>
              </a:gs>
              <a:gs pos="35000">
                <a:sysClr val="windowText" lastClr="000000">
                  <a:lumMod val="85000"/>
                  <a:lumOff val="15000"/>
                </a:sysClr>
              </a:gs>
              <a:gs pos="2000">
                <a:sysClr val="window" lastClr="FFFFFF"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6" name="TextBox 29"/>
          <p:cNvSpPr txBox="1"/>
          <p:nvPr/>
        </p:nvSpPr>
        <p:spPr>
          <a:xfrm>
            <a:off x="6228184" y="1412776"/>
            <a:ext cx="749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职位权力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30"/>
          <p:cNvSpPr txBox="1"/>
          <p:nvPr/>
        </p:nvSpPr>
        <p:spPr>
          <a:xfrm>
            <a:off x="6127028" y="2608361"/>
            <a:ext cx="937686" cy="374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威信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31"/>
          <p:cNvSpPr txBox="1"/>
          <p:nvPr/>
        </p:nvSpPr>
        <p:spPr>
          <a:xfrm>
            <a:off x="6296200" y="3657443"/>
            <a:ext cx="629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激励能力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32"/>
          <p:cNvSpPr txBox="1"/>
          <p:nvPr/>
        </p:nvSpPr>
        <p:spPr>
          <a:xfrm>
            <a:off x="2520607" y="1360379"/>
            <a:ext cx="344387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400" dirty="0">
                <a:solidFill>
                  <a:sysClr val="window" lastClr="FFFFFF"/>
                </a:solidFill>
              </a:rPr>
              <a:t>组织所赋予的职位权力，包含法定权（职位所赋予的法定权力）、惩罚权和奖赏权。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33"/>
          <p:cNvSpPr txBox="1"/>
          <p:nvPr/>
        </p:nvSpPr>
        <p:spPr>
          <a:xfrm>
            <a:off x="2520606" y="2478868"/>
            <a:ext cx="344387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400" dirty="0" smtClean="0">
                <a:solidFill>
                  <a:sysClr val="window" lastClr="FFFFFF"/>
                </a:solidFill>
              </a:rPr>
              <a:t>可理解</a:t>
            </a:r>
            <a:r>
              <a:rPr lang="zh-CN" altLang="en-US" sz="1400" dirty="0">
                <a:solidFill>
                  <a:sysClr val="window" lastClr="FFFFFF"/>
                </a:solidFill>
              </a:rPr>
              <a:t>为是威望</a:t>
            </a:r>
            <a:r>
              <a:rPr lang="en-US" altLang="zh-CN" sz="1400" dirty="0">
                <a:solidFill>
                  <a:sysClr val="window" lastClr="FFFFFF"/>
                </a:solidFill>
              </a:rPr>
              <a:t>+</a:t>
            </a:r>
            <a:r>
              <a:rPr lang="zh-CN" altLang="en-US" sz="1400" dirty="0">
                <a:solidFill>
                  <a:sysClr val="window" lastClr="FFFFFF"/>
                </a:solidFill>
              </a:rPr>
              <a:t>信誉，威望即专业特长和成功经历，信誉即品德修养的核心体现。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2520605" y="3597357"/>
            <a:ext cx="344387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400" dirty="0">
                <a:solidFill>
                  <a:sysClr val="window" lastClr="FFFFFF"/>
                </a:solidFill>
              </a:rPr>
              <a:t>领导者的激励能力</a:t>
            </a:r>
            <a:r>
              <a:rPr lang="zh-CN" altLang="en-US" sz="1400" dirty="0" smtClean="0">
                <a:solidFill>
                  <a:sysClr val="window" lastClr="FFFFFF"/>
                </a:solidFill>
              </a:rPr>
              <a:t>，即激发</a:t>
            </a:r>
            <a:r>
              <a:rPr lang="zh-CN" altLang="en-US" sz="1400" dirty="0">
                <a:solidFill>
                  <a:sysClr val="window" lastClr="FFFFFF"/>
                </a:solidFill>
              </a:rPr>
              <a:t>人的内在动机，调动人的积极性</a:t>
            </a:r>
            <a:r>
              <a:rPr lang="zh-CN" altLang="en-US" sz="1400" dirty="0" smtClean="0">
                <a:solidFill>
                  <a:sysClr val="window" lastClr="FFFFFF"/>
                </a:solidFill>
              </a:rPr>
              <a:t>。这</a:t>
            </a:r>
            <a:r>
              <a:rPr lang="zh-CN" altLang="en-US" sz="1400" dirty="0">
                <a:solidFill>
                  <a:sysClr val="window" lastClr="FFFFFF"/>
                </a:solidFill>
              </a:rPr>
              <a:t>是领导力的关键所在</a:t>
            </a:r>
            <a:r>
              <a:rPr lang="zh-CN" altLang="en-US" sz="1400" dirty="0" smtClean="0">
                <a:solidFill>
                  <a:sysClr val="window" lastClr="FFFFFF"/>
                </a:solidFill>
              </a:rPr>
              <a:t>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22406</TotalTime>
  <Words>227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1083</cp:revision>
  <dcterms:created xsi:type="dcterms:W3CDTF">2009-02-11T05:37:22Z</dcterms:created>
  <dcterms:modified xsi:type="dcterms:W3CDTF">2013-12-11T01:27:17Z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