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9"/>
  </p:notesMasterIdLst>
  <p:sldIdLst>
    <p:sldId id="257" r:id="rId3"/>
    <p:sldId id="258" r:id="rId4"/>
    <p:sldId id="259" r:id="rId5"/>
    <p:sldId id="260" r:id="rId6"/>
    <p:sldId id="261" r:id="rId7"/>
    <p:sldId id="263" r:id="rId8"/>
    <p:sldId id="264" r:id="rId9"/>
    <p:sldId id="266" r:id="rId10"/>
    <p:sldId id="267" r:id="rId11"/>
    <p:sldId id="268" r:id="rId12"/>
    <p:sldId id="269" r:id="rId13"/>
    <p:sldId id="270" r:id="rId14"/>
    <p:sldId id="262" r:id="rId15"/>
    <p:sldId id="271" r:id="rId16"/>
    <p:sldId id="272" r:id="rId17"/>
    <p:sldId id="273" r:id="rId18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EC20E35-A176-4012-BC5E-935CFFF8708E}" styleName="中度样式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104" y="-58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0" d="100"/>
        <a:sy n="120" d="100"/>
      </p:scale>
      <p:origin x="0" y="3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AB26686-C41A-439D-8ABA-34BB04F1A953}" type="doc">
      <dgm:prSet loTypeId="urn:microsoft.com/office/officeart/2005/8/layout/cycle7" loCatId="cycle" qsTypeId="urn:microsoft.com/office/officeart/2005/8/quickstyle/3d6" qsCatId="3D" csTypeId="urn:microsoft.com/office/officeart/2005/8/colors/colorful2" csCatId="colorful" phldr="1"/>
      <dgm:spPr/>
      <dgm:t>
        <a:bodyPr/>
        <a:lstStyle/>
        <a:p>
          <a:endParaRPr lang="zh-CN" altLang="en-US"/>
        </a:p>
      </dgm:t>
    </dgm:pt>
    <dgm:pt modelId="{FD4539A8-BBA8-4B69-B0B2-CC340AE6E241}">
      <dgm:prSet phldrT="[文本]" custT="1"/>
      <dgm:spPr/>
      <dgm:t>
        <a:bodyPr/>
        <a:lstStyle/>
        <a:p>
          <a:r>
            <a:rPr lang="zh-CN" altLang="zh-CN" sz="2000" b="1" kern="1200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  <a:cs typeface="+mn-cs"/>
            </a:rPr>
            <a:t>产品结构优化</a:t>
          </a:r>
          <a:endParaRPr lang="zh-CN" altLang="en-US" sz="2000" b="1" kern="1200" spc="50" dirty="0">
            <a:ln w="13500">
              <a:solidFill>
                <a:schemeClr val="accent1">
                  <a:shade val="2500"/>
                  <a:alpha val="6500"/>
                </a:schemeClr>
              </a:solidFill>
              <a:prstDash val="solid"/>
            </a:ln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软雅黑" pitchFamily="34" charset="-122"/>
            <a:ea typeface="微软雅黑" pitchFamily="34" charset="-122"/>
            <a:cs typeface="+mn-cs"/>
          </a:endParaRPr>
        </a:p>
      </dgm:t>
    </dgm:pt>
    <dgm:pt modelId="{6DB6ECD4-6491-4ED5-B6EC-749017501325}" type="parTrans" cxnId="{BC3B1C9C-ACE2-4C04-8CA7-EABF48628079}">
      <dgm:prSet/>
      <dgm:spPr/>
      <dgm:t>
        <a:bodyPr/>
        <a:lstStyle/>
        <a:p>
          <a:endParaRPr lang="zh-CN" altLang="en-US"/>
        </a:p>
      </dgm:t>
    </dgm:pt>
    <dgm:pt modelId="{5EBB5F99-B427-445C-9A1B-715BBC4158E7}" type="sibTrans" cxnId="{BC3B1C9C-ACE2-4C04-8CA7-EABF48628079}">
      <dgm:prSet/>
      <dgm:spPr/>
      <dgm:t>
        <a:bodyPr/>
        <a:lstStyle/>
        <a:p>
          <a:endParaRPr lang="zh-CN" altLang="en-US"/>
        </a:p>
      </dgm:t>
    </dgm:pt>
    <dgm:pt modelId="{D86DC467-34EC-4EF4-87DB-358DE8AF302A}">
      <dgm:prSet phldrT="[文本]" custT="1"/>
      <dgm:spPr/>
      <dgm:t>
        <a:bodyPr/>
        <a:lstStyle/>
        <a:p>
          <a:r>
            <a:rPr lang="zh-CN" altLang="zh-CN" sz="2000" b="1" kern="1200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  <a:cs typeface="+mn-cs"/>
            </a:rPr>
            <a:t>人员因素</a:t>
          </a:r>
          <a:endParaRPr lang="zh-CN" altLang="en-US" sz="2000" b="1" kern="1200" spc="50" dirty="0" smtClean="0">
            <a:ln w="13500">
              <a:solidFill>
                <a:schemeClr val="accent1">
                  <a:shade val="2500"/>
                  <a:alpha val="6500"/>
                </a:schemeClr>
              </a:solidFill>
              <a:prstDash val="solid"/>
            </a:ln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软雅黑" pitchFamily="34" charset="-122"/>
            <a:ea typeface="微软雅黑" pitchFamily="34" charset="-122"/>
            <a:cs typeface="+mn-cs"/>
          </a:endParaRPr>
        </a:p>
      </dgm:t>
    </dgm:pt>
    <dgm:pt modelId="{C3AD094C-E204-4F7B-BF5B-87073F784A55}" type="parTrans" cxnId="{99AEC891-D126-406F-9028-FECF94EC8509}">
      <dgm:prSet/>
      <dgm:spPr/>
      <dgm:t>
        <a:bodyPr/>
        <a:lstStyle/>
        <a:p>
          <a:endParaRPr lang="zh-CN" altLang="en-US"/>
        </a:p>
      </dgm:t>
    </dgm:pt>
    <dgm:pt modelId="{1D5E4670-89D6-411E-A70B-FD13E184E63F}" type="sibTrans" cxnId="{99AEC891-D126-406F-9028-FECF94EC8509}">
      <dgm:prSet/>
      <dgm:spPr/>
      <dgm:t>
        <a:bodyPr/>
        <a:lstStyle/>
        <a:p>
          <a:endParaRPr lang="zh-CN" altLang="en-US"/>
        </a:p>
      </dgm:t>
    </dgm:pt>
    <dgm:pt modelId="{AA848C65-83A1-442C-944A-D93ECB9738AB}">
      <dgm:prSet phldrT="[文本]" custT="1"/>
      <dgm:spPr/>
      <dgm:t>
        <a:bodyPr/>
        <a:lstStyle/>
        <a:p>
          <a:r>
            <a:rPr lang="zh-CN" altLang="zh-CN" sz="2000" b="1" kern="1200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  <a:cs typeface="+mn-cs"/>
            </a:rPr>
            <a:t>顾客</a:t>
          </a:r>
          <a:endParaRPr lang="zh-CN" altLang="en-US" sz="2000" b="1" kern="1200" spc="50" dirty="0" smtClean="0">
            <a:ln w="13500">
              <a:solidFill>
                <a:schemeClr val="accent1">
                  <a:shade val="2500"/>
                  <a:alpha val="6500"/>
                </a:schemeClr>
              </a:solidFill>
              <a:prstDash val="solid"/>
            </a:ln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软雅黑" pitchFamily="34" charset="-122"/>
            <a:ea typeface="微软雅黑" pitchFamily="34" charset="-122"/>
            <a:cs typeface="+mn-cs"/>
          </a:endParaRPr>
        </a:p>
      </dgm:t>
    </dgm:pt>
    <dgm:pt modelId="{35041F67-8391-41FE-88AC-76C026692704}" type="parTrans" cxnId="{E4A66D4C-C42D-492E-9E3D-EE7E379C5533}">
      <dgm:prSet/>
      <dgm:spPr/>
      <dgm:t>
        <a:bodyPr/>
        <a:lstStyle/>
        <a:p>
          <a:endParaRPr lang="zh-CN" altLang="en-US"/>
        </a:p>
      </dgm:t>
    </dgm:pt>
    <dgm:pt modelId="{EBE73711-3D83-4827-B881-3E4CCA1588FF}" type="sibTrans" cxnId="{E4A66D4C-C42D-492E-9E3D-EE7E379C5533}">
      <dgm:prSet/>
      <dgm:spPr/>
      <dgm:t>
        <a:bodyPr/>
        <a:lstStyle/>
        <a:p>
          <a:endParaRPr lang="zh-CN" altLang="en-US"/>
        </a:p>
      </dgm:t>
    </dgm:pt>
    <dgm:pt modelId="{67D9846E-A859-44AE-AA07-1EC34F1442B2}" type="pres">
      <dgm:prSet presAssocID="{AAB26686-C41A-439D-8ABA-34BB04F1A95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0DA20BA4-3365-4B00-8871-42619D3609F1}" type="pres">
      <dgm:prSet presAssocID="{FD4539A8-BBA8-4B69-B0B2-CC340AE6E241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9990576-F72F-4DF2-A910-E679418CE082}" type="pres">
      <dgm:prSet presAssocID="{5EBB5F99-B427-445C-9A1B-715BBC4158E7}" presName="sibTrans" presStyleLbl="sibTrans2D1" presStyleIdx="0" presStyleCnt="3"/>
      <dgm:spPr/>
      <dgm:t>
        <a:bodyPr/>
        <a:lstStyle/>
        <a:p>
          <a:endParaRPr lang="zh-CN" altLang="en-US"/>
        </a:p>
      </dgm:t>
    </dgm:pt>
    <dgm:pt modelId="{50354D03-5D9B-4F74-BD26-A7D0CFD4F19A}" type="pres">
      <dgm:prSet presAssocID="{5EBB5F99-B427-445C-9A1B-715BBC4158E7}" presName="connectorText" presStyleLbl="sibTrans2D1" presStyleIdx="0" presStyleCnt="3"/>
      <dgm:spPr/>
      <dgm:t>
        <a:bodyPr/>
        <a:lstStyle/>
        <a:p>
          <a:endParaRPr lang="zh-CN" altLang="en-US"/>
        </a:p>
      </dgm:t>
    </dgm:pt>
    <dgm:pt modelId="{42C90DC8-0082-4169-9539-1007EBA103C6}" type="pres">
      <dgm:prSet presAssocID="{D86DC467-34EC-4EF4-87DB-358DE8AF302A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1D13C97-7F5C-48BD-8E63-A5E33C43B86E}" type="pres">
      <dgm:prSet presAssocID="{1D5E4670-89D6-411E-A70B-FD13E184E63F}" presName="sibTrans" presStyleLbl="sibTrans2D1" presStyleIdx="1" presStyleCnt="3"/>
      <dgm:spPr/>
      <dgm:t>
        <a:bodyPr/>
        <a:lstStyle/>
        <a:p>
          <a:endParaRPr lang="zh-CN" altLang="en-US"/>
        </a:p>
      </dgm:t>
    </dgm:pt>
    <dgm:pt modelId="{EE9CF9C5-7650-423A-8175-E325256DC818}" type="pres">
      <dgm:prSet presAssocID="{1D5E4670-89D6-411E-A70B-FD13E184E63F}" presName="connectorText" presStyleLbl="sibTrans2D1" presStyleIdx="1" presStyleCnt="3"/>
      <dgm:spPr/>
      <dgm:t>
        <a:bodyPr/>
        <a:lstStyle/>
        <a:p>
          <a:endParaRPr lang="zh-CN" altLang="en-US"/>
        </a:p>
      </dgm:t>
    </dgm:pt>
    <dgm:pt modelId="{FB649381-D283-4C40-93DE-FF8B4B8C254A}" type="pres">
      <dgm:prSet presAssocID="{AA848C65-83A1-442C-944A-D93ECB9738AB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08A62D9-F49C-45BA-999E-78CA3D9C2CA9}" type="pres">
      <dgm:prSet presAssocID="{EBE73711-3D83-4827-B881-3E4CCA1588FF}" presName="sibTrans" presStyleLbl="sibTrans2D1" presStyleIdx="2" presStyleCnt="3"/>
      <dgm:spPr/>
      <dgm:t>
        <a:bodyPr/>
        <a:lstStyle/>
        <a:p>
          <a:endParaRPr lang="zh-CN" altLang="en-US"/>
        </a:p>
      </dgm:t>
    </dgm:pt>
    <dgm:pt modelId="{BF7E4803-30AD-4A59-97EB-7A99A9EA52AD}" type="pres">
      <dgm:prSet presAssocID="{EBE73711-3D83-4827-B881-3E4CCA1588FF}" presName="connectorText" presStyleLbl="sibTrans2D1" presStyleIdx="2" presStyleCnt="3"/>
      <dgm:spPr/>
      <dgm:t>
        <a:bodyPr/>
        <a:lstStyle/>
        <a:p>
          <a:endParaRPr lang="zh-CN" altLang="en-US"/>
        </a:p>
      </dgm:t>
    </dgm:pt>
  </dgm:ptLst>
  <dgm:cxnLst>
    <dgm:cxn modelId="{2499AD95-A8C5-4450-9340-4B6F015D15AB}" type="presOf" srcId="{1D5E4670-89D6-411E-A70B-FD13E184E63F}" destId="{EE9CF9C5-7650-423A-8175-E325256DC818}" srcOrd="1" destOrd="0" presId="urn:microsoft.com/office/officeart/2005/8/layout/cycle7"/>
    <dgm:cxn modelId="{99AEC891-D126-406F-9028-FECF94EC8509}" srcId="{AAB26686-C41A-439D-8ABA-34BB04F1A953}" destId="{D86DC467-34EC-4EF4-87DB-358DE8AF302A}" srcOrd="1" destOrd="0" parTransId="{C3AD094C-E204-4F7B-BF5B-87073F784A55}" sibTransId="{1D5E4670-89D6-411E-A70B-FD13E184E63F}"/>
    <dgm:cxn modelId="{45575DDC-099E-4574-970B-191BF7F8D039}" type="presOf" srcId="{1D5E4670-89D6-411E-A70B-FD13E184E63F}" destId="{71D13C97-7F5C-48BD-8E63-A5E33C43B86E}" srcOrd="0" destOrd="0" presId="urn:microsoft.com/office/officeart/2005/8/layout/cycle7"/>
    <dgm:cxn modelId="{2FC89267-C955-4B66-817D-CE3212589FAE}" type="presOf" srcId="{AA848C65-83A1-442C-944A-D93ECB9738AB}" destId="{FB649381-D283-4C40-93DE-FF8B4B8C254A}" srcOrd="0" destOrd="0" presId="urn:microsoft.com/office/officeart/2005/8/layout/cycle7"/>
    <dgm:cxn modelId="{36D65CC4-83E7-4221-A3D7-72B00142C1D8}" type="presOf" srcId="{FD4539A8-BBA8-4B69-B0B2-CC340AE6E241}" destId="{0DA20BA4-3365-4B00-8871-42619D3609F1}" srcOrd="0" destOrd="0" presId="urn:microsoft.com/office/officeart/2005/8/layout/cycle7"/>
    <dgm:cxn modelId="{BC3B1C9C-ACE2-4C04-8CA7-EABF48628079}" srcId="{AAB26686-C41A-439D-8ABA-34BB04F1A953}" destId="{FD4539A8-BBA8-4B69-B0B2-CC340AE6E241}" srcOrd="0" destOrd="0" parTransId="{6DB6ECD4-6491-4ED5-B6EC-749017501325}" sibTransId="{5EBB5F99-B427-445C-9A1B-715BBC4158E7}"/>
    <dgm:cxn modelId="{E4A66D4C-C42D-492E-9E3D-EE7E379C5533}" srcId="{AAB26686-C41A-439D-8ABA-34BB04F1A953}" destId="{AA848C65-83A1-442C-944A-D93ECB9738AB}" srcOrd="2" destOrd="0" parTransId="{35041F67-8391-41FE-88AC-76C026692704}" sibTransId="{EBE73711-3D83-4827-B881-3E4CCA1588FF}"/>
    <dgm:cxn modelId="{A2CC9F6D-E403-4BC7-A956-68F96DB9C405}" type="presOf" srcId="{5EBB5F99-B427-445C-9A1B-715BBC4158E7}" destId="{39990576-F72F-4DF2-A910-E679418CE082}" srcOrd="0" destOrd="0" presId="urn:microsoft.com/office/officeart/2005/8/layout/cycle7"/>
    <dgm:cxn modelId="{4F0E57FB-5FFC-42DB-89F1-2EF93FE550E8}" type="presOf" srcId="{D86DC467-34EC-4EF4-87DB-358DE8AF302A}" destId="{42C90DC8-0082-4169-9539-1007EBA103C6}" srcOrd="0" destOrd="0" presId="urn:microsoft.com/office/officeart/2005/8/layout/cycle7"/>
    <dgm:cxn modelId="{C57DA75E-49F9-491A-9D25-30069A6D82CA}" type="presOf" srcId="{AAB26686-C41A-439D-8ABA-34BB04F1A953}" destId="{67D9846E-A859-44AE-AA07-1EC34F1442B2}" srcOrd="0" destOrd="0" presId="urn:microsoft.com/office/officeart/2005/8/layout/cycle7"/>
    <dgm:cxn modelId="{67C279F3-56A2-456F-9B2F-11A908AA9194}" type="presOf" srcId="{EBE73711-3D83-4827-B881-3E4CCA1588FF}" destId="{508A62D9-F49C-45BA-999E-78CA3D9C2CA9}" srcOrd="0" destOrd="0" presId="urn:microsoft.com/office/officeart/2005/8/layout/cycle7"/>
    <dgm:cxn modelId="{D1145793-8C3D-4F5A-99A5-DF10CB782E9E}" type="presOf" srcId="{EBE73711-3D83-4827-B881-3E4CCA1588FF}" destId="{BF7E4803-30AD-4A59-97EB-7A99A9EA52AD}" srcOrd="1" destOrd="0" presId="urn:microsoft.com/office/officeart/2005/8/layout/cycle7"/>
    <dgm:cxn modelId="{EBB3843D-0861-4C07-A1D1-F953B5CBEED8}" type="presOf" srcId="{5EBB5F99-B427-445C-9A1B-715BBC4158E7}" destId="{50354D03-5D9B-4F74-BD26-A7D0CFD4F19A}" srcOrd="1" destOrd="0" presId="urn:microsoft.com/office/officeart/2005/8/layout/cycle7"/>
    <dgm:cxn modelId="{C55ED694-BA80-4F3F-A294-15A77511E286}" type="presParOf" srcId="{67D9846E-A859-44AE-AA07-1EC34F1442B2}" destId="{0DA20BA4-3365-4B00-8871-42619D3609F1}" srcOrd="0" destOrd="0" presId="urn:microsoft.com/office/officeart/2005/8/layout/cycle7"/>
    <dgm:cxn modelId="{74ED8ACD-4128-454F-9D82-C541371C14F6}" type="presParOf" srcId="{67D9846E-A859-44AE-AA07-1EC34F1442B2}" destId="{39990576-F72F-4DF2-A910-E679418CE082}" srcOrd="1" destOrd="0" presId="urn:microsoft.com/office/officeart/2005/8/layout/cycle7"/>
    <dgm:cxn modelId="{0FC21182-4FD1-44A9-9F8A-6CA978D1A91F}" type="presParOf" srcId="{39990576-F72F-4DF2-A910-E679418CE082}" destId="{50354D03-5D9B-4F74-BD26-A7D0CFD4F19A}" srcOrd="0" destOrd="0" presId="urn:microsoft.com/office/officeart/2005/8/layout/cycle7"/>
    <dgm:cxn modelId="{507DC6D7-444A-4F1B-983D-EAD84AEB783E}" type="presParOf" srcId="{67D9846E-A859-44AE-AA07-1EC34F1442B2}" destId="{42C90DC8-0082-4169-9539-1007EBA103C6}" srcOrd="2" destOrd="0" presId="urn:microsoft.com/office/officeart/2005/8/layout/cycle7"/>
    <dgm:cxn modelId="{290C0B93-9B2E-4626-8F02-9EDFB7514120}" type="presParOf" srcId="{67D9846E-A859-44AE-AA07-1EC34F1442B2}" destId="{71D13C97-7F5C-48BD-8E63-A5E33C43B86E}" srcOrd="3" destOrd="0" presId="urn:microsoft.com/office/officeart/2005/8/layout/cycle7"/>
    <dgm:cxn modelId="{D482580A-DC7C-45E7-8D3B-095179EB876E}" type="presParOf" srcId="{71D13C97-7F5C-48BD-8E63-A5E33C43B86E}" destId="{EE9CF9C5-7650-423A-8175-E325256DC818}" srcOrd="0" destOrd="0" presId="urn:microsoft.com/office/officeart/2005/8/layout/cycle7"/>
    <dgm:cxn modelId="{89500B42-218E-48FD-BC5F-00ABF5599166}" type="presParOf" srcId="{67D9846E-A859-44AE-AA07-1EC34F1442B2}" destId="{FB649381-D283-4C40-93DE-FF8B4B8C254A}" srcOrd="4" destOrd="0" presId="urn:microsoft.com/office/officeart/2005/8/layout/cycle7"/>
    <dgm:cxn modelId="{F662CD61-EFB4-4159-A11D-D078EA31DCFA}" type="presParOf" srcId="{67D9846E-A859-44AE-AA07-1EC34F1442B2}" destId="{508A62D9-F49C-45BA-999E-78CA3D9C2CA9}" srcOrd="5" destOrd="0" presId="urn:microsoft.com/office/officeart/2005/8/layout/cycle7"/>
    <dgm:cxn modelId="{6FD3E475-2C88-403A-81F8-8FEB05890E6A}" type="presParOf" srcId="{508A62D9-F49C-45BA-999E-78CA3D9C2CA9}" destId="{BF7E4803-30AD-4A59-97EB-7A99A9EA52AD}" srcOrd="0" destOrd="0" presId="urn:microsoft.com/office/officeart/2005/8/layout/cycle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AE6124B-3BC3-4715-AF27-ADCB2148DDD0}" type="doc">
      <dgm:prSet loTypeId="urn:microsoft.com/office/officeart/2005/8/layout/cycle3" loCatId="cycle" qsTypeId="urn:microsoft.com/office/officeart/2005/8/quickstyle/simple2" qsCatId="simple" csTypeId="urn:microsoft.com/office/officeart/2005/8/colors/colorful5" csCatId="colorful" phldr="1"/>
      <dgm:spPr/>
      <dgm:t>
        <a:bodyPr/>
        <a:lstStyle/>
        <a:p>
          <a:endParaRPr lang="zh-CN" altLang="en-US"/>
        </a:p>
      </dgm:t>
    </dgm:pt>
    <dgm:pt modelId="{A0C12B35-32D8-4637-AF7B-B223AB3DC4CF}">
      <dgm:prSet phldrT="[文本]" custT="1"/>
      <dgm:spPr/>
      <dgm:t>
        <a:bodyPr/>
        <a:lstStyle/>
        <a:p>
          <a:r>
            <a:rPr lang="zh-CN" altLang="en-US" sz="1600" b="1" cap="none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品牌宣传</a:t>
          </a:r>
          <a:endParaRPr lang="zh-CN" altLang="en-US" sz="1600" b="1" cap="none" spc="50" dirty="0">
            <a:ln w="13500">
              <a:solidFill>
                <a:schemeClr val="accent1">
                  <a:shade val="2500"/>
                  <a:alpha val="6500"/>
                </a:schemeClr>
              </a:solidFill>
              <a:prstDash val="solid"/>
            </a:ln>
            <a:solidFill>
              <a:schemeClr val="accent1">
                <a:tint val="3000"/>
                <a:alpha val="9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</dgm:t>
    </dgm:pt>
    <dgm:pt modelId="{8CD2D706-CBBE-478E-9F74-6BF5013FE1AA}" type="parTrans" cxnId="{EF607774-A125-485D-A9E9-E486D447FAFE}">
      <dgm:prSet/>
      <dgm:spPr/>
      <dgm:t>
        <a:bodyPr/>
        <a:lstStyle/>
        <a:p>
          <a:endParaRPr lang="zh-CN" altLang="en-US" sz="1600" b="1" cap="none" spc="50">
            <a:ln w="13500">
              <a:solidFill>
                <a:schemeClr val="accent1">
                  <a:shade val="2500"/>
                  <a:alpha val="6500"/>
                </a:schemeClr>
              </a:solidFill>
              <a:prstDash val="solid"/>
            </a:ln>
            <a:solidFill>
              <a:schemeClr val="accent1">
                <a:tint val="3000"/>
                <a:alpha val="9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</dgm:t>
    </dgm:pt>
    <dgm:pt modelId="{BEA8AB46-16D6-4870-ADB3-10B6FC95A748}" type="sibTrans" cxnId="{EF607774-A125-485D-A9E9-E486D447FAFE}">
      <dgm:prSet/>
      <dgm:spPr/>
      <dgm:t>
        <a:bodyPr/>
        <a:lstStyle/>
        <a:p>
          <a:endParaRPr lang="zh-CN" altLang="en-US" sz="1600" b="1" cap="none" spc="50">
            <a:ln w="13500">
              <a:solidFill>
                <a:schemeClr val="accent1">
                  <a:shade val="2500"/>
                  <a:alpha val="6500"/>
                </a:schemeClr>
              </a:solidFill>
              <a:prstDash val="solid"/>
            </a:ln>
            <a:solidFill>
              <a:schemeClr val="accent1">
                <a:tint val="3000"/>
                <a:alpha val="9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</dgm:t>
    </dgm:pt>
    <dgm:pt modelId="{406F3C9F-96CC-4028-8ACD-4D9F222408EA}">
      <dgm:prSet phldrT="[文本]" custT="1"/>
      <dgm:spPr/>
      <dgm:t>
        <a:bodyPr/>
        <a:lstStyle/>
        <a:p>
          <a:r>
            <a:rPr lang="zh-CN" altLang="en-US" sz="1600" b="1" cap="none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店面形象</a:t>
          </a:r>
          <a:endParaRPr lang="zh-CN" altLang="en-US" sz="1600" b="1" cap="none" spc="50" dirty="0">
            <a:ln w="13500">
              <a:solidFill>
                <a:schemeClr val="accent1">
                  <a:shade val="2500"/>
                  <a:alpha val="6500"/>
                </a:schemeClr>
              </a:solidFill>
              <a:prstDash val="solid"/>
            </a:ln>
            <a:solidFill>
              <a:schemeClr val="accent1">
                <a:tint val="3000"/>
                <a:alpha val="9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</dgm:t>
    </dgm:pt>
    <dgm:pt modelId="{339E2CD1-EAC5-41F3-867D-5C61E17EAFB8}" type="parTrans" cxnId="{EBF23380-D51A-4D63-88A5-89864037D004}">
      <dgm:prSet/>
      <dgm:spPr/>
      <dgm:t>
        <a:bodyPr/>
        <a:lstStyle/>
        <a:p>
          <a:endParaRPr lang="zh-CN" altLang="en-US" sz="1600" b="1" cap="none" spc="50">
            <a:ln w="13500">
              <a:solidFill>
                <a:schemeClr val="accent1">
                  <a:shade val="2500"/>
                  <a:alpha val="6500"/>
                </a:schemeClr>
              </a:solidFill>
              <a:prstDash val="solid"/>
            </a:ln>
            <a:solidFill>
              <a:schemeClr val="accent1">
                <a:tint val="3000"/>
                <a:alpha val="9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</dgm:t>
    </dgm:pt>
    <dgm:pt modelId="{07AE6E80-9F3F-4CEB-AF29-55C2D3C4BA7E}" type="sibTrans" cxnId="{EBF23380-D51A-4D63-88A5-89864037D004}">
      <dgm:prSet/>
      <dgm:spPr/>
      <dgm:t>
        <a:bodyPr/>
        <a:lstStyle/>
        <a:p>
          <a:endParaRPr lang="zh-CN" altLang="en-US" sz="1600" b="1" cap="none" spc="50">
            <a:ln w="13500">
              <a:solidFill>
                <a:schemeClr val="accent1">
                  <a:shade val="2500"/>
                  <a:alpha val="6500"/>
                </a:schemeClr>
              </a:solidFill>
              <a:prstDash val="solid"/>
            </a:ln>
            <a:solidFill>
              <a:schemeClr val="accent1">
                <a:tint val="3000"/>
                <a:alpha val="9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</dgm:t>
    </dgm:pt>
    <dgm:pt modelId="{7EA9346C-0661-4BEF-918B-7A5771281C1F}">
      <dgm:prSet phldrT="[文本]" custT="1"/>
      <dgm:spPr/>
      <dgm:t>
        <a:bodyPr/>
        <a:lstStyle/>
        <a:p>
          <a:r>
            <a:rPr lang="zh-CN" altLang="en-US" sz="1600" b="1" cap="none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产品陈列</a:t>
          </a:r>
          <a:endParaRPr lang="zh-CN" altLang="en-US" sz="1600" b="1" cap="none" spc="50" dirty="0">
            <a:ln w="13500">
              <a:solidFill>
                <a:schemeClr val="accent1">
                  <a:shade val="2500"/>
                  <a:alpha val="6500"/>
                </a:schemeClr>
              </a:solidFill>
              <a:prstDash val="solid"/>
            </a:ln>
            <a:solidFill>
              <a:schemeClr val="accent1">
                <a:tint val="3000"/>
                <a:alpha val="9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</dgm:t>
    </dgm:pt>
    <dgm:pt modelId="{1C82B209-A316-4990-827A-BCD1EA5B57A3}" type="parTrans" cxnId="{37441791-BC4C-45CB-BEBF-5F922CD71CBA}">
      <dgm:prSet/>
      <dgm:spPr/>
      <dgm:t>
        <a:bodyPr/>
        <a:lstStyle/>
        <a:p>
          <a:endParaRPr lang="zh-CN" altLang="en-US" sz="1600" b="1" cap="none" spc="50">
            <a:ln w="13500">
              <a:solidFill>
                <a:schemeClr val="accent1">
                  <a:shade val="2500"/>
                  <a:alpha val="6500"/>
                </a:schemeClr>
              </a:solidFill>
              <a:prstDash val="solid"/>
            </a:ln>
            <a:solidFill>
              <a:schemeClr val="accent1">
                <a:tint val="3000"/>
                <a:alpha val="9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</dgm:t>
    </dgm:pt>
    <dgm:pt modelId="{3B31A39F-796B-4E49-9481-25AA8C3EFCF6}" type="sibTrans" cxnId="{37441791-BC4C-45CB-BEBF-5F922CD71CBA}">
      <dgm:prSet/>
      <dgm:spPr/>
      <dgm:t>
        <a:bodyPr/>
        <a:lstStyle/>
        <a:p>
          <a:endParaRPr lang="zh-CN" altLang="en-US" sz="1600" b="1" cap="none" spc="50">
            <a:ln w="13500">
              <a:solidFill>
                <a:schemeClr val="accent1">
                  <a:shade val="2500"/>
                  <a:alpha val="6500"/>
                </a:schemeClr>
              </a:solidFill>
              <a:prstDash val="solid"/>
            </a:ln>
            <a:solidFill>
              <a:schemeClr val="accent1">
                <a:tint val="3000"/>
                <a:alpha val="9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</dgm:t>
    </dgm:pt>
    <dgm:pt modelId="{18426B30-7E2B-4F1E-B861-BD45FC254CFB}">
      <dgm:prSet phldrT="[文本]" custT="1"/>
      <dgm:spPr/>
      <dgm:t>
        <a:bodyPr/>
        <a:lstStyle/>
        <a:p>
          <a:r>
            <a:rPr lang="en-US" altLang="zh-CN" sz="1600" b="1" cap="none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DM</a:t>
          </a:r>
          <a:r>
            <a:rPr lang="en-US" sz="1600" b="1" cap="none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 </a:t>
          </a:r>
          <a:r>
            <a:rPr lang="zh-CN" sz="1600" b="1" cap="none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派发</a:t>
          </a:r>
          <a:endParaRPr lang="zh-CN" altLang="en-US" sz="1600" b="1" cap="none" spc="50" dirty="0">
            <a:ln w="13500">
              <a:solidFill>
                <a:schemeClr val="accent1">
                  <a:shade val="2500"/>
                  <a:alpha val="6500"/>
                </a:schemeClr>
              </a:solidFill>
              <a:prstDash val="solid"/>
            </a:ln>
            <a:solidFill>
              <a:schemeClr val="accent1">
                <a:tint val="3000"/>
                <a:alpha val="9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</dgm:t>
    </dgm:pt>
    <dgm:pt modelId="{46EB8727-A7D0-4FA2-B6B1-37BD526E256B}" type="parTrans" cxnId="{6F56B8DC-CC19-45DB-A8BA-673B56C450C7}">
      <dgm:prSet/>
      <dgm:spPr/>
      <dgm:t>
        <a:bodyPr/>
        <a:lstStyle/>
        <a:p>
          <a:endParaRPr lang="zh-CN" altLang="en-US" sz="1600" b="1" cap="none" spc="50">
            <a:ln w="13500">
              <a:solidFill>
                <a:schemeClr val="accent1">
                  <a:shade val="2500"/>
                  <a:alpha val="6500"/>
                </a:schemeClr>
              </a:solidFill>
              <a:prstDash val="solid"/>
            </a:ln>
            <a:solidFill>
              <a:schemeClr val="accent1">
                <a:tint val="3000"/>
                <a:alpha val="9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</dgm:t>
    </dgm:pt>
    <dgm:pt modelId="{099821B4-50D3-4EA6-A109-8D7FD3822447}" type="sibTrans" cxnId="{6F56B8DC-CC19-45DB-A8BA-673B56C450C7}">
      <dgm:prSet/>
      <dgm:spPr/>
      <dgm:t>
        <a:bodyPr/>
        <a:lstStyle/>
        <a:p>
          <a:endParaRPr lang="zh-CN" altLang="en-US" sz="1600" b="1" cap="none" spc="50">
            <a:ln w="13500">
              <a:solidFill>
                <a:schemeClr val="accent1">
                  <a:shade val="2500"/>
                  <a:alpha val="6500"/>
                </a:schemeClr>
              </a:solidFill>
              <a:prstDash val="solid"/>
            </a:ln>
            <a:solidFill>
              <a:schemeClr val="accent1">
                <a:tint val="3000"/>
                <a:alpha val="9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</dgm:t>
    </dgm:pt>
    <dgm:pt modelId="{102F5EE0-D6BD-4E96-9E68-8CCBC864A913}">
      <dgm:prSet phldrT="[文本]" custT="1"/>
      <dgm:spPr/>
      <dgm:t>
        <a:bodyPr/>
        <a:lstStyle/>
        <a:p>
          <a:r>
            <a:rPr lang="zh-CN" altLang="en-US" sz="1600" b="1" cap="none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促销活动</a:t>
          </a:r>
          <a:endParaRPr lang="zh-CN" altLang="en-US" sz="1600" b="1" cap="none" spc="50" dirty="0">
            <a:ln w="13500">
              <a:solidFill>
                <a:schemeClr val="accent1">
                  <a:shade val="2500"/>
                  <a:alpha val="6500"/>
                </a:schemeClr>
              </a:solidFill>
              <a:prstDash val="solid"/>
            </a:ln>
            <a:solidFill>
              <a:schemeClr val="accent1">
                <a:tint val="3000"/>
                <a:alpha val="9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</dgm:t>
    </dgm:pt>
    <dgm:pt modelId="{4941222A-523F-421D-85D7-18D27824D5F6}" type="parTrans" cxnId="{B8300813-763C-4118-A544-17A0F83100CE}">
      <dgm:prSet/>
      <dgm:spPr/>
      <dgm:t>
        <a:bodyPr/>
        <a:lstStyle/>
        <a:p>
          <a:endParaRPr lang="zh-CN" altLang="en-US" sz="1600" b="1" cap="none" spc="50">
            <a:ln w="13500">
              <a:solidFill>
                <a:schemeClr val="accent1">
                  <a:shade val="2500"/>
                  <a:alpha val="6500"/>
                </a:schemeClr>
              </a:solidFill>
              <a:prstDash val="solid"/>
            </a:ln>
            <a:solidFill>
              <a:schemeClr val="accent1">
                <a:tint val="3000"/>
                <a:alpha val="9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</dgm:t>
    </dgm:pt>
    <dgm:pt modelId="{D9BA0070-9891-4DD5-8BCB-9614FA229E43}" type="sibTrans" cxnId="{B8300813-763C-4118-A544-17A0F83100CE}">
      <dgm:prSet/>
      <dgm:spPr/>
      <dgm:t>
        <a:bodyPr/>
        <a:lstStyle/>
        <a:p>
          <a:endParaRPr lang="zh-CN" altLang="en-US" sz="1600" b="1" cap="none" spc="50">
            <a:ln w="13500">
              <a:solidFill>
                <a:schemeClr val="accent1">
                  <a:shade val="2500"/>
                  <a:alpha val="6500"/>
                </a:schemeClr>
              </a:solidFill>
              <a:prstDash val="solid"/>
            </a:ln>
            <a:solidFill>
              <a:schemeClr val="accent1">
                <a:tint val="3000"/>
                <a:alpha val="9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</dgm:t>
    </dgm:pt>
    <dgm:pt modelId="{752BACD7-A8A1-4309-9D8A-386738EF8E74}" type="pres">
      <dgm:prSet presAssocID="{1AE6124B-3BC3-4715-AF27-ADCB2148DDD0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EBED6F8E-C029-48C0-B3D0-8CA8E245A7ED}" type="pres">
      <dgm:prSet presAssocID="{1AE6124B-3BC3-4715-AF27-ADCB2148DDD0}" presName="cycle" presStyleCnt="0"/>
      <dgm:spPr/>
    </dgm:pt>
    <dgm:pt modelId="{620194AD-529E-4B5A-A9D9-6CD953073A95}" type="pres">
      <dgm:prSet presAssocID="{A0C12B35-32D8-4637-AF7B-B223AB3DC4CF}" presName="nodeFirstNode" presStyleLbl="node1" presStyleIdx="0" presStyleCnt="5" custScaleY="48616" custRadScaleRad="100851" custRadScaleInc="-395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9CF82B1-B8CF-4285-A24B-C8036531BA77}" type="pres">
      <dgm:prSet presAssocID="{BEA8AB46-16D6-4870-ADB3-10B6FC95A748}" presName="sibTransFirstNode" presStyleLbl="bgShp" presStyleIdx="0" presStyleCnt="1" custLinFactNeighborX="3791" custLinFactNeighborY="2294"/>
      <dgm:spPr/>
      <dgm:t>
        <a:bodyPr/>
        <a:lstStyle/>
        <a:p>
          <a:endParaRPr lang="zh-CN" altLang="en-US"/>
        </a:p>
      </dgm:t>
    </dgm:pt>
    <dgm:pt modelId="{9B07170D-F31D-46C1-88F6-671BF8B77DE5}" type="pres">
      <dgm:prSet presAssocID="{406F3C9F-96CC-4028-8ACD-4D9F222408EA}" presName="nodeFollowingNodes" presStyleLbl="node1" presStyleIdx="1" presStyleCnt="5" custScaleX="52168" custScaleY="5433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F57CF0F-6918-42C0-9EF5-FE1A75415A95}" type="pres">
      <dgm:prSet presAssocID="{7EA9346C-0661-4BEF-918B-7A5771281C1F}" presName="nodeFollowingNodes" presStyleLbl="node1" presStyleIdx="2" presStyleCnt="5" custScaleX="52333" custScaleY="5745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ADBFCF7-5A70-449A-B83D-CCE62F73E7C3}" type="pres">
      <dgm:prSet presAssocID="{18426B30-7E2B-4F1E-B861-BD45FC254CFB}" presName="nodeFollowingNodes" presStyleLbl="node1" presStyleIdx="3" presStyleCnt="5" custScaleX="58291" custScaleY="5745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7E99F7B-8C44-4FE3-9032-AA8EE30458A3}" type="pres">
      <dgm:prSet presAssocID="{102F5EE0-D6BD-4E96-9E68-8CCBC864A913}" presName="nodeFollowingNodes" presStyleLbl="node1" presStyleIdx="4" presStyleCnt="5" custScaleX="64130" custScaleY="5940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EF607774-A125-485D-A9E9-E486D447FAFE}" srcId="{1AE6124B-3BC3-4715-AF27-ADCB2148DDD0}" destId="{A0C12B35-32D8-4637-AF7B-B223AB3DC4CF}" srcOrd="0" destOrd="0" parTransId="{8CD2D706-CBBE-478E-9F74-6BF5013FE1AA}" sibTransId="{BEA8AB46-16D6-4870-ADB3-10B6FC95A748}"/>
    <dgm:cxn modelId="{1C7CF26A-0240-4864-BED5-278295641912}" type="presOf" srcId="{406F3C9F-96CC-4028-8ACD-4D9F222408EA}" destId="{9B07170D-F31D-46C1-88F6-671BF8B77DE5}" srcOrd="0" destOrd="0" presId="urn:microsoft.com/office/officeart/2005/8/layout/cycle3"/>
    <dgm:cxn modelId="{E02BFF2F-E882-432B-9CC8-42DD713403E1}" type="presOf" srcId="{1AE6124B-3BC3-4715-AF27-ADCB2148DDD0}" destId="{752BACD7-A8A1-4309-9D8A-386738EF8E74}" srcOrd="0" destOrd="0" presId="urn:microsoft.com/office/officeart/2005/8/layout/cycle3"/>
    <dgm:cxn modelId="{EBF23380-D51A-4D63-88A5-89864037D004}" srcId="{1AE6124B-3BC3-4715-AF27-ADCB2148DDD0}" destId="{406F3C9F-96CC-4028-8ACD-4D9F222408EA}" srcOrd="1" destOrd="0" parTransId="{339E2CD1-EAC5-41F3-867D-5C61E17EAFB8}" sibTransId="{07AE6E80-9F3F-4CEB-AF29-55C2D3C4BA7E}"/>
    <dgm:cxn modelId="{B54D4402-4664-4861-916E-1C030C64A34B}" type="presOf" srcId="{A0C12B35-32D8-4637-AF7B-B223AB3DC4CF}" destId="{620194AD-529E-4B5A-A9D9-6CD953073A95}" srcOrd="0" destOrd="0" presId="urn:microsoft.com/office/officeart/2005/8/layout/cycle3"/>
    <dgm:cxn modelId="{1DAB29EE-CBDD-4920-A732-F468CF92DB2A}" type="presOf" srcId="{BEA8AB46-16D6-4870-ADB3-10B6FC95A748}" destId="{A9CF82B1-B8CF-4285-A24B-C8036531BA77}" srcOrd="0" destOrd="0" presId="urn:microsoft.com/office/officeart/2005/8/layout/cycle3"/>
    <dgm:cxn modelId="{B8300813-763C-4118-A544-17A0F83100CE}" srcId="{1AE6124B-3BC3-4715-AF27-ADCB2148DDD0}" destId="{102F5EE0-D6BD-4E96-9E68-8CCBC864A913}" srcOrd="4" destOrd="0" parTransId="{4941222A-523F-421D-85D7-18D27824D5F6}" sibTransId="{D9BA0070-9891-4DD5-8BCB-9614FA229E43}"/>
    <dgm:cxn modelId="{6F56B8DC-CC19-45DB-A8BA-673B56C450C7}" srcId="{1AE6124B-3BC3-4715-AF27-ADCB2148DDD0}" destId="{18426B30-7E2B-4F1E-B861-BD45FC254CFB}" srcOrd="3" destOrd="0" parTransId="{46EB8727-A7D0-4FA2-B6B1-37BD526E256B}" sibTransId="{099821B4-50D3-4EA6-A109-8D7FD3822447}"/>
    <dgm:cxn modelId="{172B440B-033F-4069-B817-E9CF660707DC}" type="presOf" srcId="{7EA9346C-0661-4BEF-918B-7A5771281C1F}" destId="{2F57CF0F-6918-42C0-9EF5-FE1A75415A95}" srcOrd="0" destOrd="0" presId="urn:microsoft.com/office/officeart/2005/8/layout/cycle3"/>
    <dgm:cxn modelId="{37441791-BC4C-45CB-BEBF-5F922CD71CBA}" srcId="{1AE6124B-3BC3-4715-AF27-ADCB2148DDD0}" destId="{7EA9346C-0661-4BEF-918B-7A5771281C1F}" srcOrd="2" destOrd="0" parTransId="{1C82B209-A316-4990-827A-BCD1EA5B57A3}" sibTransId="{3B31A39F-796B-4E49-9481-25AA8C3EFCF6}"/>
    <dgm:cxn modelId="{A4CBED81-38D6-456B-B74F-022E2ADDE4BF}" type="presOf" srcId="{102F5EE0-D6BD-4E96-9E68-8CCBC864A913}" destId="{77E99F7B-8C44-4FE3-9032-AA8EE30458A3}" srcOrd="0" destOrd="0" presId="urn:microsoft.com/office/officeart/2005/8/layout/cycle3"/>
    <dgm:cxn modelId="{67A44529-5E2F-40ED-82FD-0BDA6CC105D2}" type="presOf" srcId="{18426B30-7E2B-4F1E-B861-BD45FC254CFB}" destId="{7ADBFCF7-5A70-449A-B83D-CCE62F73E7C3}" srcOrd="0" destOrd="0" presId="urn:microsoft.com/office/officeart/2005/8/layout/cycle3"/>
    <dgm:cxn modelId="{04B330BB-2102-43CE-9D23-3FC1C8F9967F}" type="presParOf" srcId="{752BACD7-A8A1-4309-9D8A-386738EF8E74}" destId="{EBED6F8E-C029-48C0-B3D0-8CA8E245A7ED}" srcOrd="0" destOrd="0" presId="urn:microsoft.com/office/officeart/2005/8/layout/cycle3"/>
    <dgm:cxn modelId="{B9573C20-B390-479D-9B7D-04AC285BCD67}" type="presParOf" srcId="{EBED6F8E-C029-48C0-B3D0-8CA8E245A7ED}" destId="{620194AD-529E-4B5A-A9D9-6CD953073A95}" srcOrd="0" destOrd="0" presId="urn:microsoft.com/office/officeart/2005/8/layout/cycle3"/>
    <dgm:cxn modelId="{8AA7C283-3AA1-4718-96DF-B1902ADD594C}" type="presParOf" srcId="{EBED6F8E-C029-48C0-B3D0-8CA8E245A7ED}" destId="{A9CF82B1-B8CF-4285-A24B-C8036531BA77}" srcOrd="1" destOrd="0" presId="urn:microsoft.com/office/officeart/2005/8/layout/cycle3"/>
    <dgm:cxn modelId="{52942405-E39B-49FF-BC81-769FFBE25124}" type="presParOf" srcId="{EBED6F8E-C029-48C0-B3D0-8CA8E245A7ED}" destId="{9B07170D-F31D-46C1-88F6-671BF8B77DE5}" srcOrd="2" destOrd="0" presId="urn:microsoft.com/office/officeart/2005/8/layout/cycle3"/>
    <dgm:cxn modelId="{2E408389-A89B-45D2-9C80-00310E5BCAC0}" type="presParOf" srcId="{EBED6F8E-C029-48C0-B3D0-8CA8E245A7ED}" destId="{2F57CF0F-6918-42C0-9EF5-FE1A75415A95}" srcOrd="3" destOrd="0" presId="urn:microsoft.com/office/officeart/2005/8/layout/cycle3"/>
    <dgm:cxn modelId="{2DBB119F-2624-4339-9D55-C16FA70BEBCF}" type="presParOf" srcId="{EBED6F8E-C029-48C0-B3D0-8CA8E245A7ED}" destId="{7ADBFCF7-5A70-449A-B83D-CCE62F73E7C3}" srcOrd="4" destOrd="0" presId="urn:microsoft.com/office/officeart/2005/8/layout/cycle3"/>
    <dgm:cxn modelId="{8A8E015B-10FD-40B8-AF23-BB7CBBC372D6}" type="presParOf" srcId="{EBED6F8E-C029-48C0-B3D0-8CA8E245A7ED}" destId="{77E99F7B-8C44-4FE3-9032-AA8EE30458A3}" srcOrd="5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A947F48-3422-40A3-87F4-BAB6FFD686C3}" type="doc">
      <dgm:prSet loTypeId="urn:microsoft.com/office/officeart/2005/8/layout/list1" loCatId="list" qsTypeId="urn:microsoft.com/office/officeart/2005/8/quickstyle/simple2" qsCatId="simple" csTypeId="urn:microsoft.com/office/officeart/2005/8/colors/colorful5" csCatId="colorful" phldr="1"/>
      <dgm:spPr/>
      <dgm:t>
        <a:bodyPr/>
        <a:lstStyle/>
        <a:p>
          <a:endParaRPr lang="zh-CN" altLang="en-US"/>
        </a:p>
      </dgm:t>
    </dgm:pt>
    <dgm:pt modelId="{544EBEA5-30FF-4227-A22D-EEF5738B5444}">
      <dgm:prSet phldrT="[文本]" custT="1"/>
      <dgm:spPr/>
      <dgm:t>
        <a:bodyPr/>
        <a:lstStyle/>
        <a:p>
          <a:r>
            <a:rPr lang="zh-CN" altLang="en-US" sz="1600" b="1" cap="none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建立完善的会员档案</a:t>
          </a:r>
        </a:p>
      </dgm:t>
    </dgm:pt>
    <dgm:pt modelId="{DF8CD326-A545-463D-A733-6A2A08B6218F}" type="parTrans" cxnId="{F174F53D-9D8D-41BA-93F2-32FBE2608AB1}">
      <dgm:prSet/>
      <dgm:spPr/>
      <dgm:t>
        <a:bodyPr/>
        <a:lstStyle/>
        <a:p>
          <a:endParaRPr lang="zh-CN" altLang="en-US"/>
        </a:p>
      </dgm:t>
    </dgm:pt>
    <dgm:pt modelId="{BB111B2C-F43B-448E-AC88-83E05513A8EA}" type="sibTrans" cxnId="{F174F53D-9D8D-41BA-93F2-32FBE2608AB1}">
      <dgm:prSet/>
      <dgm:spPr/>
      <dgm:t>
        <a:bodyPr/>
        <a:lstStyle/>
        <a:p>
          <a:endParaRPr lang="zh-CN" altLang="en-US"/>
        </a:p>
      </dgm:t>
    </dgm:pt>
    <dgm:pt modelId="{D4C12508-4905-417E-928C-6B94B48D14DE}">
      <dgm:prSet phldrT="[文本]" custT="1"/>
      <dgm:spPr/>
      <dgm:t>
        <a:bodyPr/>
        <a:lstStyle/>
        <a:p>
          <a:r>
            <a:rPr lang="zh-CN" altLang="en-US" sz="1600" b="1" cap="none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会员的分类管理</a:t>
          </a:r>
        </a:p>
      </dgm:t>
    </dgm:pt>
    <dgm:pt modelId="{B7B48D02-BD2F-4568-82E6-BBF678DA7756}" type="parTrans" cxnId="{4353396A-784E-4E92-8877-DE385DAF62DE}">
      <dgm:prSet/>
      <dgm:spPr/>
      <dgm:t>
        <a:bodyPr/>
        <a:lstStyle/>
        <a:p>
          <a:endParaRPr lang="zh-CN" altLang="en-US"/>
        </a:p>
      </dgm:t>
    </dgm:pt>
    <dgm:pt modelId="{2C6304F4-F6D8-41A6-A8D6-7AA9EBBFE11E}" type="sibTrans" cxnId="{4353396A-784E-4E92-8877-DE385DAF62DE}">
      <dgm:prSet/>
      <dgm:spPr/>
      <dgm:t>
        <a:bodyPr/>
        <a:lstStyle/>
        <a:p>
          <a:endParaRPr lang="zh-CN" altLang="en-US"/>
        </a:p>
      </dgm:t>
    </dgm:pt>
    <dgm:pt modelId="{B32B3165-CA1E-49FA-B18A-6DEDAA528CBE}">
      <dgm:prSet phldrT="[文本]" custT="1"/>
      <dgm:spPr/>
      <dgm:t>
        <a:bodyPr/>
        <a:lstStyle/>
        <a:p>
          <a:r>
            <a:rPr lang="zh-CN" altLang="en-US" sz="1600" b="1" cap="none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会员跟进服务管理工作</a:t>
          </a:r>
        </a:p>
      </dgm:t>
    </dgm:pt>
    <dgm:pt modelId="{3FE99A42-37F1-4A59-B7FE-CC9F3A24B88E}" type="parTrans" cxnId="{FB82E82C-4E66-402A-89F8-9A578A9C18D7}">
      <dgm:prSet/>
      <dgm:spPr/>
      <dgm:t>
        <a:bodyPr/>
        <a:lstStyle/>
        <a:p>
          <a:endParaRPr lang="zh-CN" altLang="en-US"/>
        </a:p>
      </dgm:t>
    </dgm:pt>
    <dgm:pt modelId="{1B60BACA-A04D-4BB6-BCE9-56860F976066}" type="sibTrans" cxnId="{FB82E82C-4E66-402A-89F8-9A578A9C18D7}">
      <dgm:prSet/>
      <dgm:spPr/>
      <dgm:t>
        <a:bodyPr/>
        <a:lstStyle/>
        <a:p>
          <a:endParaRPr lang="zh-CN" altLang="en-US"/>
        </a:p>
      </dgm:t>
    </dgm:pt>
    <dgm:pt modelId="{C26BC18A-F3FE-48AB-AB28-0B4338E2662F}" type="pres">
      <dgm:prSet presAssocID="{1A947F48-3422-40A3-87F4-BAB6FFD686C3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819AB61E-1524-4E98-9120-6FD06E901D91}" type="pres">
      <dgm:prSet presAssocID="{544EBEA5-30FF-4227-A22D-EEF5738B5444}" presName="parentLin" presStyleCnt="0"/>
      <dgm:spPr/>
    </dgm:pt>
    <dgm:pt modelId="{0EED85D8-5296-4049-9321-10B0242C38BE}" type="pres">
      <dgm:prSet presAssocID="{544EBEA5-30FF-4227-A22D-EEF5738B5444}" presName="parentLeftMargin" presStyleLbl="node1" presStyleIdx="0" presStyleCnt="3"/>
      <dgm:spPr/>
      <dgm:t>
        <a:bodyPr/>
        <a:lstStyle/>
        <a:p>
          <a:endParaRPr lang="zh-CN" altLang="en-US"/>
        </a:p>
      </dgm:t>
    </dgm:pt>
    <dgm:pt modelId="{5C0FABEC-C769-4504-BE67-0EF798FB016A}" type="pres">
      <dgm:prSet presAssocID="{544EBEA5-30FF-4227-A22D-EEF5738B5444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4BEF064-C7A1-4FF0-8B89-EFD8E51F9BC2}" type="pres">
      <dgm:prSet presAssocID="{544EBEA5-30FF-4227-A22D-EEF5738B5444}" presName="negativeSpace" presStyleCnt="0"/>
      <dgm:spPr/>
    </dgm:pt>
    <dgm:pt modelId="{F0808588-93DB-4C37-B75D-DCD8FB9EC6FA}" type="pres">
      <dgm:prSet presAssocID="{544EBEA5-30FF-4227-A22D-EEF5738B5444}" presName="childText" presStyleLbl="conFgAcc1" presStyleIdx="0" presStyleCnt="3">
        <dgm:presLayoutVars>
          <dgm:bulletEnabled val="1"/>
        </dgm:presLayoutVars>
      </dgm:prSet>
      <dgm:spPr/>
    </dgm:pt>
    <dgm:pt modelId="{7559BD74-9B82-4010-ACDC-9583F82BB40A}" type="pres">
      <dgm:prSet presAssocID="{BB111B2C-F43B-448E-AC88-83E05513A8EA}" presName="spaceBetweenRectangles" presStyleCnt="0"/>
      <dgm:spPr/>
    </dgm:pt>
    <dgm:pt modelId="{FF6D8E3F-9651-4815-A203-09D911BB5CD5}" type="pres">
      <dgm:prSet presAssocID="{D4C12508-4905-417E-928C-6B94B48D14DE}" presName="parentLin" presStyleCnt="0"/>
      <dgm:spPr/>
    </dgm:pt>
    <dgm:pt modelId="{66FA7E79-334F-453A-8BA6-1A829F50443C}" type="pres">
      <dgm:prSet presAssocID="{D4C12508-4905-417E-928C-6B94B48D14DE}" presName="parentLeftMargin" presStyleLbl="node1" presStyleIdx="0" presStyleCnt="3"/>
      <dgm:spPr/>
      <dgm:t>
        <a:bodyPr/>
        <a:lstStyle/>
        <a:p>
          <a:endParaRPr lang="zh-CN" altLang="en-US"/>
        </a:p>
      </dgm:t>
    </dgm:pt>
    <dgm:pt modelId="{8CDBBF3F-E5B2-4565-A92B-26BAD603A560}" type="pres">
      <dgm:prSet presAssocID="{D4C12508-4905-417E-928C-6B94B48D14DE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8CCAD04-BC53-4D60-898A-23D6DC620427}" type="pres">
      <dgm:prSet presAssocID="{D4C12508-4905-417E-928C-6B94B48D14DE}" presName="negativeSpace" presStyleCnt="0"/>
      <dgm:spPr/>
    </dgm:pt>
    <dgm:pt modelId="{75467694-0A13-4CD7-825C-EECDEC8C6457}" type="pres">
      <dgm:prSet presAssocID="{D4C12508-4905-417E-928C-6B94B48D14DE}" presName="childText" presStyleLbl="conFgAcc1" presStyleIdx="1" presStyleCnt="3">
        <dgm:presLayoutVars>
          <dgm:bulletEnabled val="1"/>
        </dgm:presLayoutVars>
      </dgm:prSet>
      <dgm:spPr/>
    </dgm:pt>
    <dgm:pt modelId="{8F3B3E35-5C43-4119-B069-E29FCA77E19D}" type="pres">
      <dgm:prSet presAssocID="{2C6304F4-F6D8-41A6-A8D6-7AA9EBBFE11E}" presName="spaceBetweenRectangles" presStyleCnt="0"/>
      <dgm:spPr/>
    </dgm:pt>
    <dgm:pt modelId="{586D60A1-6137-432A-A450-97AE6C51CCC0}" type="pres">
      <dgm:prSet presAssocID="{B32B3165-CA1E-49FA-B18A-6DEDAA528CBE}" presName="parentLin" presStyleCnt="0"/>
      <dgm:spPr/>
    </dgm:pt>
    <dgm:pt modelId="{1BD6DB17-6C96-4B44-92EC-0828FB67F7D5}" type="pres">
      <dgm:prSet presAssocID="{B32B3165-CA1E-49FA-B18A-6DEDAA528CBE}" presName="parentLeftMargin" presStyleLbl="node1" presStyleIdx="1" presStyleCnt="3"/>
      <dgm:spPr/>
      <dgm:t>
        <a:bodyPr/>
        <a:lstStyle/>
        <a:p>
          <a:endParaRPr lang="zh-CN" altLang="en-US"/>
        </a:p>
      </dgm:t>
    </dgm:pt>
    <dgm:pt modelId="{E77EFE50-3789-417D-8F26-7D226B45A951}" type="pres">
      <dgm:prSet presAssocID="{B32B3165-CA1E-49FA-B18A-6DEDAA528CBE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7641D0D-1EFE-4130-BA90-1A7E7D239BA6}" type="pres">
      <dgm:prSet presAssocID="{B32B3165-CA1E-49FA-B18A-6DEDAA528CBE}" presName="negativeSpace" presStyleCnt="0"/>
      <dgm:spPr/>
    </dgm:pt>
    <dgm:pt modelId="{0408870B-F8CD-47E1-BCD9-59F8CBEE0DCE}" type="pres">
      <dgm:prSet presAssocID="{B32B3165-CA1E-49FA-B18A-6DEDAA528CBE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8B3336DF-548C-48F2-BE56-9452EE85E06C}" type="presOf" srcId="{544EBEA5-30FF-4227-A22D-EEF5738B5444}" destId="{0EED85D8-5296-4049-9321-10B0242C38BE}" srcOrd="0" destOrd="0" presId="urn:microsoft.com/office/officeart/2005/8/layout/list1"/>
    <dgm:cxn modelId="{F37B075B-9C5C-4831-AD92-D268291F2BA7}" type="presOf" srcId="{B32B3165-CA1E-49FA-B18A-6DEDAA528CBE}" destId="{E77EFE50-3789-417D-8F26-7D226B45A951}" srcOrd="1" destOrd="0" presId="urn:microsoft.com/office/officeart/2005/8/layout/list1"/>
    <dgm:cxn modelId="{75AC7BEC-BD23-4EFD-B01F-55F2B1CBDFD0}" type="presOf" srcId="{1A947F48-3422-40A3-87F4-BAB6FFD686C3}" destId="{C26BC18A-F3FE-48AB-AB28-0B4338E2662F}" srcOrd="0" destOrd="0" presId="urn:microsoft.com/office/officeart/2005/8/layout/list1"/>
    <dgm:cxn modelId="{36849771-6A58-4E6C-9247-B5F3838AEBBB}" type="presOf" srcId="{B32B3165-CA1E-49FA-B18A-6DEDAA528CBE}" destId="{1BD6DB17-6C96-4B44-92EC-0828FB67F7D5}" srcOrd="0" destOrd="0" presId="urn:microsoft.com/office/officeart/2005/8/layout/list1"/>
    <dgm:cxn modelId="{4353396A-784E-4E92-8877-DE385DAF62DE}" srcId="{1A947F48-3422-40A3-87F4-BAB6FFD686C3}" destId="{D4C12508-4905-417E-928C-6B94B48D14DE}" srcOrd="1" destOrd="0" parTransId="{B7B48D02-BD2F-4568-82E6-BBF678DA7756}" sibTransId="{2C6304F4-F6D8-41A6-A8D6-7AA9EBBFE11E}"/>
    <dgm:cxn modelId="{FB82E82C-4E66-402A-89F8-9A578A9C18D7}" srcId="{1A947F48-3422-40A3-87F4-BAB6FFD686C3}" destId="{B32B3165-CA1E-49FA-B18A-6DEDAA528CBE}" srcOrd="2" destOrd="0" parTransId="{3FE99A42-37F1-4A59-B7FE-CC9F3A24B88E}" sibTransId="{1B60BACA-A04D-4BB6-BCE9-56860F976066}"/>
    <dgm:cxn modelId="{1810B0E1-A828-49F1-B6D1-B24AEBBA18AE}" type="presOf" srcId="{D4C12508-4905-417E-928C-6B94B48D14DE}" destId="{8CDBBF3F-E5B2-4565-A92B-26BAD603A560}" srcOrd="1" destOrd="0" presId="urn:microsoft.com/office/officeart/2005/8/layout/list1"/>
    <dgm:cxn modelId="{A3B41CF1-737C-41BB-B49F-1EB6981DA29F}" type="presOf" srcId="{544EBEA5-30FF-4227-A22D-EEF5738B5444}" destId="{5C0FABEC-C769-4504-BE67-0EF798FB016A}" srcOrd="1" destOrd="0" presId="urn:microsoft.com/office/officeart/2005/8/layout/list1"/>
    <dgm:cxn modelId="{05D27165-918B-4793-9294-AD6871E06412}" type="presOf" srcId="{D4C12508-4905-417E-928C-6B94B48D14DE}" destId="{66FA7E79-334F-453A-8BA6-1A829F50443C}" srcOrd="0" destOrd="0" presId="urn:microsoft.com/office/officeart/2005/8/layout/list1"/>
    <dgm:cxn modelId="{F174F53D-9D8D-41BA-93F2-32FBE2608AB1}" srcId="{1A947F48-3422-40A3-87F4-BAB6FFD686C3}" destId="{544EBEA5-30FF-4227-A22D-EEF5738B5444}" srcOrd="0" destOrd="0" parTransId="{DF8CD326-A545-463D-A733-6A2A08B6218F}" sibTransId="{BB111B2C-F43B-448E-AC88-83E05513A8EA}"/>
    <dgm:cxn modelId="{4BA8D6BA-B791-43F5-9872-5864BF749BC9}" type="presParOf" srcId="{C26BC18A-F3FE-48AB-AB28-0B4338E2662F}" destId="{819AB61E-1524-4E98-9120-6FD06E901D91}" srcOrd="0" destOrd="0" presId="urn:microsoft.com/office/officeart/2005/8/layout/list1"/>
    <dgm:cxn modelId="{4D4FEF35-77AA-4C15-B86E-5BA7033C1B05}" type="presParOf" srcId="{819AB61E-1524-4E98-9120-6FD06E901D91}" destId="{0EED85D8-5296-4049-9321-10B0242C38BE}" srcOrd="0" destOrd="0" presId="urn:microsoft.com/office/officeart/2005/8/layout/list1"/>
    <dgm:cxn modelId="{438AA7DE-66FD-4705-A9F0-5E8E770A740F}" type="presParOf" srcId="{819AB61E-1524-4E98-9120-6FD06E901D91}" destId="{5C0FABEC-C769-4504-BE67-0EF798FB016A}" srcOrd="1" destOrd="0" presId="urn:microsoft.com/office/officeart/2005/8/layout/list1"/>
    <dgm:cxn modelId="{22A65F77-96F8-4770-A0B3-8B8AB7316604}" type="presParOf" srcId="{C26BC18A-F3FE-48AB-AB28-0B4338E2662F}" destId="{54BEF064-C7A1-4FF0-8B89-EFD8E51F9BC2}" srcOrd="1" destOrd="0" presId="urn:microsoft.com/office/officeart/2005/8/layout/list1"/>
    <dgm:cxn modelId="{FDC447EA-BF8C-4AE4-BD60-A3BABBF917CC}" type="presParOf" srcId="{C26BC18A-F3FE-48AB-AB28-0B4338E2662F}" destId="{F0808588-93DB-4C37-B75D-DCD8FB9EC6FA}" srcOrd="2" destOrd="0" presId="urn:microsoft.com/office/officeart/2005/8/layout/list1"/>
    <dgm:cxn modelId="{BC7755E0-28F6-40FB-B5F6-4F5FB42CBFBA}" type="presParOf" srcId="{C26BC18A-F3FE-48AB-AB28-0B4338E2662F}" destId="{7559BD74-9B82-4010-ACDC-9583F82BB40A}" srcOrd="3" destOrd="0" presId="urn:microsoft.com/office/officeart/2005/8/layout/list1"/>
    <dgm:cxn modelId="{46A6D2A8-EA50-4A2E-94BE-4E19948DA146}" type="presParOf" srcId="{C26BC18A-F3FE-48AB-AB28-0B4338E2662F}" destId="{FF6D8E3F-9651-4815-A203-09D911BB5CD5}" srcOrd="4" destOrd="0" presId="urn:microsoft.com/office/officeart/2005/8/layout/list1"/>
    <dgm:cxn modelId="{5A9B8C52-C232-4DC4-BEF1-7447CEC90D17}" type="presParOf" srcId="{FF6D8E3F-9651-4815-A203-09D911BB5CD5}" destId="{66FA7E79-334F-453A-8BA6-1A829F50443C}" srcOrd="0" destOrd="0" presId="urn:microsoft.com/office/officeart/2005/8/layout/list1"/>
    <dgm:cxn modelId="{13A825B8-BA57-4442-B1C0-DE06EC2B1A9D}" type="presParOf" srcId="{FF6D8E3F-9651-4815-A203-09D911BB5CD5}" destId="{8CDBBF3F-E5B2-4565-A92B-26BAD603A560}" srcOrd="1" destOrd="0" presId="urn:microsoft.com/office/officeart/2005/8/layout/list1"/>
    <dgm:cxn modelId="{0CD37139-1E8A-4055-8C7B-CB5340205AAA}" type="presParOf" srcId="{C26BC18A-F3FE-48AB-AB28-0B4338E2662F}" destId="{C8CCAD04-BC53-4D60-898A-23D6DC620427}" srcOrd="5" destOrd="0" presId="urn:microsoft.com/office/officeart/2005/8/layout/list1"/>
    <dgm:cxn modelId="{280A63E6-B74C-4341-AF33-7059B095345F}" type="presParOf" srcId="{C26BC18A-F3FE-48AB-AB28-0B4338E2662F}" destId="{75467694-0A13-4CD7-825C-EECDEC8C6457}" srcOrd="6" destOrd="0" presId="urn:microsoft.com/office/officeart/2005/8/layout/list1"/>
    <dgm:cxn modelId="{C302ACE8-7A2A-43F9-848D-70E957DF703C}" type="presParOf" srcId="{C26BC18A-F3FE-48AB-AB28-0B4338E2662F}" destId="{8F3B3E35-5C43-4119-B069-E29FCA77E19D}" srcOrd="7" destOrd="0" presId="urn:microsoft.com/office/officeart/2005/8/layout/list1"/>
    <dgm:cxn modelId="{C8A86A80-7985-480B-8C1A-8BB7C98EE960}" type="presParOf" srcId="{C26BC18A-F3FE-48AB-AB28-0B4338E2662F}" destId="{586D60A1-6137-432A-A450-97AE6C51CCC0}" srcOrd="8" destOrd="0" presId="urn:microsoft.com/office/officeart/2005/8/layout/list1"/>
    <dgm:cxn modelId="{DBA7D760-B90F-4551-9150-16EE482BB269}" type="presParOf" srcId="{586D60A1-6137-432A-A450-97AE6C51CCC0}" destId="{1BD6DB17-6C96-4B44-92EC-0828FB67F7D5}" srcOrd="0" destOrd="0" presId="urn:microsoft.com/office/officeart/2005/8/layout/list1"/>
    <dgm:cxn modelId="{3935315E-FD23-4353-82B1-A2AD265B7E02}" type="presParOf" srcId="{586D60A1-6137-432A-A450-97AE6C51CCC0}" destId="{E77EFE50-3789-417D-8F26-7D226B45A951}" srcOrd="1" destOrd="0" presId="urn:microsoft.com/office/officeart/2005/8/layout/list1"/>
    <dgm:cxn modelId="{CE7630CE-B1CD-4AB6-8587-592A54C65176}" type="presParOf" srcId="{C26BC18A-F3FE-48AB-AB28-0B4338E2662F}" destId="{87641D0D-1EFE-4130-BA90-1A7E7D239BA6}" srcOrd="9" destOrd="0" presId="urn:microsoft.com/office/officeart/2005/8/layout/list1"/>
    <dgm:cxn modelId="{9E8AB334-0A42-4FF9-AC91-1EE85450D595}" type="presParOf" srcId="{C26BC18A-F3FE-48AB-AB28-0B4338E2662F}" destId="{0408870B-F8CD-47E1-BCD9-59F8CBEE0DCE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DA20BA4-3365-4B00-8871-42619D3609F1}">
      <dsp:nvSpPr>
        <dsp:cNvPr id="0" name=""/>
        <dsp:cNvSpPr/>
      </dsp:nvSpPr>
      <dsp:spPr>
        <a:xfrm>
          <a:off x="1783611" y="1053"/>
          <a:ext cx="1880705" cy="940352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zh-CN" sz="2000" b="1" kern="1200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  <a:cs typeface="+mn-cs"/>
            </a:rPr>
            <a:t>产品结构优化</a:t>
          </a:r>
          <a:endParaRPr lang="zh-CN" altLang="en-US" sz="2000" b="1" kern="1200" spc="50" dirty="0">
            <a:ln w="13500">
              <a:solidFill>
                <a:schemeClr val="accent1">
                  <a:shade val="2500"/>
                  <a:alpha val="6500"/>
                </a:schemeClr>
              </a:solidFill>
              <a:prstDash val="solid"/>
            </a:ln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软雅黑" pitchFamily="34" charset="-122"/>
            <a:ea typeface="微软雅黑" pitchFamily="34" charset="-122"/>
            <a:cs typeface="+mn-cs"/>
          </a:endParaRPr>
        </a:p>
      </dsp:txBody>
      <dsp:txXfrm>
        <a:off x="1811153" y="28595"/>
        <a:ext cx="1825621" cy="885268"/>
      </dsp:txXfrm>
    </dsp:sp>
    <dsp:sp modelId="{39990576-F72F-4DF2-A910-E679418CE082}">
      <dsp:nvSpPr>
        <dsp:cNvPr id="0" name=""/>
        <dsp:cNvSpPr/>
      </dsp:nvSpPr>
      <dsp:spPr>
        <a:xfrm rot="3600000">
          <a:off x="3010412" y="1651414"/>
          <a:ext cx="979881" cy="329123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z="-25400" prstMaterial="plastic">
          <a:bevelT w="25400" h="25400"/>
          <a:bevelB w="25400" h="254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400" kern="1200"/>
        </a:p>
      </dsp:txBody>
      <dsp:txXfrm>
        <a:off x="3109149" y="1717239"/>
        <a:ext cx="782407" cy="197473"/>
      </dsp:txXfrm>
    </dsp:sp>
    <dsp:sp modelId="{42C90DC8-0082-4169-9539-1007EBA103C6}">
      <dsp:nvSpPr>
        <dsp:cNvPr id="0" name=""/>
        <dsp:cNvSpPr/>
      </dsp:nvSpPr>
      <dsp:spPr>
        <a:xfrm>
          <a:off x="3336389" y="2690545"/>
          <a:ext cx="1880705" cy="940352"/>
        </a:xfrm>
        <a:prstGeom prst="roundRect">
          <a:avLst>
            <a:gd name="adj" fmla="val 10000"/>
          </a:avLst>
        </a:prstGeom>
        <a:solidFill>
          <a:schemeClr val="accent2">
            <a:hueOff val="2340759"/>
            <a:satOff val="-2919"/>
            <a:lumOff val="686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zh-CN" sz="2000" b="1" kern="1200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  <a:cs typeface="+mn-cs"/>
            </a:rPr>
            <a:t>人员因素</a:t>
          </a:r>
          <a:endParaRPr lang="zh-CN" altLang="en-US" sz="2000" b="1" kern="1200" spc="50" dirty="0" smtClean="0">
            <a:ln w="13500">
              <a:solidFill>
                <a:schemeClr val="accent1">
                  <a:shade val="2500"/>
                  <a:alpha val="6500"/>
                </a:schemeClr>
              </a:solidFill>
              <a:prstDash val="solid"/>
            </a:ln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软雅黑" pitchFamily="34" charset="-122"/>
            <a:ea typeface="微软雅黑" pitchFamily="34" charset="-122"/>
            <a:cs typeface="+mn-cs"/>
          </a:endParaRPr>
        </a:p>
      </dsp:txBody>
      <dsp:txXfrm>
        <a:off x="3363931" y="2718087"/>
        <a:ext cx="1825621" cy="885268"/>
      </dsp:txXfrm>
    </dsp:sp>
    <dsp:sp modelId="{71D13C97-7F5C-48BD-8E63-A5E33C43B86E}">
      <dsp:nvSpPr>
        <dsp:cNvPr id="0" name=""/>
        <dsp:cNvSpPr/>
      </dsp:nvSpPr>
      <dsp:spPr>
        <a:xfrm rot="10800000">
          <a:off x="2234023" y="2996159"/>
          <a:ext cx="979881" cy="329123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2">
            <a:hueOff val="2340759"/>
            <a:satOff val="-2919"/>
            <a:lumOff val="686"/>
            <a:alphaOff val="0"/>
          </a:schemeClr>
        </a:soli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z="-25400" prstMaterial="plastic">
          <a:bevelT w="25400" h="25400"/>
          <a:bevelB w="25400" h="254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400" kern="1200"/>
        </a:p>
      </dsp:txBody>
      <dsp:txXfrm rot="10800000">
        <a:off x="2332760" y="3061984"/>
        <a:ext cx="782407" cy="197473"/>
      </dsp:txXfrm>
    </dsp:sp>
    <dsp:sp modelId="{FB649381-D283-4C40-93DE-FF8B4B8C254A}">
      <dsp:nvSpPr>
        <dsp:cNvPr id="0" name=""/>
        <dsp:cNvSpPr/>
      </dsp:nvSpPr>
      <dsp:spPr>
        <a:xfrm>
          <a:off x="230832" y="2690545"/>
          <a:ext cx="1880705" cy="940352"/>
        </a:xfrm>
        <a:prstGeom prst="roundRect">
          <a:avLst>
            <a:gd name="adj" fmla="val 10000"/>
          </a:avLst>
        </a:prstGeom>
        <a:solidFill>
          <a:schemeClr val="accent2">
            <a:hueOff val="4681519"/>
            <a:satOff val="-5839"/>
            <a:lumOff val="1373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zh-CN" sz="2000" b="1" kern="1200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  <a:cs typeface="+mn-cs"/>
            </a:rPr>
            <a:t>顾客</a:t>
          </a:r>
          <a:endParaRPr lang="zh-CN" altLang="en-US" sz="2000" b="1" kern="1200" spc="50" dirty="0" smtClean="0">
            <a:ln w="13500">
              <a:solidFill>
                <a:schemeClr val="accent1">
                  <a:shade val="2500"/>
                  <a:alpha val="6500"/>
                </a:schemeClr>
              </a:solidFill>
              <a:prstDash val="solid"/>
            </a:ln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软雅黑" pitchFamily="34" charset="-122"/>
            <a:ea typeface="微软雅黑" pitchFamily="34" charset="-122"/>
            <a:cs typeface="+mn-cs"/>
          </a:endParaRPr>
        </a:p>
      </dsp:txBody>
      <dsp:txXfrm>
        <a:off x="258374" y="2718087"/>
        <a:ext cx="1825621" cy="885268"/>
      </dsp:txXfrm>
    </dsp:sp>
    <dsp:sp modelId="{508A62D9-F49C-45BA-999E-78CA3D9C2CA9}">
      <dsp:nvSpPr>
        <dsp:cNvPr id="0" name=""/>
        <dsp:cNvSpPr/>
      </dsp:nvSpPr>
      <dsp:spPr>
        <a:xfrm rot="18000000">
          <a:off x="1457634" y="1651414"/>
          <a:ext cx="979881" cy="329123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2">
            <a:hueOff val="4681519"/>
            <a:satOff val="-5839"/>
            <a:lumOff val="1373"/>
            <a:alphaOff val="0"/>
          </a:schemeClr>
        </a:soli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z="-25400" prstMaterial="plastic">
          <a:bevelT w="25400" h="25400"/>
          <a:bevelB w="25400" h="254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400" kern="1200"/>
        </a:p>
      </dsp:txBody>
      <dsp:txXfrm>
        <a:off x="1556371" y="1717239"/>
        <a:ext cx="782407" cy="19747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9CF82B1-B8CF-4285-A24B-C8036531BA77}">
      <dsp:nvSpPr>
        <dsp:cNvPr id="0" name=""/>
        <dsp:cNvSpPr/>
      </dsp:nvSpPr>
      <dsp:spPr>
        <a:xfrm>
          <a:off x="2195753" y="41417"/>
          <a:ext cx="5102060" cy="5102060"/>
        </a:xfrm>
        <a:prstGeom prst="circularArrow">
          <a:avLst>
            <a:gd name="adj1" fmla="val 5544"/>
            <a:gd name="adj2" fmla="val 330680"/>
            <a:gd name="adj3" fmla="val 13754630"/>
            <a:gd name="adj4" fmla="val 17398938"/>
            <a:gd name="adj5" fmla="val 5757"/>
          </a:avLst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20194AD-529E-4B5A-A9D9-6CD953073A95}">
      <dsp:nvSpPr>
        <dsp:cNvPr id="0" name=""/>
        <dsp:cNvSpPr/>
      </dsp:nvSpPr>
      <dsp:spPr>
        <a:xfrm>
          <a:off x="3347856" y="267488"/>
          <a:ext cx="2411015" cy="586069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b="1" kern="1200" cap="none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品牌宣传</a:t>
          </a:r>
          <a:endParaRPr lang="zh-CN" altLang="en-US" sz="1600" b="1" kern="1200" cap="none" spc="50" dirty="0">
            <a:ln w="13500">
              <a:solidFill>
                <a:schemeClr val="accent1">
                  <a:shade val="2500"/>
                  <a:alpha val="6500"/>
                </a:schemeClr>
              </a:solidFill>
              <a:prstDash val="solid"/>
            </a:ln>
            <a:solidFill>
              <a:schemeClr val="accent1">
                <a:tint val="3000"/>
                <a:alpha val="9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</dsp:txBody>
      <dsp:txXfrm>
        <a:off x="3376466" y="296098"/>
        <a:ext cx="2353795" cy="528849"/>
      </dsp:txXfrm>
    </dsp:sp>
    <dsp:sp modelId="{9B07170D-F31D-46C1-88F6-671BF8B77DE5}">
      <dsp:nvSpPr>
        <dsp:cNvPr id="0" name=""/>
        <dsp:cNvSpPr/>
      </dsp:nvSpPr>
      <dsp:spPr>
        <a:xfrm>
          <a:off x="6084443" y="1753033"/>
          <a:ext cx="1257778" cy="655024"/>
        </a:xfrm>
        <a:prstGeom prst="roundRect">
          <a:avLst/>
        </a:prstGeom>
        <a:solidFill>
          <a:schemeClr val="accent5">
            <a:hueOff val="-2483469"/>
            <a:satOff val="9953"/>
            <a:lumOff val="2157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b="1" kern="1200" cap="none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店面形象</a:t>
          </a:r>
          <a:endParaRPr lang="zh-CN" altLang="en-US" sz="1600" b="1" kern="1200" cap="none" spc="50" dirty="0">
            <a:ln w="13500">
              <a:solidFill>
                <a:schemeClr val="accent1">
                  <a:shade val="2500"/>
                  <a:alpha val="6500"/>
                </a:schemeClr>
              </a:solidFill>
              <a:prstDash val="solid"/>
            </a:ln>
            <a:solidFill>
              <a:schemeClr val="accent1">
                <a:tint val="3000"/>
                <a:alpha val="9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</dsp:txBody>
      <dsp:txXfrm>
        <a:off x="6116419" y="1785009"/>
        <a:ext cx="1193826" cy="591072"/>
      </dsp:txXfrm>
    </dsp:sp>
    <dsp:sp modelId="{2F57CF0F-6918-42C0-9EF5-FE1A75415A95}">
      <dsp:nvSpPr>
        <dsp:cNvPr id="0" name=""/>
        <dsp:cNvSpPr/>
      </dsp:nvSpPr>
      <dsp:spPr>
        <a:xfrm>
          <a:off x="5292078" y="4166773"/>
          <a:ext cx="1261756" cy="692600"/>
        </a:xfrm>
        <a:prstGeom prst="roundRect">
          <a:avLst/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b="1" kern="1200" cap="none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产品陈列</a:t>
          </a:r>
          <a:endParaRPr lang="zh-CN" altLang="en-US" sz="1600" b="1" kern="1200" cap="none" spc="50" dirty="0">
            <a:ln w="13500">
              <a:solidFill>
                <a:schemeClr val="accent1">
                  <a:shade val="2500"/>
                  <a:alpha val="6500"/>
                </a:schemeClr>
              </a:solidFill>
              <a:prstDash val="solid"/>
            </a:ln>
            <a:solidFill>
              <a:schemeClr val="accent1">
                <a:tint val="3000"/>
                <a:alpha val="9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</dsp:txBody>
      <dsp:txXfrm>
        <a:off x="5325888" y="4200583"/>
        <a:ext cx="1194136" cy="624980"/>
      </dsp:txXfrm>
    </dsp:sp>
    <dsp:sp modelId="{7ADBFCF7-5A70-449A-B83D-CCE62F73E7C3}">
      <dsp:nvSpPr>
        <dsp:cNvPr id="0" name=""/>
        <dsp:cNvSpPr/>
      </dsp:nvSpPr>
      <dsp:spPr>
        <a:xfrm>
          <a:off x="2662543" y="4166773"/>
          <a:ext cx="1405405" cy="692600"/>
        </a:xfrm>
        <a:prstGeom prst="roundRect">
          <a:avLst/>
        </a:prstGeom>
        <a:solidFill>
          <a:schemeClr val="accent5">
            <a:hueOff val="-7450407"/>
            <a:satOff val="29858"/>
            <a:lumOff val="6471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b="1" kern="1200" cap="none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DM</a:t>
          </a:r>
          <a:r>
            <a:rPr lang="en-US" sz="1600" b="1" kern="1200" cap="none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 </a:t>
          </a:r>
          <a:r>
            <a:rPr lang="zh-CN" sz="1600" b="1" kern="1200" cap="none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派发</a:t>
          </a:r>
          <a:endParaRPr lang="zh-CN" altLang="en-US" sz="1600" b="1" kern="1200" cap="none" spc="50" dirty="0">
            <a:ln w="13500">
              <a:solidFill>
                <a:schemeClr val="accent1">
                  <a:shade val="2500"/>
                  <a:alpha val="6500"/>
                </a:schemeClr>
              </a:solidFill>
              <a:prstDash val="solid"/>
            </a:ln>
            <a:solidFill>
              <a:schemeClr val="accent1">
                <a:tint val="3000"/>
                <a:alpha val="9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</dsp:txBody>
      <dsp:txXfrm>
        <a:off x="2696353" y="4200583"/>
        <a:ext cx="1337785" cy="624980"/>
      </dsp:txXfrm>
    </dsp:sp>
    <dsp:sp modelId="{77E99F7B-8C44-4FE3-9032-AA8EE30458A3}">
      <dsp:nvSpPr>
        <dsp:cNvPr id="0" name=""/>
        <dsp:cNvSpPr/>
      </dsp:nvSpPr>
      <dsp:spPr>
        <a:xfrm>
          <a:off x="1801777" y="1722510"/>
          <a:ext cx="1546184" cy="716071"/>
        </a:xfrm>
        <a:prstGeom prst="roundRect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b="1" kern="1200" cap="none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促销活动</a:t>
          </a:r>
          <a:endParaRPr lang="zh-CN" altLang="en-US" sz="1600" b="1" kern="1200" cap="none" spc="50" dirty="0">
            <a:ln w="13500">
              <a:solidFill>
                <a:schemeClr val="accent1">
                  <a:shade val="2500"/>
                  <a:alpha val="6500"/>
                </a:schemeClr>
              </a:solidFill>
              <a:prstDash val="solid"/>
            </a:ln>
            <a:solidFill>
              <a:schemeClr val="accent1">
                <a:tint val="3000"/>
                <a:alpha val="9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</dsp:txBody>
      <dsp:txXfrm>
        <a:off x="1836733" y="1757466"/>
        <a:ext cx="1476272" cy="64615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0808588-93DB-4C37-B75D-DCD8FB9EC6FA}">
      <dsp:nvSpPr>
        <dsp:cNvPr id="0" name=""/>
        <dsp:cNvSpPr/>
      </dsp:nvSpPr>
      <dsp:spPr>
        <a:xfrm>
          <a:off x="0" y="321747"/>
          <a:ext cx="4464496" cy="529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C0FABEC-C769-4504-BE67-0EF798FB016A}">
      <dsp:nvSpPr>
        <dsp:cNvPr id="0" name=""/>
        <dsp:cNvSpPr/>
      </dsp:nvSpPr>
      <dsp:spPr>
        <a:xfrm>
          <a:off x="223224" y="11787"/>
          <a:ext cx="3125147" cy="61992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8123" tIns="0" rIns="118123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b="1" kern="1200" cap="none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建立完善的会员档案</a:t>
          </a:r>
        </a:p>
      </dsp:txBody>
      <dsp:txXfrm>
        <a:off x="253486" y="42049"/>
        <a:ext cx="3064623" cy="559396"/>
      </dsp:txXfrm>
    </dsp:sp>
    <dsp:sp modelId="{75467694-0A13-4CD7-825C-EECDEC8C6457}">
      <dsp:nvSpPr>
        <dsp:cNvPr id="0" name=""/>
        <dsp:cNvSpPr/>
      </dsp:nvSpPr>
      <dsp:spPr>
        <a:xfrm>
          <a:off x="0" y="1274308"/>
          <a:ext cx="4464496" cy="529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4966938"/>
              <a:satOff val="19906"/>
              <a:lumOff val="431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CDBBF3F-E5B2-4565-A92B-26BAD603A560}">
      <dsp:nvSpPr>
        <dsp:cNvPr id="0" name=""/>
        <dsp:cNvSpPr/>
      </dsp:nvSpPr>
      <dsp:spPr>
        <a:xfrm>
          <a:off x="223224" y="964347"/>
          <a:ext cx="3125147" cy="619920"/>
        </a:xfrm>
        <a:prstGeom prst="roundRect">
          <a:avLst/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8123" tIns="0" rIns="118123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b="1" kern="1200" cap="none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会员的分类管理</a:t>
          </a:r>
        </a:p>
      </dsp:txBody>
      <dsp:txXfrm>
        <a:off x="253486" y="994609"/>
        <a:ext cx="3064623" cy="559396"/>
      </dsp:txXfrm>
    </dsp:sp>
    <dsp:sp modelId="{0408870B-F8CD-47E1-BCD9-59F8CBEE0DCE}">
      <dsp:nvSpPr>
        <dsp:cNvPr id="0" name=""/>
        <dsp:cNvSpPr/>
      </dsp:nvSpPr>
      <dsp:spPr>
        <a:xfrm>
          <a:off x="0" y="2226868"/>
          <a:ext cx="4464496" cy="529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9933876"/>
              <a:satOff val="39811"/>
              <a:lumOff val="862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77EFE50-3789-417D-8F26-7D226B45A951}">
      <dsp:nvSpPr>
        <dsp:cNvPr id="0" name=""/>
        <dsp:cNvSpPr/>
      </dsp:nvSpPr>
      <dsp:spPr>
        <a:xfrm>
          <a:off x="223224" y="1916908"/>
          <a:ext cx="3125147" cy="619920"/>
        </a:xfrm>
        <a:prstGeom prst="roundRect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8123" tIns="0" rIns="118123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b="1" kern="1200" cap="none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会员跟进服务管理工作</a:t>
          </a:r>
        </a:p>
      </dsp:txBody>
      <dsp:txXfrm>
        <a:off x="253486" y="1947170"/>
        <a:ext cx="3064623" cy="55939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6">
  <dgm:title val=""/>
  <dgm:desc val="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D886A0-AD50-473E-91AD-FA7BD495C8E4}" type="datetimeFigureOut">
              <a:rPr lang="zh-CN" altLang="en-US" smtClean="0"/>
              <a:pPr/>
              <a:t>2013/10/24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D75AD7-C72E-44FC-A3C6-8450D6754F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58342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D75AD7-C72E-44FC-A3C6-8450D6754FE5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0FD5F7-1FB3-4BF3-8217-F222C721782C}" type="datetimeFigureOut">
              <a:rPr lang="zh-CN" altLang="en-US" smtClean="0"/>
              <a:pPr/>
              <a:t>2013/10/24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5FA8D-FC8C-4308-95C1-9BFB4AAE660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0FD5F7-1FB3-4BF3-8217-F222C721782C}" type="datetimeFigureOut">
              <a:rPr lang="zh-CN" altLang="en-US" smtClean="0"/>
              <a:pPr/>
              <a:t>2013/10/24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5FA8D-FC8C-4308-95C1-9BFB4AAE660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3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3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0FD5F7-1FB3-4BF3-8217-F222C721782C}" type="datetimeFigureOut">
              <a:rPr lang="zh-CN" altLang="en-US" smtClean="0"/>
              <a:pPr/>
              <a:t>2013/10/24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5FA8D-FC8C-4308-95C1-9BFB4AAE660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05796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18148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71950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5301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77168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36493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295494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9536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0FD5F7-1FB3-4BF3-8217-F222C721782C}" type="datetimeFigureOut">
              <a:rPr lang="zh-CN" altLang="en-US" smtClean="0"/>
              <a:pPr/>
              <a:t>2013/10/24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5FA8D-FC8C-4308-95C1-9BFB4AAE660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590763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598757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69658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0FD5F7-1FB3-4BF3-8217-F222C721782C}" type="datetimeFigureOut">
              <a:rPr lang="zh-CN" altLang="en-US" smtClean="0"/>
              <a:pPr/>
              <a:t>2013/10/24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5FA8D-FC8C-4308-95C1-9BFB4AAE660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5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5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0FD5F7-1FB3-4BF3-8217-F222C721782C}" type="datetimeFigureOut">
              <a:rPr lang="zh-CN" altLang="en-US" smtClean="0"/>
              <a:pPr/>
              <a:t>2013/10/24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5FA8D-FC8C-4308-95C1-9BFB4AAE660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0FD5F7-1FB3-4BF3-8217-F222C721782C}" type="datetimeFigureOut">
              <a:rPr lang="zh-CN" altLang="en-US" smtClean="0"/>
              <a:pPr/>
              <a:t>2013/10/24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5FA8D-FC8C-4308-95C1-9BFB4AAE660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0FD5F7-1FB3-4BF3-8217-F222C721782C}" type="datetimeFigureOut">
              <a:rPr lang="zh-CN" altLang="en-US" smtClean="0"/>
              <a:pPr/>
              <a:t>2013/10/24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5FA8D-FC8C-4308-95C1-9BFB4AAE660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0FD5F7-1FB3-4BF3-8217-F222C721782C}" type="datetimeFigureOut">
              <a:rPr lang="zh-CN" altLang="en-US" smtClean="0"/>
              <a:pPr/>
              <a:t>2013/10/24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5FA8D-FC8C-4308-95C1-9BFB4AAE660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0FD5F7-1FB3-4BF3-8217-F222C721782C}" type="datetimeFigureOut">
              <a:rPr lang="zh-CN" altLang="en-US" smtClean="0"/>
              <a:pPr/>
              <a:t>2013/10/24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5FA8D-FC8C-4308-95C1-9BFB4AAE660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0FD5F7-1FB3-4BF3-8217-F222C721782C}" type="datetimeFigureOut">
              <a:rPr lang="zh-CN" altLang="en-US" smtClean="0"/>
              <a:pPr/>
              <a:t>2013/10/24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5FA8D-FC8C-4308-95C1-9BFB4AAE660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0FD5F7-1FB3-4BF3-8217-F222C721782C}" type="datetimeFigureOut">
              <a:rPr lang="zh-CN" altLang="en-US" smtClean="0"/>
              <a:pPr/>
              <a:t>2013/10/24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C5FA8D-FC8C-4308-95C1-9BFB4AAE660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66142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image" Target="../media/image26.jpeg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image" Target="../media/image28.png"/><Relationship Id="rId7" Type="http://schemas.openxmlformats.org/officeDocument/2006/relationships/diagramData" Target="../diagrams/data2.xm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11" Type="http://schemas.microsoft.com/office/2007/relationships/diagramDrawing" Target="../diagrams/drawing2.xml"/><Relationship Id="rId5" Type="http://schemas.openxmlformats.org/officeDocument/2006/relationships/image" Target="../media/image30.png"/><Relationship Id="rId10" Type="http://schemas.openxmlformats.org/officeDocument/2006/relationships/diagramColors" Target="../diagrams/colors2.xml"/><Relationship Id="rId4" Type="http://schemas.openxmlformats.org/officeDocument/2006/relationships/image" Target="../media/image29.png"/><Relationship Id="rId9" Type="http://schemas.openxmlformats.org/officeDocument/2006/relationships/diagramQuickStyle" Target="../diagrams/quickStyle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36.png"/><Relationship Id="rId2" Type="http://schemas.openxmlformats.org/officeDocument/2006/relationships/hyperlink" Target="http://www.1ppt.com/moban/" TargetMode="External"/><Relationship Id="rId16" Type="http://schemas.openxmlformats.org/officeDocument/2006/relationships/image" Target="../media/image35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image" Target="../media/image34.png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diagramLayout" Target="../diagrams/layout1.xml"/><Relationship Id="rId7" Type="http://schemas.openxmlformats.org/officeDocument/2006/relationships/image" Target="../media/image6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2.emf"/><Relationship Id="rId9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7992472" y="0"/>
            <a:ext cx="828000" cy="5164038"/>
          </a:xfrm>
          <a:prstGeom prst="rect">
            <a:avLst/>
          </a:prstGeom>
          <a:solidFill>
            <a:schemeClr val="tx1">
              <a:alpha val="20000"/>
            </a:schemeClr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2483772" y="1923680"/>
            <a:ext cx="5321307" cy="2195519"/>
            <a:chOff x="250825" y="771525"/>
            <a:chExt cx="8672513" cy="3995738"/>
          </a:xfrm>
        </p:grpSpPr>
        <p:pic>
          <p:nvPicPr>
            <p:cNvPr id="3" name="Picture 4" descr="Untitled-1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>
              <a:off x="250825" y="771525"/>
              <a:ext cx="8672513" cy="39957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五角星 3"/>
            <p:cNvSpPr/>
            <p:nvPr/>
          </p:nvSpPr>
          <p:spPr bwMode="auto">
            <a:xfrm>
              <a:off x="6770770" y="2591717"/>
              <a:ext cx="404420" cy="395559"/>
            </a:xfrm>
            <a:prstGeom prst="star5">
              <a:avLst/>
            </a:prstGeom>
            <a:solidFill>
              <a:srgbClr val="FF00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algn="ctr">
                <a:defRPr/>
              </a:pPr>
              <a:endParaRPr lang="zh-CN" altLang="en-US" sz="1100" dirty="0"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5" name="直接箭头连接符 4"/>
            <p:cNvCxnSpPr/>
            <p:nvPr/>
          </p:nvCxnSpPr>
          <p:spPr>
            <a:xfrm rot="10800000" flipV="1">
              <a:off x="4211638" y="2787650"/>
              <a:ext cx="2663825" cy="24765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箭头连接符 5"/>
            <p:cNvCxnSpPr/>
            <p:nvPr/>
          </p:nvCxnSpPr>
          <p:spPr>
            <a:xfrm rot="10800000" flipV="1">
              <a:off x="2808288" y="2859088"/>
              <a:ext cx="4067175" cy="136207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箭头连接符 6"/>
            <p:cNvCxnSpPr/>
            <p:nvPr/>
          </p:nvCxnSpPr>
          <p:spPr>
            <a:xfrm rot="10800000">
              <a:off x="3635375" y="1563688"/>
              <a:ext cx="3240088" cy="115252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箭头连接符 7"/>
            <p:cNvCxnSpPr/>
            <p:nvPr/>
          </p:nvCxnSpPr>
          <p:spPr>
            <a:xfrm rot="16200000" flipV="1">
              <a:off x="6480969" y="2175669"/>
              <a:ext cx="503238" cy="43180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箭头连接符 8"/>
            <p:cNvCxnSpPr/>
            <p:nvPr/>
          </p:nvCxnSpPr>
          <p:spPr>
            <a:xfrm rot="16200000" flipH="1">
              <a:off x="6623844" y="3328194"/>
              <a:ext cx="1152525" cy="360363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箭头连接符 9"/>
            <p:cNvCxnSpPr/>
            <p:nvPr/>
          </p:nvCxnSpPr>
          <p:spPr>
            <a:xfrm flipV="1">
              <a:off x="7092950" y="2571750"/>
              <a:ext cx="647700" cy="144463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箭头连接符 10"/>
            <p:cNvCxnSpPr/>
            <p:nvPr/>
          </p:nvCxnSpPr>
          <p:spPr>
            <a:xfrm rot="10800000">
              <a:off x="2339975" y="2716213"/>
              <a:ext cx="4535488" cy="71437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矩形 11"/>
          <p:cNvSpPr/>
          <p:nvPr/>
        </p:nvSpPr>
        <p:spPr>
          <a:xfrm>
            <a:off x="323528" y="411510"/>
            <a:ext cx="454483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latin typeface="微软雅黑" pitchFamily="34" charset="-122"/>
                <a:ea typeface="微软雅黑" pitchFamily="34" charset="-122"/>
              </a:rPr>
              <a:t>近几年</a:t>
            </a:r>
            <a:r>
              <a:rPr lang="zh-CN" altLang="zh-CN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latin typeface="微软雅黑" pitchFamily="34" charset="-122"/>
                <a:ea typeface="微软雅黑" pitchFamily="34" charset="-122"/>
              </a:rPr>
              <a:t>，美容化妆品行业的持续</a:t>
            </a:r>
            <a:r>
              <a:rPr lang="zh-CN" altLang="zh-CN" sz="4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火爆</a:t>
            </a:r>
            <a:endParaRPr lang="zh-CN" altLang="en-US" sz="4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3" name="图片 12" descr="2012052535087113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8846" b="68200"/>
          <a:stretch>
            <a:fillRect/>
          </a:stretch>
        </p:blipFill>
        <p:spPr>
          <a:xfrm>
            <a:off x="3851920" y="987576"/>
            <a:ext cx="3192236" cy="1635646"/>
          </a:xfrm>
          <a:prstGeom prst="rect">
            <a:avLst/>
          </a:prstGeom>
        </p:spPr>
      </p:pic>
      <p:pic>
        <p:nvPicPr>
          <p:cNvPr id="14" name="图片 13" descr="2012052535087113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1154" t="19200" r="1537" b="40200"/>
          <a:stretch>
            <a:fillRect/>
          </a:stretch>
        </p:blipFill>
        <p:spPr>
          <a:xfrm>
            <a:off x="3059834" y="2931790"/>
            <a:ext cx="1628871" cy="1152128"/>
          </a:xfrm>
          <a:prstGeom prst="rect">
            <a:avLst/>
          </a:prstGeom>
        </p:spPr>
      </p:pic>
      <p:pic>
        <p:nvPicPr>
          <p:cNvPr id="15" name="图片 14" descr="2012052535087113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2308" t="58400" r="383"/>
          <a:stretch>
            <a:fillRect/>
          </a:stretch>
        </p:blipFill>
        <p:spPr>
          <a:xfrm>
            <a:off x="6228184" y="3219824"/>
            <a:ext cx="1440160" cy="1043757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251524" y="1059582"/>
            <a:ext cx="196720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品牌</a:t>
            </a:r>
            <a:r>
              <a:rPr lang="zh-CN" altLang="zh-CN" sz="20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逐渐</a:t>
            </a:r>
            <a:r>
              <a:rPr lang="zh-CN" altLang="zh-CN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增多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71604" y="1328450"/>
            <a:ext cx="196720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竞争</a:t>
            </a:r>
            <a:r>
              <a:rPr lang="zh-CN" altLang="en-US" sz="20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愈演</a:t>
            </a:r>
            <a:r>
              <a:rPr lang="zh-CN" altLang="zh-CN" sz="28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激烈</a:t>
            </a:r>
            <a:endParaRPr lang="zh-CN" altLang="en-US" sz="28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0" y="4011908"/>
            <a:ext cx="8799934" cy="923330"/>
            <a:chOff x="0" y="4011910"/>
            <a:chExt cx="8799934" cy="923330"/>
          </a:xfrm>
        </p:grpSpPr>
        <p:sp>
          <p:nvSpPr>
            <p:cNvPr id="19" name="矩形 18"/>
            <p:cNvSpPr/>
            <p:nvPr/>
          </p:nvSpPr>
          <p:spPr>
            <a:xfrm>
              <a:off x="0" y="4515966"/>
              <a:ext cx="8028384" cy="45719"/>
            </a:xfrm>
            <a:prstGeom prst="rect">
              <a:avLst/>
            </a:prstGeom>
            <a:solidFill>
              <a:srgbClr val="FF0066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8028384" y="4104456"/>
              <a:ext cx="771550" cy="771550"/>
            </a:xfrm>
            <a:prstGeom prst="ellipse">
              <a:avLst/>
            </a:prstGeom>
            <a:noFill/>
            <a:ln w="63500">
              <a:solidFill>
                <a:srgbClr val="FF0066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8100392" y="4011910"/>
              <a:ext cx="43204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b="1" spc="50" dirty="0">
                  <a:ln w="13500">
                    <a:solidFill>
                      <a:schemeClr val="accent1">
                        <a:shade val="2500"/>
                        <a:alpha val="65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66000"/>
                          <a:satMod val="160000"/>
                        </a:schemeClr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path path="circle">
                      <a:fillToRect l="100000" t="100000"/>
                    </a:path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sz="54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6000"/>
                        <a:satMod val="160000"/>
                      </a:schemeClr>
                    </a:gs>
                    <a:gs pos="50000">
                      <a:schemeClr val="accent1">
                        <a:tint val="44500"/>
                        <a:satMod val="16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</a:schemeClr>
                    </a:gs>
                  </a:gsLst>
                  <a:path path="circle">
                    <a:fillToRect l="100000" t="100000"/>
                  </a:path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1" name="矩形 30"/>
          <p:cNvSpPr/>
          <p:nvPr/>
        </p:nvSpPr>
        <p:spPr>
          <a:xfrm>
            <a:off x="8918773" y="0"/>
            <a:ext cx="117727" cy="5143500"/>
          </a:xfrm>
          <a:prstGeom prst="rect">
            <a:avLst/>
          </a:prstGeom>
          <a:solidFill>
            <a:schemeClr val="tx1">
              <a:alpha val="20000"/>
            </a:schemeClr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TextBox 31"/>
          <p:cNvSpPr txBox="1"/>
          <p:nvPr/>
        </p:nvSpPr>
        <p:spPr>
          <a:xfrm>
            <a:off x="8028388" y="1635646"/>
            <a:ext cx="800219" cy="244827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行业现状</a:t>
            </a:r>
            <a:endParaRPr lang="zh-CN" altLang="en-US" sz="4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79512" y="1700105"/>
            <a:ext cx="3096344" cy="10156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6000" b="1" dirty="0" smtClean="0">
                <a:ln>
                  <a:solidFill>
                    <a:schemeClr val="bg1"/>
                  </a:solidFill>
                </a:ln>
                <a:gradFill flip="none" rotWithShape="1">
                  <a:gsLst>
                    <a:gs pos="0">
                      <a:srgbClr val="E6DCAC"/>
                    </a:gs>
                    <a:gs pos="12000">
                      <a:srgbClr val="E6D78A"/>
                    </a:gs>
                    <a:gs pos="30000">
                      <a:srgbClr val="C7AC4C"/>
                    </a:gs>
                    <a:gs pos="45000">
                      <a:srgbClr val="E6D78A"/>
                    </a:gs>
                    <a:gs pos="77000">
                      <a:srgbClr val="C7AC4C"/>
                    </a:gs>
                    <a:gs pos="100000">
                      <a:srgbClr val="E6DCAC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GOAL</a:t>
            </a:r>
            <a:endParaRPr lang="zh-CN" altLang="en-US" sz="6000" b="1" dirty="0">
              <a:ln>
                <a:solidFill>
                  <a:schemeClr val="bg1"/>
                </a:solidFill>
              </a:ln>
              <a:gradFill flip="none" rotWithShape="1">
                <a:gsLst>
                  <a:gs pos="0">
                    <a:srgbClr val="E6DCAC"/>
                  </a:gs>
                  <a:gs pos="12000">
                    <a:srgbClr val="E6D78A"/>
                  </a:gs>
                  <a:gs pos="30000">
                    <a:srgbClr val="C7AC4C"/>
                  </a:gs>
                  <a:gs pos="45000">
                    <a:srgbClr val="E6D78A"/>
                  </a:gs>
                  <a:gs pos="77000">
                    <a:srgbClr val="C7AC4C"/>
                  </a:gs>
                  <a:gs pos="100000">
                    <a:srgbClr val="E6DCAC"/>
                  </a:gs>
                </a:gsLst>
                <a:path path="circle">
                  <a:fillToRect l="100000" t="100000"/>
                </a:path>
                <a:tileRect r="-100000" b="-1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755580" y="2643760"/>
            <a:ext cx="208262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latin typeface="微软雅黑" pitchFamily="34" charset="-122"/>
                <a:ea typeface="微软雅黑" pitchFamily="34" charset="-122"/>
              </a:rPr>
              <a:t>提高欧莱雅</a:t>
            </a:r>
            <a:r>
              <a:rPr lang="zh-CN" altLang="zh-CN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latin typeface="微软雅黑" pitchFamily="34" charset="-122"/>
                <a:ea typeface="微软雅黑" pitchFamily="34" charset="-122"/>
              </a:rPr>
              <a:t>产品</a:t>
            </a:r>
            <a:endParaRPr lang="en-US" altLang="zh-CN" b="1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zh-CN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latin typeface="微软雅黑" pitchFamily="34" charset="-122"/>
                <a:ea typeface="微软雅黑" pitchFamily="34" charset="-122"/>
              </a:rPr>
              <a:t>在</a:t>
            </a:r>
            <a:r>
              <a:rPr lang="zh-CN" altLang="zh-CN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latin typeface="微软雅黑" pitchFamily="34" charset="-122"/>
                <a:ea typeface="微软雅黑" pitchFamily="34" charset="-122"/>
              </a:rPr>
              <a:t>该门店中的销量</a:t>
            </a:r>
            <a:endParaRPr lang="zh-CN" altLang="en-US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燕尾形 34"/>
          <p:cNvSpPr/>
          <p:nvPr/>
        </p:nvSpPr>
        <p:spPr>
          <a:xfrm>
            <a:off x="395536" y="2643759"/>
            <a:ext cx="432048" cy="576064"/>
          </a:xfrm>
          <a:prstGeom prst="chevron">
            <a:avLst/>
          </a:prstGeom>
          <a:solidFill>
            <a:schemeClr val="tx1">
              <a:alpha val="20000"/>
            </a:schemeClr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36" name="图片 35" descr="2012052535087113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0800" r="48075" b="42601"/>
          <a:stretch>
            <a:fillRect/>
          </a:stretch>
        </p:blipFill>
        <p:spPr>
          <a:xfrm>
            <a:off x="1115616" y="3291831"/>
            <a:ext cx="1835696" cy="7750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26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12" grpId="0"/>
      <p:bldP spid="16" grpId="0"/>
      <p:bldP spid="17" grpId="0"/>
      <p:bldP spid="31" grpId="0" animBg="1"/>
      <p:bldP spid="34" grpId="0"/>
      <p:bldP spid="35" grpId="0" animBg="1"/>
      <p:bldP spid="35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771550"/>
          </a:xfrm>
          <a:prstGeom prst="rect">
            <a:avLst/>
          </a:prstGeom>
          <a:solidFill>
            <a:schemeClr val="tx1">
              <a:alpha val="20000"/>
            </a:schemeClr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5500" y="267494"/>
            <a:ext cx="424827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6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rgbClr val="E6DCAC"/>
                    </a:gs>
                    <a:gs pos="12000">
                      <a:srgbClr val="E6D78A"/>
                    </a:gs>
                    <a:gs pos="30000">
                      <a:srgbClr val="C7AC4C"/>
                    </a:gs>
                    <a:gs pos="45000">
                      <a:srgbClr val="E6D78A"/>
                    </a:gs>
                    <a:gs pos="77000">
                      <a:srgbClr val="C7AC4C"/>
                    </a:gs>
                    <a:gs pos="100000">
                      <a:srgbClr val="E6DCAC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eestyle Script" pitchFamily="66" charset="0"/>
                <a:ea typeface="微软雅黑" pitchFamily="34" charset="-122"/>
              </a:rPr>
              <a:t>Positive environment</a:t>
            </a:r>
          </a:p>
        </p:txBody>
      </p:sp>
      <p:sp>
        <p:nvSpPr>
          <p:cNvPr id="4" name="矩形 3"/>
          <p:cNvSpPr/>
          <p:nvPr/>
        </p:nvSpPr>
        <p:spPr>
          <a:xfrm>
            <a:off x="467544" y="285902"/>
            <a:ext cx="1683474" cy="3416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zh-CN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良好工作氛围</a:t>
            </a:r>
            <a:r>
              <a:rPr lang="en-US" altLang="zh-CN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 </a:t>
            </a:r>
          </a:p>
        </p:txBody>
      </p:sp>
      <p:sp>
        <p:nvSpPr>
          <p:cNvPr id="7" name="矩形 6"/>
          <p:cNvSpPr/>
          <p:nvPr/>
        </p:nvSpPr>
        <p:spPr>
          <a:xfrm>
            <a:off x="5724128" y="2681503"/>
            <a:ext cx="341987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        </a:t>
            </a:r>
            <a:r>
              <a:rPr lang="zh-CN" altLang="zh-CN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创造一个良好的工作氛围是我们店老板和主管化妆品专营店</a:t>
            </a:r>
            <a:r>
              <a:rPr lang="en-US" altLang="zh-CN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r>
              <a:rPr lang="zh-CN" altLang="zh-CN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日常管理工作的一项重要工作之一。</a:t>
            </a:r>
            <a:endParaRPr lang="en-US" altLang="zh-CN" sz="1600" b="1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altLang="zh-CN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</a:t>
            </a:r>
            <a:r>
              <a:rPr lang="zh-CN" altLang="zh-CN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宽松，和谐自由的气氛；营业现场整洁温馨；团队成员相互帮助，精诚合作；人际关系简单明了；敢于尝试，不会受到指责；微小的进步和成绩都获得上司和同事的认可和赏识</a:t>
            </a:r>
          </a:p>
          <a:p>
            <a:endParaRPr lang="zh-CN" altLang="zh-CN" sz="1600" b="1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771550"/>
          </a:xfrm>
          <a:prstGeom prst="rect">
            <a:avLst/>
          </a:prstGeom>
          <a:solidFill>
            <a:schemeClr val="tx1">
              <a:alpha val="20000"/>
            </a:schemeClr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5496" y="267494"/>
            <a:ext cx="278954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6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rgbClr val="E6DCAC"/>
                    </a:gs>
                    <a:gs pos="12000">
                      <a:srgbClr val="E6D78A"/>
                    </a:gs>
                    <a:gs pos="30000">
                      <a:srgbClr val="C7AC4C"/>
                    </a:gs>
                    <a:gs pos="45000">
                      <a:srgbClr val="E6D78A"/>
                    </a:gs>
                    <a:gs pos="77000">
                      <a:srgbClr val="C7AC4C"/>
                    </a:gs>
                    <a:gs pos="100000">
                      <a:srgbClr val="E6DCAC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eestyle Script" pitchFamily="66" charset="0"/>
                <a:ea typeface="微软雅黑" pitchFamily="34" charset="-122"/>
              </a:rPr>
              <a:t>Good training</a:t>
            </a:r>
          </a:p>
        </p:txBody>
      </p:sp>
      <p:sp>
        <p:nvSpPr>
          <p:cNvPr id="4" name="矩形 3"/>
          <p:cNvSpPr/>
          <p:nvPr/>
        </p:nvSpPr>
        <p:spPr>
          <a:xfrm>
            <a:off x="467544" y="285902"/>
            <a:ext cx="2869696" cy="3416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zh-CN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持续、系统、有效的培训</a:t>
            </a:r>
            <a:r>
              <a:rPr lang="en-US" altLang="zh-CN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 </a:t>
            </a:r>
          </a:p>
        </p:txBody>
      </p:sp>
      <p:sp>
        <p:nvSpPr>
          <p:cNvPr id="8" name="矩形 7"/>
          <p:cNvSpPr/>
          <p:nvPr/>
        </p:nvSpPr>
        <p:spPr>
          <a:xfrm>
            <a:off x="0" y="3075807"/>
            <a:ext cx="9144000" cy="2067694"/>
          </a:xfrm>
          <a:prstGeom prst="rect">
            <a:avLst/>
          </a:prstGeom>
          <a:solidFill>
            <a:schemeClr val="tx1">
              <a:alpha val="40000"/>
            </a:schemeClr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43608" y="3507857"/>
            <a:ext cx="705678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</a:t>
            </a:r>
            <a:r>
              <a:rPr lang="zh-CN" altLang="en-US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包括产品知识培训，销售知识培训。</a:t>
            </a:r>
            <a:r>
              <a:rPr lang="zh-CN" altLang="zh-CN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培训工作不是一朝一夕的事，店员的能力提高需要循序渐进，而且市场不断有新的元素介入，不断有新的产品进店，从而培训也需要有间隔地、持续不断地进行。出现新情况，解决新问题，销售培训也应该与时俱进，与市场共进，与专营店的发展共进。</a:t>
            </a:r>
          </a:p>
          <a:p>
            <a:endParaRPr lang="zh-CN" altLang="zh-CN" sz="1600" b="1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2339752" y="4554877"/>
            <a:ext cx="2088232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400" dirty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400" dirty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400" dirty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400" dirty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400" dirty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400" dirty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400" dirty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400" dirty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400" dirty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400" dirty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400" dirty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400" dirty="0">
                <a:solidFill>
                  <a:srgbClr val="EEECE1">
                    <a:lumMod val="25000"/>
                  </a:srgbClr>
                </a:solidFill>
              </a:rPr>
              <a:t>教程</a:t>
            </a:r>
            <a:r>
              <a:rPr lang="zh-CN" altLang="en-US" sz="400" dirty="0" smtClean="0">
                <a:solidFill>
                  <a:srgbClr val="EEECE1">
                    <a:lumMod val="25000"/>
                  </a:srgbClr>
                </a:solidFill>
              </a:rPr>
              <a:t>： 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400" dirty="0">
                <a:solidFill>
                  <a:srgbClr val="EEECE1">
                    <a:lumMod val="25000"/>
                  </a:srgbClr>
                </a:solidFill>
              </a:rPr>
              <a:t>教程</a:t>
            </a:r>
            <a:r>
              <a:rPr lang="zh-CN" altLang="en-US" sz="400" dirty="0" smtClean="0">
                <a:solidFill>
                  <a:srgbClr val="EEECE1">
                    <a:lumMod val="25000"/>
                  </a:srgbClr>
                </a:solidFill>
              </a:rPr>
              <a:t>： 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</a:rPr>
              <a:t>      </a:t>
            </a:r>
            <a:r>
              <a:rPr lang="en-US" altLang="zh-CN" sz="400" dirty="0" smtClean="0">
                <a:solidFill>
                  <a:srgbClr val="EEECE1">
                    <a:lumMod val="25000"/>
                  </a:srgbClr>
                </a:solidFill>
              </a:rPr>
              <a:t>        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</a:rPr>
              <a:t>Excel</a:t>
            </a:r>
            <a:r>
              <a:rPr lang="zh-CN" altLang="en-US" sz="400" dirty="0">
                <a:solidFill>
                  <a:srgbClr val="EEECE1">
                    <a:lumMod val="25000"/>
                  </a:srgbClr>
                </a:solidFill>
              </a:rPr>
              <a:t>教程</a:t>
            </a:r>
            <a:r>
              <a:rPr lang="zh-CN" altLang="en-US" sz="400" dirty="0" smtClean="0">
                <a:solidFill>
                  <a:srgbClr val="EEECE1">
                    <a:lumMod val="25000"/>
                  </a:srgbClr>
                </a:solidFill>
              </a:rPr>
              <a:t>：</a:t>
            </a:r>
            <a:r>
              <a:rPr lang="en-US" altLang="zh-CN" sz="4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  <a:hlinkClick r:id="rId11"/>
              </a:rPr>
              <a:t>/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r>
              <a:rPr lang="zh-CN" altLang="en-US" sz="400" dirty="0">
                <a:solidFill>
                  <a:srgbClr val="EEECE1">
                    <a:lumMod val="25000"/>
                  </a:srgbClr>
                </a:solidFill>
              </a:rPr>
              <a:t>资料</a:t>
            </a:r>
            <a:r>
              <a:rPr lang="zh-CN" altLang="en-US" sz="4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4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www.1ppt.com/ziliao/</a:t>
            </a:r>
            <a:endParaRPr lang="en-US" altLang="zh-CN" sz="4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4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400" dirty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www.1ppt.com/kejian/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400" dirty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www.1ppt.com/fanwen/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</a:rPr>
              <a:t>           </a:t>
            </a:r>
            <a:endParaRPr lang="zh-CN" altLang="en-US" sz="400" dirty="0">
              <a:solidFill>
                <a:srgbClr val="EEECE1">
                  <a:lumMod val="25000"/>
                </a:srgbClr>
              </a:solidFill>
            </a:endParaRPr>
          </a:p>
        </p:txBody>
      </p:sp>
      <p:pic>
        <p:nvPicPr>
          <p:cNvPr id="33" name="图片 32" descr="middleq6koc76e.gif"/>
          <p:cNvPicPr>
            <a:picLocks noChangeAspect="1"/>
          </p:cNvPicPr>
          <p:nvPr/>
        </p:nvPicPr>
        <p:blipFill>
          <a:blip r:embed="rId15" cstate="print"/>
          <a:srcRect b="6641"/>
          <a:stretch>
            <a:fillRect/>
          </a:stretch>
        </p:blipFill>
        <p:spPr>
          <a:xfrm>
            <a:off x="602158" y="411510"/>
            <a:ext cx="8109794" cy="473199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1995686"/>
            <a:ext cx="9144000" cy="1728192"/>
          </a:xfrm>
          <a:prstGeom prst="rect">
            <a:avLst/>
          </a:prstGeom>
          <a:solidFill>
            <a:schemeClr val="tx1">
              <a:alpha val="20000"/>
            </a:schemeClr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0" y="1995686"/>
            <a:ext cx="9144000" cy="0"/>
          </a:xfrm>
          <a:prstGeom prst="line">
            <a:avLst/>
          </a:prstGeom>
          <a:ln w="63500">
            <a:gradFill flip="none" rotWithShape="1">
              <a:gsLst>
                <a:gs pos="0">
                  <a:srgbClr val="FFFFFF"/>
                </a:gs>
                <a:gs pos="7001">
                  <a:srgbClr val="E6E6E6"/>
                </a:gs>
                <a:gs pos="32001">
                  <a:srgbClr val="7D8496"/>
                </a:gs>
                <a:gs pos="47000">
                  <a:srgbClr val="E6E6E6"/>
                </a:gs>
                <a:gs pos="85001">
                  <a:srgbClr val="7D8496"/>
                </a:gs>
                <a:gs pos="100000">
                  <a:srgbClr val="E6E6E6"/>
                </a:gs>
              </a:gsLst>
              <a:path path="circle">
                <a:fillToRect l="100000" t="100000"/>
              </a:path>
              <a:tileRect r="-100000" b="-100000"/>
            </a:gra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5364088" y="3088000"/>
            <a:ext cx="54726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顾客</a:t>
            </a:r>
            <a:endParaRPr lang="zh-CN" altLang="en-US" sz="4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64088" y="2819712"/>
            <a:ext cx="16561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要素三</a:t>
            </a:r>
            <a:endParaRPr lang="zh-CN" alt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0" y="3723878"/>
            <a:ext cx="9144000" cy="0"/>
          </a:xfrm>
          <a:prstGeom prst="line">
            <a:avLst/>
          </a:prstGeom>
          <a:ln w="63500">
            <a:gradFill flip="none" rotWithShape="1">
              <a:gsLst>
                <a:gs pos="0">
                  <a:srgbClr val="FFFFFF"/>
                </a:gs>
                <a:gs pos="7001">
                  <a:srgbClr val="E6E6E6"/>
                </a:gs>
                <a:gs pos="32001">
                  <a:srgbClr val="7D8496"/>
                </a:gs>
                <a:gs pos="47000">
                  <a:srgbClr val="E6E6E6"/>
                </a:gs>
                <a:gs pos="85001">
                  <a:srgbClr val="7D8496"/>
                </a:gs>
                <a:gs pos="100000">
                  <a:srgbClr val="E6E6E6"/>
                </a:gs>
              </a:gsLst>
              <a:path path="circle">
                <a:fillToRect l="100000" t="100000"/>
              </a:path>
              <a:tileRect r="-100000" b="-100000"/>
            </a:gra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0" y="3723880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latin typeface="微软雅黑" pitchFamily="34" charset="-122"/>
                <a:ea typeface="微软雅黑" pitchFamily="34" charset="-122"/>
              </a:rPr>
              <a:t>竞争是</a:t>
            </a:r>
            <a:r>
              <a:rPr lang="zh-CN" altLang="zh-CN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latin typeface="微软雅黑" pitchFamily="34" charset="-122"/>
                <a:ea typeface="微软雅黑" pitchFamily="34" charset="-122"/>
              </a:rPr>
              <a:t>不断开发新顾客，并维护老顾客</a:t>
            </a:r>
            <a:endParaRPr lang="en-US" altLang="zh-CN" sz="1600" b="1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zh-CN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latin typeface="微软雅黑" pitchFamily="34" charset="-122"/>
                <a:ea typeface="微软雅黑" pitchFamily="34" charset="-122"/>
              </a:rPr>
              <a:t>使单个顾客创造的利润达到最大化的一个不断循环的过程</a:t>
            </a:r>
            <a:endParaRPr lang="zh-CN" altLang="en-US" sz="1600" b="1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-21515" y="2"/>
            <a:ext cx="2506531" cy="2216075"/>
          </a:xfrm>
          <a:custGeom>
            <a:avLst/>
            <a:gdLst>
              <a:gd name="connsiteX0" fmla="*/ 0 w 2506531"/>
              <a:gd name="connsiteY0" fmla="*/ 0 h 2216075"/>
              <a:gd name="connsiteX1" fmla="*/ 21515 w 2506531"/>
              <a:gd name="connsiteY1" fmla="*/ 2216075 h 2216075"/>
              <a:gd name="connsiteX2" fmla="*/ 2506531 w 2506531"/>
              <a:gd name="connsiteY2" fmla="*/ 0 h 2216075"/>
              <a:gd name="connsiteX3" fmla="*/ 0 w 2506531"/>
              <a:gd name="connsiteY3" fmla="*/ 0 h 2216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06531" h="2216075">
                <a:moveTo>
                  <a:pt x="0" y="0"/>
                </a:moveTo>
                <a:lnTo>
                  <a:pt x="21515" y="2216075"/>
                </a:lnTo>
                <a:lnTo>
                  <a:pt x="2506531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20000"/>
            </a:schemeClr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开发新客户</a:t>
            </a:r>
            <a:endParaRPr lang="en-US" altLang="zh-CN" sz="2000" b="1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 algn="ctr"/>
            <a:endParaRPr lang="en-US" altLang="zh-CN" sz="2000" b="1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 algn="ctr"/>
            <a:endParaRPr lang="en-US" altLang="zh-CN" sz="2000" b="1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 algn="ctr"/>
            <a:endParaRPr lang="en-US" altLang="zh-CN" sz="2000" b="1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 algn="ctr"/>
            <a:endParaRPr lang="en-US" altLang="zh-CN" sz="2000" b="1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 algn="ctr"/>
            <a:endParaRPr lang="zh-CN" alt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8" name="直接连接符 7"/>
          <p:cNvCxnSpPr>
            <a:stCxn id="2" idx="1"/>
            <a:endCxn id="2" idx="2"/>
          </p:cNvCxnSpPr>
          <p:nvPr/>
        </p:nvCxnSpPr>
        <p:spPr>
          <a:xfrm flipV="1">
            <a:off x="0" y="2"/>
            <a:ext cx="2485016" cy="2216075"/>
          </a:xfrm>
          <a:prstGeom prst="line">
            <a:avLst/>
          </a:prstGeom>
          <a:ln w="63500">
            <a:gradFill flip="none" rotWithShape="1">
              <a:gsLst>
                <a:gs pos="0">
                  <a:srgbClr val="FFFFFF"/>
                </a:gs>
                <a:gs pos="7001">
                  <a:srgbClr val="E6E6E6"/>
                </a:gs>
                <a:gs pos="32001">
                  <a:srgbClr val="7D8496"/>
                </a:gs>
                <a:gs pos="47000">
                  <a:srgbClr val="E6E6E6"/>
                </a:gs>
                <a:gs pos="85001">
                  <a:srgbClr val="7D8496"/>
                </a:gs>
                <a:gs pos="100000">
                  <a:srgbClr val="E6E6E6"/>
                </a:gs>
              </a:gsLst>
              <a:path path="circle">
                <a:fillToRect l="100000" t="100000"/>
              </a:path>
              <a:tileRect r="-100000" b="-100000"/>
            </a:gra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 descr="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31840" y="1131590"/>
            <a:ext cx="3003798" cy="3003798"/>
          </a:xfrm>
          <a:prstGeom prst="rect">
            <a:avLst/>
          </a:prstGeom>
        </p:spPr>
      </p:pic>
      <p:pic>
        <p:nvPicPr>
          <p:cNvPr id="10" name="图片 9" descr="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72381" y="1072131"/>
            <a:ext cx="2999238" cy="2999238"/>
          </a:xfrm>
          <a:prstGeom prst="rect">
            <a:avLst/>
          </a:prstGeom>
        </p:spPr>
      </p:pic>
      <p:pic>
        <p:nvPicPr>
          <p:cNvPr id="11" name="图片 10" descr="3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71800" y="843558"/>
            <a:ext cx="3651870" cy="3651870"/>
          </a:xfrm>
          <a:prstGeom prst="rect">
            <a:avLst/>
          </a:prstGeom>
        </p:spPr>
      </p:pic>
      <p:pic>
        <p:nvPicPr>
          <p:cNvPr id="12" name="图片 11" descr="4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907708" y="411512"/>
            <a:ext cx="6349207" cy="4215873"/>
          </a:xfrm>
          <a:prstGeom prst="rect">
            <a:avLst/>
          </a:prstGeom>
        </p:spPr>
      </p:pic>
      <p:pic>
        <p:nvPicPr>
          <p:cNvPr id="13" name="图片 12" descr="5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915816" y="915568"/>
            <a:ext cx="3528392" cy="3528392"/>
          </a:xfrm>
          <a:prstGeom prst="rect">
            <a:avLst/>
          </a:prstGeom>
        </p:spPr>
      </p:pic>
      <p:graphicFrame>
        <p:nvGraphicFramePr>
          <p:cNvPr id="6" name="图示 5"/>
          <p:cNvGraphicFramePr/>
          <p:nvPr/>
        </p:nvGraphicFramePr>
        <p:xfrm>
          <a:off x="0" y="0"/>
          <a:ext cx="9144000" cy="51435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7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7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7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7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201007110318350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88028" y="0"/>
            <a:ext cx="3374367" cy="5143500"/>
          </a:xfrm>
          <a:prstGeom prst="rect">
            <a:avLst/>
          </a:prstGeom>
        </p:spPr>
      </p:pic>
      <p:sp>
        <p:nvSpPr>
          <p:cNvPr id="2" name="任意多边形 1"/>
          <p:cNvSpPr/>
          <p:nvPr/>
        </p:nvSpPr>
        <p:spPr>
          <a:xfrm>
            <a:off x="-21515" y="2"/>
            <a:ext cx="2506531" cy="2216075"/>
          </a:xfrm>
          <a:custGeom>
            <a:avLst/>
            <a:gdLst>
              <a:gd name="connsiteX0" fmla="*/ 0 w 2506531"/>
              <a:gd name="connsiteY0" fmla="*/ 0 h 2216075"/>
              <a:gd name="connsiteX1" fmla="*/ 21515 w 2506531"/>
              <a:gd name="connsiteY1" fmla="*/ 2216075 h 2216075"/>
              <a:gd name="connsiteX2" fmla="*/ 2506531 w 2506531"/>
              <a:gd name="connsiteY2" fmla="*/ 0 h 2216075"/>
              <a:gd name="connsiteX3" fmla="*/ 0 w 2506531"/>
              <a:gd name="connsiteY3" fmla="*/ 0 h 2216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06531" h="2216075">
                <a:moveTo>
                  <a:pt x="0" y="0"/>
                </a:moveTo>
                <a:lnTo>
                  <a:pt x="21515" y="2216075"/>
                </a:lnTo>
                <a:lnTo>
                  <a:pt x="2506531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20000"/>
            </a:schemeClr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维护老客户</a:t>
            </a:r>
            <a:endParaRPr lang="en-US" altLang="zh-CN" sz="2000" b="1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 algn="ctr"/>
            <a:endParaRPr lang="en-US" altLang="zh-CN" sz="2000" b="1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 algn="ctr"/>
            <a:endParaRPr lang="en-US" altLang="zh-CN" sz="2000" b="1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 algn="ctr"/>
            <a:endParaRPr lang="en-US" altLang="zh-CN" sz="2000" b="1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 algn="ctr"/>
            <a:endParaRPr lang="en-US" altLang="zh-CN" sz="2000" b="1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 algn="ctr"/>
            <a:endParaRPr lang="zh-CN" alt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8" name="直接连接符 7"/>
          <p:cNvCxnSpPr>
            <a:stCxn id="2" idx="1"/>
            <a:endCxn id="2" idx="2"/>
          </p:cNvCxnSpPr>
          <p:nvPr/>
        </p:nvCxnSpPr>
        <p:spPr>
          <a:xfrm flipV="1">
            <a:off x="0" y="2"/>
            <a:ext cx="2485016" cy="2216075"/>
          </a:xfrm>
          <a:prstGeom prst="line">
            <a:avLst/>
          </a:prstGeom>
          <a:ln w="63500">
            <a:gradFill flip="none" rotWithShape="1">
              <a:gsLst>
                <a:gs pos="0">
                  <a:srgbClr val="FFFFFF"/>
                </a:gs>
                <a:gs pos="7001">
                  <a:srgbClr val="E6E6E6"/>
                </a:gs>
                <a:gs pos="32001">
                  <a:srgbClr val="7D8496"/>
                </a:gs>
                <a:gs pos="47000">
                  <a:srgbClr val="E6E6E6"/>
                </a:gs>
                <a:gs pos="85001">
                  <a:srgbClr val="7D8496"/>
                </a:gs>
                <a:gs pos="100000">
                  <a:srgbClr val="E6E6E6"/>
                </a:gs>
              </a:gsLst>
              <a:path path="circle">
                <a:fillToRect l="100000" t="100000"/>
              </a:path>
              <a:tileRect r="-100000" b="-100000"/>
            </a:gra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图示 13"/>
          <p:cNvGraphicFramePr/>
          <p:nvPr/>
        </p:nvGraphicFramePr>
        <p:xfrm>
          <a:off x="827584" y="1923679"/>
          <a:ext cx="4464496" cy="27678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Redocn_2011040709165285.jpg"/>
          <p:cNvPicPr>
            <a:picLocks noChangeAspect="1"/>
          </p:cNvPicPr>
          <p:nvPr/>
        </p:nvPicPr>
        <p:blipFill>
          <a:blip r:embed="rId2" cstate="print"/>
          <a:srcRect t="3801" r="-236" b="6601"/>
          <a:stretch>
            <a:fillRect/>
          </a:stretch>
        </p:blipFill>
        <p:spPr>
          <a:xfrm>
            <a:off x="0" y="-1"/>
            <a:ext cx="3707904" cy="517097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072066" y="1500182"/>
            <a:ext cx="31432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4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您的加入！</a:t>
            </a:r>
            <a:endParaRPr lang="zh-CN" altLang="en-US" sz="4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3320994"/>
            <a:ext cx="7920880" cy="15121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400" dirty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教程</a:t>
            </a:r>
            <a:r>
              <a:rPr lang="zh-CN" altLang="en-US" sz="1400" dirty="0" smtClean="0">
                <a:solidFill>
                  <a:srgbClr val="EEECE1">
                    <a:lumMod val="25000"/>
                  </a:srgbClr>
                </a:solidFill>
              </a:rPr>
              <a:t>： 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教程</a:t>
            </a:r>
            <a:r>
              <a:rPr lang="zh-CN" altLang="en-US" sz="1400" dirty="0" smtClean="0">
                <a:solidFill>
                  <a:srgbClr val="EEECE1">
                    <a:lumMod val="25000"/>
                  </a:srgbClr>
                </a:solidFill>
              </a:rPr>
              <a:t>： 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    </a:t>
            </a:r>
            <a:r>
              <a:rPr lang="en-US" altLang="zh-CN" sz="1400" dirty="0" smtClean="0">
                <a:solidFill>
                  <a:srgbClr val="EEECE1">
                    <a:lumMod val="25000"/>
                  </a:srgbClr>
                </a:solidFill>
              </a:rPr>
              <a:t>        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Excel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教程</a:t>
            </a:r>
            <a:r>
              <a:rPr lang="zh-CN" altLang="en-US" sz="1400" dirty="0" smtClean="0">
                <a:solidFill>
                  <a:srgbClr val="EEECE1">
                    <a:lumMod val="25000"/>
                  </a:srgbClr>
                </a:solidFill>
              </a:rPr>
              <a:t>：</a:t>
            </a:r>
            <a:r>
              <a:rPr lang="en-US" altLang="zh-CN" sz="14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11"/>
              </a:rPr>
              <a:t>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资料</a:t>
            </a:r>
            <a:r>
              <a:rPr lang="zh-CN" altLang="en-US" sz="14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4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www.1ppt.com/ziliao/</a:t>
            </a:r>
            <a:r>
              <a:rPr lang="en-US" altLang="zh-CN" sz="1400" dirty="0" smtClean="0">
                <a:solidFill>
                  <a:srgbClr val="EEECE1">
                    <a:lumMod val="25000"/>
                  </a:srgbClr>
                </a:solidFill>
              </a:rPr>
              <a:t>                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www.1ppt.com/kejian/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www.1ppt.com/fanwen/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         </a:t>
            </a:r>
            <a:endParaRPr lang="zh-CN" altLang="en-US" sz="14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031690"/>
            <a:ext cx="9144000" cy="1289304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96187"/>
            <a:ext cx="7200800" cy="1881499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6" y="2106986"/>
            <a:ext cx="4103687" cy="121400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106986"/>
            <a:ext cx="4103688" cy="1160003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106986"/>
            <a:ext cx="393700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106986"/>
            <a:ext cx="393700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74615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未知"/>
          <p:cNvSpPr>
            <a:spLocks/>
          </p:cNvSpPr>
          <p:nvPr/>
        </p:nvSpPr>
        <p:spPr bwMode="auto">
          <a:xfrm flipH="1">
            <a:off x="3059832" y="1042443"/>
            <a:ext cx="1879652" cy="4101058"/>
          </a:xfrm>
          <a:custGeom>
            <a:avLst/>
            <a:gdLst/>
            <a:ahLst/>
            <a:cxnLst>
              <a:cxn ang="0">
                <a:pos x="682" y="350"/>
              </a:cxn>
              <a:cxn ang="0">
                <a:pos x="720" y="242"/>
              </a:cxn>
              <a:cxn ang="0">
                <a:pos x="660" y="39"/>
              </a:cxn>
              <a:cxn ang="0">
                <a:pos x="409" y="118"/>
              </a:cxn>
              <a:cxn ang="0">
                <a:pos x="330" y="348"/>
              </a:cxn>
              <a:cxn ang="0">
                <a:pos x="319" y="450"/>
              </a:cxn>
              <a:cxn ang="0">
                <a:pos x="42" y="826"/>
              </a:cxn>
              <a:cxn ang="0">
                <a:pos x="126" y="994"/>
              </a:cxn>
              <a:cxn ang="0">
                <a:pos x="397" y="1105"/>
              </a:cxn>
              <a:cxn ang="0">
                <a:pos x="126" y="879"/>
              </a:cxn>
              <a:cxn ang="0">
                <a:pos x="348" y="655"/>
              </a:cxn>
              <a:cxn ang="0">
                <a:pos x="480" y="957"/>
              </a:cxn>
              <a:cxn ang="0">
                <a:pos x="336" y="1212"/>
              </a:cxn>
              <a:cxn ang="0">
                <a:pos x="343" y="1683"/>
              </a:cxn>
              <a:cxn ang="0">
                <a:pos x="462" y="2019"/>
              </a:cxn>
              <a:cxn ang="0">
                <a:pos x="427" y="2716"/>
              </a:cxn>
              <a:cxn ang="0">
                <a:pos x="354" y="2784"/>
              </a:cxn>
              <a:cxn ang="0">
                <a:pos x="376" y="3013"/>
              </a:cxn>
              <a:cxn ang="0">
                <a:pos x="402" y="2959"/>
              </a:cxn>
              <a:cxn ang="0">
                <a:pos x="430" y="2925"/>
              </a:cxn>
              <a:cxn ang="0">
                <a:pos x="628" y="3094"/>
              </a:cxn>
              <a:cxn ang="0">
                <a:pos x="636" y="3036"/>
              </a:cxn>
              <a:cxn ang="0">
                <a:pos x="604" y="2913"/>
              </a:cxn>
              <a:cxn ang="0">
                <a:pos x="619" y="2146"/>
              </a:cxn>
              <a:cxn ang="0">
                <a:pos x="639" y="1968"/>
              </a:cxn>
              <a:cxn ang="0">
                <a:pos x="724" y="1692"/>
              </a:cxn>
              <a:cxn ang="0">
                <a:pos x="772" y="1138"/>
              </a:cxn>
              <a:cxn ang="0">
                <a:pos x="712" y="816"/>
              </a:cxn>
              <a:cxn ang="0">
                <a:pos x="820" y="934"/>
              </a:cxn>
              <a:cxn ang="0">
                <a:pos x="1060" y="838"/>
              </a:cxn>
              <a:cxn ang="0">
                <a:pos x="1314" y="592"/>
              </a:cxn>
              <a:cxn ang="0">
                <a:pos x="1414" y="445"/>
              </a:cxn>
              <a:cxn ang="0">
                <a:pos x="1288" y="501"/>
              </a:cxn>
              <a:cxn ang="0">
                <a:pos x="1234" y="445"/>
              </a:cxn>
              <a:cxn ang="0">
                <a:pos x="1167" y="573"/>
              </a:cxn>
              <a:cxn ang="0">
                <a:pos x="775" y="607"/>
              </a:cxn>
              <a:cxn ang="0">
                <a:pos x="664" y="439"/>
              </a:cxn>
              <a:cxn ang="0">
                <a:pos x="609" y="378"/>
              </a:cxn>
            </a:cxnLst>
            <a:rect l="0" t="0" r="r" b="b"/>
            <a:pathLst>
              <a:path w="1416" h="3094">
                <a:moveTo>
                  <a:pt x="609" y="378"/>
                </a:moveTo>
                <a:cubicBezTo>
                  <a:pt x="609" y="378"/>
                  <a:pt x="645" y="364"/>
                  <a:pt x="682" y="350"/>
                </a:cubicBezTo>
                <a:cubicBezTo>
                  <a:pt x="672" y="314"/>
                  <a:pt x="692" y="278"/>
                  <a:pt x="692" y="278"/>
                </a:cubicBezTo>
                <a:cubicBezTo>
                  <a:pt x="698" y="260"/>
                  <a:pt x="715" y="264"/>
                  <a:pt x="720" y="242"/>
                </a:cubicBezTo>
                <a:cubicBezTo>
                  <a:pt x="746" y="212"/>
                  <a:pt x="730" y="180"/>
                  <a:pt x="720" y="146"/>
                </a:cubicBezTo>
                <a:cubicBezTo>
                  <a:pt x="732" y="106"/>
                  <a:pt x="703" y="61"/>
                  <a:pt x="660" y="39"/>
                </a:cubicBezTo>
                <a:cubicBezTo>
                  <a:pt x="617" y="10"/>
                  <a:pt x="531" y="0"/>
                  <a:pt x="483" y="16"/>
                </a:cubicBezTo>
                <a:cubicBezTo>
                  <a:pt x="435" y="32"/>
                  <a:pt x="422" y="83"/>
                  <a:pt x="409" y="118"/>
                </a:cubicBezTo>
                <a:lnTo>
                  <a:pt x="384" y="223"/>
                </a:lnTo>
                <a:cubicBezTo>
                  <a:pt x="384" y="223"/>
                  <a:pt x="376" y="324"/>
                  <a:pt x="330" y="348"/>
                </a:cubicBezTo>
                <a:cubicBezTo>
                  <a:pt x="386" y="358"/>
                  <a:pt x="415" y="391"/>
                  <a:pt x="415" y="391"/>
                </a:cubicBezTo>
                <a:lnTo>
                  <a:pt x="319" y="450"/>
                </a:lnTo>
                <a:lnTo>
                  <a:pt x="244" y="550"/>
                </a:lnTo>
                <a:lnTo>
                  <a:pt x="42" y="826"/>
                </a:lnTo>
                <a:cubicBezTo>
                  <a:pt x="2" y="886"/>
                  <a:pt x="0" y="892"/>
                  <a:pt x="4" y="907"/>
                </a:cubicBezTo>
                <a:cubicBezTo>
                  <a:pt x="8" y="922"/>
                  <a:pt x="70" y="943"/>
                  <a:pt x="126" y="994"/>
                </a:cubicBezTo>
                <a:lnTo>
                  <a:pt x="368" y="1150"/>
                </a:lnTo>
                <a:lnTo>
                  <a:pt x="397" y="1105"/>
                </a:lnTo>
                <a:lnTo>
                  <a:pt x="265" y="1008"/>
                </a:lnTo>
                <a:lnTo>
                  <a:pt x="126" y="879"/>
                </a:lnTo>
                <a:lnTo>
                  <a:pt x="147" y="841"/>
                </a:lnTo>
                <a:cubicBezTo>
                  <a:pt x="147" y="841"/>
                  <a:pt x="247" y="748"/>
                  <a:pt x="348" y="655"/>
                </a:cubicBezTo>
                <a:cubicBezTo>
                  <a:pt x="384" y="708"/>
                  <a:pt x="404" y="724"/>
                  <a:pt x="426" y="774"/>
                </a:cubicBezTo>
                <a:cubicBezTo>
                  <a:pt x="448" y="824"/>
                  <a:pt x="484" y="902"/>
                  <a:pt x="480" y="957"/>
                </a:cubicBezTo>
                <a:lnTo>
                  <a:pt x="399" y="1102"/>
                </a:lnTo>
                <a:lnTo>
                  <a:pt x="336" y="1212"/>
                </a:lnTo>
                <a:cubicBezTo>
                  <a:pt x="322" y="1244"/>
                  <a:pt x="314" y="1268"/>
                  <a:pt x="315" y="1293"/>
                </a:cubicBezTo>
                <a:cubicBezTo>
                  <a:pt x="316" y="1318"/>
                  <a:pt x="334" y="1618"/>
                  <a:pt x="343" y="1683"/>
                </a:cubicBezTo>
                <a:lnTo>
                  <a:pt x="367" y="1686"/>
                </a:lnTo>
                <a:cubicBezTo>
                  <a:pt x="367" y="1686"/>
                  <a:pt x="414" y="1852"/>
                  <a:pt x="462" y="2019"/>
                </a:cubicBezTo>
                <a:cubicBezTo>
                  <a:pt x="417" y="2130"/>
                  <a:pt x="413" y="2159"/>
                  <a:pt x="409" y="2274"/>
                </a:cubicBezTo>
                <a:cubicBezTo>
                  <a:pt x="405" y="2389"/>
                  <a:pt x="430" y="2635"/>
                  <a:pt x="427" y="2716"/>
                </a:cubicBezTo>
                <a:lnTo>
                  <a:pt x="402" y="2755"/>
                </a:lnTo>
                <a:lnTo>
                  <a:pt x="354" y="2784"/>
                </a:lnTo>
                <a:cubicBezTo>
                  <a:pt x="354" y="2784"/>
                  <a:pt x="347" y="2819"/>
                  <a:pt x="340" y="2854"/>
                </a:cubicBezTo>
                <a:cubicBezTo>
                  <a:pt x="375" y="2899"/>
                  <a:pt x="376" y="3013"/>
                  <a:pt x="376" y="3013"/>
                </a:cubicBezTo>
                <a:lnTo>
                  <a:pt x="393" y="3009"/>
                </a:lnTo>
                <a:lnTo>
                  <a:pt x="402" y="2959"/>
                </a:lnTo>
                <a:lnTo>
                  <a:pt x="424" y="2961"/>
                </a:lnTo>
                <a:lnTo>
                  <a:pt x="430" y="2925"/>
                </a:lnTo>
                <a:lnTo>
                  <a:pt x="487" y="3058"/>
                </a:lnTo>
                <a:cubicBezTo>
                  <a:pt x="520" y="3086"/>
                  <a:pt x="599" y="3091"/>
                  <a:pt x="628" y="3094"/>
                </a:cubicBezTo>
                <a:lnTo>
                  <a:pt x="661" y="3075"/>
                </a:lnTo>
                <a:lnTo>
                  <a:pt x="636" y="3036"/>
                </a:lnTo>
                <a:lnTo>
                  <a:pt x="690" y="3021"/>
                </a:lnTo>
                <a:lnTo>
                  <a:pt x="604" y="2913"/>
                </a:lnTo>
                <a:cubicBezTo>
                  <a:pt x="578" y="2861"/>
                  <a:pt x="574" y="2833"/>
                  <a:pt x="532" y="2710"/>
                </a:cubicBezTo>
                <a:cubicBezTo>
                  <a:pt x="534" y="2582"/>
                  <a:pt x="602" y="2260"/>
                  <a:pt x="619" y="2146"/>
                </a:cubicBezTo>
                <a:cubicBezTo>
                  <a:pt x="635" y="2031"/>
                  <a:pt x="634" y="2055"/>
                  <a:pt x="637" y="2025"/>
                </a:cubicBezTo>
                <a:cubicBezTo>
                  <a:pt x="640" y="1995"/>
                  <a:pt x="642" y="1980"/>
                  <a:pt x="639" y="1968"/>
                </a:cubicBezTo>
                <a:cubicBezTo>
                  <a:pt x="670" y="1830"/>
                  <a:pt x="702" y="1693"/>
                  <a:pt x="702" y="1693"/>
                </a:cubicBezTo>
                <a:lnTo>
                  <a:pt x="724" y="1692"/>
                </a:lnTo>
                <a:cubicBezTo>
                  <a:pt x="724" y="1692"/>
                  <a:pt x="763" y="1505"/>
                  <a:pt x="771" y="1413"/>
                </a:cubicBezTo>
                <a:cubicBezTo>
                  <a:pt x="779" y="1321"/>
                  <a:pt x="778" y="1218"/>
                  <a:pt x="772" y="1138"/>
                </a:cubicBezTo>
                <a:cubicBezTo>
                  <a:pt x="766" y="1082"/>
                  <a:pt x="745" y="994"/>
                  <a:pt x="735" y="934"/>
                </a:cubicBezTo>
                <a:lnTo>
                  <a:pt x="712" y="816"/>
                </a:lnTo>
                <a:lnTo>
                  <a:pt x="735" y="786"/>
                </a:lnTo>
                <a:lnTo>
                  <a:pt x="820" y="934"/>
                </a:lnTo>
                <a:cubicBezTo>
                  <a:pt x="849" y="968"/>
                  <a:pt x="867" y="1006"/>
                  <a:pt x="907" y="990"/>
                </a:cubicBezTo>
                <a:cubicBezTo>
                  <a:pt x="947" y="974"/>
                  <a:pt x="1004" y="894"/>
                  <a:pt x="1060" y="838"/>
                </a:cubicBezTo>
                <a:lnTo>
                  <a:pt x="1204" y="646"/>
                </a:lnTo>
                <a:cubicBezTo>
                  <a:pt x="1246" y="605"/>
                  <a:pt x="1286" y="608"/>
                  <a:pt x="1314" y="592"/>
                </a:cubicBezTo>
                <a:cubicBezTo>
                  <a:pt x="1342" y="576"/>
                  <a:pt x="1357" y="572"/>
                  <a:pt x="1374" y="547"/>
                </a:cubicBezTo>
                <a:cubicBezTo>
                  <a:pt x="1391" y="522"/>
                  <a:pt x="1416" y="462"/>
                  <a:pt x="1414" y="445"/>
                </a:cubicBezTo>
                <a:cubicBezTo>
                  <a:pt x="1401" y="435"/>
                  <a:pt x="1386" y="436"/>
                  <a:pt x="1365" y="445"/>
                </a:cubicBezTo>
                <a:lnTo>
                  <a:pt x="1288" y="501"/>
                </a:lnTo>
                <a:lnTo>
                  <a:pt x="1209" y="528"/>
                </a:lnTo>
                <a:lnTo>
                  <a:pt x="1234" y="445"/>
                </a:lnTo>
                <a:cubicBezTo>
                  <a:pt x="1231" y="435"/>
                  <a:pt x="1203" y="447"/>
                  <a:pt x="1192" y="468"/>
                </a:cubicBezTo>
                <a:lnTo>
                  <a:pt x="1167" y="573"/>
                </a:lnTo>
                <a:cubicBezTo>
                  <a:pt x="1117" y="639"/>
                  <a:pt x="957" y="856"/>
                  <a:pt x="892" y="862"/>
                </a:cubicBezTo>
                <a:cubicBezTo>
                  <a:pt x="852" y="790"/>
                  <a:pt x="801" y="672"/>
                  <a:pt x="775" y="607"/>
                </a:cubicBezTo>
                <a:cubicBezTo>
                  <a:pt x="751" y="543"/>
                  <a:pt x="766" y="508"/>
                  <a:pt x="747" y="480"/>
                </a:cubicBezTo>
                <a:cubicBezTo>
                  <a:pt x="728" y="449"/>
                  <a:pt x="683" y="452"/>
                  <a:pt x="664" y="439"/>
                </a:cubicBezTo>
                <a:cubicBezTo>
                  <a:pt x="645" y="426"/>
                  <a:pt x="643" y="412"/>
                  <a:pt x="634" y="402"/>
                </a:cubicBezTo>
                <a:lnTo>
                  <a:pt x="609" y="378"/>
                </a:lnTo>
                <a:close/>
              </a:path>
            </a:pathLst>
          </a:custGeom>
          <a:gradFill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graphicFrame>
        <p:nvGraphicFramePr>
          <p:cNvPr id="11" name="图示 10"/>
          <p:cNvGraphicFramePr/>
          <p:nvPr/>
        </p:nvGraphicFramePr>
        <p:xfrm>
          <a:off x="0" y="483520"/>
          <a:ext cx="5447928" cy="36319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矩形 7"/>
          <p:cNvSpPr/>
          <p:nvPr/>
        </p:nvSpPr>
        <p:spPr>
          <a:xfrm>
            <a:off x="0" y="4083918"/>
            <a:ext cx="9144000" cy="648072"/>
          </a:xfrm>
          <a:prstGeom prst="rect">
            <a:avLst/>
          </a:prstGeom>
          <a:solidFill>
            <a:schemeClr val="tx1">
              <a:alpha val="20000"/>
            </a:schemeClr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 rot="16200000">
            <a:off x="7004810" y="3327836"/>
            <a:ext cx="2859783" cy="771550"/>
            <a:chOff x="6063631" y="4104456"/>
            <a:chExt cx="2859782" cy="771550"/>
          </a:xfrm>
        </p:grpSpPr>
        <p:sp>
          <p:nvSpPr>
            <p:cNvPr id="3" name="矩形 2"/>
            <p:cNvSpPr/>
            <p:nvPr/>
          </p:nvSpPr>
          <p:spPr>
            <a:xfrm>
              <a:off x="6063631" y="4515967"/>
              <a:ext cx="1964754" cy="45719"/>
            </a:xfrm>
            <a:prstGeom prst="rect">
              <a:avLst/>
            </a:prstGeom>
            <a:solidFill>
              <a:srgbClr val="FF0066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8028384" y="4104456"/>
              <a:ext cx="771550" cy="771550"/>
            </a:xfrm>
            <a:prstGeom prst="ellipse">
              <a:avLst/>
            </a:prstGeom>
            <a:noFill/>
            <a:ln w="63500">
              <a:solidFill>
                <a:srgbClr val="FF0066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TextBox 4"/>
            <p:cNvSpPr txBox="1"/>
            <p:nvPr/>
          </p:nvSpPr>
          <p:spPr>
            <a:xfrm rot="5400000">
              <a:off x="8245724" y="3910284"/>
              <a:ext cx="43204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b="1" spc="50" dirty="0">
                  <a:ln w="13500">
                    <a:solidFill>
                      <a:schemeClr val="accent1">
                        <a:shade val="2500"/>
                        <a:alpha val="65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66000"/>
                          <a:satMod val="160000"/>
                        </a:schemeClr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path path="circle">
                      <a:fillToRect l="100000" t="100000"/>
                    </a:path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sz="54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6000"/>
                        <a:satMod val="160000"/>
                      </a:schemeClr>
                    </a:gs>
                    <a:gs pos="50000">
                      <a:schemeClr val="accent1">
                        <a:tint val="44500"/>
                        <a:satMod val="16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</a:schemeClr>
                    </a:gs>
                  </a:gsLst>
                  <a:path path="circle">
                    <a:fillToRect l="100000" t="100000"/>
                  </a:path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0" y="4876008"/>
            <a:ext cx="9144000" cy="144016"/>
          </a:xfrm>
          <a:prstGeom prst="rect">
            <a:avLst/>
          </a:prstGeom>
          <a:solidFill>
            <a:schemeClr val="tx1">
              <a:alpha val="20000"/>
            </a:schemeClr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4211960" y="4083918"/>
            <a:ext cx="42484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增加销量的三要素</a:t>
            </a:r>
          </a:p>
        </p:txBody>
      </p:sp>
      <p:sp>
        <p:nvSpPr>
          <p:cNvPr id="14" name="矩形 13"/>
          <p:cNvSpPr/>
          <p:nvPr/>
        </p:nvSpPr>
        <p:spPr>
          <a:xfrm>
            <a:off x="5508104" y="339502"/>
            <a:ext cx="2376264" cy="3672408"/>
          </a:xfrm>
          <a:prstGeom prst="rect">
            <a:avLst/>
          </a:prstGeom>
          <a:solidFill>
            <a:schemeClr val="bg1">
              <a:alpha val="0"/>
            </a:schemeClr>
          </a:solidFill>
          <a:ln w="254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 descr="39629.jpg"/>
          <p:cNvPicPr>
            <a:picLocks noChangeAspect="1"/>
          </p:cNvPicPr>
          <p:nvPr/>
        </p:nvPicPr>
        <p:blipFill>
          <a:blip r:embed="rId7" cstate="print"/>
          <a:srcRect l="6243"/>
          <a:stretch>
            <a:fillRect/>
          </a:stretch>
        </p:blipFill>
        <p:spPr>
          <a:xfrm>
            <a:off x="5652124" y="699544"/>
            <a:ext cx="2162839" cy="3075806"/>
          </a:xfrm>
          <a:prstGeom prst="rect">
            <a:avLst/>
          </a:prstGeom>
        </p:spPr>
      </p:pic>
      <p:pic>
        <p:nvPicPr>
          <p:cNvPr id="16" name="图片 15" descr="19300001376390133534644984880.jpg"/>
          <p:cNvPicPr>
            <a:picLocks noChangeAspect="1"/>
          </p:cNvPicPr>
          <p:nvPr/>
        </p:nvPicPr>
        <p:blipFill>
          <a:blip r:embed="rId8" cstate="print"/>
          <a:srcRect l="3305" t="3801"/>
          <a:stretch>
            <a:fillRect/>
          </a:stretch>
        </p:blipFill>
        <p:spPr>
          <a:xfrm>
            <a:off x="5652120" y="771552"/>
            <a:ext cx="2106840" cy="2952328"/>
          </a:xfrm>
          <a:prstGeom prst="rect">
            <a:avLst/>
          </a:prstGeom>
        </p:spPr>
      </p:pic>
      <p:pic>
        <p:nvPicPr>
          <p:cNvPr id="17" name="图片 16" descr="c75c10385343fbf2b14fccccb17eca8064388ff9.jpg"/>
          <p:cNvPicPr>
            <a:picLocks noChangeAspect="1"/>
          </p:cNvPicPr>
          <p:nvPr/>
        </p:nvPicPr>
        <p:blipFill>
          <a:blip r:embed="rId9" cstate="print"/>
          <a:srcRect l="9792" r="44779"/>
          <a:stretch>
            <a:fillRect/>
          </a:stretch>
        </p:blipFill>
        <p:spPr>
          <a:xfrm>
            <a:off x="5652120" y="699543"/>
            <a:ext cx="2088232" cy="3060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Left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Left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Graphic spid="11" grpId="0">
        <p:bldAsOne/>
      </p:bldGraphic>
      <p:bldP spid="8" grpId="0" animBg="1"/>
      <p:bldP spid="9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995686"/>
            <a:ext cx="9144000" cy="1728192"/>
          </a:xfrm>
          <a:prstGeom prst="rect">
            <a:avLst/>
          </a:prstGeom>
          <a:solidFill>
            <a:schemeClr val="tx1">
              <a:alpha val="20000"/>
            </a:schemeClr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0" y="1995686"/>
            <a:ext cx="9144000" cy="0"/>
          </a:xfrm>
          <a:prstGeom prst="line">
            <a:avLst/>
          </a:prstGeom>
          <a:ln w="63500">
            <a:gradFill flip="none" rotWithShape="1">
              <a:gsLst>
                <a:gs pos="0">
                  <a:srgbClr val="FFFFFF"/>
                </a:gs>
                <a:gs pos="7001">
                  <a:srgbClr val="E6E6E6"/>
                </a:gs>
                <a:gs pos="32001">
                  <a:srgbClr val="7D8496"/>
                </a:gs>
                <a:gs pos="47000">
                  <a:srgbClr val="E6E6E6"/>
                </a:gs>
                <a:gs pos="85001">
                  <a:srgbClr val="7D8496"/>
                </a:gs>
                <a:gs pos="100000">
                  <a:srgbClr val="E6E6E6"/>
                </a:gs>
              </a:gsLst>
              <a:path path="circle">
                <a:fillToRect l="100000" t="100000"/>
              </a:path>
              <a:tileRect r="-100000" b="-100000"/>
            </a:gra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 descr="1330751108_60743_jpg_330x0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0" y="1384128"/>
            <a:ext cx="2339752" cy="233975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051720" y="3003798"/>
            <a:ext cx="54726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产品结构</a:t>
            </a:r>
            <a:r>
              <a:rPr lang="zh-CN" altLang="en-US" sz="4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优化</a:t>
            </a:r>
            <a:endParaRPr lang="zh-CN" altLang="en-US" sz="4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51720" y="2891720"/>
            <a:ext cx="16561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要素</a:t>
            </a:r>
            <a:r>
              <a:rPr lang="zh-CN" alt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一</a:t>
            </a:r>
            <a:endParaRPr lang="zh-CN" alt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0" y="3723878"/>
            <a:ext cx="9144000" cy="0"/>
          </a:xfrm>
          <a:prstGeom prst="line">
            <a:avLst/>
          </a:prstGeom>
          <a:ln w="63500">
            <a:gradFill flip="none" rotWithShape="1">
              <a:gsLst>
                <a:gs pos="0">
                  <a:srgbClr val="FFFFFF"/>
                </a:gs>
                <a:gs pos="7001">
                  <a:srgbClr val="E6E6E6"/>
                </a:gs>
                <a:gs pos="32001">
                  <a:srgbClr val="7D8496"/>
                </a:gs>
                <a:gs pos="47000">
                  <a:srgbClr val="E6E6E6"/>
                </a:gs>
                <a:gs pos="85001">
                  <a:srgbClr val="7D8496"/>
                </a:gs>
                <a:gs pos="100000">
                  <a:srgbClr val="E6E6E6"/>
                </a:gs>
              </a:gsLst>
              <a:path path="circle">
                <a:fillToRect l="100000" t="100000"/>
              </a:path>
              <a:tileRect r="-100000" b="-100000"/>
            </a:gra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0" y="3723880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latin typeface="微软雅黑" pitchFamily="34" charset="-122"/>
                <a:ea typeface="微软雅黑" pitchFamily="34" charset="-122"/>
              </a:rPr>
              <a:t>完善品牌结构是一件非常复杂和艰苦的工作，每一天都在做这样的取舍</a:t>
            </a: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rc 7"/>
          <p:cNvSpPr>
            <a:spLocks/>
          </p:cNvSpPr>
          <p:nvPr/>
        </p:nvSpPr>
        <p:spPr bwMode="auto">
          <a:xfrm rot="692470">
            <a:off x="4111629" y="1132731"/>
            <a:ext cx="1382713" cy="1074738"/>
          </a:xfrm>
          <a:custGeom>
            <a:avLst/>
            <a:gdLst>
              <a:gd name="G0" fmla="+- 6155 0 0"/>
              <a:gd name="G1" fmla="+- 21600 0 0"/>
              <a:gd name="G2" fmla="+- 21600 0 0"/>
              <a:gd name="T0" fmla="*/ 0 w 12831"/>
              <a:gd name="T1" fmla="*/ 896 h 21600"/>
              <a:gd name="T2" fmla="*/ 12831 w 12831"/>
              <a:gd name="T3" fmla="*/ 1058 h 21600"/>
              <a:gd name="T4" fmla="*/ 6155 w 12831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831" h="21600" fill="none" extrusionOk="0">
                <a:moveTo>
                  <a:pt x="-1" y="895"/>
                </a:moveTo>
                <a:cubicBezTo>
                  <a:pt x="1997" y="301"/>
                  <a:pt x="4070" y="-1"/>
                  <a:pt x="6155" y="0"/>
                </a:cubicBezTo>
                <a:cubicBezTo>
                  <a:pt x="8422" y="0"/>
                  <a:pt x="10675" y="356"/>
                  <a:pt x="12831" y="1057"/>
                </a:cubicBezTo>
              </a:path>
              <a:path w="12831" h="21600" stroke="0" extrusionOk="0">
                <a:moveTo>
                  <a:pt x="-1" y="895"/>
                </a:moveTo>
                <a:cubicBezTo>
                  <a:pt x="1997" y="301"/>
                  <a:pt x="4070" y="-1"/>
                  <a:pt x="6155" y="0"/>
                </a:cubicBezTo>
                <a:cubicBezTo>
                  <a:pt x="8422" y="0"/>
                  <a:pt x="10675" y="356"/>
                  <a:pt x="12831" y="1057"/>
                </a:cubicBezTo>
                <a:lnTo>
                  <a:pt x="6155" y="21600"/>
                </a:lnTo>
                <a:close/>
              </a:path>
            </a:pathLst>
          </a:custGeom>
          <a:noFill/>
          <a:ln w="9525" cmpd="sng">
            <a:solidFill>
              <a:schemeClr val="tx1"/>
            </a:solidFill>
            <a:prstDash val="sysDot"/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49" name="图片 48" descr="2008121223137848_2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22" t="16400" r="2475" b="3801"/>
          <a:stretch>
            <a:fillRect/>
          </a:stretch>
        </p:blipFill>
        <p:spPr>
          <a:xfrm>
            <a:off x="2771800" y="195486"/>
            <a:ext cx="3960440" cy="4752528"/>
          </a:xfrm>
          <a:prstGeom prst="rect">
            <a:avLst/>
          </a:prstGeom>
        </p:spPr>
      </p:pic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5616579" y="1232746"/>
            <a:ext cx="333375" cy="320675"/>
            <a:chOff x="0" y="0"/>
            <a:chExt cx="298" cy="289"/>
          </a:xfrm>
        </p:grpSpPr>
        <p:pic>
          <p:nvPicPr>
            <p:cNvPr id="3" name="Picture 4" descr="circuler_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9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Oval 5"/>
            <p:cNvSpPr>
              <a:spLocks noChangeArrowheads="1"/>
            </p:cNvSpPr>
            <p:nvPr/>
          </p:nvSpPr>
          <p:spPr bwMode="auto">
            <a:xfrm>
              <a:off x="0" y="0"/>
              <a:ext cx="296" cy="289"/>
            </a:xfrm>
            <a:prstGeom prst="ellipse">
              <a:avLst/>
            </a:prstGeom>
            <a:gradFill rotWithShape="1">
              <a:gsLst>
                <a:gs pos="0">
                  <a:srgbClr val="DDDDDD">
                    <a:alpha val="54999"/>
                  </a:srgbClr>
                </a:gs>
                <a:gs pos="50000">
                  <a:srgbClr val="DDDDDD">
                    <a:gamma/>
                    <a:shade val="46275"/>
                    <a:invGamma/>
                    <a:alpha val="89999"/>
                  </a:srgbClr>
                </a:gs>
                <a:gs pos="100000">
                  <a:srgbClr val="DDDDDD">
                    <a:alpha val="54999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5" name="Picture 6" descr="Picture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0" y="3"/>
              <a:ext cx="235" cy="1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7" name="Group 14"/>
          <p:cNvGrpSpPr>
            <a:grpSpLocks/>
          </p:cNvGrpSpPr>
          <p:nvPr/>
        </p:nvGrpSpPr>
        <p:grpSpPr bwMode="auto">
          <a:xfrm>
            <a:off x="3635379" y="802532"/>
            <a:ext cx="409575" cy="393700"/>
            <a:chOff x="0" y="0"/>
            <a:chExt cx="368" cy="355"/>
          </a:xfrm>
        </p:grpSpPr>
        <p:pic>
          <p:nvPicPr>
            <p:cNvPr id="8" name="Picture 15" descr="circuler_1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368" cy="3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Oval 16"/>
            <p:cNvSpPr>
              <a:spLocks noChangeArrowheads="1"/>
            </p:cNvSpPr>
            <p:nvPr/>
          </p:nvSpPr>
          <p:spPr bwMode="auto">
            <a:xfrm>
              <a:off x="0" y="0"/>
              <a:ext cx="366" cy="355"/>
            </a:xfrm>
            <a:prstGeom prst="ellipse">
              <a:avLst/>
            </a:prstGeom>
            <a:gradFill rotWithShape="1">
              <a:gsLst>
                <a:gs pos="0">
                  <a:srgbClr val="DDDDDD">
                    <a:alpha val="54999"/>
                  </a:srgbClr>
                </a:gs>
                <a:gs pos="50000">
                  <a:srgbClr val="DDDDDD">
                    <a:gamma/>
                    <a:shade val="46275"/>
                    <a:invGamma/>
                    <a:alpha val="89999"/>
                  </a:srgbClr>
                </a:gs>
                <a:gs pos="100000">
                  <a:srgbClr val="DDDDDD">
                    <a:alpha val="54999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10" name="Picture 17" descr="Picture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6" y="4"/>
              <a:ext cx="291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9" name="Group 26"/>
          <p:cNvGrpSpPr>
            <a:grpSpLocks/>
          </p:cNvGrpSpPr>
          <p:nvPr/>
        </p:nvGrpSpPr>
        <p:grpSpPr bwMode="auto">
          <a:xfrm>
            <a:off x="2459038" y="2163021"/>
            <a:ext cx="660400" cy="631825"/>
            <a:chOff x="0" y="0"/>
            <a:chExt cx="530" cy="512"/>
          </a:xfrm>
        </p:grpSpPr>
        <p:pic>
          <p:nvPicPr>
            <p:cNvPr id="20" name="Picture 27" descr="circuler_1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0" y="0"/>
              <a:ext cx="530" cy="5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" name="Oval 28"/>
            <p:cNvSpPr>
              <a:spLocks noChangeArrowheads="1"/>
            </p:cNvSpPr>
            <p:nvPr/>
          </p:nvSpPr>
          <p:spPr bwMode="auto">
            <a:xfrm>
              <a:off x="0" y="0"/>
              <a:ext cx="526" cy="512"/>
            </a:xfrm>
            <a:prstGeom prst="ellipse">
              <a:avLst/>
            </a:prstGeom>
            <a:gradFill rotWithShape="1">
              <a:gsLst>
                <a:gs pos="0">
                  <a:srgbClr val="DDDDDD">
                    <a:alpha val="54999"/>
                  </a:srgbClr>
                </a:gs>
                <a:gs pos="50000">
                  <a:srgbClr val="DDDDDD">
                    <a:gamma/>
                    <a:shade val="46275"/>
                    <a:invGamma/>
                    <a:alpha val="89999"/>
                  </a:srgbClr>
                </a:gs>
                <a:gs pos="100000">
                  <a:srgbClr val="DDDDDD">
                    <a:alpha val="54999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22" name="Picture 29" descr="Picture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3" y="5"/>
              <a:ext cx="419" cy="1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1" name="Arc 38"/>
          <p:cNvSpPr>
            <a:spLocks/>
          </p:cNvSpPr>
          <p:nvPr/>
        </p:nvSpPr>
        <p:spPr bwMode="auto">
          <a:xfrm rot="692470">
            <a:off x="4743450" y="1461344"/>
            <a:ext cx="1951038" cy="933450"/>
          </a:xfrm>
          <a:custGeom>
            <a:avLst/>
            <a:gdLst>
              <a:gd name="G0" fmla="+- 0 0 0"/>
              <a:gd name="G1" fmla="+- 18769 0 0"/>
              <a:gd name="G2" fmla="+- 21600 0 0"/>
              <a:gd name="T0" fmla="*/ 10691 w 18088"/>
              <a:gd name="T1" fmla="*/ 0 h 18769"/>
              <a:gd name="T2" fmla="*/ 18088 w 18088"/>
              <a:gd name="T3" fmla="*/ 6964 h 18769"/>
              <a:gd name="T4" fmla="*/ 0 w 18088"/>
              <a:gd name="T5" fmla="*/ 18769 h 187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8088" h="18769" fill="none" extrusionOk="0">
                <a:moveTo>
                  <a:pt x="10690" y="0"/>
                </a:moveTo>
                <a:cubicBezTo>
                  <a:pt x="13675" y="1700"/>
                  <a:pt x="16211" y="4087"/>
                  <a:pt x="18088" y="6963"/>
                </a:cubicBezTo>
              </a:path>
              <a:path w="18088" h="18769" stroke="0" extrusionOk="0">
                <a:moveTo>
                  <a:pt x="10690" y="0"/>
                </a:moveTo>
                <a:cubicBezTo>
                  <a:pt x="13675" y="1700"/>
                  <a:pt x="16211" y="4087"/>
                  <a:pt x="18088" y="6963"/>
                </a:cubicBezTo>
                <a:lnTo>
                  <a:pt x="0" y="18769"/>
                </a:lnTo>
                <a:close/>
              </a:path>
            </a:pathLst>
          </a:custGeom>
          <a:noFill/>
          <a:ln w="12700" cmpd="sng">
            <a:solidFill>
              <a:schemeClr val="tx1"/>
            </a:solidFill>
            <a:prstDash val="sysDot"/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50" name="组合 49"/>
          <p:cNvGrpSpPr/>
          <p:nvPr/>
        </p:nvGrpSpPr>
        <p:grpSpPr>
          <a:xfrm>
            <a:off x="2289175" y="1796308"/>
            <a:ext cx="4629150" cy="1763713"/>
            <a:chOff x="2289175" y="1796306"/>
            <a:chExt cx="4629150" cy="1763713"/>
          </a:xfrm>
        </p:grpSpPr>
        <p:grpSp>
          <p:nvGrpSpPr>
            <p:cNvPr id="27" name="Group 34"/>
            <p:cNvGrpSpPr>
              <a:grpSpLocks/>
            </p:cNvGrpSpPr>
            <p:nvPr/>
          </p:nvGrpSpPr>
          <p:grpSpPr bwMode="auto">
            <a:xfrm>
              <a:off x="5765800" y="2925019"/>
              <a:ext cx="660400" cy="635000"/>
              <a:chOff x="0" y="0"/>
              <a:chExt cx="530" cy="512"/>
            </a:xfrm>
          </p:grpSpPr>
          <p:pic>
            <p:nvPicPr>
              <p:cNvPr id="28" name="Picture 35" descr="circuler_1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0" y="0"/>
                <a:ext cx="530" cy="5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9" name="Oval 3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26" cy="512"/>
              </a:xfrm>
              <a:prstGeom prst="ellipse">
                <a:avLst/>
              </a:prstGeom>
              <a:gradFill rotWithShape="1">
                <a:gsLst>
                  <a:gs pos="0">
                    <a:srgbClr val="DDDDDD">
                      <a:alpha val="54999"/>
                    </a:srgbClr>
                  </a:gs>
                  <a:gs pos="50000">
                    <a:srgbClr val="DDDDDD">
                      <a:gamma/>
                      <a:shade val="46275"/>
                      <a:invGamma/>
                      <a:alpha val="89999"/>
                    </a:srgbClr>
                  </a:gs>
                  <a:gs pos="100000">
                    <a:srgbClr val="DDDDDD">
                      <a:alpha val="54999"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pic>
            <p:nvPicPr>
              <p:cNvPr id="30" name="Picture 37" descr="Picture2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53" y="5"/>
                <a:ext cx="419" cy="18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32" name="Arc 39"/>
            <p:cNvSpPr>
              <a:spLocks/>
            </p:cNvSpPr>
            <p:nvPr/>
          </p:nvSpPr>
          <p:spPr bwMode="auto">
            <a:xfrm rot="692470">
              <a:off x="4589463" y="2366219"/>
              <a:ext cx="2328862" cy="657225"/>
            </a:xfrm>
            <a:custGeom>
              <a:avLst/>
              <a:gdLst>
                <a:gd name="G0" fmla="+- 0 0 0"/>
                <a:gd name="G1" fmla="+- 1042 0 0"/>
                <a:gd name="G2" fmla="+- 21600 0 0"/>
                <a:gd name="T0" fmla="*/ 21575 w 21600"/>
                <a:gd name="T1" fmla="*/ 0 h 13223"/>
                <a:gd name="T2" fmla="*/ 17837 w 21600"/>
                <a:gd name="T3" fmla="*/ 13223 h 13223"/>
                <a:gd name="T4" fmla="*/ 0 w 21600"/>
                <a:gd name="T5" fmla="*/ 1042 h 13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13223" fill="none" extrusionOk="0">
                  <a:moveTo>
                    <a:pt x="21574" y="0"/>
                  </a:moveTo>
                  <a:cubicBezTo>
                    <a:pt x="21591" y="347"/>
                    <a:pt x="21600" y="694"/>
                    <a:pt x="21600" y="1042"/>
                  </a:cubicBezTo>
                  <a:cubicBezTo>
                    <a:pt x="21600" y="5388"/>
                    <a:pt x="20288" y="9633"/>
                    <a:pt x="17837" y="13223"/>
                  </a:cubicBezTo>
                </a:path>
                <a:path w="21600" h="13223" stroke="0" extrusionOk="0">
                  <a:moveTo>
                    <a:pt x="21574" y="0"/>
                  </a:moveTo>
                  <a:cubicBezTo>
                    <a:pt x="21591" y="347"/>
                    <a:pt x="21600" y="694"/>
                    <a:pt x="21600" y="1042"/>
                  </a:cubicBezTo>
                  <a:cubicBezTo>
                    <a:pt x="21600" y="5388"/>
                    <a:pt x="20288" y="9633"/>
                    <a:pt x="17837" y="13223"/>
                  </a:cubicBezTo>
                  <a:lnTo>
                    <a:pt x="0" y="1042"/>
                  </a:lnTo>
                  <a:close/>
                </a:path>
              </a:pathLst>
            </a:custGeom>
            <a:noFill/>
            <a:ln w="12700" cmpd="sng">
              <a:solidFill>
                <a:schemeClr val="tx1"/>
              </a:solidFill>
              <a:prstDash val="sysDot"/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3" name="Arc 40"/>
            <p:cNvSpPr>
              <a:spLocks/>
            </p:cNvSpPr>
            <p:nvPr/>
          </p:nvSpPr>
          <p:spPr bwMode="auto">
            <a:xfrm rot="692470">
              <a:off x="4551363" y="2294781"/>
              <a:ext cx="1309687" cy="1047750"/>
            </a:xfrm>
            <a:custGeom>
              <a:avLst/>
              <a:gdLst>
                <a:gd name="G0" fmla="+- 0 0 0"/>
                <a:gd name="G1" fmla="+- 0 0 0"/>
                <a:gd name="G2" fmla="+- 21600 0 0"/>
                <a:gd name="T0" fmla="*/ 12127 w 12127"/>
                <a:gd name="T1" fmla="*/ 17875 h 21079"/>
                <a:gd name="T2" fmla="*/ 4714 w 12127"/>
                <a:gd name="T3" fmla="*/ 21079 h 21079"/>
                <a:gd name="T4" fmla="*/ 0 w 12127"/>
                <a:gd name="T5" fmla="*/ 0 h 210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127" h="21079" fill="none" extrusionOk="0">
                  <a:moveTo>
                    <a:pt x="12126" y="17874"/>
                  </a:moveTo>
                  <a:cubicBezTo>
                    <a:pt x="9879" y="19399"/>
                    <a:pt x="7364" y="20486"/>
                    <a:pt x="4714" y="21079"/>
                  </a:cubicBezTo>
                </a:path>
                <a:path w="12127" h="21079" stroke="0" extrusionOk="0">
                  <a:moveTo>
                    <a:pt x="12126" y="17874"/>
                  </a:moveTo>
                  <a:cubicBezTo>
                    <a:pt x="9879" y="19399"/>
                    <a:pt x="7364" y="20486"/>
                    <a:pt x="4714" y="21079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 w="12700" cmpd="sng">
              <a:solidFill>
                <a:schemeClr val="tx1"/>
              </a:solidFill>
              <a:prstDash val="sysDot"/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4" name="Arc 41"/>
            <p:cNvSpPr>
              <a:spLocks/>
            </p:cNvSpPr>
            <p:nvPr/>
          </p:nvSpPr>
          <p:spPr bwMode="auto">
            <a:xfrm rot="692470">
              <a:off x="3087688" y="1997919"/>
              <a:ext cx="1503362" cy="1009650"/>
            </a:xfrm>
            <a:custGeom>
              <a:avLst/>
              <a:gdLst>
                <a:gd name="G0" fmla="+- 13927 0 0"/>
                <a:gd name="G1" fmla="+- 0 0 0"/>
                <a:gd name="G2" fmla="+- 21600 0 0"/>
                <a:gd name="T0" fmla="*/ 6735 w 13927"/>
                <a:gd name="T1" fmla="*/ 20367 h 20367"/>
                <a:gd name="T2" fmla="*/ 0 w 13927"/>
                <a:gd name="T3" fmla="*/ 16511 h 20367"/>
                <a:gd name="T4" fmla="*/ 13927 w 13927"/>
                <a:gd name="T5" fmla="*/ 0 h 20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927" h="20367" fill="none" extrusionOk="0">
                  <a:moveTo>
                    <a:pt x="6734" y="20367"/>
                  </a:moveTo>
                  <a:cubicBezTo>
                    <a:pt x="4275" y="19499"/>
                    <a:pt x="1993" y="18192"/>
                    <a:pt x="0" y="16510"/>
                  </a:cubicBezTo>
                </a:path>
                <a:path w="13927" h="20367" stroke="0" extrusionOk="0">
                  <a:moveTo>
                    <a:pt x="6734" y="20367"/>
                  </a:moveTo>
                  <a:cubicBezTo>
                    <a:pt x="4275" y="19499"/>
                    <a:pt x="1993" y="18192"/>
                    <a:pt x="0" y="16510"/>
                  </a:cubicBezTo>
                  <a:lnTo>
                    <a:pt x="13927" y="0"/>
                  </a:lnTo>
                  <a:close/>
                </a:path>
              </a:pathLst>
            </a:custGeom>
            <a:noFill/>
            <a:ln w="12700" cmpd="sng">
              <a:solidFill>
                <a:schemeClr val="tx1"/>
              </a:solidFill>
              <a:prstDash val="sysDot"/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5" name="Arc 42"/>
            <p:cNvSpPr>
              <a:spLocks/>
            </p:cNvSpPr>
            <p:nvPr/>
          </p:nvSpPr>
          <p:spPr bwMode="auto">
            <a:xfrm rot="692470">
              <a:off x="2289175" y="1796306"/>
              <a:ext cx="2332038" cy="604838"/>
            </a:xfrm>
            <a:custGeom>
              <a:avLst/>
              <a:gdLst>
                <a:gd name="G0" fmla="+- 21600 0 0"/>
                <a:gd name="G1" fmla="+- 2426 0 0"/>
                <a:gd name="G2" fmla="+- 21600 0 0"/>
                <a:gd name="T0" fmla="*/ 2337 w 21600"/>
                <a:gd name="T1" fmla="*/ 12198 h 12198"/>
                <a:gd name="T2" fmla="*/ 137 w 21600"/>
                <a:gd name="T3" fmla="*/ 0 h 12198"/>
                <a:gd name="T4" fmla="*/ 21600 w 21600"/>
                <a:gd name="T5" fmla="*/ 2426 h 12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12198" fill="none" extrusionOk="0">
                  <a:moveTo>
                    <a:pt x="2336" y="12198"/>
                  </a:moveTo>
                  <a:cubicBezTo>
                    <a:pt x="800" y="9169"/>
                    <a:pt x="0" y="5821"/>
                    <a:pt x="0" y="2426"/>
                  </a:cubicBezTo>
                  <a:cubicBezTo>
                    <a:pt x="-1" y="1615"/>
                    <a:pt x="45" y="805"/>
                    <a:pt x="136" y="-1"/>
                  </a:cubicBezTo>
                </a:path>
                <a:path w="21600" h="12198" stroke="0" extrusionOk="0">
                  <a:moveTo>
                    <a:pt x="2336" y="12198"/>
                  </a:moveTo>
                  <a:cubicBezTo>
                    <a:pt x="800" y="9169"/>
                    <a:pt x="0" y="5821"/>
                    <a:pt x="0" y="2426"/>
                  </a:cubicBezTo>
                  <a:cubicBezTo>
                    <a:pt x="-1" y="1615"/>
                    <a:pt x="45" y="805"/>
                    <a:pt x="136" y="-1"/>
                  </a:cubicBezTo>
                  <a:lnTo>
                    <a:pt x="21600" y="2426"/>
                  </a:lnTo>
                  <a:close/>
                </a:path>
              </a:pathLst>
            </a:custGeom>
            <a:noFill/>
            <a:ln w="12700" cmpd="sng">
              <a:solidFill>
                <a:schemeClr val="tx1"/>
              </a:solidFill>
              <a:prstDash val="sysDot"/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6" name="Arc 43"/>
          <p:cNvSpPr>
            <a:spLocks/>
          </p:cNvSpPr>
          <p:nvPr/>
        </p:nvSpPr>
        <p:spPr bwMode="auto">
          <a:xfrm rot="692470">
            <a:off x="2943228" y="1077171"/>
            <a:ext cx="1808163" cy="903287"/>
          </a:xfrm>
          <a:custGeom>
            <a:avLst/>
            <a:gdLst>
              <a:gd name="G0" fmla="+- 16756 0 0"/>
              <a:gd name="G1" fmla="+- 18207 0 0"/>
              <a:gd name="G2" fmla="+- 21600 0 0"/>
              <a:gd name="T0" fmla="*/ 0 w 16756"/>
              <a:gd name="T1" fmla="*/ 4577 h 18207"/>
              <a:gd name="T2" fmla="*/ 5134 w 16756"/>
              <a:gd name="T3" fmla="*/ 0 h 18207"/>
              <a:gd name="T4" fmla="*/ 16756 w 16756"/>
              <a:gd name="T5" fmla="*/ 18207 h 18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6756" h="18207" fill="none" extrusionOk="0">
                <a:moveTo>
                  <a:pt x="-1" y="4576"/>
                </a:moveTo>
                <a:cubicBezTo>
                  <a:pt x="1455" y="2786"/>
                  <a:pt x="3189" y="1241"/>
                  <a:pt x="5134" y="0"/>
                </a:cubicBezTo>
              </a:path>
              <a:path w="16756" h="18207" stroke="0" extrusionOk="0">
                <a:moveTo>
                  <a:pt x="-1" y="4576"/>
                </a:moveTo>
                <a:cubicBezTo>
                  <a:pt x="1455" y="2786"/>
                  <a:pt x="3189" y="1241"/>
                  <a:pt x="5134" y="0"/>
                </a:cubicBezTo>
                <a:lnTo>
                  <a:pt x="16756" y="18207"/>
                </a:lnTo>
                <a:close/>
              </a:path>
            </a:pathLst>
          </a:custGeom>
          <a:noFill/>
          <a:ln w="12700" cmpd="sng">
            <a:solidFill>
              <a:schemeClr val="tx1"/>
            </a:solidFill>
            <a:prstDash val="sysDot"/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46" name="组合 45"/>
          <p:cNvGrpSpPr/>
          <p:nvPr/>
        </p:nvGrpSpPr>
        <p:grpSpPr>
          <a:xfrm>
            <a:off x="2073275" y="889844"/>
            <a:ext cx="984250" cy="952500"/>
            <a:chOff x="2073275" y="889844"/>
            <a:chExt cx="984250" cy="952500"/>
          </a:xfrm>
        </p:grpSpPr>
        <p:grpSp>
          <p:nvGrpSpPr>
            <p:cNvPr id="15" name="Group 22"/>
            <p:cNvGrpSpPr>
              <a:grpSpLocks/>
            </p:cNvGrpSpPr>
            <p:nvPr/>
          </p:nvGrpSpPr>
          <p:grpSpPr bwMode="auto">
            <a:xfrm>
              <a:off x="2073275" y="889844"/>
              <a:ext cx="984250" cy="952500"/>
              <a:chOff x="0" y="0"/>
              <a:chExt cx="433" cy="422"/>
            </a:xfrm>
          </p:grpSpPr>
          <p:pic>
            <p:nvPicPr>
              <p:cNvPr id="16" name="Picture 23" descr="circuler_1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0" y="0"/>
                <a:ext cx="430" cy="4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7" name="Oval 2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33" cy="422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alpha val="79999"/>
                    </a:schemeClr>
                  </a:gs>
                  <a:gs pos="50000">
                    <a:schemeClr val="folHlink">
                      <a:gamma/>
                      <a:shade val="46275"/>
                      <a:invGamma/>
                    </a:schemeClr>
                  </a:gs>
                  <a:gs pos="100000">
                    <a:schemeClr val="folHlink">
                      <a:alpha val="79999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pic>
            <p:nvPicPr>
              <p:cNvPr id="18" name="Picture 25" descr="Picture2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43" y="4"/>
                <a:ext cx="345" cy="1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37" name="Rectangle 44"/>
            <p:cNvSpPr>
              <a:spLocks noChangeArrowheads="1"/>
            </p:cNvSpPr>
            <p:nvPr/>
          </p:nvSpPr>
          <p:spPr bwMode="auto">
            <a:xfrm>
              <a:off x="2209800" y="915566"/>
              <a:ext cx="611065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buClr>
                  <a:srgbClr val="FF0066"/>
                </a:buClr>
                <a:buSzPct val="75000"/>
                <a:buFont typeface="Arial" pitchFamily="34" charset="0"/>
                <a:buNone/>
              </a:pPr>
              <a:r>
                <a:rPr lang="en-US" altLang="zh-CN" sz="54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en-US" altLang="zh-CN" sz="54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3738563" y="2523382"/>
            <a:ext cx="1263650" cy="1248698"/>
            <a:chOff x="3738563" y="2523381"/>
            <a:chExt cx="1263650" cy="1248697"/>
          </a:xfrm>
        </p:grpSpPr>
        <p:grpSp>
          <p:nvGrpSpPr>
            <p:cNvPr id="23" name="Group 30"/>
            <p:cNvGrpSpPr>
              <a:grpSpLocks/>
            </p:cNvGrpSpPr>
            <p:nvPr/>
          </p:nvGrpSpPr>
          <p:grpSpPr bwMode="auto">
            <a:xfrm>
              <a:off x="3738563" y="2523381"/>
              <a:ext cx="1263650" cy="1222375"/>
              <a:chOff x="0" y="0"/>
              <a:chExt cx="636" cy="616"/>
            </a:xfrm>
          </p:grpSpPr>
          <p:pic>
            <p:nvPicPr>
              <p:cNvPr id="24" name="Picture 31" descr="circuler_1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0" y="0"/>
                <a:ext cx="636" cy="61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5" name="Oval 3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632" cy="616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79999"/>
                    </a:schemeClr>
                  </a:gs>
                  <a:gs pos="50000">
                    <a:schemeClr val="accent1">
                      <a:gamma/>
                      <a:shade val="60000"/>
                      <a:invGamma/>
                    </a:schemeClr>
                  </a:gs>
                  <a:gs pos="100000">
                    <a:schemeClr val="accent1">
                      <a:alpha val="79999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pic>
            <p:nvPicPr>
              <p:cNvPr id="26" name="Picture 33" descr="Picture2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63" y="6"/>
                <a:ext cx="503" cy="21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38" name="Rectangle 45"/>
            <p:cNvSpPr>
              <a:spLocks noChangeArrowheads="1"/>
            </p:cNvSpPr>
            <p:nvPr/>
          </p:nvSpPr>
          <p:spPr bwMode="auto">
            <a:xfrm>
              <a:off x="3962284" y="2571750"/>
              <a:ext cx="753732" cy="12003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buClr>
                  <a:srgbClr val="FF0066"/>
                </a:buClr>
                <a:buSzPct val="75000"/>
                <a:buFont typeface="Arial" pitchFamily="34" charset="0"/>
                <a:buNone/>
              </a:pPr>
              <a:r>
                <a:rPr lang="en-US" altLang="zh-CN" sz="72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en-US" altLang="zh-CN" sz="72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6473825" y="1851673"/>
            <a:ext cx="914400" cy="1015663"/>
            <a:chOff x="6473825" y="1851670"/>
            <a:chExt cx="914400" cy="1015663"/>
          </a:xfrm>
        </p:grpSpPr>
        <p:grpSp>
          <p:nvGrpSpPr>
            <p:cNvPr id="11" name="Group 18"/>
            <p:cNvGrpSpPr>
              <a:grpSpLocks/>
            </p:cNvGrpSpPr>
            <p:nvPr/>
          </p:nvGrpSpPr>
          <p:grpSpPr bwMode="auto">
            <a:xfrm rot="692470">
              <a:off x="6473825" y="1955056"/>
              <a:ext cx="914400" cy="885825"/>
              <a:chOff x="0" y="0"/>
              <a:chExt cx="436" cy="422"/>
            </a:xfrm>
          </p:grpSpPr>
          <p:pic>
            <p:nvPicPr>
              <p:cNvPr id="12" name="Picture 19" descr="circuler_1"/>
              <p:cNvPicPr>
                <a:picLocks noChangeAspect="1" noChangeArrowheads="1"/>
              </p:cNvPicPr>
              <p:nvPr/>
            </p:nvPicPr>
            <p:blipFill>
              <a:blip r:embed="rId10" cstate="print"/>
              <a:srcRect/>
              <a:stretch>
                <a:fillRect/>
              </a:stretch>
            </p:blipFill>
            <p:spPr bwMode="auto">
              <a:xfrm>
                <a:off x="0" y="0"/>
                <a:ext cx="436" cy="4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3" name="Oval 2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33" cy="422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alpha val="78999"/>
                    </a:schemeClr>
                  </a:gs>
                  <a:gs pos="50000">
                    <a:schemeClr val="accent2">
                      <a:gamma/>
                      <a:shade val="46275"/>
                      <a:invGamma/>
                    </a:schemeClr>
                  </a:gs>
                  <a:gs pos="100000">
                    <a:schemeClr val="accent2">
                      <a:alpha val="78999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pic>
            <p:nvPicPr>
              <p:cNvPr id="14" name="Picture 21" descr="Picture2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43" y="4"/>
                <a:ext cx="345" cy="1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39" name="Rectangle 46"/>
            <p:cNvSpPr>
              <a:spLocks noChangeArrowheads="1"/>
            </p:cNvSpPr>
            <p:nvPr/>
          </p:nvSpPr>
          <p:spPr bwMode="auto">
            <a:xfrm>
              <a:off x="6649149" y="1851670"/>
              <a:ext cx="659155" cy="10156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>
                <a:buClr>
                  <a:srgbClr val="FF0066"/>
                </a:buClr>
                <a:buSzPct val="75000"/>
                <a:buFont typeface="Arial" pitchFamily="34" charset="0"/>
                <a:buNone/>
              </a:pPr>
              <a:r>
                <a:rPr lang="en-US" altLang="zh-CN" sz="60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</a:p>
          </p:txBody>
        </p:sp>
      </p:grpSp>
      <p:sp>
        <p:nvSpPr>
          <p:cNvPr id="40" name="AutoShape 47"/>
          <p:cNvSpPr>
            <a:spLocks/>
          </p:cNvSpPr>
          <p:nvPr/>
        </p:nvSpPr>
        <p:spPr bwMode="auto">
          <a:xfrm>
            <a:off x="7397750" y="1324819"/>
            <a:ext cx="1746250" cy="544512"/>
          </a:xfrm>
          <a:prstGeom prst="accentCallout2">
            <a:avLst>
              <a:gd name="adj1" fmla="val 20991"/>
              <a:gd name="adj2" fmla="val -4366"/>
              <a:gd name="adj3" fmla="val 20991"/>
              <a:gd name="adj4" fmla="val -13454"/>
              <a:gd name="adj5" fmla="val 125657"/>
              <a:gd name="adj6" fmla="val -22546"/>
            </a:avLst>
          </a:prstGeom>
          <a:noFill/>
          <a:ln w="9525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lvl="0">
              <a:lnSpc>
                <a:spcPct val="90000"/>
              </a:lnSpc>
            </a:pPr>
            <a:r>
              <a:rPr lang="zh-CN" altLang="zh-CN" sz="1400" b="1" dirty="0" smtClean="0">
                <a:latin typeface="微软雅黑" pitchFamily="34" charset="-122"/>
                <a:ea typeface="微软雅黑" pitchFamily="34" charset="-122"/>
              </a:rPr>
              <a:t>对专营店所处的市场环境要有充分的了解</a:t>
            </a:r>
          </a:p>
          <a:p>
            <a:pPr>
              <a:lnSpc>
                <a:spcPct val="90000"/>
              </a:lnSpc>
            </a:pPr>
            <a:endParaRPr lang="en-US" altLang="zh-CN" b="1" dirty="0">
              <a:ea typeface="宋体" pitchFamily="2" charset="-122"/>
            </a:endParaRPr>
          </a:p>
        </p:txBody>
      </p:sp>
      <p:sp>
        <p:nvSpPr>
          <p:cNvPr id="41" name="AutoShape 48"/>
          <p:cNvSpPr>
            <a:spLocks/>
          </p:cNvSpPr>
          <p:nvPr/>
        </p:nvSpPr>
        <p:spPr bwMode="auto">
          <a:xfrm>
            <a:off x="5340354" y="3763219"/>
            <a:ext cx="2371725" cy="544512"/>
          </a:xfrm>
          <a:prstGeom prst="accentCallout2">
            <a:avLst>
              <a:gd name="adj1" fmla="val 20991"/>
              <a:gd name="adj2" fmla="val -3213"/>
              <a:gd name="adj3" fmla="val 20991"/>
              <a:gd name="adj4" fmla="val -13051"/>
              <a:gd name="adj5" fmla="val -40523"/>
              <a:gd name="adj6" fmla="val -23227"/>
            </a:avLst>
          </a:prstGeom>
          <a:noFill/>
          <a:ln w="9525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lnSpc>
                <a:spcPct val="90000"/>
              </a:lnSpc>
            </a:pPr>
            <a:r>
              <a:rPr lang="zh-CN" altLang="zh-CN" sz="1400" b="1" dirty="0" smtClean="0">
                <a:latin typeface="微软雅黑" pitchFamily="34" charset="-122"/>
                <a:ea typeface="微软雅黑" pitchFamily="34" charset="-122"/>
              </a:rPr>
              <a:t>对专营店本地市场需求要有准确的预测</a:t>
            </a:r>
            <a:endParaRPr lang="en-US" altLang="zh-CN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AutoShape 49"/>
          <p:cNvSpPr>
            <a:spLocks/>
          </p:cNvSpPr>
          <p:nvPr/>
        </p:nvSpPr>
        <p:spPr bwMode="auto">
          <a:xfrm>
            <a:off x="463550" y="421533"/>
            <a:ext cx="1790700" cy="544513"/>
          </a:xfrm>
          <a:prstGeom prst="accentCallout2">
            <a:avLst>
              <a:gd name="adj1" fmla="val 20991"/>
              <a:gd name="adj2" fmla="val 104255"/>
              <a:gd name="adj3" fmla="val 20991"/>
              <a:gd name="adj4" fmla="val 109218"/>
              <a:gd name="adj5" fmla="val 107287"/>
              <a:gd name="adj6" fmla="val 114449"/>
            </a:avLst>
          </a:prstGeom>
          <a:noFill/>
          <a:ln w="9525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algn="r">
              <a:lnSpc>
                <a:spcPct val="90000"/>
              </a:lnSpc>
            </a:pPr>
            <a:r>
              <a:rPr lang="zh-CN" altLang="zh-CN" sz="1400" b="1" dirty="0" smtClean="0">
                <a:latin typeface="微软雅黑" pitchFamily="34" charset="-122"/>
                <a:ea typeface="微软雅黑" pitchFamily="34" charset="-122"/>
              </a:rPr>
              <a:t>对专营店的产品特性要了然于胸</a:t>
            </a:r>
            <a:endParaRPr lang="en-US" altLang="zh-CN" sz="14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179512" y="2499742"/>
            <a:ext cx="2196752" cy="2232248"/>
            <a:chOff x="179512" y="2499742"/>
            <a:chExt cx="2196752" cy="2232248"/>
          </a:xfrm>
        </p:grpSpPr>
        <p:sp>
          <p:nvSpPr>
            <p:cNvPr id="52" name="矩形 51"/>
            <p:cNvSpPr/>
            <p:nvPr/>
          </p:nvSpPr>
          <p:spPr>
            <a:xfrm>
              <a:off x="179512" y="2499742"/>
              <a:ext cx="2196752" cy="2232248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 w="254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矩形 50"/>
            <p:cNvSpPr/>
            <p:nvPr/>
          </p:nvSpPr>
          <p:spPr>
            <a:xfrm>
              <a:off x="323528" y="2643758"/>
              <a:ext cx="1944216" cy="1944216"/>
            </a:xfrm>
            <a:prstGeom prst="rect">
              <a:avLst/>
            </a:prstGeom>
            <a:solidFill>
              <a:schemeClr val="tx1">
                <a:alpha val="20000"/>
              </a:schemeClr>
            </a:solidFill>
            <a:ln w="63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b="1" spc="50" dirty="0" smtClean="0">
                  <a:ln w="13500">
                    <a:solidFill>
                      <a:schemeClr val="accent1">
                        <a:shade val="2500"/>
                        <a:alpha val="65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产品结构</a:t>
              </a:r>
              <a:r>
                <a:rPr lang="zh-CN" altLang="en-US" sz="6000" b="1" spc="50" dirty="0" smtClean="0">
                  <a:ln w="13500">
                    <a:solidFill>
                      <a:schemeClr val="accent1">
                        <a:shade val="2500"/>
                        <a:alpha val="6500"/>
                      </a:schemeClr>
                    </a:solidFill>
                    <a:prstDash val="solid"/>
                  </a:ln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优化</a:t>
              </a:r>
              <a:endParaRPr lang="zh-CN" altLang="en-US" sz="60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  <p:bldP spid="4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64088" y="2571752"/>
            <a:ext cx="356388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</a:t>
            </a:r>
            <a:r>
              <a:rPr lang="zh-CN" altLang="zh-CN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市场预测离不开市场调研，只有通过调研才能把握市场需求的现状、动态及发展趋势。在产品结构调整之前，一定要密切关注市场需求的变化。 </a:t>
            </a:r>
            <a:r>
              <a:rPr lang="en-US" altLang="zh-CN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</a:t>
            </a:r>
          </a:p>
          <a:p>
            <a:r>
              <a:rPr lang="en-US" altLang="zh-CN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</a:t>
            </a:r>
            <a:r>
              <a:rPr lang="zh-CN" altLang="zh-CN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根据每个品牌的供需情况，以定量、定性相结合的市场预测方法，对新品牌、主销品牌、紧俏品牌进行需求预测，做到需求预测准确。</a:t>
            </a: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0"/>
            <a:ext cx="9144000" cy="771550"/>
          </a:xfrm>
          <a:prstGeom prst="rect">
            <a:avLst/>
          </a:prstGeom>
          <a:solidFill>
            <a:schemeClr val="tx1">
              <a:alpha val="20000"/>
            </a:schemeClr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9559" y="185176"/>
            <a:ext cx="432842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6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rgbClr val="E6DCAC"/>
                    </a:gs>
                    <a:gs pos="12000">
                      <a:srgbClr val="E6D78A"/>
                    </a:gs>
                    <a:gs pos="30000">
                      <a:srgbClr val="C7AC4C"/>
                    </a:gs>
                    <a:gs pos="45000">
                      <a:srgbClr val="E6D78A"/>
                    </a:gs>
                    <a:gs pos="77000">
                      <a:srgbClr val="C7AC4C"/>
                    </a:gs>
                    <a:gs pos="100000">
                      <a:srgbClr val="E6DCAC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eestyle Script" pitchFamily="66" charset="0"/>
                <a:ea typeface="微软雅黑" pitchFamily="34" charset="-122"/>
              </a:rPr>
              <a:t>Accurate prediction </a:t>
            </a:r>
            <a:endParaRPr lang="en-US" altLang="zh-CN" sz="6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gradFill flip="none" rotWithShape="1">
                <a:gsLst>
                  <a:gs pos="0">
                    <a:srgbClr val="E6DCAC"/>
                  </a:gs>
                  <a:gs pos="12000">
                    <a:srgbClr val="E6D78A"/>
                  </a:gs>
                  <a:gs pos="30000">
                    <a:srgbClr val="C7AC4C"/>
                  </a:gs>
                  <a:gs pos="45000">
                    <a:srgbClr val="E6D78A"/>
                  </a:gs>
                  <a:gs pos="77000">
                    <a:srgbClr val="C7AC4C"/>
                  </a:gs>
                  <a:gs pos="100000">
                    <a:srgbClr val="E6DCAC"/>
                  </a:gs>
                </a:gsLst>
                <a:path path="circle">
                  <a:fillToRect l="100000" t="100000"/>
                </a:path>
                <a:tileRect r="-100000" b="-1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eestyle Script" pitchFamily="66" charset="0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39552" y="285902"/>
            <a:ext cx="3506088" cy="3416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zh-CN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对专营店本地市场需求准确预测</a:t>
            </a:r>
            <a:endParaRPr lang="en-US" altLang="zh-CN" b="1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/>
          <p:cNvSpPr/>
          <p:nvPr/>
        </p:nvSpPr>
        <p:spPr>
          <a:xfrm>
            <a:off x="0" y="2643758"/>
            <a:ext cx="9144000" cy="2160240"/>
          </a:xfrm>
          <a:prstGeom prst="rect">
            <a:avLst/>
          </a:prstGeom>
          <a:solidFill>
            <a:schemeClr val="tx1">
              <a:alpha val="20000"/>
            </a:schemeClr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0"/>
            <a:ext cx="9144000" cy="771550"/>
          </a:xfrm>
          <a:prstGeom prst="rect">
            <a:avLst/>
          </a:prstGeom>
          <a:solidFill>
            <a:schemeClr val="tx1">
              <a:alpha val="20000"/>
            </a:schemeClr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9555" y="267494"/>
            <a:ext cx="380264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6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rgbClr val="E6DCAC"/>
                    </a:gs>
                    <a:gs pos="12000">
                      <a:srgbClr val="E6D78A"/>
                    </a:gs>
                    <a:gs pos="30000">
                      <a:srgbClr val="C7AC4C"/>
                    </a:gs>
                    <a:gs pos="45000">
                      <a:srgbClr val="E6D78A"/>
                    </a:gs>
                    <a:gs pos="77000">
                      <a:srgbClr val="C7AC4C"/>
                    </a:gs>
                    <a:gs pos="100000">
                      <a:srgbClr val="E6DCAC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eestyle Script" pitchFamily="66" charset="0"/>
                <a:ea typeface="微软雅黑" pitchFamily="34" charset="-122"/>
              </a:rPr>
              <a:t>Fully understand </a:t>
            </a:r>
          </a:p>
        </p:txBody>
      </p:sp>
      <p:sp>
        <p:nvSpPr>
          <p:cNvPr id="4" name="矩形 3"/>
          <p:cNvSpPr/>
          <p:nvPr/>
        </p:nvSpPr>
        <p:spPr>
          <a:xfrm>
            <a:off x="539556" y="285904"/>
            <a:ext cx="3980577" cy="5909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90000"/>
              </a:lnSpc>
            </a:pPr>
            <a:r>
              <a:rPr lang="zh-CN" altLang="zh-CN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对专营店所处的市场环境有充分了解</a:t>
            </a:r>
          </a:p>
          <a:p>
            <a:pPr>
              <a:lnSpc>
                <a:spcPct val="90000"/>
              </a:lnSpc>
            </a:pPr>
            <a:endParaRPr lang="en-US" altLang="zh-CN" b="1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899592" y="3435846"/>
            <a:ext cx="763284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</a:t>
            </a:r>
            <a:r>
              <a:rPr lang="zh-CN" altLang="zh-CN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根据每个店不同的规模，处于的不同地理位置，不同的环境，不同的消费人群，不同的消费能力，不同的消费习惯，来给自己的产品定位，有针对性的对我们自己的产品有目标性的优化，调整，铺货，做到有的放矢。</a:t>
            </a:r>
            <a:endParaRPr lang="en-US" altLang="zh-CN" sz="1600" b="1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zh-CN" altLang="zh-CN" sz="1600" b="1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771550"/>
          </a:xfrm>
          <a:prstGeom prst="rect">
            <a:avLst/>
          </a:prstGeom>
          <a:solidFill>
            <a:schemeClr val="tx1">
              <a:alpha val="20000"/>
            </a:schemeClr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9559" y="329194"/>
            <a:ext cx="421301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6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rgbClr val="E6DCAC"/>
                    </a:gs>
                    <a:gs pos="12000">
                      <a:srgbClr val="E6D78A"/>
                    </a:gs>
                    <a:gs pos="30000">
                      <a:srgbClr val="C7AC4C"/>
                    </a:gs>
                    <a:gs pos="45000">
                      <a:srgbClr val="E6D78A"/>
                    </a:gs>
                    <a:gs pos="77000">
                      <a:srgbClr val="C7AC4C"/>
                    </a:gs>
                    <a:gs pos="100000">
                      <a:srgbClr val="E6DCAC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eestyle Script" pitchFamily="66" charset="0"/>
                <a:ea typeface="微软雅黑" pitchFamily="34" charset="-122"/>
              </a:rPr>
              <a:t>Master information </a:t>
            </a:r>
          </a:p>
        </p:txBody>
      </p:sp>
      <p:sp>
        <p:nvSpPr>
          <p:cNvPr id="4" name="矩形 3"/>
          <p:cNvSpPr/>
          <p:nvPr/>
        </p:nvSpPr>
        <p:spPr>
          <a:xfrm>
            <a:off x="539556" y="285902"/>
            <a:ext cx="3031599" cy="3416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zh-CN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对专营店产品特性了然于胸</a:t>
            </a:r>
            <a:endParaRPr lang="en-US" altLang="zh-CN" b="1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572000" y="2931790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</a:t>
            </a:r>
            <a:r>
              <a:rPr lang="zh-CN" altLang="zh-CN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在进行产品调整和结构优化之前，对取舍的品种进行仔细分析，善于发现和挖掘产品的特性和卖点。对于那些赢利水平不高、市场增长潜力不大和不适合本地市场的品种该放就放；对于本地适销的、赢利水平较好的产品要大力推广，力争实现销量、利润与品牌全面丰收。</a:t>
            </a:r>
            <a:endParaRPr lang="zh-CN" altLang="en-US" sz="1600" b="1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 descr="middleq6koc76e.g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20681"/>
          <a:stretch>
            <a:fillRect/>
          </a:stretch>
        </p:blipFill>
        <p:spPr>
          <a:xfrm>
            <a:off x="0" y="0"/>
            <a:ext cx="2922136" cy="51435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1995686"/>
            <a:ext cx="9144000" cy="1728192"/>
          </a:xfrm>
          <a:prstGeom prst="rect">
            <a:avLst/>
          </a:prstGeom>
          <a:solidFill>
            <a:schemeClr val="tx1">
              <a:alpha val="20000"/>
            </a:schemeClr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0" y="1995686"/>
            <a:ext cx="9144000" cy="0"/>
          </a:xfrm>
          <a:prstGeom prst="line">
            <a:avLst/>
          </a:prstGeom>
          <a:ln w="63500">
            <a:gradFill flip="none" rotWithShape="1">
              <a:gsLst>
                <a:gs pos="0">
                  <a:srgbClr val="FFFFFF"/>
                </a:gs>
                <a:gs pos="7001">
                  <a:srgbClr val="E6E6E6"/>
                </a:gs>
                <a:gs pos="32001">
                  <a:srgbClr val="7D8496"/>
                </a:gs>
                <a:gs pos="47000">
                  <a:srgbClr val="E6E6E6"/>
                </a:gs>
                <a:gs pos="85001">
                  <a:srgbClr val="7D8496"/>
                </a:gs>
                <a:gs pos="100000">
                  <a:srgbClr val="E6E6E6"/>
                </a:gs>
              </a:gsLst>
              <a:path path="circle">
                <a:fillToRect l="100000" t="100000"/>
              </a:path>
              <a:tileRect r="-100000" b="-100000"/>
            </a:gra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2051720" y="3003798"/>
            <a:ext cx="54726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人员</a:t>
            </a:r>
            <a:endParaRPr lang="zh-CN" altLang="en-US" sz="4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95736" y="2715765"/>
            <a:ext cx="16561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要素二</a:t>
            </a:r>
            <a:endParaRPr lang="zh-CN" alt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0" y="3723878"/>
            <a:ext cx="9144000" cy="0"/>
          </a:xfrm>
          <a:prstGeom prst="line">
            <a:avLst/>
          </a:prstGeom>
          <a:ln w="63500">
            <a:gradFill flip="none" rotWithShape="1">
              <a:gsLst>
                <a:gs pos="0">
                  <a:srgbClr val="FFFFFF"/>
                </a:gs>
                <a:gs pos="7001">
                  <a:srgbClr val="E6E6E6"/>
                </a:gs>
                <a:gs pos="32001">
                  <a:srgbClr val="7D8496"/>
                </a:gs>
                <a:gs pos="47000">
                  <a:srgbClr val="E6E6E6"/>
                </a:gs>
                <a:gs pos="85001">
                  <a:srgbClr val="7D8496"/>
                </a:gs>
                <a:gs pos="100000">
                  <a:srgbClr val="E6E6E6"/>
                </a:gs>
              </a:gsLst>
              <a:path path="circle">
                <a:fillToRect l="100000" t="100000"/>
              </a:path>
              <a:tileRect r="-100000" b="-100000"/>
            </a:gra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0" y="3723880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latin typeface="微软雅黑" pitchFamily="34" charset="-122"/>
                <a:ea typeface="微软雅黑" pitchFamily="34" charset="-122"/>
              </a:rPr>
              <a:t>专营店里的业绩是谁做出来的？</a:t>
            </a:r>
            <a:endParaRPr lang="en-US" altLang="zh-CN" sz="1600" b="1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zh-CN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latin typeface="微软雅黑" pitchFamily="34" charset="-122"/>
                <a:ea typeface="微软雅黑" pitchFamily="34" charset="-122"/>
              </a:rPr>
              <a:t>是店员！</a:t>
            </a:r>
            <a:endParaRPr lang="zh-CN" altLang="en-US" sz="1600" b="1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771550"/>
          </a:xfrm>
          <a:prstGeom prst="rect">
            <a:avLst/>
          </a:prstGeom>
          <a:solidFill>
            <a:schemeClr val="tx1">
              <a:alpha val="20000"/>
            </a:schemeClr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5496" y="267494"/>
            <a:ext cx="382829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6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rgbClr val="E6DCAC"/>
                    </a:gs>
                    <a:gs pos="12000">
                      <a:srgbClr val="E6D78A"/>
                    </a:gs>
                    <a:gs pos="30000">
                      <a:srgbClr val="C7AC4C"/>
                    </a:gs>
                    <a:gs pos="45000">
                      <a:srgbClr val="E6D78A"/>
                    </a:gs>
                    <a:gs pos="77000">
                      <a:srgbClr val="C7AC4C"/>
                    </a:gs>
                    <a:gs pos="100000">
                      <a:srgbClr val="E6DCAC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eestyle Script" pitchFamily="66" charset="0"/>
                <a:ea typeface="微软雅黑" pitchFamily="34" charset="-122"/>
              </a:rPr>
              <a:t>Different salary </a:t>
            </a:r>
            <a:endParaRPr lang="en-US" altLang="zh-CN" sz="6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gradFill flip="none" rotWithShape="1">
                <a:gsLst>
                  <a:gs pos="0">
                    <a:srgbClr val="E6DCAC"/>
                  </a:gs>
                  <a:gs pos="12000">
                    <a:srgbClr val="E6D78A"/>
                  </a:gs>
                  <a:gs pos="30000">
                    <a:srgbClr val="C7AC4C"/>
                  </a:gs>
                  <a:gs pos="45000">
                    <a:srgbClr val="E6D78A"/>
                  </a:gs>
                  <a:gs pos="77000">
                    <a:srgbClr val="C7AC4C"/>
                  </a:gs>
                  <a:gs pos="100000">
                    <a:srgbClr val="E6DCAC"/>
                  </a:gs>
                </a:gsLst>
                <a:path path="circle">
                  <a:fillToRect l="100000" t="100000"/>
                </a:path>
                <a:tileRect r="-100000" b="-1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eestyle Script" pitchFamily="66" charset="0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45889" y="357910"/>
            <a:ext cx="2157963" cy="3416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zh-CN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有差别的薪资待遇</a:t>
            </a:r>
            <a:r>
              <a:rPr lang="en-US" altLang="zh-CN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 </a:t>
            </a:r>
          </a:p>
        </p:txBody>
      </p:sp>
      <p:sp>
        <p:nvSpPr>
          <p:cNvPr id="7" name="矩形 6"/>
          <p:cNvSpPr/>
          <p:nvPr/>
        </p:nvSpPr>
        <p:spPr>
          <a:xfrm>
            <a:off x="4139952" y="4155928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</a:t>
            </a:r>
            <a:r>
              <a:rPr lang="zh-CN" altLang="zh-CN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物质是激烈员工最基本的方法，薪水不仅能保证员工生存，更因其能者多得的作用起到激励效果。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>
            <a:alpha val="20000"/>
          </a:schemeClr>
        </a:solidFill>
        <a:ln w="63500"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0">
          <a:gradFill flip="none" rotWithShape="1"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path path="circle">
              <a:fillToRect l="100000" t="100000"/>
            </a:path>
            <a:tileRect r="-100000" b="-100000"/>
          </a:gradFill>
        </a:ln>
        <a:scene3d>
          <a:camera prst="orthographicFront"/>
          <a:lightRig rig="threePt" dir="t"/>
        </a:scene3d>
        <a:sp3d>
          <a:bevelT/>
        </a:sp3d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</TotalTime>
  <Words>804</Words>
  <Application>Microsoft Office PowerPoint</Application>
  <PresentationFormat>全屏显示(16:9)</PresentationFormat>
  <Paragraphs>93</Paragraphs>
  <Slides>16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18" baseType="lpstr"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abc</dc:creator>
  <cp:lastModifiedBy>lenovo</cp:lastModifiedBy>
  <cp:revision>10</cp:revision>
  <dcterms:created xsi:type="dcterms:W3CDTF">2013-09-21T02:54:50Z</dcterms:created>
  <dcterms:modified xsi:type="dcterms:W3CDTF">2013-10-24T01:37:49Z</dcterms:modified>
</cp:coreProperties>
</file>