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04" y="1361736"/>
            <a:ext cx="9072487" cy="4371520"/>
            <a:chOff x="900113" y="1349337"/>
            <a:chExt cx="10742090" cy="5176007"/>
          </a:xfrm>
        </p:grpSpPr>
        <p:grpSp>
          <p:nvGrpSpPr>
            <p:cNvPr id="120" name="组合 119"/>
            <p:cNvGrpSpPr/>
            <p:nvPr/>
          </p:nvGrpSpPr>
          <p:grpSpPr>
            <a:xfrm>
              <a:off x="900113" y="3099140"/>
              <a:ext cx="10742090" cy="1368425"/>
              <a:chOff x="900113" y="2997200"/>
              <a:chExt cx="10742090" cy="1368425"/>
            </a:xfrm>
          </p:grpSpPr>
          <p:pic>
            <p:nvPicPr>
              <p:cNvPr id="121" name="Pentagon 11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0113" y="3622675"/>
                <a:ext cx="7285706" cy="5921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2" name="Pentagon 11"/>
              <p:cNvPicPr>
                <a:picLocks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57566" y="3635375"/>
                <a:ext cx="4084637" cy="579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3" name="Pentagon 12"/>
              <p:cNvSpPr>
                <a:spLocks noChangeArrowheads="1"/>
              </p:cNvSpPr>
              <p:nvPr/>
            </p:nvSpPr>
            <p:spPr bwMode="auto">
              <a:xfrm>
                <a:off x="900113" y="3579813"/>
                <a:ext cx="10598074" cy="466725"/>
              </a:xfrm>
              <a:prstGeom prst="homePlate">
                <a:avLst>
                  <a:gd name="adj" fmla="val 51672"/>
                </a:avLst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66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indent="-342900" algn="ctr">
                  <a:buFont typeface="Calibri" pitchFamily="34" charset="0"/>
                  <a:buAutoNum type="arabicPeriod"/>
                </a:pPr>
                <a:endParaRPr lang="zh-CN" sz="1400" noProof="1">
                  <a:solidFill>
                    <a:srgbClr val="FFFFFF"/>
                  </a:solidFill>
                  <a:latin typeface="Calibri" pitchFamily="34" charset="0"/>
                  <a:ea typeface="ＭＳ Ｐゴシック" pitchFamily="34" charset="-128"/>
                </a:endParaRPr>
              </a:p>
            </p:txBody>
          </p:sp>
          <p:sp>
            <p:nvSpPr>
              <p:cNvPr id="124" name="Text Box 5"/>
              <p:cNvSpPr txBox="1">
                <a:spLocks noChangeArrowheads="1"/>
              </p:cNvSpPr>
              <p:nvPr/>
            </p:nvSpPr>
            <p:spPr bwMode="auto">
              <a:xfrm>
                <a:off x="3793331" y="3636963"/>
                <a:ext cx="901931" cy="3097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1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20-29 </a:t>
                </a:r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岁</a:t>
                </a: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Text Box 6"/>
              <p:cNvSpPr txBox="1">
                <a:spLocks noChangeArrowheads="1"/>
              </p:cNvSpPr>
              <p:nvPr/>
            </p:nvSpPr>
            <p:spPr bwMode="auto">
              <a:xfrm>
                <a:off x="5623823" y="3651251"/>
                <a:ext cx="901931" cy="3097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1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30-39 </a:t>
                </a:r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岁</a:t>
                </a: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6" name="Text Box 7"/>
              <p:cNvSpPr txBox="1">
                <a:spLocks noChangeArrowheads="1"/>
              </p:cNvSpPr>
              <p:nvPr/>
            </p:nvSpPr>
            <p:spPr bwMode="auto">
              <a:xfrm>
                <a:off x="7454313" y="3651251"/>
                <a:ext cx="901931" cy="3097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1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40-49 </a:t>
                </a:r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岁</a:t>
                </a: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7" name="Text Box 8"/>
              <p:cNvSpPr txBox="1">
                <a:spLocks noChangeArrowheads="1"/>
              </p:cNvSpPr>
              <p:nvPr/>
            </p:nvSpPr>
            <p:spPr bwMode="auto">
              <a:xfrm>
                <a:off x="9284804" y="3651251"/>
                <a:ext cx="901931" cy="3097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1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50-59 </a:t>
                </a:r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岁</a:t>
                </a: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Text Box 9"/>
              <p:cNvSpPr txBox="1">
                <a:spLocks noChangeArrowheads="1"/>
              </p:cNvSpPr>
              <p:nvPr/>
            </p:nvSpPr>
            <p:spPr bwMode="auto">
              <a:xfrm>
                <a:off x="985019" y="3636963"/>
                <a:ext cx="2405148" cy="3279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职业生涯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发展阶段（参考）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Line 40"/>
              <p:cNvSpPr>
                <a:spLocks noChangeShapeType="1"/>
              </p:cNvSpPr>
              <p:nvPr/>
            </p:nvSpPr>
            <p:spPr bwMode="auto">
              <a:xfrm>
                <a:off x="5810299" y="2997200"/>
                <a:ext cx="0" cy="430213"/>
              </a:xfrm>
              <a:prstGeom prst="line">
                <a:avLst/>
              </a:prstGeom>
              <a:noFill/>
              <a:ln w="19050" cap="rnd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130" name="Line 46"/>
              <p:cNvSpPr>
                <a:spLocks noChangeShapeType="1"/>
              </p:cNvSpPr>
              <p:nvPr/>
            </p:nvSpPr>
            <p:spPr bwMode="auto">
              <a:xfrm>
                <a:off x="6170363" y="4149725"/>
                <a:ext cx="0" cy="215900"/>
              </a:xfrm>
              <a:prstGeom prst="line">
                <a:avLst/>
              </a:prstGeom>
              <a:noFill/>
              <a:ln w="19050" cap="rnd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131" name="Line 49"/>
              <p:cNvSpPr>
                <a:spLocks noChangeShapeType="1"/>
              </p:cNvSpPr>
              <p:nvPr/>
            </p:nvSpPr>
            <p:spPr bwMode="auto">
              <a:xfrm>
                <a:off x="8978651" y="4149725"/>
                <a:ext cx="0" cy="215900"/>
              </a:xfrm>
              <a:prstGeom prst="line">
                <a:avLst/>
              </a:prstGeom>
              <a:noFill/>
              <a:ln w="19050" cap="rnd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900113" y="1349337"/>
              <a:ext cx="3037234" cy="2180016"/>
              <a:chOff x="900113" y="1247397"/>
              <a:chExt cx="3037234" cy="2180016"/>
            </a:xfrm>
          </p:grpSpPr>
          <p:sp>
            <p:nvSpPr>
              <p:cNvPr id="133" name="Line 15"/>
              <p:cNvSpPr>
                <a:spLocks noChangeShapeType="1"/>
              </p:cNvSpPr>
              <p:nvPr/>
            </p:nvSpPr>
            <p:spPr bwMode="auto">
              <a:xfrm>
                <a:off x="1908175" y="2997200"/>
                <a:ext cx="0" cy="430213"/>
              </a:xfrm>
              <a:prstGeom prst="line">
                <a:avLst/>
              </a:prstGeom>
              <a:noFill/>
              <a:ln w="19050" cap="rnd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134" name="Rectangle 38"/>
              <p:cNvSpPr>
                <a:spLocks noChangeArrowheads="1"/>
              </p:cNvSpPr>
              <p:nvPr/>
            </p:nvSpPr>
            <p:spPr bwMode="auto">
              <a:xfrm>
                <a:off x="900113" y="1557338"/>
                <a:ext cx="3037234" cy="1701017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ctr"/>
                <a:endParaRPr lang="zh-CN" altLang="zh-CN" sz="1400"/>
              </a:p>
            </p:txBody>
          </p:sp>
          <p:sp>
            <p:nvSpPr>
              <p:cNvPr id="135" name="Rectangle 39"/>
              <p:cNvSpPr>
                <a:spLocks noChangeArrowheads="1"/>
              </p:cNvSpPr>
              <p:nvPr/>
            </p:nvSpPr>
            <p:spPr bwMode="auto">
              <a:xfrm>
                <a:off x="900113" y="1247397"/>
                <a:ext cx="3037234" cy="309941"/>
              </a:xfrm>
              <a:prstGeom prst="rect">
                <a:avLst/>
              </a:prstGeom>
              <a:gradFill rotWithShape="1">
                <a:gsLst>
                  <a:gs pos="0">
                    <a:srgbClr val="FF6600"/>
                  </a:gs>
                  <a:gs pos="100000">
                    <a:srgbClr val="FF99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① 探索期（</a:t>
                </a:r>
                <a:r>
                  <a:rPr lang="en-US" altLang="zh-CN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20-29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6" name="Text Box 53"/>
              <p:cNvSpPr txBox="1">
                <a:spLocks noChangeArrowheads="1"/>
              </p:cNvSpPr>
              <p:nvPr/>
            </p:nvSpPr>
            <p:spPr bwMode="auto">
              <a:xfrm>
                <a:off x="938213" y="1628775"/>
                <a:ext cx="2999134" cy="1071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ea typeface="微软雅黑" pitchFamily="34" charset="-122"/>
                  </a:rPr>
                  <a:t>开始考虑自身条件与喜爱的职业是否相符，有意识的进行能力培养，并选定工作领域，开始从事某种职业，对职业发展目标的可行性进行实验。</a:t>
                </a:r>
              </a:p>
            </p:txBody>
          </p:sp>
        </p:grpSp>
        <p:sp>
          <p:nvSpPr>
            <p:cNvPr id="137" name="Line 36"/>
            <p:cNvSpPr>
              <a:spLocks noChangeShapeType="1"/>
            </p:cNvSpPr>
            <p:nvPr/>
          </p:nvSpPr>
          <p:spPr bwMode="auto">
            <a:xfrm>
              <a:off x="6082441" y="4148478"/>
              <a:ext cx="0" cy="2207808"/>
            </a:xfrm>
            <a:prstGeom prst="line">
              <a:avLst/>
            </a:prstGeom>
            <a:noFill/>
            <a:ln w="19050" cap="rnd">
              <a:solidFill>
                <a:srgbClr val="FF66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2778770" y="4345328"/>
              <a:ext cx="3037234" cy="2180016"/>
              <a:chOff x="900113" y="1247397"/>
              <a:chExt cx="3037234" cy="2180016"/>
            </a:xfrm>
          </p:grpSpPr>
          <p:sp>
            <p:nvSpPr>
              <p:cNvPr id="139" name="Line 15"/>
              <p:cNvSpPr>
                <a:spLocks noChangeShapeType="1"/>
              </p:cNvSpPr>
              <p:nvPr/>
            </p:nvSpPr>
            <p:spPr bwMode="auto">
              <a:xfrm>
                <a:off x="1908175" y="2997200"/>
                <a:ext cx="0" cy="430213"/>
              </a:xfrm>
              <a:prstGeom prst="line">
                <a:avLst/>
              </a:prstGeom>
              <a:noFill/>
              <a:ln w="19050" cap="rnd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140" name="Rectangle 38"/>
              <p:cNvSpPr>
                <a:spLocks noChangeArrowheads="1"/>
              </p:cNvSpPr>
              <p:nvPr/>
            </p:nvSpPr>
            <p:spPr bwMode="auto">
              <a:xfrm>
                <a:off x="900113" y="1557338"/>
                <a:ext cx="3037234" cy="1701017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ctr"/>
                <a:endParaRPr lang="zh-CN" altLang="zh-CN" sz="1400"/>
              </a:p>
            </p:txBody>
          </p:sp>
          <p:sp>
            <p:nvSpPr>
              <p:cNvPr id="141" name="Rectangle 39"/>
              <p:cNvSpPr>
                <a:spLocks noChangeArrowheads="1"/>
              </p:cNvSpPr>
              <p:nvPr/>
            </p:nvSpPr>
            <p:spPr bwMode="auto">
              <a:xfrm>
                <a:off x="900113" y="1247397"/>
                <a:ext cx="3037234" cy="309941"/>
              </a:xfrm>
              <a:prstGeom prst="rect">
                <a:avLst/>
              </a:prstGeom>
              <a:gradFill rotWithShape="1">
                <a:gsLst>
                  <a:gs pos="0">
                    <a:srgbClr val="FF6600"/>
                  </a:gs>
                  <a:gs pos="100000">
                    <a:srgbClr val="FF99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② 稳定期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30-39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岁）</a:t>
                </a:r>
              </a:p>
            </p:txBody>
          </p:sp>
          <p:sp>
            <p:nvSpPr>
              <p:cNvPr id="142" name="Text Box 53"/>
              <p:cNvSpPr txBox="1">
                <a:spLocks noChangeArrowheads="1"/>
              </p:cNvSpPr>
              <p:nvPr/>
            </p:nvSpPr>
            <p:spPr bwMode="auto">
              <a:xfrm>
                <a:off x="938213" y="1628775"/>
                <a:ext cx="2999134" cy="15524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 smtClean="0">
                    <a:solidFill>
                      <a:schemeClr val="bg1"/>
                    </a:solidFill>
                    <a:ea typeface="微软雅黑" pitchFamily="34" charset="-122"/>
                  </a:rPr>
                  <a:t>基本</a:t>
                </a:r>
                <a:r>
                  <a:rPr lang="zh-CN" altLang="en-US" sz="1100" dirty="0">
                    <a:solidFill>
                      <a:schemeClr val="bg1"/>
                    </a:solidFill>
                    <a:ea typeface="微软雅黑" pitchFamily="34" charset="-122"/>
                  </a:rPr>
                  <a:t>使命是“成家立业”</a:t>
                </a:r>
                <a:r>
                  <a:rPr lang="zh-CN" altLang="en-US" sz="1100" dirty="0" smtClean="0">
                    <a:solidFill>
                      <a:schemeClr val="bg1"/>
                    </a:solidFill>
                    <a:ea typeface="微软雅黑" pitchFamily="34" charset="-122"/>
                  </a:rPr>
                  <a:t>，</a:t>
                </a:r>
                <a:r>
                  <a:rPr lang="zh-CN" altLang="en-US" sz="1100" dirty="0">
                    <a:solidFill>
                      <a:schemeClr val="bg1"/>
                    </a:solidFill>
                    <a:ea typeface="微软雅黑" pitchFamily="34" charset="-122"/>
                  </a:rPr>
                  <a:t>是</a:t>
                </a:r>
                <a:r>
                  <a:rPr lang="zh-CN" altLang="en-US" sz="1100" dirty="0" smtClean="0">
                    <a:solidFill>
                      <a:schemeClr val="bg1"/>
                    </a:solidFill>
                    <a:ea typeface="微软雅黑" pitchFamily="34" charset="-122"/>
                  </a:rPr>
                  <a:t>关键阶段，是极富</a:t>
                </a:r>
                <a:r>
                  <a:rPr lang="zh-CN" altLang="en-US" sz="1100" dirty="0">
                    <a:solidFill>
                      <a:schemeClr val="bg1"/>
                    </a:solidFill>
                    <a:ea typeface="微软雅黑" pitchFamily="34" charset="-122"/>
                  </a:rPr>
                  <a:t>创造性的时期，</a:t>
                </a:r>
                <a:r>
                  <a:rPr lang="zh-CN" altLang="en-US" sz="1100" dirty="0" smtClean="0">
                    <a:solidFill>
                      <a:schemeClr val="bg1"/>
                    </a:solidFill>
                    <a:ea typeface="微软雅黑" pitchFamily="34" charset="-122"/>
                  </a:rPr>
                  <a:t>一般职业方向已定，</a:t>
                </a:r>
                <a:r>
                  <a:rPr lang="zh-CN" altLang="en-US" sz="1100" dirty="0">
                    <a:solidFill>
                      <a:schemeClr val="bg1"/>
                    </a:solidFill>
                    <a:ea typeface="微软雅黑" pitchFamily="34" charset="-122"/>
                  </a:rPr>
                  <a:t>拥有并保持自己的核心竞争力，在自己选择的专业或管理领域内继续学习，力争成为一名专家或职业能手。</a:t>
                </a:r>
              </a:p>
            </p:txBody>
          </p:sp>
        </p:grpSp>
        <p:sp>
          <p:nvSpPr>
            <p:cNvPr id="143" name="Line 36"/>
            <p:cNvSpPr>
              <a:spLocks noChangeShapeType="1"/>
            </p:cNvSpPr>
            <p:nvPr/>
          </p:nvSpPr>
          <p:spPr bwMode="auto">
            <a:xfrm>
              <a:off x="4201901" y="1349337"/>
              <a:ext cx="0" cy="2332416"/>
            </a:xfrm>
            <a:prstGeom prst="line">
              <a:avLst/>
            </a:prstGeom>
            <a:noFill/>
            <a:ln w="19050" cap="rnd">
              <a:solidFill>
                <a:srgbClr val="FF66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144" name="Line 36"/>
            <p:cNvSpPr>
              <a:spLocks noChangeShapeType="1"/>
            </p:cNvSpPr>
            <p:nvPr/>
          </p:nvSpPr>
          <p:spPr bwMode="auto">
            <a:xfrm>
              <a:off x="7897787" y="1349337"/>
              <a:ext cx="0" cy="2332416"/>
            </a:xfrm>
            <a:prstGeom prst="line">
              <a:avLst/>
            </a:prstGeom>
            <a:noFill/>
            <a:ln w="19050" cap="rnd">
              <a:solidFill>
                <a:srgbClr val="FF66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145" name="Line 36"/>
            <p:cNvSpPr>
              <a:spLocks noChangeShapeType="1"/>
            </p:cNvSpPr>
            <p:nvPr/>
          </p:nvSpPr>
          <p:spPr bwMode="auto">
            <a:xfrm>
              <a:off x="9769995" y="4148478"/>
              <a:ext cx="0" cy="2207808"/>
            </a:xfrm>
            <a:prstGeom prst="line">
              <a:avLst/>
            </a:prstGeom>
            <a:noFill/>
            <a:ln w="19050" cap="rnd">
              <a:solidFill>
                <a:srgbClr val="FF66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grpSp>
          <p:nvGrpSpPr>
            <p:cNvPr id="146" name="组合 145"/>
            <p:cNvGrpSpPr/>
            <p:nvPr/>
          </p:nvGrpSpPr>
          <p:grpSpPr>
            <a:xfrm>
              <a:off x="4657427" y="1350924"/>
              <a:ext cx="3037234" cy="2180016"/>
              <a:chOff x="900113" y="1247397"/>
              <a:chExt cx="3037234" cy="2180016"/>
            </a:xfrm>
          </p:grpSpPr>
          <p:sp>
            <p:nvSpPr>
              <p:cNvPr id="147" name="Line 15"/>
              <p:cNvSpPr>
                <a:spLocks noChangeShapeType="1"/>
              </p:cNvSpPr>
              <p:nvPr/>
            </p:nvSpPr>
            <p:spPr bwMode="auto">
              <a:xfrm>
                <a:off x="1908175" y="2997200"/>
                <a:ext cx="0" cy="430213"/>
              </a:xfrm>
              <a:prstGeom prst="line">
                <a:avLst/>
              </a:prstGeom>
              <a:noFill/>
              <a:ln w="19050" cap="rnd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148" name="Rectangle 38"/>
              <p:cNvSpPr>
                <a:spLocks noChangeArrowheads="1"/>
              </p:cNvSpPr>
              <p:nvPr/>
            </p:nvSpPr>
            <p:spPr bwMode="auto">
              <a:xfrm>
                <a:off x="900113" y="1557338"/>
                <a:ext cx="3037234" cy="1701017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ctr"/>
                <a:endParaRPr lang="zh-CN" altLang="zh-CN" sz="1400"/>
              </a:p>
            </p:txBody>
          </p:sp>
          <p:sp>
            <p:nvSpPr>
              <p:cNvPr id="149" name="Rectangle 39"/>
              <p:cNvSpPr>
                <a:spLocks noChangeArrowheads="1"/>
              </p:cNvSpPr>
              <p:nvPr/>
            </p:nvSpPr>
            <p:spPr bwMode="auto">
              <a:xfrm>
                <a:off x="900113" y="1247397"/>
                <a:ext cx="3037234" cy="309941"/>
              </a:xfrm>
              <a:prstGeom prst="rect">
                <a:avLst/>
              </a:prstGeom>
              <a:gradFill rotWithShape="1">
                <a:gsLst>
                  <a:gs pos="0">
                    <a:srgbClr val="FF6600"/>
                  </a:gs>
                  <a:gs pos="100000">
                    <a:srgbClr val="FF99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③ 中年危机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期（</a:t>
                </a:r>
                <a:r>
                  <a:rPr lang="en-US" altLang="zh-CN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40-49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0" name="Text Box 53"/>
              <p:cNvSpPr txBox="1">
                <a:spLocks noChangeArrowheads="1"/>
              </p:cNvSpPr>
              <p:nvPr/>
            </p:nvSpPr>
            <p:spPr bwMode="auto">
              <a:xfrm>
                <a:off x="938213" y="1628775"/>
                <a:ext cx="2999134" cy="15524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 smtClean="0">
                    <a:solidFill>
                      <a:schemeClr val="bg1"/>
                    </a:solidFill>
                    <a:ea typeface="微软雅黑" pitchFamily="34" charset="-122"/>
                  </a:rPr>
                  <a:t>进入“安身立命”</a:t>
                </a:r>
                <a:r>
                  <a:rPr lang="zh-CN" altLang="en-US" sz="1100" dirty="0">
                    <a:solidFill>
                      <a:schemeClr val="bg1"/>
                    </a:solidFill>
                    <a:ea typeface="微软雅黑" pitchFamily="34" charset="-122"/>
                  </a:rPr>
                  <a:t>的状态</a:t>
                </a:r>
                <a:r>
                  <a:rPr lang="zh-CN" altLang="en-US" sz="1100" dirty="0" smtClean="0">
                    <a:solidFill>
                      <a:schemeClr val="bg1"/>
                    </a:solidFill>
                    <a:ea typeface="微软雅黑" pitchFamily="34" charset="-122"/>
                  </a:rPr>
                  <a:t>，呈现“中期稳定”态势，</a:t>
                </a:r>
                <a:r>
                  <a:rPr lang="zh-CN" altLang="en-US" sz="1100" dirty="0">
                    <a:solidFill>
                      <a:schemeClr val="bg1"/>
                    </a:solidFill>
                    <a:ea typeface="微软雅黑" pitchFamily="34" charset="-122"/>
                  </a:rPr>
                  <a:t>同时也遇到一系列</a:t>
                </a:r>
                <a:r>
                  <a:rPr lang="zh-CN" altLang="en-US" sz="1100" dirty="0" smtClean="0">
                    <a:solidFill>
                      <a:schemeClr val="bg1"/>
                    </a:solidFill>
                    <a:ea typeface="微软雅黑" pitchFamily="34" charset="-122"/>
                  </a:rPr>
                  <a:t>“中年危机”，如</a:t>
                </a:r>
                <a:r>
                  <a:rPr lang="zh-CN" altLang="en-US" sz="1100" dirty="0">
                    <a:solidFill>
                      <a:schemeClr val="bg1"/>
                    </a:solidFill>
                    <a:ea typeface="微软雅黑" pitchFamily="34" charset="-122"/>
                  </a:rPr>
                  <a:t>面对</a:t>
                </a:r>
                <a:r>
                  <a:rPr lang="zh-CN" altLang="en-US" sz="1100" dirty="0" smtClean="0">
                    <a:solidFill>
                      <a:schemeClr val="bg1"/>
                    </a:solidFill>
                    <a:ea typeface="微软雅黑" pitchFamily="34" charset="-122"/>
                  </a:rPr>
                  <a:t>新人挑战</a:t>
                </a:r>
                <a:r>
                  <a:rPr lang="zh-CN" altLang="en-US" sz="1100" dirty="0">
                    <a:solidFill>
                      <a:schemeClr val="bg1"/>
                    </a:solidFill>
                    <a:ea typeface="微软雅黑" pitchFamily="34" charset="-122"/>
                  </a:rPr>
                  <a:t>，</a:t>
                </a:r>
                <a:r>
                  <a:rPr lang="zh-CN" altLang="en-US" sz="1100" dirty="0" smtClean="0">
                    <a:solidFill>
                      <a:schemeClr val="bg1"/>
                    </a:solidFill>
                    <a:ea typeface="微软雅黑" pitchFamily="34" charset="-122"/>
                  </a:rPr>
                  <a:t>或偏离原来职业</a:t>
                </a:r>
                <a:r>
                  <a:rPr lang="zh-CN" altLang="en-US" sz="1100" dirty="0">
                    <a:solidFill>
                      <a:schemeClr val="bg1"/>
                    </a:solidFill>
                    <a:ea typeface="微软雅黑" pitchFamily="34" charset="-122"/>
                  </a:rPr>
                  <a:t>目标或</a:t>
                </a:r>
                <a:r>
                  <a:rPr lang="zh-CN" altLang="en-US" sz="1100" dirty="0" smtClean="0">
                    <a:solidFill>
                      <a:schemeClr val="bg1"/>
                    </a:solidFill>
                    <a:ea typeface="微软雅黑" pitchFamily="34" charset="-122"/>
                  </a:rPr>
                  <a:t>发现新</a:t>
                </a:r>
                <a:r>
                  <a:rPr lang="zh-CN" altLang="en-US" sz="1100" dirty="0">
                    <a:solidFill>
                      <a:schemeClr val="bg1"/>
                    </a:solidFill>
                    <a:ea typeface="微软雅黑" pitchFamily="34" charset="-122"/>
                  </a:rPr>
                  <a:t>的目标，以及出现职业发展瓶颈等</a:t>
                </a:r>
                <a:r>
                  <a:rPr lang="zh-CN" altLang="en-US" sz="1100" dirty="0" smtClean="0">
                    <a:solidFill>
                      <a:schemeClr val="bg1"/>
                    </a:solidFill>
                    <a:ea typeface="微软雅黑" pitchFamily="34" charset="-122"/>
                  </a:rPr>
                  <a:t>，是人生发展的重要</a:t>
                </a:r>
                <a:r>
                  <a:rPr lang="zh-CN" altLang="en-US" sz="1100" dirty="0">
                    <a:solidFill>
                      <a:schemeClr val="bg1"/>
                    </a:solidFill>
                    <a:ea typeface="微软雅黑" pitchFamily="34" charset="-122"/>
                  </a:rPr>
                  <a:t>分水岭。</a:t>
                </a:r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6444729" y="4345328"/>
              <a:ext cx="3037234" cy="2180016"/>
              <a:chOff x="900113" y="1247397"/>
              <a:chExt cx="3037234" cy="2180016"/>
            </a:xfrm>
          </p:grpSpPr>
          <p:sp>
            <p:nvSpPr>
              <p:cNvPr id="152" name="Line 15"/>
              <p:cNvSpPr>
                <a:spLocks noChangeShapeType="1"/>
              </p:cNvSpPr>
              <p:nvPr/>
            </p:nvSpPr>
            <p:spPr bwMode="auto">
              <a:xfrm>
                <a:off x="1908175" y="2997200"/>
                <a:ext cx="0" cy="430213"/>
              </a:xfrm>
              <a:prstGeom prst="line">
                <a:avLst/>
              </a:prstGeom>
              <a:noFill/>
              <a:ln w="19050" cap="rnd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153" name="Rectangle 38"/>
              <p:cNvSpPr>
                <a:spLocks noChangeArrowheads="1"/>
              </p:cNvSpPr>
              <p:nvPr/>
            </p:nvSpPr>
            <p:spPr bwMode="auto">
              <a:xfrm>
                <a:off x="900113" y="1557338"/>
                <a:ext cx="3037234" cy="1701017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ctr"/>
                <a:endParaRPr lang="zh-CN" altLang="zh-CN" sz="1400"/>
              </a:p>
            </p:txBody>
          </p:sp>
          <p:sp>
            <p:nvSpPr>
              <p:cNvPr id="154" name="Rectangle 39"/>
              <p:cNvSpPr>
                <a:spLocks noChangeArrowheads="1"/>
              </p:cNvSpPr>
              <p:nvPr/>
            </p:nvSpPr>
            <p:spPr bwMode="auto">
              <a:xfrm>
                <a:off x="900113" y="1247397"/>
                <a:ext cx="3037234" cy="309941"/>
              </a:xfrm>
              <a:prstGeom prst="rect">
                <a:avLst/>
              </a:prstGeom>
              <a:gradFill rotWithShape="1">
                <a:gsLst>
                  <a:gs pos="0">
                    <a:srgbClr val="FF6600"/>
                  </a:gs>
                  <a:gs pos="100000">
                    <a:srgbClr val="FF99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④ 成熟期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50-59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5" name="Text Box 53"/>
              <p:cNvSpPr txBox="1">
                <a:spLocks noChangeArrowheads="1"/>
              </p:cNvSpPr>
              <p:nvPr/>
            </p:nvSpPr>
            <p:spPr bwMode="auto">
              <a:xfrm>
                <a:off x="938213" y="1628775"/>
                <a:ext cx="2999134" cy="15524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ea typeface="微软雅黑" pitchFamily="34" charset="-122"/>
                  </a:rPr>
                  <a:t>这一阶段扩大、发展、深化自己的核心技能，维护已获得的成就和社会地位，维持家庭和工作两者间的和谐关系，寻找接替人选。并不断总结自己的职业经验，开始成为一名良师，传授经验给后起之秀。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21988</TotalTime>
  <Words>378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1153</cp:revision>
  <dcterms:created xsi:type="dcterms:W3CDTF">2009-02-11T05:37:22Z</dcterms:created>
  <dcterms:modified xsi:type="dcterms:W3CDTF">2013-10-02T02:56:57Z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