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907366"/>
            <a:ext cx="8889933" cy="2751838"/>
            <a:chOff x="467544" y="2348880"/>
            <a:chExt cx="10468124" cy="3240360"/>
          </a:xfrm>
        </p:grpSpPr>
        <p:sp>
          <p:nvSpPr>
            <p:cNvPr id="37" name="矩形 1"/>
            <p:cNvSpPr/>
            <p:nvPr/>
          </p:nvSpPr>
          <p:spPr>
            <a:xfrm>
              <a:off x="611560" y="2420888"/>
              <a:ext cx="504056" cy="3168352"/>
            </a:xfrm>
            <a:custGeom>
              <a:avLst/>
              <a:gdLst/>
              <a:ahLst/>
              <a:cxnLst/>
              <a:rect l="l" t="t" r="r" b="b"/>
              <a:pathLst>
                <a:path w="504056" h="3168352">
                  <a:moveTo>
                    <a:pt x="432048" y="0"/>
                  </a:moveTo>
                  <a:lnTo>
                    <a:pt x="504056" y="0"/>
                  </a:lnTo>
                  <a:lnTo>
                    <a:pt x="504056" y="1152128"/>
                  </a:lnTo>
                  <a:lnTo>
                    <a:pt x="504056" y="3168352"/>
                  </a:lnTo>
                  <a:lnTo>
                    <a:pt x="432048" y="3168352"/>
                  </a:lnTo>
                  <a:lnTo>
                    <a:pt x="0" y="3168352"/>
                  </a:lnTo>
                  <a:lnTo>
                    <a:pt x="0" y="1152128"/>
                  </a:lnTo>
                  <a:lnTo>
                    <a:pt x="432048" y="11521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7F155"/>
                </a:gs>
                <a:gs pos="59000">
                  <a:srgbClr val="A8CA2C"/>
                </a:gs>
                <a:gs pos="91000">
                  <a:srgbClr val="86A123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chemeClr val="accent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08276" y="3717032"/>
              <a:ext cx="425233" cy="134657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人类独有共有的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67544" y="2348880"/>
              <a:ext cx="576206" cy="1063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accent3">
                      <a:lumMod val="75000"/>
                    </a:schemeClr>
                  </a:solidFill>
                  <a:latin typeface="Arial Narrow" pitchFamily="34" charset="0"/>
                </a:rPr>
                <a:t>1</a:t>
              </a:r>
              <a:endParaRPr lang="zh-CN" altLang="en-US" sz="5400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215717" y="3168258"/>
              <a:ext cx="1196043" cy="1799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文化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是人类社会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遗产，是人类所独有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的和共有的，个人的喜好如不能被社会接受的，不能算作文化。</a:t>
              </a:r>
              <a:endPara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1"/>
            <p:cNvSpPr/>
            <p:nvPr/>
          </p:nvSpPr>
          <p:spPr>
            <a:xfrm>
              <a:off x="2771800" y="2420888"/>
              <a:ext cx="504056" cy="3168352"/>
            </a:xfrm>
            <a:custGeom>
              <a:avLst/>
              <a:gdLst/>
              <a:ahLst/>
              <a:cxnLst/>
              <a:rect l="l" t="t" r="r" b="b"/>
              <a:pathLst>
                <a:path w="504056" h="3168352">
                  <a:moveTo>
                    <a:pt x="432048" y="0"/>
                  </a:moveTo>
                  <a:lnTo>
                    <a:pt x="504056" y="0"/>
                  </a:lnTo>
                  <a:lnTo>
                    <a:pt x="504056" y="1152128"/>
                  </a:lnTo>
                  <a:lnTo>
                    <a:pt x="504056" y="3168352"/>
                  </a:lnTo>
                  <a:lnTo>
                    <a:pt x="432048" y="3168352"/>
                  </a:lnTo>
                  <a:lnTo>
                    <a:pt x="0" y="3168352"/>
                  </a:lnTo>
                  <a:lnTo>
                    <a:pt x="0" y="1152128"/>
                  </a:lnTo>
                  <a:lnTo>
                    <a:pt x="432048" y="11521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9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rgbClr val="D2A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868516" y="3717032"/>
              <a:ext cx="425233" cy="134657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需要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后天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学习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627783" y="2348880"/>
              <a:ext cx="576206" cy="1063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accent6">
                      <a:lumMod val="75000"/>
                    </a:schemeClr>
                  </a:solidFill>
                  <a:latin typeface="Arial Narrow" pitchFamily="34" charset="0"/>
                </a:rPr>
                <a:t>2</a:t>
              </a:r>
              <a:endParaRPr lang="zh-CN" altLang="en-US" sz="5400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375957" y="3168258"/>
              <a:ext cx="1196043" cy="2041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文化是通过后天习得的。一个人具有什么文化并不取决于他的种族，而是取决于他所生活的文化环境。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1"/>
            <p:cNvSpPr/>
            <p:nvPr/>
          </p:nvSpPr>
          <p:spPr>
            <a:xfrm>
              <a:off x="4932040" y="2420888"/>
              <a:ext cx="504056" cy="3168352"/>
            </a:xfrm>
            <a:custGeom>
              <a:avLst/>
              <a:gdLst/>
              <a:ahLst/>
              <a:cxnLst/>
              <a:rect l="l" t="t" r="r" b="b"/>
              <a:pathLst>
                <a:path w="504056" h="3168352">
                  <a:moveTo>
                    <a:pt x="432048" y="0"/>
                  </a:moveTo>
                  <a:lnTo>
                    <a:pt x="504056" y="0"/>
                  </a:lnTo>
                  <a:lnTo>
                    <a:pt x="504056" y="1152128"/>
                  </a:lnTo>
                  <a:lnTo>
                    <a:pt x="504056" y="3168352"/>
                  </a:lnTo>
                  <a:lnTo>
                    <a:pt x="432048" y="3168352"/>
                  </a:lnTo>
                  <a:lnTo>
                    <a:pt x="0" y="3168352"/>
                  </a:lnTo>
                  <a:lnTo>
                    <a:pt x="0" y="1152128"/>
                  </a:lnTo>
                  <a:lnTo>
                    <a:pt x="432048" y="11521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7F155"/>
                </a:gs>
                <a:gs pos="59000">
                  <a:srgbClr val="A8CA2C"/>
                </a:gs>
                <a:gs pos="91000">
                  <a:srgbClr val="86A123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chemeClr val="accent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028756" y="3717032"/>
              <a:ext cx="425233" cy="134657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大部分不自觉的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788024" y="2348880"/>
              <a:ext cx="576206" cy="1063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solidFill>
                    <a:schemeClr val="accent3">
                      <a:lumMod val="75000"/>
                    </a:schemeClr>
                  </a:solidFill>
                  <a:latin typeface="Arial Narrow" pitchFamily="34" charset="0"/>
                </a:defRPr>
              </a:lvl1pPr>
            </a:lstStyle>
            <a:p>
              <a:r>
                <a:rPr lang="en-US" altLang="zh-CN" sz="5400" dirty="0"/>
                <a:t>3</a:t>
              </a:r>
              <a:endParaRPr lang="zh-CN" altLang="en-US" sz="5400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536197" y="3168258"/>
              <a:ext cx="1196043" cy="2041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我们对于自己的文化的许多方面都视为当然，只是在与异文化接触时，才会感到自己文化的独特之处。</a:t>
              </a:r>
            </a:p>
          </p:txBody>
        </p:sp>
        <p:sp>
          <p:nvSpPr>
            <p:cNvPr id="49" name="矩形 1"/>
            <p:cNvSpPr/>
            <p:nvPr/>
          </p:nvSpPr>
          <p:spPr>
            <a:xfrm>
              <a:off x="7092280" y="2420888"/>
              <a:ext cx="504056" cy="3168352"/>
            </a:xfrm>
            <a:custGeom>
              <a:avLst/>
              <a:gdLst/>
              <a:ahLst/>
              <a:cxnLst/>
              <a:rect l="l" t="t" r="r" b="b"/>
              <a:pathLst>
                <a:path w="504056" h="3168352">
                  <a:moveTo>
                    <a:pt x="432048" y="0"/>
                  </a:moveTo>
                  <a:lnTo>
                    <a:pt x="504056" y="0"/>
                  </a:lnTo>
                  <a:lnTo>
                    <a:pt x="504056" y="1152128"/>
                  </a:lnTo>
                  <a:lnTo>
                    <a:pt x="504056" y="3168352"/>
                  </a:lnTo>
                  <a:lnTo>
                    <a:pt x="432048" y="3168352"/>
                  </a:lnTo>
                  <a:lnTo>
                    <a:pt x="0" y="3168352"/>
                  </a:lnTo>
                  <a:lnTo>
                    <a:pt x="0" y="1152128"/>
                  </a:lnTo>
                  <a:lnTo>
                    <a:pt x="432048" y="11521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9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rgbClr val="D2A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188996" y="3717032"/>
              <a:ext cx="425233" cy="134657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人们行动的指南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948263" y="2348880"/>
              <a:ext cx="576206" cy="1063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accent6">
                      <a:lumMod val="75000"/>
                    </a:schemeClr>
                  </a:solidFill>
                  <a:latin typeface="Arial Narrow" pitchFamily="34" charset="0"/>
                </a:rPr>
                <a:t>4</a:t>
              </a:r>
              <a:endParaRPr lang="zh-CN" altLang="en-US" sz="5400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666952" y="3168258"/>
              <a:ext cx="1196042" cy="2041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文化可比作是心灵的软件，也就是说文化支配着人的行为。我们的一言一行都是我们的文化所规定的。</a:t>
              </a:r>
            </a:p>
          </p:txBody>
        </p:sp>
        <p:sp>
          <p:nvSpPr>
            <p:cNvPr id="53" name="矩形 1"/>
            <p:cNvSpPr/>
            <p:nvPr/>
          </p:nvSpPr>
          <p:spPr>
            <a:xfrm>
              <a:off x="9265939" y="2420888"/>
              <a:ext cx="504056" cy="3168352"/>
            </a:xfrm>
            <a:custGeom>
              <a:avLst/>
              <a:gdLst/>
              <a:ahLst/>
              <a:cxnLst/>
              <a:rect l="l" t="t" r="r" b="b"/>
              <a:pathLst>
                <a:path w="504056" h="3168352">
                  <a:moveTo>
                    <a:pt x="432048" y="0"/>
                  </a:moveTo>
                  <a:lnTo>
                    <a:pt x="504056" y="0"/>
                  </a:lnTo>
                  <a:lnTo>
                    <a:pt x="504056" y="1152128"/>
                  </a:lnTo>
                  <a:lnTo>
                    <a:pt x="504056" y="3168352"/>
                  </a:lnTo>
                  <a:lnTo>
                    <a:pt x="432048" y="3168352"/>
                  </a:lnTo>
                  <a:lnTo>
                    <a:pt x="0" y="3168352"/>
                  </a:lnTo>
                  <a:lnTo>
                    <a:pt x="0" y="1152128"/>
                  </a:lnTo>
                  <a:lnTo>
                    <a:pt x="432048" y="11521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7F155"/>
                </a:gs>
                <a:gs pos="59000">
                  <a:srgbClr val="A8CA2C"/>
                </a:gs>
                <a:gs pos="91000">
                  <a:srgbClr val="86A123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chemeClr val="accent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9362655" y="3717032"/>
              <a:ext cx="425233" cy="134657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是动态的变化的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9121923" y="2348880"/>
              <a:ext cx="576206" cy="1063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accent3">
                      <a:lumMod val="75000"/>
                    </a:schemeClr>
                  </a:solidFill>
                  <a:latin typeface="Arial Narrow" pitchFamily="34" charset="0"/>
                </a:rPr>
                <a:t>5</a:t>
              </a:r>
              <a:endParaRPr lang="zh-CN" altLang="en-US" sz="5400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739626" y="3168258"/>
              <a:ext cx="1196042" cy="2041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文化的形态与一定的历史时期相联系，文化一旦形成就具有一定的稳定性，但同时又是不断变化的。</a:t>
              </a:r>
              <a:endPara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19763</TotalTime>
  <Words>320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976</cp:revision>
  <dcterms:created xsi:type="dcterms:W3CDTF">2009-02-11T05:37:22Z</dcterms:created>
  <dcterms:modified xsi:type="dcterms:W3CDTF">2013-09-02T08:01:56Z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