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8" r:id="rId2"/>
  </p:sldMasterIdLst>
  <p:notesMasterIdLst>
    <p:notesMasterId r:id="rId5"/>
  </p:notesMasterIdLst>
  <p:handoutMasterIdLst>
    <p:handoutMasterId r:id="rId6"/>
  </p:handoutMasterIdLst>
  <p:sldIdLst>
    <p:sldId id="310" r:id="rId3"/>
    <p:sldId id="306" r:id="rId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a:srgbClr val="FF6600"/>
    <a:srgbClr val="99FF66"/>
    <a:srgbClr val="990099"/>
    <a:srgbClr val="FFCC66"/>
    <a:srgbClr val="FF9900"/>
    <a:srgbClr val="FFFFFF"/>
    <a:srgbClr val="FFCC00"/>
    <a:srgbClr val="002060"/>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70" autoAdjust="0"/>
    <p:restoredTop sz="94660"/>
  </p:normalViewPr>
  <p:slideViewPr>
    <p:cSldViewPr>
      <p:cViewPr>
        <p:scale>
          <a:sx n="100" d="100"/>
          <a:sy n="100" d="100"/>
        </p:scale>
        <p:origin x="-1302" y="252"/>
      </p:cViewPr>
      <p:guideLst>
        <p:guide orient="horz" pos="2160"/>
        <p:guide pos="2880"/>
      </p:guideLst>
    </p:cSldViewPr>
  </p:slideViewPr>
  <p:notesTextViewPr>
    <p:cViewPr>
      <p:scale>
        <a:sx n="100" d="100"/>
        <a:sy n="100" d="100"/>
      </p:scale>
      <p:origin x="0" y="0"/>
    </p:cViewPr>
  </p:notesTextViewPr>
  <p:sorterViewPr>
    <p:cViewPr>
      <p:scale>
        <a:sx n="200" d="100"/>
        <a:sy n="20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2013/9/2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2013/9/2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hyperlink" Target="http://www.1ppt.com/sucai/" TargetMode="External"/><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矩形 5"/>
          <p:cNvSpPr/>
          <p:nvPr userDrawn="1"/>
        </p:nvSpPr>
        <p:spPr bwMode="auto">
          <a:xfrm>
            <a:off x="6637569" y="282134"/>
            <a:ext cx="2326919" cy="338554"/>
          </a:xfrm>
          <a:prstGeom prst="rect">
            <a:avLst/>
          </a:prstGeom>
          <a:noFill/>
        </p:spPr>
        <p:txBody>
          <a:bodyPr wrap="none">
            <a:spAutoFit/>
          </a:bodyPr>
          <a:lstStyle/>
          <a:p>
            <a:pPr algn="ctr">
              <a:defRPr/>
            </a:pPr>
            <a:r>
              <a:rPr lang="en-US" altLang="zh-CN" sz="1600" spc="300" dirty="0" smtClean="0">
                <a:solidFill>
                  <a:schemeClr val="bg1"/>
                </a:solidFill>
                <a:latin typeface="微软雅黑" pitchFamily="34" charset="-122"/>
                <a:ea typeface="微软雅黑" pitchFamily="34" charset="-122"/>
              </a:rPr>
              <a:t>WWW.1PPT.COM</a:t>
            </a:r>
            <a:endParaRPr lang="zh-CN" altLang="en-US" sz="1600" spc="300" dirty="0">
              <a:solidFill>
                <a:schemeClr val="bg1"/>
              </a:solidFill>
              <a:latin typeface="微软雅黑" pitchFamily="34" charset="-122"/>
              <a:ea typeface="微软雅黑" pitchFamily="34" charset="-122"/>
            </a:endParaRPr>
          </a:p>
        </p:txBody>
      </p:sp>
      <p:sp>
        <p:nvSpPr>
          <p:cNvPr id="8" name="矩形 7"/>
          <p:cNvSpPr/>
          <p:nvPr userDrawn="1"/>
        </p:nvSpPr>
        <p:spPr bwMode="auto">
          <a:xfrm>
            <a:off x="-10211" y="256936"/>
            <a:ext cx="5014514" cy="338554"/>
          </a:xfrm>
          <a:prstGeom prst="rect">
            <a:avLst/>
          </a:prstGeom>
          <a:noFill/>
        </p:spPr>
        <p:txBody>
          <a:bodyPr wrap="none">
            <a:spAutoFit/>
          </a:bodyPr>
          <a:lstStyle/>
          <a:p>
            <a:pPr algn="ctr">
              <a:defRPr/>
            </a:pPr>
            <a:r>
              <a:rPr lang="en-US" altLang="zh-CN" sz="1600" spc="300" dirty="0" smtClean="0">
                <a:solidFill>
                  <a:schemeClr val="bg1"/>
                </a:solidFill>
                <a:latin typeface="微软雅黑" pitchFamily="34" charset="-122"/>
                <a:ea typeface="微软雅黑" pitchFamily="34" charset="-122"/>
              </a:rPr>
              <a:t>『</a:t>
            </a:r>
            <a:r>
              <a:rPr lang="zh-CN" altLang="en-US" sz="1600" spc="300" dirty="0" smtClean="0">
                <a:solidFill>
                  <a:schemeClr val="bg1"/>
                </a:solidFill>
                <a:latin typeface="微软雅黑" pitchFamily="34" charset="-122"/>
                <a:ea typeface="微软雅黑" pitchFamily="34" charset="-122"/>
              </a:rPr>
              <a:t>第一</a:t>
            </a:r>
            <a:r>
              <a:rPr lang="en-US" altLang="zh-CN" sz="1600" spc="300" dirty="0" smtClean="0">
                <a:solidFill>
                  <a:schemeClr val="bg1"/>
                </a:solidFill>
                <a:latin typeface="微软雅黑" pitchFamily="34" charset="-122"/>
                <a:ea typeface="微软雅黑" pitchFamily="34" charset="-122"/>
              </a:rPr>
              <a:t>PPT</a:t>
            </a:r>
            <a:r>
              <a:rPr lang="en-US" altLang="zh-CN" sz="1600" spc="300" baseline="0" dirty="0" smtClean="0">
                <a:solidFill>
                  <a:schemeClr val="bg1"/>
                </a:solidFill>
                <a:latin typeface="微软雅黑" pitchFamily="34" charset="-122"/>
                <a:ea typeface="微软雅黑" pitchFamily="34" charset="-122"/>
              </a:rPr>
              <a:t>』— </a:t>
            </a:r>
            <a:r>
              <a:rPr lang="en-US" altLang="zh-CN" sz="1600" spc="300" dirty="0" smtClean="0">
                <a:solidFill>
                  <a:schemeClr val="bg1"/>
                </a:solidFill>
                <a:latin typeface="微软雅黑" pitchFamily="34" charset="-122"/>
                <a:ea typeface="微软雅黑" pitchFamily="34" charset="-122"/>
              </a:rPr>
              <a:t>PPT</a:t>
            </a:r>
            <a:r>
              <a:rPr lang="zh-CN" altLang="en-US" sz="1600" spc="300" dirty="0" smtClean="0">
                <a:solidFill>
                  <a:schemeClr val="bg1"/>
                </a:solidFill>
                <a:latin typeface="微软雅黑" pitchFamily="34" charset="-122"/>
                <a:ea typeface="微软雅黑" pitchFamily="34" charset="-122"/>
              </a:rPr>
              <a:t>模板</a:t>
            </a:r>
            <a:r>
              <a:rPr lang="en-US" altLang="zh-CN" sz="1600" spc="300" baseline="0" dirty="0" smtClean="0">
                <a:solidFill>
                  <a:schemeClr val="bg1"/>
                </a:solidFill>
                <a:latin typeface="微软雅黑" pitchFamily="34" charset="-122"/>
                <a:ea typeface="微软雅黑" pitchFamily="34" charset="-122"/>
              </a:rPr>
              <a:t> PPT</a:t>
            </a:r>
            <a:r>
              <a:rPr lang="zh-CN" altLang="en-US" sz="1600" spc="300" baseline="0" dirty="0" smtClean="0">
                <a:solidFill>
                  <a:schemeClr val="bg1"/>
                </a:solidFill>
                <a:latin typeface="微软雅黑" pitchFamily="34" charset="-122"/>
                <a:ea typeface="微软雅黑" pitchFamily="34" charset="-122"/>
              </a:rPr>
              <a:t>素材免费下载</a:t>
            </a:r>
            <a:endParaRPr lang="zh-CN" altLang="en-US" sz="1600" spc="300" dirty="0">
              <a:solidFill>
                <a:schemeClr val="bg1"/>
              </a:solidFill>
              <a:latin typeface="微软雅黑" pitchFamily="34" charset="-122"/>
              <a:ea typeface="微软雅黑" pitchFamily="34" charset="-122"/>
            </a:endParaRPr>
          </a:p>
        </p:txBody>
      </p:sp>
      <p:sp>
        <p:nvSpPr>
          <p:cNvPr id="5" name="矩形 4"/>
          <p:cNvSpPr/>
          <p:nvPr userDrawn="1"/>
        </p:nvSpPr>
        <p:spPr bwMode="auto">
          <a:xfrm>
            <a:off x="155762" y="662642"/>
            <a:ext cx="8808726" cy="6006718"/>
          </a:xfrm>
          <a:prstGeom prst="rect">
            <a:avLst/>
          </a:prstGeom>
          <a:solidFill>
            <a:schemeClr val="bg1"/>
          </a:solid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endParaRPr lang="zh-CN" altLang="en-US" sz="1400">
              <a:latin typeface="微软雅黑" pitchFamily="34" charset="-122"/>
              <a:ea typeface="微软雅黑" pitchFamily="34" charset="-122"/>
            </a:endParaRPr>
          </a:p>
        </p:txBody>
      </p:sp>
      <p:sp>
        <p:nvSpPr>
          <p:cNvPr id="7" name="矩形 6"/>
          <p:cNvSpPr/>
          <p:nvPr userDrawn="1"/>
        </p:nvSpPr>
        <p:spPr bwMode="auto">
          <a:xfrm>
            <a:off x="2771800" y="9837712"/>
            <a:ext cx="4032448"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微软雅黑" pitchFamily="34" charset="-122"/>
                <a:ea typeface="微软雅黑" pitchFamily="34" charset="-122"/>
              </a:rPr>
              <a:t>第一</a:t>
            </a:r>
            <a:r>
              <a:rPr lang="en-US" altLang="zh-CN" sz="1400" dirty="0" smtClean="0">
                <a:latin typeface="微软雅黑" pitchFamily="34" charset="-122"/>
                <a:ea typeface="微软雅黑" pitchFamily="34" charset="-122"/>
              </a:rPr>
              <a:t>PPT</a:t>
            </a:r>
            <a:r>
              <a:rPr lang="zh-CN" altLang="en-US" sz="1400" dirty="0" smtClean="0">
                <a:latin typeface="微软雅黑" pitchFamily="34" charset="-122"/>
                <a:ea typeface="微软雅黑" pitchFamily="34" charset="-122"/>
              </a:rPr>
              <a:t>模板网，</a:t>
            </a:r>
            <a:r>
              <a:rPr lang="en-US" altLang="zh-CN" sz="1400" dirty="0" smtClean="0">
                <a:latin typeface="微软雅黑" pitchFamily="34" charset="-122"/>
                <a:ea typeface="微软雅黑" pitchFamily="34" charset="-122"/>
              </a:rPr>
              <a:t>PPT</a:t>
            </a:r>
            <a:r>
              <a:rPr lang="zh-CN" altLang="en-US" sz="1400" dirty="0" smtClean="0">
                <a:latin typeface="微软雅黑" pitchFamily="34" charset="-122"/>
                <a:ea typeface="微软雅黑" pitchFamily="34" charset="-122"/>
              </a:rPr>
              <a:t>素材下载</a:t>
            </a:r>
            <a:endParaRPr lang="en-US" altLang="zh-CN" sz="1400" dirty="0" smtClean="0">
              <a:latin typeface="微软雅黑" pitchFamily="34" charset="-122"/>
              <a:ea typeface="微软雅黑" pitchFamily="34"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微软雅黑" pitchFamily="34" charset="-122"/>
                <a:ea typeface="微软雅黑" pitchFamily="34" charset="-122"/>
                <a:hlinkClick r:id="rId3"/>
              </a:rPr>
              <a:t>www.1ppt.com/sucai/</a:t>
            </a:r>
            <a:r>
              <a:rPr lang="en-US" altLang="zh-CN" sz="1400" dirty="0" smtClean="0">
                <a:latin typeface="微软雅黑" pitchFamily="34" charset="-122"/>
                <a:ea typeface="微软雅黑" pitchFamily="34" charset="-122"/>
              </a:rPr>
              <a:t> </a:t>
            </a:r>
            <a:endParaRPr lang="zh-CN" altLang="en-US" sz="14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03949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62373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03084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02768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89320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6868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44150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35965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26364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98950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2013/9/2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26217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2013/9/2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ea typeface="宋体"/>
              </a:rPr>
              <a:pPr fontAlgn="auto">
                <a:spcBef>
                  <a:spcPts val="0"/>
                </a:spcBef>
                <a:spcAft>
                  <a:spcPts val="0"/>
                </a:spcAft>
              </a:pPr>
              <a:t>2013/9/2</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1755391769"/>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image" Target="../media/image5.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image" Target="../media/image4.png"/><Relationship Id="rId2" Type="http://schemas.openxmlformats.org/officeDocument/2006/relationships/hyperlink" Target="http://www.1ppt.com/moban/" TargetMode="External"/><Relationship Id="rId1" Type="http://schemas.openxmlformats.org/officeDocument/2006/relationships/slideLayout" Target="../slideLayouts/slideLayout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9254" y="1556792"/>
            <a:ext cx="8541218" cy="3639410"/>
            <a:chOff x="602782" y="1556792"/>
            <a:chExt cx="11038821" cy="4703638"/>
          </a:xfrm>
        </p:grpSpPr>
        <p:pic>
          <p:nvPicPr>
            <p:cNvPr id="37" name="Picture 2" descr="D:\Teliss_Tong\Copy\定期备份\工作备份\！PPT图片及版面资源\06-PPT精选插图\12-标签\方形阴影.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4979" y="5912972"/>
              <a:ext cx="5400600" cy="347458"/>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37"/>
            <p:cNvSpPr/>
            <p:nvPr/>
          </p:nvSpPr>
          <p:spPr>
            <a:xfrm>
              <a:off x="624979" y="1988840"/>
              <a:ext cx="5400600" cy="40324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9" name="Picture 3" descr="D:\Teliss_Tong\Copy\定期备份\工作备份\！PPT图片及版面资源\06-PPT精选插图\12-标签\绿色边角标签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2782" y="1947896"/>
              <a:ext cx="1455391" cy="1447923"/>
            </a:xfrm>
            <a:prstGeom prst="rect">
              <a:avLst/>
            </a:prstGeom>
            <a:noFill/>
            <a:extLst>
              <a:ext uri="{909E8E84-426E-40DD-AFC4-6F175D3DCCD1}">
                <a14:hiddenFill xmlns:a14="http://schemas.microsoft.com/office/drawing/2010/main">
                  <a:solidFill>
                    <a:srgbClr val="FFFFFF"/>
                  </a:solidFill>
                </a14:hiddenFill>
              </a:ext>
            </a:extLst>
          </p:spPr>
        </p:pic>
        <p:sp>
          <p:nvSpPr>
            <p:cNvPr id="40" name="Text Box 44"/>
            <p:cNvSpPr txBox="1">
              <a:spLocks noChangeArrowheads="1"/>
            </p:cNvSpPr>
            <p:nvPr/>
          </p:nvSpPr>
          <p:spPr bwMode="auto">
            <a:xfrm>
              <a:off x="1164449" y="2673565"/>
              <a:ext cx="4789122" cy="158414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400" dirty="0"/>
                <a:t>企业愿景（或称企业远景）企业是对未来的一种憧憬和期望，是企业努力经营想要达到的长期目标，是企业发展的蓝图，体现企业永恒的追求。</a:t>
              </a:r>
              <a:endParaRPr lang="en-US" altLang="zh-CN" sz="1400" b="1" dirty="0" smtClean="0">
                <a:solidFill>
                  <a:srgbClr val="FF0000"/>
                </a:solidFill>
              </a:endParaRPr>
            </a:p>
          </p:txBody>
        </p:sp>
        <p:sp>
          <p:nvSpPr>
            <p:cNvPr id="41" name="Text Box 44"/>
            <p:cNvSpPr txBox="1">
              <a:spLocks noChangeArrowheads="1"/>
            </p:cNvSpPr>
            <p:nvPr/>
          </p:nvSpPr>
          <p:spPr bwMode="auto">
            <a:xfrm>
              <a:off x="1164449" y="4346677"/>
              <a:ext cx="4789122" cy="158414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400" dirty="0"/>
                <a:t>企业愿景要解决一个问题即</a:t>
              </a:r>
              <a:r>
                <a:rPr lang="zh-CN" altLang="en-US" sz="1400" b="1" dirty="0">
                  <a:solidFill>
                    <a:srgbClr val="7CBF33"/>
                  </a:solidFill>
                </a:rPr>
                <a:t>“</a:t>
              </a:r>
              <a:r>
                <a:rPr lang="zh-CN" altLang="en-US" sz="1400" b="1" dirty="0">
                  <a:solidFill>
                    <a:srgbClr val="78B832"/>
                  </a:solidFill>
                </a:rPr>
                <a:t>我们要成为什么？”</a:t>
              </a:r>
              <a:r>
                <a:rPr lang="zh-CN" altLang="en-US" sz="1400" dirty="0"/>
                <a:t>反映了管理者对企业与业务的期望，描绘了未来向何处去，旨在为企业未来定位，它是引导企业前进的“灯塔”。</a:t>
              </a:r>
            </a:p>
          </p:txBody>
        </p:sp>
        <p:sp>
          <p:nvSpPr>
            <p:cNvPr id="42" name="TextBox 41"/>
            <p:cNvSpPr txBox="1"/>
            <p:nvPr/>
          </p:nvSpPr>
          <p:spPr>
            <a:xfrm rot="18836568">
              <a:off x="420678" y="2323139"/>
              <a:ext cx="1299401" cy="437553"/>
            </a:xfrm>
            <a:prstGeom prst="rect">
              <a:avLst/>
            </a:prstGeom>
            <a:noFill/>
          </p:spPr>
          <p:txBody>
            <a:bodyPr wrap="none" rtlCol="0">
              <a:spAutoFit/>
            </a:bodyPr>
            <a:lstStyle/>
            <a:p>
              <a:r>
                <a:rPr lang="zh-CN" altLang="en-US" sz="1600" dirty="0" smtClean="0">
                  <a:solidFill>
                    <a:schemeClr val="bg1"/>
                  </a:solidFill>
                  <a:latin typeface="微软雅黑" pitchFamily="34" charset="-122"/>
                  <a:ea typeface="微软雅黑" pitchFamily="34" charset="-122"/>
                </a:rPr>
                <a:t>企业愿景</a:t>
              </a:r>
              <a:endParaRPr lang="en-US" sz="1600" dirty="0">
                <a:solidFill>
                  <a:schemeClr val="bg1"/>
                </a:solidFill>
                <a:latin typeface="微软雅黑" pitchFamily="34" charset="-122"/>
                <a:ea typeface="微软雅黑" pitchFamily="34" charset="-122"/>
              </a:endParaRPr>
            </a:p>
          </p:txBody>
        </p:sp>
        <p:cxnSp>
          <p:nvCxnSpPr>
            <p:cNvPr id="43" name="直接连接符 42"/>
            <p:cNvCxnSpPr/>
            <p:nvPr/>
          </p:nvCxnSpPr>
          <p:spPr>
            <a:xfrm>
              <a:off x="6241603" y="2420888"/>
              <a:ext cx="540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4" name="Text Box 44"/>
            <p:cNvSpPr txBox="1">
              <a:spLocks noChangeArrowheads="1"/>
            </p:cNvSpPr>
            <p:nvPr/>
          </p:nvSpPr>
          <p:spPr bwMode="auto">
            <a:xfrm>
              <a:off x="6241603" y="1876123"/>
              <a:ext cx="4789122" cy="42774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1800" b="1" dirty="0" smtClean="0">
                  <a:solidFill>
                    <a:srgbClr val="76B531"/>
                  </a:solidFill>
                </a:rPr>
                <a:t>企业愿景举例：</a:t>
              </a:r>
              <a:endParaRPr lang="en-US" altLang="zh-CN" sz="1800" b="1" dirty="0" smtClean="0">
                <a:solidFill>
                  <a:srgbClr val="76B531"/>
                </a:solidFill>
              </a:endParaRPr>
            </a:p>
          </p:txBody>
        </p:sp>
        <p:sp>
          <p:nvSpPr>
            <p:cNvPr id="45" name="矩形 44"/>
            <p:cNvSpPr/>
            <p:nvPr/>
          </p:nvSpPr>
          <p:spPr>
            <a:xfrm>
              <a:off x="6241603" y="2780927"/>
              <a:ext cx="5400000" cy="3477059"/>
            </a:xfrm>
            <a:prstGeom prst="rect">
              <a:avLst/>
            </a:prstGeom>
          </p:spPr>
          <p:txBody>
            <a:bodyPr wrap="square">
              <a:spAutoFit/>
            </a:bodyPr>
            <a:lstStyle/>
            <a:p>
              <a:pPr marL="285750" lvl="0" indent="-285750">
                <a:lnSpc>
                  <a:spcPct val="130000"/>
                </a:lnSpc>
                <a:spcBef>
                  <a:spcPts val="600"/>
                </a:spcBef>
                <a:spcAft>
                  <a:spcPts val="600"/>
                </a:spcAft>
                <a:buFont typeface="Wingdings" pitchFamily="2" charset="2"/>
                <a:buChar char="q"/>
              </a:pPr>
              <a:r>
                <a:rPr lang="zh-CN" altLang="en-US" sz="1400" dirty="0">
                  <a:solidFill>
                    <a:schemeClr val="bg1">
                      <a:lumMod val="50000"/>
                    </a:schemeClr>
                  </a:solidFill>
                  <a:latin typeface="微软雅黑" pitchFamily="34" charset="-122"/>
                  <a:ea typeface="微软雅黑" pitchFamily="34" charset="-122"/>
                </a:rPr>
                <a:t>迪斯尼公司</a:t>
              </a:r>
              <a:r>
                <a:rPr lang="en-US" altLang="zh-CN" sz="1400" dirty="0">
                  <a:solidFill>
                    <a:schemeClr val="bg1">
                      <a:lumMod val="50000"/>
                    </a:schemeClr>
                  </a:solidFill>
                  <a:latin typeface="微软雅黑" pitchFamily="34" charset="-122"/>
                  <a:ea typeface="微软雅黑" pitchFamily="34" charset="-122"/>
                </a:rPr>
                <a:t>——</a:t>
              </a:r>
              <a:r>
                <a:rPr lang="zh-CN" altLang="en-US" sz="1400" dirty="0">
                  <a:solidFill>
                    <a:schemeClr val="bg1">
                      <a:lumMod val="50000"/>
                    </a:schemeClr>
                  </a:solidFill>
                  <a:latin typeface="微软雅黑" pitchFamily="34" charset="-122"/>
                  <a:ea typeface="微软雅黑" pitchFamily="34" charset="-122"/>
                </a:rPr>
                <a:t>成为全球的超级娱乐公司；</a:t>
              </a:r>
              <a:endParaRPr lang="en-US" sz="1400" dirty="0">
                <a:solidFill>
                  <a:schemeClr val="bg1">
                    <a:lumMod val="50000"/>
                  </a:schemeClr>
                </a:solidFill>
                <a:latin typeface="微软雅黑" pitchFamily="34" charset="-122"/>
                <a:ea typeface="微软雅黑" pitchFamily="34" charset="-122"/>
              </a:endParaRPr>
            </a:p>
            <a:p>
              <a:pPr marL="285750" lvl="0" indent="-285750">
                <a:lnSpc>
                  <a:spcPct val="130000"/>
                </a:lnSpc>
                <a:spcAft>
                  <a:spcPts val="600"/>
                </a:spcAft>
                <a:buFont typeface="Wingdings" pitchFamily="2" charset="2"/>
                <a:buChar char="q"/>
              </a:pPr>
              <a:r>
                <a:rPr lang="zh-CN" altLang="en-US" sz="1400" dirty="0">
                  <a:solidFill>
                    <a:schemeClr val="bg1">
                      <a:lumMod val="50000"/>
                    </a:schemeClr>
                  </a:solidFill>
                  <a:latin typeface="微软雅黑" pitchFamily="34" charset="-122"/>
                  <a:ea typeface="微软雅黑" pitchFamily="34" charset="-122"/>
                </a:rPr>
                <a:t>索尼</a:t>
              </a:r>
              <a:r>
                <a:rPr lang="en-US" altLang="zh-CN" sz="1400" dirty="0">
                  <a:solidFill>
                    <a:schemeClr val="bg1">
                      <a:lumMod val="50000"/>
                    </a:schemeClr>
                  </a:solidFill>
                  <a:latin typeface="微软雅黑" pitchFamily="34" charset="-122"/>
                  <a:ea typeface="微软雅黑" pitchFamily="34" charset="-122"/>
                </a:rPr>
                <a:t>——</a:t>
              </a:r>
              <a:r>
                <a:rPr lang="zh-CN" altLang="en-US" sz="1400" dirty="0">
                  <a:solidFill>
                    <a:schemeClr val="bg1">
                      <a:lumMod val="50000"/>
                    </a:schemeClr>
                  </a:solidFill>
                  <a:latin typeface="微软雅黑" pitchFamily="34" charset="-122"/>
                  <a:ea typeface="微软雅黑" pitchFamily="34" charset="-122"/>
                </a:rPr>
                <a:t>成为最知名的企业，改变日本产品在世界上的劣质形象；</a:t>
              </a:r>
              <a:endParaRPr lang="en-US" sz="1400" dirty="0">
                <a:solidFill>
                  <a:schemeClr val="bg1">
                    <a:lumMod val="50000"/>
                  </a:schemeClr>
                </a:solidFill>
                <a:latin typeface="微软雅黑" pitchFamily="34" charset="-122"/>
                <a:ea typeface="微软雅黑" pitchFamily="34" charset="-122"/>
              </a:endParaRPr>
            </a:p>
            <a:p>
              <a:pPr marL="285750" lvl="0" indent="-285750">
                <a:lnSpc>
                  <a:spcPct val="130000"/>
                </a:lnSpc>
                <a:spcBef>
                  <a:spcPts val="600"/>
                </a:spcBef>
                <a:spcAft>
                  <a:spcPts val="600"/>
                </a:spcAft>
                <a:buFont typeface="Wingdings" pitchFamily="2" charset="2"/>
                <a:buChar char="q"/>
              </a:pPr>
              <a:r>
                <a:rPr lang="zh-CN" altLang="en-US" sz="1400" dirty="0">
                  <a:solidFill>
                    <a:schemeClr val="bg1">
                      <a:lumMod val="50000"/>
                    </a:schemeClr>
                  </a:solidFill>
                  <a:latin typeface="微软雅黑" pitchFamily="34" charset="-122"/>
                  <a:ea typeface="微软雅黑" pitchFamily="34" charset="-122"/>
                </a:rPr>
                <a:t>联想公司</a:t>
              </a:r>
              <a:r>
                <a:rPr lang="en-US" altLang="zh-CN" sz="1400" dirty="0">
                  <a:solidFill>
                    <a:schemeClr val="bg1">
                      <a:lumMod val="50000"/>
                    </a:schemeClr>
                  </a:solidFill>
                  <a:latin typeface="微软雅黑" pitchFamily="34" charset="-122"/>
                  <a:ea typeface="微软雅黑" pitchFamily="34" charset="-122"/>
                </a:rPr>
                <a:t>——</a:t>
              </a:r>
              <a:r>
                <a:rPr lang="zh-CN" altLang="en-US" sz="1400" dirty="0">
                  <a:solidFill>
                    <a:schemeClr val="bg1">
                      <a:lumMod val="50000"/>
                    </a:schemeClr>
                  </a:solidFill>
                  <a:latin typeface="微软雅黑" pitchFamily="34" charset="-122"/>
                  <a:ea typeface="微软雅黑" pitchFamily="34" charset="-122"/>
                </a:rPr>
                <a:t>未来的联想应该是高科技的联想、服务的联想、国际化的</a:t>
              </a:r>
              <a:r>
                <a:rPr lang="zh-CN" altLang="en-US" sz="1400" dirty="0" smtClean="0">
                  <a:solidFill>
                    <a:schemeClr val="bg1">
                      <a:lumMod val="50000"/>
                    </a:schemeClr>
                  </a:solidFill>
                  <a:latin typeface="微软雅黑" pitchFamily="34" charset="-122"/>
                  <a:ea typeface="微软雅黑" pitchFamily="34" charset="-122"/>
                </a:rPr>
                <a:t>联想；</a:t>
              </a:r>
              <a:endParaRPr lang="en-US" sz="1400" dirty="0">
                <a:solidFill>
                  <a:schemeClr val="bg1">
                    <a:lumMod val="50000"/>
                  </a:schemeClr>
                </a:solidFill>
                <a:latin typeface="微软雅黑" pitchFamily="34" charset="-122"/>
                <a:ea typeface="微软雅黑" pitchFamily="34" charset="-122"/>
              </a:endParaRPr>
            </a:p>
            <a:p>
              <a:pPr marL="285750" lvl="0" indent="-285750">
                <a:lnSpc>
                  <a:spcPct val="130000"/>
                </a:lnSpc>
                <a:spcBef>
                  <a:spcPts val="600"/>
                </a:spcBef>
                <a:spcAft>
                  <a:spcPts val="600"/>
                </a:spcAft>
                <a:buFont typeface="Wingdings" pitchFamily="2" charset="2"/>
                <a:buChar char="q"/>
              </a:pPr>
              <a:r>
                <a:rPr lang="zh-CN" altLang="en-US" sz="1400" dirty="0">
                  <a:solidFill>
                    <a:schemeClr val="bg1">
                      <a:lumMod val="50000"/>
                    </a:schemeClr>
                  </a:solidFill>
                  <a:latin typeface="微软雅黑" pitchFamily="34" charset="-122"/>
                  <a:ea typeface="微软雅黑" pitchFamily="34" charset="-122"/>
                </a:rPr>
                <a:t>戴尔计算机公司</a:t>
              </a:r>
              <a:r>
                <a:rPr lang="en-US" altLang="zh-CN" sz="1400" dirty="0">
                  <a:solidFill>
                    <a:schemeClr val="bg1">
                      <a:lumMod val="50000"/>
                    </a:schemeClr>
                  </a:solidFill>
                  <a:latin typeface="微软雅黑" pitchFamily="34" charset="-122"/>
                  <a:ea typeface="微软雅黑" pitchFamily="34" charset="-122"/>
                </a:rPr>
                <a:t>——</a:t>
              </a:r>
              <a:r>
                <a:rPr lang="zh-CN" altLang="en-US" sz="1400" dirty="0">
                  <a:solidFill>
                    <a:schemeClr val="bg1">
                      <a:lumMod val="50000"/>
                    </a:schemeClr>
                  </a:solidFill>
                  <a:latin typeface="微软雅黑" pitchFamily="34" charset="-122"/>
                  <a:ea typeface="微软雅黑" pitchFamily="34" charset="-122"/>
                </a:rPr>
                <a:t>在市场份额、股东回报和客户满意度三个方面成为世界领先的基于开放标准的计算机公司。</a:t>
              </a:r>
              <a:endParaRPr lang="en-US" sz="1400" dirty="0">
                <a:solidFill>
                  <a:schemeClr val="bg1">
                    <a:lumMod val="50000"/>
                  </a:schemeClr>
                </a:solidFill>
                <a:latin typeface="微软雅黑" pitchFamily="34" charset="-122"/>
                <a:ea typeface="微软雅黑" pitchFamily="34" charset="-122"/>
              </a:endParaRPr>
            </a:p>
          </p:txBody>
        </p:sp>
        <p:sp>
          <p:nvSpPr>
            <p:cNvPr id="46" name="TextBox 45"/>
            <p:cNvSpPr txBox="1"/>
            <p:nvPr/>
          </p:nvSpPr>
          <p:spPr>
            <a:xfrm>
              <a:off x="5305499" y="1556792"/>
              <a:ext cx="697627" cy="1015663"/>
            </a:xfrm>
            <a:prstGeom prst="rect">
              <a:avLst/>
            </a:prstGeom>
            <a:noFill/>
          </p:spPr>
          <p:txBody>
            <a:bodyPr wrap="none" rtlCol="0">
              <a:spAutoFit/>
            </a:bodyPr>
            <a:lstStyle/>
            <a:p>
              <a:r>
                <a:rPr lang="en-US" sz="6000" dirty="0" smtClean="0">
                  <a:ln>
                    <a:solidFill>
                      <a:srgbClr val="76B531"/>
                    </a:solidFill>
                  </a:ln>
                  <a:solidFill>
                    <a:schemeClr val="bg1"/>
                  </a:solidFill>
                  <a:effectLst>
                    <a:reflection blurRad="6350" stA="55000" endA="300" endPos="45500" dir="5400000" sy="-100000" algn="bl" rotWithShape="0"/>
                  </a:effectLst>
                  <a:latin typeface="Arial Black" pitchFamily="34" charset="0"/>
                </a:rPr>
                <a:t>1</a:t>
              </a:r>
              <a:endParaRPr lang="en-US" sz="6000" dirty="0">
                <a:ln>
                  <a:solidFill>
                    <a:srgbClr val="76B531"/>
                  </a:solidFill>
                </a:ln>
                <a:solidFill>
                  <a:schemeClr val="bg1"/>
                </a:solidFill>
                <a:effectLst>
                  <a:reflection blurRad="6350" stA="55000" endA="300" endPos="45500" dir="5400000" sy="-100000" algn="bl" rotWithShape="0"/>
                </a:effectLst>
                <a:latin typeface="Arial Black" pitchFamily="34" charset="0"/>
              </a:endParaRPr>
            </a:p>
          </p:txBody>
        </p:sp>
      </p:grpSp>
    </p:spTree>
    <p:extLst>
      <p:ext uri="{BB962C8B-B14F-4D97-AF65-F5344CB8AC3E}">
        <p14:creationId xmlns:p14="http://schemas.microsoft.com/office/powerpoint/2010/main" val="42259408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20114" y="4005064"/>
            <a:ext cx="7960398" cy="2664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模板下载：</a:t>
            </a:r>
            <a:r>
              <a:rPr lang="en-US" altLang="zh-CN" sz="1600" dirty="0" smtClean="0">
                <a:solidFill>
                  <a:srgbClr val="EEECE1">
                    <a:lumMod val="25000"/>
                  </a:srgbClr>
                </a:solidFill>
                <a:hlinkClick r:id="rId2"/>
              </a:rPr>
              <a:t>www.1ppt.com/moban/</a:t>
            </a:r>
            <a:r>
              <a:rPr lang="en-US" altLang="zh-CN" sz="1600" dirty="0" smtClean="0">
                <a:solidFill>
                  <a:srgbClr val="EEECE1">
                    <a:lumMod val="25000"/>
                  </a:srgbClr>
                </a:solidFill>
              </a:rPr>
              <a:t>     </a:t>
            </a:r>
            <a:r>
              <a:rPr lang="zh-CN" altLang="en-US" sz="1600" dirty="0" smtClean="0">
                <a:solidFill>
                  <a:srgbClr val="EEECE1">
                    <a:lumMod val="25000"/>
                  </a:srgbClr>
                </a:solidFill>
              </a:rPr>
              <a:t>行业</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3"/>
              </a:rPr>
              <a:t>www.1ppt.com/hangye/</a:t>
            </a:r>
            <a:r>
              <a:rPr lang="en-US" altLang="zh-CN" sz="1600" dirty="0" smtClean="0">
                <a:solidFill>
                  <a:srgbClr val="EEECE1">
                    <a:lumMod val="25000"/>
                  </a:srgbClr>
                </a:solidFill>
              </a:rPr>
              <a:t> </a:t>
            </a:r>
          </a:p>
          <a:p>
            <a:pPr fontAlgn="auto">
              <a:spcBef>
                <a:spcPts val="0"/>
              </a:spcBef>
              <a:spcAft>
                <a:spcPts val="0"/>
              </a:spcAft>
            </a:pPr>
            <a:r>
              <a:rPr lang="zh-CN" altLang="en-US" sz="1600" dirty="0" smtClean="0">
                <a:solidFill>
                  <a:srgbClr val="EEECE1">
                    <a:lumMod val="25000"/>
                  </a:srgbClr>
                </a:solidFill>
              </a:rPr>
              <a:t>节日</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4"/>
              </a:rPr>
              <a:t>www.1ppt.com/jieri/</a:t>
            </a:r>
            <a:r>
              <a:rPr lang="en-US" altLang="zh-CN" sz="1600" dirty="0" smtClean="0">
                <a:solidFill>
                  <a:srgbClr val="EEECE1">
                    <a:lumMod val="25000"/>
                  </a:srgbClr>
                </a:solidFill>
              </a:rPr>
              <a:t>           PPT</a:t>
            </a:r>
            <a:r>
              <a:rPr lang="zh-CN" altLang="en-US" sz="1600" dirty="0" smtClean="0">
                <a:solidFill>
                  <a:srgbClr val="EEECE1">
                    <a:lumMod val="25000"/>
                  </a:srgbClr>
                </a:solidFill>
              </a:rPr>
              <a:t>素材下载：</a:t>
            </a:r>
            <a:r>
              <a:rPr lang="en-US" altLang="zh-CN" sz="1600" dirty="0" smtClean="0">
                <a:solidFill>
                  <a:srgbClr val="EEECE1">
                    <a:lumMod val="25000"/>
                  </a:srgbClr>
                </a:solidFill>
                <a:hlinkClick r:id="rId5"/>
              </a:rPr>
              <a:t>www.1ppt.com/sucai/</a:t>
            </a:r>
            <a:endParaRPr lang="en-US" altLang="zh-CN" sz="1600" dirty="0" smtClean="0">
              <a:solidFill>
                <a:srgbClr val="EEECE1">
                  <a:lumMod val="25000"/>
                </a:srgbClr>
              </a:solidFill>
            </a:endParaRPr>
          </a:p>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背景图片：</a:t>
            </a:r>
            <a:r>
              <a:rPr lang="en-US" altLang="zh-CN" sz="1600" dirty="0" smtClean="0">
                <a:solidFill>
                  <a:srgbClr val="EEECE1">
                    <a:lumMod val="25000"/>
                  </a:srgbClr>
                </a:solidFill>
                <a:hlinkClick r:id="rId6"/>
              </a:rPr>
              <a:t>www.1ppt.com/beijing/</a:t>
            </a:r>
            <a:r>
              <a:rPr lang="en-US" altLang="zh-CN" sz="1600" dirty="0" smtClean="0">
                <a:solidFill>
                  <a:srgbClr val="EEECE1">
                    <a:lumMod val="25000"/>
                  </a:srgbClr>
                </a:solidFill>
              </a:rPr>
              <a:t>      PPT</a:t>
            </a:r>
            <a:r>
              <a:rPr lang="zh-CN" altLang="en-US" sz="1600" dirty="0" smtClean="0">
                <a:solidFill>
                  <a:srgbClr val="EEECE1">
                    <a:lumMod val="25000"/>
                  </a:srgbClr>
                </a:solidFill>
              </a:rPr>
              <a:t>图表下载：</a:t>
            </a:r>
            <a:r>
              <a:rPr lang="en-US" altLang="zh-CN" sz="1600" dirty="0" smtClean="0">
                <a:solidFill>
                  <a:srgbClr val="EEECE1">
                    <a:lumMod val="25000"/>
                  </a:srgbClr>
                </a:solidFill>
                <a:hlinkClick r:id="rId7"/>
              </a:rPr>
              <a:t>www.1ppt.com/tubiao/</a:t>
            </a:r>
            <a:r>
              <a:rPr lang="en-US" altLang="zh-CN" sz="1600" dirty="0" smtClean="0">
                <a:solidFill>
                  <a:srgbClr val="EEECE1">
                    <a:lumMod val="25000"/>
                  </a:srgbClr>
                </a:solidFill>
              </a:rPr>
              <a:t>      </a:t>
            </a:r>
          </a:p>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作品下载：</a:t>
            </a:r>
            <a:r>
              <a:rPr lang="en-US" altLang="zh-CN" sz="1600" dirty="0" smtClean="0">
                <a:solidFill>
                  <a:srgbClr val="EEECE1">
                    <a:lumMod val="25000"/>
                  </a:srgbClr>
                </a:solidFill>
                <a:hlinkClick r:id="rId8"/>
              </a:rPr>
              <a:t>www.1ppt.com/xiazai/</a:t>
            </a:r>
            <a:r>
              <a:rPr lang="en-US" altLang="zh-CN" sz="1600" dirty="0" smtClean="0">
                <a:solidFill>
                  <a:srgbClr val="EEECE1">
                    <a:lumMod val="25000"/>
                  </a:srgbClr>
                </a:solidFill>
              </a:rPr>
              <a:t>        PPT</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9"/>
              </a:rPr>
              <a:t>www.1ppt.com/powerpoint/</a:t>
            </a:r>
            <a:r>
              <a:rPr lang="en-US" altLang="zh-CN" sz="1600" dirty="0" smtClean="0">
                <a:solidFill>
                  <a:srgbClr val="EEECE1">
                    <a:lumMod val="25000"/>
                  </a:srgbClr>
                </a:solidFill>
              </a:rPr>
              <a:t>      </a:t>
            </a:r>
          </a:p>
          <a:p>
            <a:pPr fontAlgn="auto">
              <a:spcBef>
                <a:spcPts val="0"/>
              </a:spcBef>
              <a:spcAft>
                <a:spcPts val="0"/>
              </a:spcAft>
            </a:pPr>
            <a:r>
              <a:rPr lang="en-US" altLang="zh-CN" sz="1600" dirty="0" smtClean="0">
                <a:solidFill>
                  <a:srgbClr val="EEECE1">
                    <a:lumMod val="25000"/>
                  </a:srgbClr>
                </a:solidFill>
              </a:rPr>
              <a:t>Word</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0"/>
              </a:rPr>
              <a:t>www.1ppt.com/word/</a:t>
            </a:r>
            <a:r>
              <a:rPr lang="en-US" altLang="zh-CN" sz="1600" dirty="0" smtClean="0">
                <a:solidFill>
                  <a:srgbClr val="EEECE1">
                    <a:lumMod val="25000"/>
                  </a:srgbClr>
                </a:solidFill>
              </a:rPr>
              <a:t>              Excel</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1"/>
              </a:rPr>
              <a:t>www.1ppt.com/excel/</a:t>
            </a:r>
            <a:r>
              <a:rPr lang="en-US" altLang="zh-CN" sz="1600" dirty="0" smtClean="0">
                <a:solidFill>
                  <a:srgbClr val="EEECE1">
                    <a:lumMod val="25000"/>
                  </a:srgbClr>
                </a:solidFill>
              </a:rPr>
              <a:t> </a:t>
            </a:r>
            <a:endParaRPr lang="zh-CN" altLang="en-US" sz="1600" dirty="0">
              <a:solidFill>
                <a:srgbClr val="EEECE1">
                  <a:lumMod val="25000"/>
                </a:srgbClr>
              </a:solidFill>
            </a:endParaRPr>
          </a:p>
        </p:txBody>
      </p:sp>
      <p:sp>
        <p:nvSpPr>
          <p:cNvPr id="3" name="Rectangle 17"/>
          <p:cNvSpPr>
            <a:spLocks noChangeArrowheads="1"/>
          </p:cNvSpPr>
          <p:nvPr/>
        </p:nvSpPr>
        <p:spPr bwMode="gray">
          <a:xfrm>
            <a:off x="0" y="2285992"/>
            <a:ext cx="9144000" cy="2222508"/>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877867" y="714816"/>
            <a:ext cx="5790477" cy="1346032"/>
          </a:xfrm>
          <a:prstGeom prst="rect">
            <a:avLst/>
          </a:prstGeom>
          <a:noFill/>
          <a:ln>
            <a:noFill/>
          </a:ln>
        </p:spPr>
      </p:pic>
      <p:sp>
        <p:nvSpPr>
          <p:cNvPr id="15" name="Rectangle 3"/>
          <p:cNvSpPr>
            <a:spLocks noChangeArrowheads="1"/>
          </p:cNvSpPr>
          <p:nvPr/>
        </p:nvSpPr>
        <p:spPr bwMode="auto">
          <a:xfrm>
            <a:off x="468313" y="2386385"/>
            <a:ext cx="4103687"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p>
          <a:p>
            <a:pPr fontAlgn="auto">
              <a:lnSpc>
                <a:spcPct val="150000"/>
              </a:lnSpc>
              <a:spcBef>
                <a:spcPts val="0"/>
              </a:spcBef>
              <a:spcAft>
                <a:spcPts val="0"/>
              </a:spcAft>
              <a:buClr>
                <a:srgbClr val="5B8CC1"/>
              </a:buClr>
              <a:buFont typeface="Wingdings" pitchFamily="2" charset="2"/>
              <a:buChar char="n"/>
              <a:defRPr/>
            </a:pPr>
            <a:endParaRPr lang="zh-CN" altLang="en-US" sz="1200"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修改模板中的内容包括，图片，数据，文本的替换。</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fontAlgn="auto">
              <a:spcBef>
                <a:spcPct val="20000"/>
              </a:spcBef>
              <a:spcAft>
                <a:spcPts val="0"/>
              </a:spcAft>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6" name="Rectangle 4"/>
          <p:cNvSpPr>
            <a:spLocks noChangeArrowheads="1"/>
          </p:cNvSpPr>
          <p:nvPr/>
        </p:nvSpPr>
        <p:spPr bwMode="auto">
          <a:xfrm>
            <a:off x="4572000" y="2386385"/>
            <a:ext cx="4103688"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p>
          <a:p>
            <a:pPr fontAlgn="auto">
              <a:lnSpc>
                <a:spcPct val="150000"/>
              </a:lnSpc>
              <a:spcBef>
                <a:spcPts val="0"/>
              </a:spcBef>
              <a:spcAft>
                <a:spcPts val="0"/>
              </a:spcAft>
              <a:buClr>
                <a:srgbClr val="5B8CC1"/>
              </a:buClr>
              <a:buFont typeface="Wingdings" pitchFamily="2" charset="2"/>
              <a:buChar char="n"/>
              <a:defRPr/>
            </a:pPr>
            <a:endParaRPr lang="zh-CN" altLang="en-US" sz="1050" b="1"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收集整理我们发布的免费资源后，打包上传并</a:t>
            </a:r>
          </a:p>
          <a:p>
            <a:pPr fontAlgn="auto">
              <a:lnSpc>
                <a:spcPct val="150000"/>
              </a:lnSpc>
              <a:spcBef>
                <a:spcPts val="0"/>
              </a:spcBef>
              <a:spcAft>
                <a:spcPts val="0"/>
              </a:spcAft>
              <a:buClr>
                <a:srgbClr val="5B8CC1"/>
              </a:buClr>
              <a:buFont typeface="Wingdings" pitchFamily="2" charset="2"/>
              <a:buNone/>
              <a:defRPr/>
            </a:pPr>
            <a:r>
              <a:rPr lang="zh-CN" altLang="en-US" sz="1200" kern="0" dirty="0" smtClean="0">
                <a:solidFill>
                  <a:prstClr val="white"/>
                </a:solidFill>
                <a:latin typeface="微软雅黑" pitchFamily="34" charset="-122"/>
                <a:ea typeface="微软雅黑" pitchFamily="34" charset="-122"/>
              </a:rPr>
              <a:t>   用于各种形式的付费下载。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703638" y="248798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645400" y="248798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265132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19643</TotalTime>
  <Words>330</Words>
  <Application>Microsoft Office PowerPoint</Application>
  <PresentationFormat>全屏显示(4:3)</PresentationFormat>
  <Paragraphs>25</Paragraphs>
  <Slides>2</Slides>
  <Notes>0</Notes>
  <HiddenSlides>0</HiddenSlides>
  <MMClips>0</MMClips>
  <ScaleCrop>false</ScaleCrop>
  <HeadingPairs>
    <vt:vector size="4" baseType="variant">
      <vt:variant>
        <vt:lpstr>主题</vt:lpstr>
      </vt:variant>
      <vt:variant>
        <vt:i4>2</vt:i4>
      </vt:variant>
      <vt:variant>
        <vt:lpstr>幻灯片标题</vt:lpstr>
      </vt:variant>
      <vt:variant>
        <vt:i4>2</vt:i4>
      </vt:variant>
    </vt:vector>
  </HeadingPairs>
  <TitlesOfParts>
    <vt:vector size="4" baseType="lpstr">
      <vt:lpstr>Office 主题</vt:lpstr>
      <vt:lpstr>1_Office 主题</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cp:lastModifiedBy>lenovo</cp:lastModifiedBy>
  <cp:revision>982</cp:revision>
  <dcterms:created xsi:type="dcterms:W3CDTF">2009-02-11T05:37:22Z</dcterms:created>
  <dcterms:modified xsi:type="dcterms:W3CDTF">2013-09-02T07:29:06Z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