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0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17630" y="1772816"/>
            <a:ext cx="8502842" cy="3448922"/>
            <a:chOff x="779618" y="1556792"/>
            <a:chExt cx="11006601" cy="4464496"/>
          </a:xfrm>
        </p:grpSpPr>
        <p:sp>
          <p:nvSpPr>
            <p:cNvPr id="9" name="Text Box 44"/>
            <p:cNvSpPr txBox="1">
              <a:spLocks noChangeArrowheads="1"/>
            </p:cNvSpPr>
            <p:nvPr/>
          </p:nvSpPr>
          <p:spPr bwMode="auto">
            <a:xfrm>
              <a:off x="6457627" y="2296741"/>
              <a:ext cx="5184576" cy="15866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3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indent="457200" defTabSz="720725">
                <a:lnSpc>
                  <a:spcPct val="135000"/>
                </a:lnSpc>
                <a:defRPr sz="16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2pPr>
              <a:lvl3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3pPr>
              <a:lvl4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4pPr>
              <a:lvl5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5pPr>
              <a:lvl6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6pPr>
              <a:lvl7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7pPr>
              <a:lvl8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8pPr>
              <a:lvl9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/>
                <a:t>精神层文化主要是指企业的领导和员工共同信守的基本理念、价值标准、职业道德及精神风貌，它是企业文化的核心和灵魂，是形成企业文化的物质层和制度层的基础和原因。</a:t>
              </a:r>
              <a:endParaRPr lang="en-US" altLang="zh-CN" sz="1400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10" name="Text Box 44"/>
            <p:cNvSpPr txBox="1">
              <a:spLocks noChangeArrowheads="1"/>
            </p:cNvSpPr>
            <p:nvPr/>
          </p:nvSpPr>
          <p:spPr bwMode="auto">
            <a:xfrm>
              <a:off x="6457627" y="3834914"/>
              <a:ext cx="5184576" cy="19631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3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indent="457200" defTabSz="720725">
                <a:lnSpc>
                  <a:spcPct val="135000"/>
                </a:lnSpc>
                <a:defRPr sz="16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2pPr>
              <a:lvl3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3pPr>
              <a:lvl4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4pPr>
              <a:lvl5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5pPr>
              <a:lvl6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6pPr>
              <a:lvl7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7pPr>
              <a:lvl8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8pPr>
              <a:lvl9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1400" dirty="0"/>
                <a:t>精神层文化也</a:t>
              </a:r>
              <a:r>
                <a:rPr lang="zh-CN" altLang="en-US" sz="1400" dirty="0" smtClean="0"/>
                <a:t>称为理念</a:t>
              </a:r>
              <a:r>
                <a:rPr lang="zh-CN" altLang="en-US" sz="1400" dirty="0"/>
                <a:t>层文化，它是企业经营管理的指导思想，是企业价值观的集中表现，是企业之“魂”。有的企业也将其所有的理念统称为“企业哲学”</a:t>
              </a:r>
              <a:r>
                <a:rPr lang="zh-CN" altLang="en-US" sz="1400" dirty="0" smtClean="0"/>
                <a:t>。</a:t>
              </a:r>
              <a:r>
                <a:rPr lang="zh-CN" altLang="en-US" sz="1400" b="1" dirty="0">
                  <a:solidFill>
                    <a:srgbClr val="78B832"/>
                  </a:solidFill>
                </a:rPr>
                <a:t>有没有精神层，是衡量一个组织是否形成自己的企业文化的主要标志。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2036404" y="1556792"/>
              <a:ext cx="3629135" cy="1990170"/>
              <a:chOff x="480963" y="1924513"/>
              <a:chExt cx="3629135" cy="1990170"/>
            </a:xfrm>
          </p:grpSpPr>
          <p:sp>
            <p:nvSpPr>
              <p:cNvPr id="14" name="对角圆角矩形 13"/>
              <p:cNvSpPr/>
              <p:nvPr/>
            </p:nvSpPr>
            <p:spPr>
              <a:xfrm>
                <a:off x="480963" y="1924513"/>
                <a:ext cx="3629135" cy="1990170"/>
              </a:xfrm>
              <a:prstGeom prst="round2DiagRect">
                <a:avLst>
                  <a:gd name="adj1" fmla="val 44509"/>
                  <a:gd name="adj2" fmla="val 0"/>
                </a:avLst>
              </a:prstGeom>
              <a:gradFill flip="none" rotWithShape="1">
                <a:gsLst>
                  <a:gs pos="67000">
                    <a:schemeClr val="bg1"/>
                  </a:gs>
                  <a:gs pos="98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  <a:ln w="57150">
                <a:solidFill>
                  <a:schemeClr val="tx2">
                    <a:lumMod val="60000"/>
                    <a:lumOff val="40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对角圆角矩形 4"/>
              <p:cNvSpPr/>
              <p:nvPr/>
            </p:nvSpPr>
            <p:spPr>
              <a:xfrm>
                <a:off x="570716" y="2013620"/>
                <a:ext cx="3449629" cy="1172873"/>
              </a:xfrm>
              <a:custGeom>
                <a:avLst/>
                <a:gdLst/>
                <a:ahLst/>
                <a:cxnLst/>
                <a:rect l="l" t="t" r="r" b="b"/>
                <a:pathLst>
                  <a:path w="3600400" h="1224136">
                    <a:moveTo>
                      <a:pt x="878791" y="0"/>
                    </a:moveTo>
                    <a:lnTo>
                      <a:pt x="3600400" y="0"/>
                    </a:lnTo>
                    <a:lnTo>
                      <a:pt x="3600400" y="1095621"/>
                    </a:lnTo>
                    <a:cubicBezTo>
                      <a:pt x="3600400" y="1139331"/>
                      <a:pt x="3597209" y="1182296"/>
                      <a:pt x="3589962" y="1224136"/>
                    </a:cubicBezTo>
                    <a:lnTo>
                      <a:pt x="0" y="1224136"/>
                    </a:lnTo>
                    <a:lnTo>
                      <a:pt x="0" y="878791"/>
                    </a:lnTo>
                    <a:cubicBezTo>
                      <a:pt x="0" y="393448"/>
                      <a:pt x="393448" y="0"/>
                      <a:pt x="8787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63500">
                  <a:prstClr val="black">
                    <a:alpha val="8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对角圆角矩形 4"/>
              <p:cNvSpPr/>
              <p:nvPr/>
            </p:nvSpPr>
            <p:spPr>
              <a:xfrm>
                <a:off x="582259" y="2013619"/>
                <a:ext cx="3425729" cy="1172873"/>
              </a:xfrm>
              <a:custGeom>
                <a:avLst/>
                <a:gdLst/>
                <a:ahLst/>
                <a:cxnLst/>
                <a:rect l="l" t="t" r="r" b="b"/>
                <a:pathLst>
                  <a:path w="3718474" h="1273101">
                    <a:moveTo>
                      <a:pt x="913943" y="0"/>
                    </a:moveTo>
                    <a:lnTo>
                      <a:pt x="3718474" y="0"/>
                    </a:lnTo>
                    <a:lnTo>
                      <a:pt x="3288785" y="905598"/>
                    </a:lnTo>
                    <a:lnTo>
                      <a:pt x="3287157" y="904791"/>
                    </a:lnTo>
                    <a:lnTo>
                      <a:pt x="3104395" y="1273101"/>
                    </a:lnTo>
                    <a:lnTo>
                      <a:pt x="0" y="1273101"/>
                    </a:lnTo>
                    <a:lnTo>
                      <a:pt x="0" y="913942"/>
                    </a:lnTo>
                    <a:cubicBezTo>
                      <a:pt x="0" y="409186"/>
                      <a:pt x="409186" y="0"/>
                      <a:pt x="913943" y="0"/>
                    </a:cubicBezTo>
                    <a:close/>
                  </a:path>
                </a:pathLst>
              </a:custGeom>
              <a:solidFill>
                <a:srgbClr val="689CD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841003" y="2140537"/>
                <a:ext cx="2854566" cy="10214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企业愿景、企业使命、核心价值观、企业精神、企业道德、企业作风等；</a:t>
                </a:r>
                <a:endPara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94157" y="3353868"/>
                <a:ext cx="2695118" cy="4780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accent1"/>
                    </a:solidFill>
                    <a:latin typeface="微软雅黑" pitchFamily="34" charset="-122"/>
                    <a:ea typeface="微软雅黑" pitchFamily="34" charset="-122"/>
                  </a:rPr>
                  <a:t>核心理念系统</a:t>
                </a:r>
                <a:endParaRPr lang="zh-CN" altLang="en-US" b="1" dirty="0">
                  <a:solidFill>
                    <a:schemeClr val="accent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3635012" y="2745636"/>
                <a:ext cx="3729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400" b="1" dirty="0" smtClean="0">
                    <a:solidFill>
                      <a:schemeClr val="bg1"/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036404" y="4031118"/>
              <a:ext cx="3629135" cy="1990170"/>
              <a:chOff x="3635012" y="3671078"/>
              <a:chExt cx="3629135" cy="1990170"/>
            </a:xfrm>
          </p:grpSpPr>
          <p:sp>
            <p:nvSpPr>
              <p:cNvPr id="21" name="对角圆角矩形 20"/>
              <p:cNvSpPr/>
              <p:nvPr/>
            </p:nvSpPr>
            <p:spPr>
              <a:xfrm>
                <a:off x="3635012" y="3671078"/>
                <a:ext cx="3629135" cy="1990170"/>
              </a:xfrm>
              <a:prstGeom prst="round2DiagRect">
                <a:avLst>
                  <a:gd name="adj1" fmla="val 44509"/>
                  <a:gd name="adj2" fmla="val 0"/>
                </a:avLst>
              </a:prstGeom>
              <a:gradFill flip="none" rotWithShape="1">
                <a:gsLst>
                  <a:gs pos="67000">
                    <a:schemeClr val="bg1"/>
                  </a:gs>
                  <a:gs pos="98000">
                    <a:schemeClr val="bg1">
                      <a:lumMod val="85000"/>
                    </a:schemeClr>
                  </a:gs>
                </a:gsLst>
                <a:lin ang="5400000" scaled="1"/>
                <a:tileRect/>
              </a:gradFill>
              <a:ln w="57150">
                <a:solidFill>
                  <a:srgbClr val="91A52B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对角圆角矩形 4"/>
              <p:cNvSpPr/>
              <p:nvPr/>
            </p:nvSpPr>
            <p:spPr>
              <a:xfrm>
                <a:off x="3724765" y="3760185"/>
                <a:ext cx="3449629" cy="1172873"/>
              </a:xfrm>
              <a:custGeom>
                <a:avLst/>
                <a:gdLst/>
                <a:ahLst/>
                <a:cxnLst/>
                <a:rect l="l" t="t" r="r" b="b"/>
                <a:pathLst>
                  <a:path w="3600400" h="1224136">
                    <a:moveTo>
                      <a:pt x="878791" y="0"/>
                    </a:moveTo>
                    <a:lnTo>
                      <a:pt x="3600400" y="0"/>
                    </a:lnTo>
                    <a:lnTo>
                      <a:pt x="3600400" y="1095621"/>
                    </a:lnTo>
                    <a:cubicBezTo>
                      <a:pt x="3600400" y="1139331"/>
                      <a:pt x="3597209" y="1182296"/>
                      <a:pt x="3589962" y="1224136"/>
                    </a:cubicBezTo>
                    <a:lnTo>
                      <a:pt x="0" y="1224136"/>
                    </a:lnTo>
                    <a:lnTo>
                      <a:pt x="0" y="878791"/>
                    </a:lnTo>
                    <a:cubicBezTo>
                      <a:pt x="0" y="393448"/>
                      <a:pt x="393448" y="0"/>
                      <a:pt x="878791" y="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innerShdw blurRad="63500">
                  <a:prstClr val="black">
                    <a:alpha val="8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对角圆角矩形 4"/>
              <p:cNvSpPr/>
              <p:nvPr/>
            </p:nvSpPr>
            <p:spPr>
              <a:xfrm>
                <a:off x="3736308" y="3760184"/>
                <a:ext cx="3425729" cy="1172873"/>
              </a:xfrm>
              <a:custGeom>
                <a:avLst/>
                <a:gdLst/>
                <a:ahLst/>
                <a:cxnLst/>
                <a:rect l="l" t="t" r="r" b="b"/>
                <a:pathLst>
                  <a:path w="3718474" h="1273101">
                    <a:moveTo>
                      <a:pt x="913943" y="0"/>
                    </a:moveTo>
                    <a:lnTo>
                      <a:pt x="3718474" y="0"/>
                    </a:lnTo>
                    <a:lnTo>
                      <a:pt x="3288785" y="905598"/>
                    </a:lnTo>
                    <a:lnTo>
                      <a:pt x="3287157" y="904791"/>
                    </a:lnTo>
                    <a:lnTo>
                      <a:pt x="3104395" y="1273101"/>
                    </a:lnTo>
                    <a:lnTo>
                      <a:pt x="0" y="1273101"/>
                    </a:lnTo>
                    <a:lnTo>
                      <a:pt x="0" y="913942"/>
                    </a:lnTo>
                    <a:cubicBezTo>
                      <a:pt x="0" y="409186"/>
                      <a:pt x="409186" y="0"/>
                      <a:pt x="91394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TextBox 23"/>
              <p:cNvSpPr txBox="1"/>
              <p:nvPr/>
            </p:nvSpPr>
            <p:spPr>
              <a:xfrm>
                <a:off x="4020807" y="3919735"/>
                <a:ext cx="2854566" cy="6615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品牌理念、营销理念、服务理念、用人</a:t>
                </a:r>
                <a:r>
                  <a:rPr lang="en-US" altLang="zh-CN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/</a:t>
                </a:r>
                <a:r>
                  <a:rPr lang="zh-CN" altLang="en-US" sz="11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人才理念、品质理念等。</a:t>
                </a:r>
                <a:endParaRPr lang="en-US" altLang="zh-CN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3748206" y="5100433"/>
                <a:ext cx="3193215" cy="4780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rgbClr val="698335"/>
                    </a:solidFill>
                    <a:latin typeface="微软雅黑" pitchFamily="34" charset="-122"/>
                    <a:ea typeface="微软雅黑" pitchFamily="34" charset="-122"/>
                  </a:rPr>
                  <a:t>各模块理念集成</a:t>
                </a:r>
                <a:endParaRPr lang="zh-CN" altLang="en-US" b="1" dirty="0">
                  <a:solidFill>
                    <a:srgbClr val="698335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6754933" y="4472401"/>
                <a:ext cx="37297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2400" b="1" dirty="0" smtClean="0">
                    <a:solidFill>
                      <a:schemeClr val="bg1"/>
                    </a:solidFill>
                    <a:latin typeface="Arial" pitchFamily="34" charset="0"/>
                    <a:ea typeface="微软雅黑" pitchFamily="34" charset="-122"/>
                    <a:cs typeface="Arial" pitchFamily="34" charset="0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endParaRPr>
              </a:p>
            </p:txBody>
          </p:sp>
        </p:grpSp>
        <p:sp>
          <p:nvSpPr>
            <p:cNvPr id="27" name="矩形 26"/>
            <p:cNvSpPr/>
            <p:nvPr/>
          </p:nvSpPr>
          <p:spPr>
            <a:xfrm>
              <a:off x="841003" y="2637176"/>
              <a:ext cx="630000" cy="2376000"/>
            </a:xfrm>
            <a:prstGeom prst="rect">
              <a:avLst/>
            </a:prstGeom>
            <a:gradFill>
              <a:gsLst>
                <a:gs pos="33000">
                  <a:srgbClr val="6DAA2D">
                    <a:lumMod val="60000"/>
                    <a:lumOff val="40000"/>
                  </a:srgbClr>
                </a:gs>
                <a:gs pos="100000">
                  <a:srgbClr val="6DAA2D"/>
                </a:gs>
              </a:gsLst>
              <a:lin ang="5400000" scaled="0"/>
            </a:gradFill>
            <a:ln w="3175" cap="flat" cmpd="sng" algn="ctr">
              <a:solidFill>
                <a:srgbClr val="6DAA2D">
                  <a:lumMod val="60000"/>
                  <a:lumOff val="4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eaVert" lIns="0" rIns="0" anchor="ctr"/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endParaRPr lang="zh-CN" altLang="en-US" sz="1600" kern="0">
                <a:solidFill>
                  <a:sysClr val="window" lastClr="FFFFFF"/>
                </a:solidFill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779618" y="2594872"/>
              <a:ext cx="637448" cy="240596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zh-CN" altLang="en-US" sz="2000" b="1" kern="0" spc="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核心层文化</a:t>
              </a:r>
              <a:endParaRPr lang="en-US" altLang="zh-CN" sz="2000" b="1" kern="0" spc="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089244" y="2688609"/>
              <a:ext cx="150971" cy="1509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1089244" y="4769954"/>
              <a:ext cx="150971" cy="1509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" name="直接连接符 30"/>
            <p:cNvCxnSpPr>
              <a:stCxn id="29" idx="0"/>
            </p:cNvCxnSpPr>
            <p:nvPr/>
          </p:nvCxnSpPr>
          <p:spPr>
            <a:xfrm flipH="1" flipV="1">
              <a:off x="1164729" y="2132856"/>
              <a:ext cx="1" cy="555753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1164730" y="1916832"/>
              <a:ext cx="802224" cy="216024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stCxn id="30" idx="4"/>
            </p:cNvCxnSpPr>
            <p:nvPr/>
          </p:nvCxnSpPr>
          <p:spPr>
            <a:xfrm>
              <a:off x="1164730" y="4920925"/>
              <a:ext cx="0" cy="539548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1156003" y="5460473"/>
              <a:ext cx="621104" cy="272783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0490075" y="2132856"/>
              <a:ext cx="1296144" cy="0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1786219" y="2132856"/>
              <a:ext cx="0" cy="1253401"/>
            </a:xfrm>
            <a:prstGeom prst="line">
              <a:avLst/>
            </a:prstGeom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2594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19643</TotalTime>
  <Words>315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981</cp:revision>
  <dcterms:created xsi:type="dcterms:W3CDTF">2009-02-11T05:37:22Z</dcterms:created>
  <dcterms:modified xsi:type="dcterms:W3CDTF">2013-09-02T07:25:48Z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