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8"/>
          <p:cNvGrpSpPr>
            <a:grpSpLocks/>
          </p:cNvGrpSpPr>
          <p:nvPr/>
        </p:nvGrpSpPr>
        <p:grpSpPr bwMode="auto">
          <a:xfrm>
            <a:off x="1876713" y="1209129"/>
            <a:ext cx="5282013" cy="4524127"/>
            <a:chOff x="0" y="1857363"/>
            <a:chExt cx="4595813" cy="4027489"/>
          </a:xfrm>
        </p:grpSpPr>
        <p:grpSp>
          <p:nvGrpSpPr>
            <p:cNvPr id="58" name="组合 89"/>
            <p:cNvGrpSpPr>
              <a:grpSpLocks/>
            </p:cNvGrpSpPr>
            <p:nvPr/>
          </p:nvGrpSpPr>
          <p:grpSpPr bwMode="auto">
            <a:xfrm>
              <a:off x="0" y="1857363"/>
              <a:ext cx="4595813" cy="4027489"/>
              <a:chOff x="0" y="1857363"/>
              <a:chExt cx="4595813" cy="4027489"/>
            </a:xfrm>
          </p:grpSpPr>
          <p:grpSp>
            <p:nvGrpSpPr>
              <p:cNvPr id="64" name="Group 53"/>
              <p:cNvGrpSpPr>
                <a:grpSpLocks/>
              </p:cNvGrpSpPr>
              <p:nvPr/>
            </p:nvGrpSpPr>
            <p:grpSpPr bwMode="auto">
              <a:xfrm>
                <a:off x="0" y="1857363"/>
                <a:ext cx="4595813" cy="4027489"/>
                <a:chOff x="1429" y="1026"/>
                <a:chExt cx="2895" cy="2537"/>
              </a:xfrm>
            </p:grpSpPr>
            <p:sp>
              <p:nvSpPr>
                <p:cNvPr id="66" name="Oval 27"/>
                <p:cNvSpPr>
                  <a:spLocks noChangeArrowheads="1"/>
                </p:cNvSpPr>
                <p:nvPr/>
              </p:nvSpPr>
              <p:spPr bwMode="auto">
                <a:xfrm>
                  <a:off x="2110" y="1479"/>
                  <a:ext cx="1452" cy="1452"/>
                </a:xfrm>
                <a:prstGeom prst="ellipse">
                  <a:avLst/>
                </a:prstGeom>
                <a:solidFill>
                  <a:srgbClr val="EAEAEA"/>
                </a:solidFill>
                <a:ln w="19050" cap="rnd" algn="ctr">
                  <a:solidFill>
                    <a:srgbClr val="808080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微软雅黑"/>
                  </a:endParaRPr>
                </a:p>
              </p:txBody>
            </p:sp>
            <p:grpSp>
              <p:nvGrpSpPr>
                <p:cNvPr id="67" name="Group 31"/>
                <p:cNvGrpSpPr>
                  <a:grpSpLocks/>
                </p:cNvGrpSpPr>
                <p:nvPr/>
              </p:nvGrpSpPr>
              <p:grpSpPr bwMode="auto">
                <a:xfrm>
                  <a:off x="2382" y="1026"/>
                  <a:ext cx="906" cy="906"/>
                  <a:chOff x="2335" y="1138"/>
                  <a:chExt cx="1089" cy="1088"/>
                </a:xfrm>
              </p:grpSpPr>
              <p:sp>
                <p:nvSpPr>
                  <p:cNvPr id="101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2335" y="1138"/>
                    <a:ext cx="1089" cy="10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771C3"/>
                      </a:gs>
                      <a:gs pos="100000">
                        <a:srgbClr val="004176"/>
                      </a:gs>
                    </a:gsLst>
                    <a:lin ang="27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微软雅黑" pitchFamily="34" charset="-122"/>
                        <a:ea typeface="微软雅黑" pitchFamily="34" charset="-122"/>
                      </a:rPr>
                      <a:t>政府</a:t>
                    </a:r>
                  </a:p>
                </p:txBody>
              </p:sp>
              <p:sp>
                <p:nvSpPr>
                  <p:cNvPr id="102" name="Freeform 33"/>
                  <p:cNvSpPr>
                    <a:spLocks/>
                  </p:cNvSpPr>
                  <p:nvPr/>
                </p:nvSpPr>
                <p:spPr bwMode="auto">
                  <a:xfrm>
                    <a:off x="2426" y="1169"/>
                    <a:ext cx="908" cy="296"/>
                  </a:xfrm>
                  <a:custGeom>
                    <a:avLst/>
                    <a:gdLst>
                      <a:gd name="T0" fmla="*/ 0 w 4756"/>
                      <a:gd name="T1" fmla="*/ 296 h 1576"/>
                      <a:gd name="T2" fmla="*/ 10 w 4756"/>
                      <a:gd name="T3" fmla="*/ 275 h 1576"/>
                      <a:gd name="T4" fmla="*/ 21 w 4756"/>
                      <a:gd name="T5" fmla="*/ 254 h 1576"/>
                      <a:gd name="T6" fmla="*/ 32 w 4756"/>
                      <a:gd name="T7" fmla="*/ 233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4 w 4756"/>
                      <a:gd name="T13" fmla="*/ 177 h 1576"/>
                      <a:gd name="T14" fmla="*/ 89 w 4756"/>
                      <a:gd name="T15" fmla="*/ 159 h 1576"/>
                      <a:gd name="T16" fmla="*/ 105 w 4756"/>
                      <a:gd name="T17" fmla="*/ 142 h 1576"/>
                      <a:gd name="T18" fmla="*/ 114 w 4756"/>
                      <a:gd name="T19" fmla="*/ 134 h 1576"/>
                      <a:gd name="T20" fmla="*/ 131 w 4756"/>
                      <a:gd name="T21" fmla="*/ 118 h 1576"/>
                      <a:gd name="T22" fmla="*/ 150 w 4756"/>
                      <a:gd name="T23" fmla="*/ 103 h 1576"/>
                      <a:gd name="T24" fmla="*/ 169 w 4756"/>
                      <a:gd name="T25" fmla="*/ 89 h 1576"/>
                      <a:gd name="T26" fmla="*/ 188 w 4756"/>
                      <a:gd name="T27" fmla="*/ 76 h 1576"/>
                      <a:gd name="T28" fmla="*/ 208 w 4756"/>
                      <a:gd name="T29" fmla="*/ 64 h 1576"/>
                      <a:gd name="T30" fmla="*/ 229 w 4756"/>
                      <a:gd name="T31" fmla="*/ 53 h 1576"/>
                      <a:gd name="T32" fmla="*/ 251 w 4756"/>
                      <a:gd name="T33" fmla="*/ 43 h 1576"/>
                      <a:gd name="T34" fmla="*/ 262 w 4756"/>
                      <a:gd name="T35" fmla="*/ 38 h 1576"/>
                      <a:gd name="T36" fmla="*/ 284 w 4756"/>
                      <a:gd name="T37" fmla="*/ 29 h 1576"/>
                      <a:gd name="T38" fmla="*/ 307 w 4756"/>
                      <a:gd name="T39" fmla="*/ 22 h 1576"/>
                      <a:gd name="T40" fmla="*/ 331 w 4756"/>
                      <a:gd name="T41" fmla="*/ 15 h 1576"/>
                      <a:gd name="T42" fmla="*/ 355 w 4756"/>
                      <a:gd name="T43" fmla="*/ 10 h 1576"/>
                      <a:gd name="T44" fmla="*/ 379 w 4756"/>
                      <a:gd name="T45" fmla="*/ 6 h 1576"/>
                      <a:gd name="T46" fmla="*/ 404 w 4756"/>
                      <a:gd name="T47" fmla="*/ 2 h 1576"/>
                      <a:gd name="T48" fmla="*/ 429 w 4756"/>
                      <a:gd name="T49" fmla="*/ 0 h 1576"/>
                      <a:gd name="T50" fmla="*/ 454 w 4756"/>
                      <a:gd name="T51" fmla="*/ 0 h 1576"/>
                      <a:gd name="T52" fmla="*/ 467 w 4756"/>
                      <a:gd name="T53" fmla="*/ 0 h 1576"/>
                      <a:gd name="T54" fmla="*/ 492 w 4756"/>
                      <a:gd name="T55" fmla="*/ 2 h 1576"/>
                      <a:gd name="T56" fmla="*/ 517 w 4756"/>
                      <a:gd name="T57" fmla="*/ 4 h 1576"/>
                      <a:gd name="T58" fmla="*/ 541 w 4756"/>
                      <a:gd name="T59" fmla="*/ 8 h 1576"/>
                      <a:gd name="T60" fmla="*/ 565 w 4756"/>
                      <a:gd name="T61" fmla="*/ 12 h 1576"/>
                      <a:gd name="T62" fmla="*/ 589 w 4756"/>
                      <a:gd name="T63" fmla="*/ 18 h 1576"/>
                      <a:gd name="T64" fmla="*/ 612 w 4756"/>
                      <a:gd name="T65" fmla="*/ 26 h 1576"/>
                      <a:gd name="T66" fmla="*/ 635 w 4756"/>
                      <a:gd name="T67" fmla="*/ 33 h 1576"/>
                      <a:gd name="T68" fmla="*/ 646 w 4756"/>
                      <a:gd name="T69" fmla="*/ 38 h 1576"/>
                      <a:gd name="T70" fmla="*/ 668 w 4756"/>
                      <a:gd name="T71" fmla="*/ 48 h 1576"/>
                      <a:gd name="T72" fmla="*/ 689 w 4756"/>
                      <a:gd name="T73" fmla="*/ 59 h 1576"/>
                      <a:gd name="T74" fmla="*/ 709 w 4756"/>
                      <a:gd name="T75" fmla="*/ 70 h 1576"/>
                      <a:gd name="T76" fmla="*/ 730 w 4756"/>
                      <a:gd name="T77" fmla="*/ 83 h 1576"/>
                      <a:gd name="T78" fmla="*/ 749 w 4756"/>
                      <a:gd name="T79" fmla="*/ 96 h 1576"/>
                      <a:gd name="T80" fmla="*/ 767 w 4756"/>
                      <a:gd name="T81" fmla="*/ 111 h 1576"/>
                      <a:gd name="T82" fmla="*/ 785 w 4756"/>
                      <a:gd name="T83" fmla="*/ 126 h 1576"/>
                      <a:gd name="T84" fmla="*/ 803 w 4756"/>
                      <a:gd name="T85" fmla="*/ 142 h 1576"/>
                      <a:gd name="T86" fmla="*/ 811 w 4756"/>
                      <a:gd name="T87" fmla="*/ 150 h 1576"/>
                      <a:gd name="T88" fmla="*/ 827 w 4756"/>
                      <a:gd name="T89" fmla="*/ 168 h 1576"/>
                      <a:gd name="T90" fmla="*/ 842 w 4756"/>
                      <a:gd name="T91" fmla="*/ 186 h 1576"/>
                      <a:gd name="T92" fmla="*/ 856 w 4756"/>
                      <a:gd name="T93" fmla="*/ 204 h 1576"/>
                      <a:gd name="T94" fmla="*/ 869 w 4756"/>
                      <a:gd name="T95" fmla="*/ 224 h 1576"/>
                      <a:gd name="T96" fmla="*/ 882 w 4756"/>
                      <a:gd name="T97" fmla="*/ 243 h 1576"/>
                      <a:gd name="T98" fmla="*/ 893 w 4756"/>
                      <a:gd name="T99" fmla="*/ 264 h 1576"/>
                      <a:gd name="T100" fmla="*/ 903 w 4756"/>
                      <a:gd name="T101" fmla="*/ 285 h 1576"/>
                      <a:gd name="T102" fmla="*/ 0 w 4756"/>
                      <a:gd name="T103" fmla="*/ 296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75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Franklin Gothic Medium"/>
                      <a:ea typeface="微软雅黑"/>
                    </a:endParaRPr>
                  </a:p>
                </p:txBody>
              </p:sp>
              <p:sp>
                <p:nvSpPr>
                  <p:cNvPr id="103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2562" y="1183"/>
                    <a:ext cx="228" cy="20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Franklin Gothic Medium"/>
                      <a:ea typeface="微软雅黑"/>
                    </a:endParaRPr>
                  </a:p>
                </p:txBody>
              </p:sp>
            </p:grpSp>
            <p:sp>
              <p:nvSpPr>
                <p:cNvPr id="68" name="Oval 38"/>
                <p:cNvSpPr>
                  <a:spLocks noChangeArrowheads="1"/>
                </p:cNvSpPr>
                <p:nvPr/>
              </p:nvSpPr>
              <p:spPr bwMode="auto">
                <a:xfrm>
                  <a:off x="1756" y="2430"/>
                  <a:ext cx="190" cy="17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微软雅黑"/>
                  </a:endParaRPr>
                </a:p>
              </p:txBody>
            </p:sp>
            <p:sp>
              <p:nvSpPr>
                <p:cNvPr id="69" name="Oval 42"/>
                <p:cNvSpPr>
                  <a:spLocks noChangeArrowheads="1"/>
                </p:cNvSpPr>
                <p:nvPr/>
              </p:nvSpPr>
              <p:spPr bwMode="auto">
                <a:xfrm>
                  <a:off x="3388" y="2417"/>
                  <a:ext cx="190" cy="17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微软雅黑"/>
                  </a:endParaRPr>
                </a:p>
              </p:txBody>
            </p:sp>
            <p:sp>
              <p:nvSpPr>
                <p:cNvPr id="97" name="Rectangle 49"/>
                <p:cNvSpPr>
                  <a:spLocks noChangeArrowheads="1"/>
                </p:cNvSpPr>
                <p:nvPr/>
              </p:nvSpPr>
              <p:spPr bwMode="auto">
                <a:xfrm>
                  <a:off x="2065" y="1995"/>
                  <a:ext cx="1531" cy="466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14C8D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电力</a:t>
                  </a:r>
                  <a:r>
                    <a:rPr kumimoji="0" lang="en-US" altLang="zh-CN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14C8D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DSM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14C8D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规模化实施</a:t>
                  </a:r>
                </a:p>
              </p:txBody>
            </p:sp>
            <p:sp>
              <p:nvSpPr>
                <p:cNvPr id="98" name="Oval 50"/>
                <p:cNvSpPr>
                  <a:spLocks noChangeArrowheads="1"/>
                </p:cNvSpPr>
                <p:nvPr/>
              </p:nvSpPr>
              <p:spPr bwMode="auto">
                <a:xfrm>
                  <a:off x="1429" y="3387"/>
                  <a:ext cx="1036" cy="17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Text" lastClr="000000">
                        <a:alpha val="45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微软雅黑"/>
                  </a:endParaRPr>
                </a:p>
              </p:txBody>
            </p:sp>
            <p:sp>
              <p:nvSpPr>
                <p:cNvPr id="99" name="Oval 51"/>
                <p:cNvSpPr>
                  <a:spLocks noChangeArrowheads="1"/>
                </p:cNvSpPr>
                <p:nvPr/>
              </p:nvSpPr>
              <p:spPr bwMode="auto">
                <a:xfrm>
                  <a:off x="3288" y="3387"/>
                  <a:ext cx="1036" cy="17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Text" lastClr="000000">
                        <a:alpha val="45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微软雅黑"/>
                  </a:endParaRPr>
                </a:p>
              </p:txBody>
            </p:sp>
            <p:sp>
              <p:nvSpPr>
                <p:cNvPr id="100" name="Oval 52"/>
                <p:cNvSpPr>
                  <a:spLocks noChangeArrowheads="1"/>
                </p:cNvSpPr>
                <p:nvPr/>
              </p:nvSpPr>
              <p:spPr bwMode="auto">
                <a:xfrm>
                  <a:off x="2053" y="3203"/>
                  <a:ext cx="1564" cy="176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Text" lastClr="000000">
                        <a:alpha val="21999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Franklin Gothic Medium"/>
                    <a:ea typeface="微软雅黑"/>
                  </a:endParaRPr>
                </a:p>
              </p:txBody>
            </p:sp>
          </p:grpSp>
          <p:sp>
            <p:nvSpPr>
              <p:cNvPr id="65" name="Oval 32"/>
              <p:cNvSpPr>
                <a:spLocks noChangeArrowheads="1"/>
              </p:cNvSpPr>
              <p:nvPr/>
            </p:nvSpPr>
            <p:spPr bwMode="auto">
              <a:xfrm>
                <a:off x="233348" y="3943341"/>
                <a:ext cx="1438275" cy="1438275"/>
              </a:xfrm>
              <a:prstGeom prst="ellipse">
                <a:avLst/>
              </a:prstGeom>
              <a:gradFill rotWithShape="1">
                <a:gsLst>
                  <a:gs pos="0">
                    <a:srgbClr val="2771C3"/>
                  </a:gs>
                  <a:gs pos="100000">
                    <a:srgbClr val="004176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电力节能</a:t>
                </a:r>
                <a:endPara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服务公司</a:t>
                </a:r>
              </a:p>
            </p:txBody>
          </p:sp>
        </p:grpSp>
        <p:grpSp>
          <p:nvGrpSpPr>
            <p:cNvPr id="59" name="组合 88"/>
            <p:cNvGrpSpPr>
              <a:grpSpLocks/>
            </p:cNvGrpSpPr>
            <p:nvPr/>
          </p:nvGrpSpPr>
          <p:grpSpPr bwMode="auto">
            <a:xfrm>
              <a:off x="340231" y="3943341"/>
              <a:ext cx="3903160" cy="1438275"/>
              <a:chOff x="340231" y="3943341"/>
              <a:chExt cx="3903160" cy="1438275"/>
            </a:xfrm>
          </p:grpSpPr>
          <p:sp>
            <p:nvSpPr>
              <p:cNvPr id="60" name="Oval 32"/>
              <p:cNvSpPr>
                <a:spLocks noChangeArrowheads="1"/>
              </p:cNvSpPr>
              <p:nvPr/>
            </p:nvSpPr>
            <p:spPr bwMode="auto">
              <a:xfrm>
                <a:off x="2805116" y="3943341"/>
                <a:ext cx="1438275" cy="1438275"/>
              </a:xfrm>
              <a:prstGeom prst="ellipse">
                <a:avLst/>
              </a:prstGeom>
              <a:gradFill rotWithShape="1">
                <a:gsLst>
                  <a:gs pos="0">
                    <a:srgbClr val="2771C3"/>
                  </a:gs>
                  <a:gs pos="100000">
                    <a:srgbClr val="004176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电网企业</a:t>
                </a:r>
              </a:p>
            </p:txBody>
          </p:sp>
          <p:sp>
            <p:nvSpPr>
              <p:cNvPr id="61" name="Freeform 33"/>
              <p:cNvSpPr>
                <a:spLocks/>
              </p:cNvSpPr>
              <p:nvPr/>
            </p:nvSpPr>
            <p:spPr bwMode="auto">
              <a:xfrm>
                <a:off x="340231" y="3989183"/>
                <a:ext cx="1199223" cy="357190"/>
              </a:xfrm>
              <a:custGeom>
                <a:avLst/>
                <a:gdLst>
                  <a:gd name="T0" fmla="*/ 0 w 4756"/>
                  <a:gd name="T1" fmla="*/ 357190 h 1576"/>
                  <a:gd name="T2" fmla="*/ 12607 w 4756"/>
                  <a:gd name="T3" fmla="*/ 331353 h 1576"/>
                  <a:gd name="T4" fmla="*/ 27232 w 4756"/>
                  <a:gd name="T5" fmla="*/ 305969 h 1576"/>
                  <a:gd name="T6" fmla="*/ 42865 w 4756"/>
                  <a:gd name="T7" fmla="*/ 281491 h 1576"/>
                  <a:gd name="T8" fmla="*/ 60012 w 4756"/>
                  <a:gd name="T9" fmla="*/ 257920 h 1576"/>
                  <a:gd name="T10" fmla="*/ 78166 w 4756"/>
                  <a:gd name="T11" fmla="*/ 234803 h 1576"/>
                  <a:gd name="T12" fmla="*/ 97330 w 4756"/>
                  <a:gd name="T13" fmla="*/ 213045 h 1576"/>
                  <a:gd name="T14" fmla="*/ 118006 w 4756"/>
                  <a:gd name="T15" fmla="*/ 191740 h 1576"/>
                  <a:gd name="T16" fmla="*/ 139187 w 4756"/>
                  <a:gd name="T17" fmla="*/ 171342 h 1576"/>
                  <a:gd name="T18" fmla="*/ 150281 w 4756"/>
                  <a:gd name="T19" fmla="*/ 161370 h 1576"/>
                  <a:gd name="T20" fmla="*/ 173479 w 4756"/>
                  <a:gd name="T21" fmla="*/ 142785 h 1576"/>
                  <a:gd name="T22" fmla="*/ 197685 w 4756"/>
                  <a:gd name="T23" fmla="*/ 124654 h 1576"/>
                  <a:gd name="T24" fmla="*/ 222900 w 4756"/>
                  <a:gd name="T25" fmla="*/ 107882 h 1576"/>
                  <a:gd name="T26" fmla="*/ 248619 w 4756"/>
                  <a:gd name="T27" fmla="*/ 92017 h 1576"/>
                  <a:gd name="T28" fmla="*/ 275347 w 4756"/>
                  <a:gd name="T29" fmla="*/ 77512 h 1576"/>
                  <a:gd name="T30" fmla="*/ 303084 w 4756"/>
                  <a:gd name="T31" fmla="*/ 63913 h 1576"/>
                  <a:gd name="T32" fmla="*/ 331829 w 4756"/>
                  <a:gd name="T33" fmla="*/ 51675 h 1576"/>
                  <a:gd name="T34" fmla="*/ 346453 w 4756"/>
                  <a:gd name="T35" fmla="*/ 45782 h 1576"/>
                  <a:gd name="T36" fmla="*/ 375703 w 4756"/>
                  <a:gd name="T37" fmla="*/ 35356 h 1576"/>
                  <a:gd name="T38" fmla="*/ 405961 w 4756"/>
                  <a:gd name="T39" fmla="*/ 26291 h 1576"/>
                  <a:gd name="T40" fmla="*/ 436723 w 4756"/>
                  <a:gd name="T41" fmla="*/ 18131 h 1576"/>
                  <a:gd name="T42" fmla="*/ 468494 w 4756"/>
                  <a:gd name="T43" fmla="*/ 11785 h 1576"/>
                  <a:gd name="T44" fmla="*/ 500265 w 4756"/>
                  <a:gd name="T45" fmla="*/ 6799 h 1576"/>
                  <a:gd name="T46" fmla="*/ 533044 w 4756"/>
                  <a:gd name="T47" fmla="*/ 2720 h 1576"/>
                  <a:gd name="T48" fmla="*/ 566328 w 4756"/>
                  <a:gd name="T49" fmla="*/ 453 h 1576"/>
                  <a:gd name="T50" fmla="*/ 599612 w 4756"/>
                  <a:gd name="T51" fmla="*/ 0 h 1576"/>
                  <a:gd name="T52" fmla="*/ 616253 w 4756"/>
                  <a:gd name="T53" fmla="*/ 0 h 1576"/>
                  <a:gd name="T54" fmla="*/ 649537 w 4756"/>
                  <a:gd name="T55" fmla="*/ 1813 h 1576"/>
                  <a:gd name="T56" fmla="*/ 682317 w 4756"/>
                  <a:gd name="T57" fmla="*/ 4533 h 1576"/>
                  <a:gd name="T58" fmla="*/ 714592 w 4756"/>
                  <a:gd name="T59" fmla="*/ 9066 h 1576"/>
                  <a:gd name="T60" fmla="*/ 746867 w 4756"/>
                  <a:gd name="T61" fmla="*/ 14958 h 1576"/>
                  <a:gd name="T62" fmla="*/ 777629 w 4756"/>
                  <a:gd name="T63" fmla="*/ 22211 h 1576"/>
                  <a:gd name="T64" fmla="*/ 808391 w 4756"/>
                  <a:gd name="T65" fmla="*/ 30824 h 1576"/>
                  <a:gd name="T66" fmla="*/ 838145 w 4756"/>
                  <a:gd name="T67" fmla="*/ 40343 h 1576"/>
                  <a:gd name="T68" fmla="*/ 852769 w 4756"/>
                  <a:gd name="T69" fmla="*/ 45782 h 1576"/>
                  <a:gd name="T70" fmla="*/ 882019 w 4756"/>
                  <a:gd name="T71" fmla="*/ 57567 h 1576"/>
                  <a:gd name="T72" fmla="*/ 909755 w 4756"/>
                  <a:gd name="T73" fmla="*/ 70713 h 1576"/>
                  <a:gd name="T74" fmla="*/ 936987 w 4756"/>
                  <a:gd name="T75" fmla="*/ 84765 h 1576"/>
                  <a:gd name="T76" fmla="*/ 963715 w 4756"/>
                  <a:gd name="T77" fmla="*/ 99723 h 1576"/>
                  <a:gd name="T78" fmla="*/ 988930 w 4756"/>
                  <a:gd name="T79" fmla="*/ 116041 h 1576"/>
                  <a:gd name="T80" fmla="*/ 1013641 w 4756"/>
                  <a:gd name="T81" fmla="*/ 133720 h 1576"/>
                  <a:gd name="T82" fmla="*/ 1037343 w 4756"/>
                  <a:gd name="T83" fmla="*/ 151851 h 1576"/>
                  <a:gd name="T84" fmla="*/ 1060037 w 4756"/>
                  <a:gd name="T85" fmla="*/ 171342 h 1576"/>
                  <a:gd name="T86" fmla="*/ 1070627 w 4756"/>
                  <a:gd name="T87" fmla="*/ 181315 h 1576"/>
                  <a:gd name="T88" fmla="*/ 1091807 w 4756"/>
                  <a:gd name="T89" fmla="*/ 202166 h 1576"/>
                  <a:gd name="T90" fmla="*/ 1111979 w 4756"/>
                  <a:gd name="T91" fmla="*/ 223924 h 1576"/>
                  <a:gd name="T92" fmla="*/ 1130638 w 4756"/>
                  <a:gd name="T93" fmla="*/ 246135 h 1576"/>
                  <a:gd name="T94" fmla="*/ 1147785 w 4756"/>
                  <a:gd name="T95" fmla="*/ 269706 h 1576"/>
                  <a:gd name="T96" fmla="*/ 1164426 w 4756"/>
                  <a:gd name="T97" fmla="*/ 293730 h 1576"/>
                  <a:gd name="T98" fmla="*/ 1179555 w 4756"/>
                  <a:gd name="T99" fmla="*/ 318661 h 1576"/>
                  <a:gd name="T100" fmla="*/ 1193171 w 4756"/>
                  <a:gd name="T101" fmla="*/ 344045 h 1576"/>
                  <a:gd name="T102" fmla="*/ 0 w 4756"/>
                  <a:gd name="T103" fmla="*/ 357190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Medium"/>
                  <a:ea typeface="微软雅黑"/>
                </a:endParaRPr>
              </a:p>
            </p:txBody>
          </p:sp>
          <p:sp>
            <p:nvSpPr>
              <p:cNvPr id="62" name="Freeform 33"/>
              <p:cNvSpPr>
                <a:spLocks/>
              </p:cNvSpPr>
              <p:nvPr/>
            </p:nvSpPr>
            <p:spPr bwMode="auto">
              <a:xfrm>
                <a:off x="2891419" y="3978713"/>
                <a:ext cx="1270661" cy="390936"/>
              </a:xfrm>
              <a:custGeom>
                <a:avLst/>
                <a:gdLst>
                  <a:gd name="T0" fmla="*/ 0 w 4756"/>
                  <a:gd name="T1" fmla="*/ 390936 h 1576"/>
                  <a:gd name="T2" fmla="*/ 13359 w 4756"/>
                  <a:gd name="T3" fmla="*/ 362658 h 1576"/>
                  <a:gd name="T4" fmla="*/ 28854 w 4756"/>
                  <a:gd name="T5" fmla="*/ 334875 h 1576"/>
                  <a:gd name="T6" fmla="*/ 45419 w 4756"/>
                  <a:gd name="T7" fmla="*/ 308085 h 1576"/>
                  <a:gd name="T8" fmla="*/ 63586 w 4756"/>
                  <a:gd name="T9" fmla="*/ 282288 h 1576"/>
                  <a:gd name="T10" fmla="*/ 82823 w 4756"/>
                  <a:gd name="T11" fmla="*/ 256986 h 1576"/>
                  <a:gd name="T12" fmla="*/ 103128 w 4756"/>
                  <a:gd name="T13" fmla="*/ 233172 h 1576"/>
                  <a:gd name="T14" fmla="*/ 125036 w 4756"/>
                  <a:gd name="T15" fmla="*/ 209855 h 1576"/>
                  <a:gd name="T16" fmla="*/ 147478 w 4756"/>
                  <a:gd name="T17" fmla="*/ 187530 h 1576"/>
                  <a:gd name="T18" fmla="*/ 159233 w 4756"/>
                  <a:gd name="T19" fmla="*/ 176616 h 1576"/>
                  <a:gd name="T20" fmla="*/ 183813 w 4756"/>
                  <a:gd name="T21" fmla="*/ 156275 h 1576"/>
                  <a:gd name="T22" fmla="*/ 209461 w 4756"/>
                  <a:gd name="T23" fmla="*/ 136431 h 1576"/>
                  <a:gd name="T24" fmla="*/ 236178 w 4756"/>
                  <a:gd name="T25" fmla="*/ 118075 h 1576"/>
                  <a:gd name="T26" fmla="*/ 263430 w 4756"/>
                  <a:gd name="T27" fmla="*/ 100711 h 1576"/>
                  <a:gd name="T28" fmla="*/ 291750 w 4756"/>
                  <a:gd name="T29" fmla="*/ 84835 h 1576"/>
                  <a:gd name="T30" fmla="*/ 321138 w 4756"/>
                  <a:gd name="T31" fmla="*/ 69952 h 1576"/>
                  <a:gd name="T32" fmla="*/ 351596 w 4756"/>
                  <a:gd name="T33" fmla="*/ 56557 h 1576"/>
                  <a:gd name="T34" fmla="*/ 367092 w 4756"/>
                  <a:gd name="T35" fmla="*/ 50107 h 1576"/>
                  <a:gd name="T36" fmla="*/ 398083 w 4756"/>
                  <a:gd name="T37" fmla="*/ 38697 h 1576"/>
                  <a:gd name="T38" fmla="*/ 430144 w 4756"/>
                  <a:gd name="T39" fmla="*/ 28774 h 1576"/>
                  <a:gd name="T40" fmla="*/ 462739 w 4756"/>
                  <a:gd name="T41" fmla="*/ 19844 h 1576"/>
                  <a:gd name="T42" fmla="*/ 496402 w 4756"/>
                  <a:gd name="T43" fmla="*/ 12899 h 1576"/>
                  <a:gd name="T44" fmla="*/ 530065 w 4756"/>
                  <a:gd name="T45" fmla="*/ 7442 h 1576"/>
                  <a:gd name="T46" fmla="*/ 564798 w 4756"/>
                  <a:gd name="T47" fmla="*/ 2977 h 1576"/>
                  <a:gd name="T48" fmla="*/ 600064 w 4756"/>
                  <a:gd name="T49" fmla="*/ 496 h 1576"/>
                  <a:gd name="T50" fmla="*/ 635331 w 4756"/>
                  <a:gd name="T51" fmla="*/ 0 h 1576"/>
                  <a:gd name="T52" fmla="*/ 652964 w 4756"/>
                  <a:gd name="T53" fmla="*/ 0 h 1576"/>
                  <a:gd name="T54" fmla="*/ 688230 w 4756"/>
                  <a:gd name="T55" fmla="*/ 1984 h 1576"/>
                  <a:gd name="T56" fmla="*/ 722962 w 4756"/>
                  <a:gd name="T57" fmla="*/ 4961 h 1576"/>
                  <a:gd name="T58" fmla="*/ 757160 w 4756"/>
                  <a:gd name="T59" fmla="*/ 9922 h 1576"/>
                  <a:gd name="T60" fmla="*/ 791358 w 4756"/>
                  <a:gd name="T61" fmla="*/ 16372 h 1576"/>
                  <a:gd name="T62" fmla="*/ 823953 w 4756"/>
                  <a:gd name="T63" fmla="*/ 24309 h 1576"/>
                  <a:gd name="T64" fmla="*/ 856547 w 4756"/>
                  <a:gd name="T65" fmla="*/ 33736 h 1576"/>
                  <a:gd name="T66" fmla="*/ 888073 w 4756"/>
                  <a:gd name="T67" fmla="*/ 44154 h 1576"/>
                  <a:gd name="T68" fmla="*/ 903569 w 4756"/>
                  <a:gd name="T69" fmla="*/ 50107 h 1576"/>
                  <a:gd name="T70" fmla="*/ 934561 w 4756"/>
                  <a:gd name="T71" fmla="*/ 63006 h 1576"/>
                  <a:gd name="T72" fmla="*/ 963950 w 4756"/>
                  <a:gd name="T73" fmla="*/ 77393 h 1576"/>
                  <a:gd name="T74" fmla="*/ 992804 w 4756"/>
                  <a:gd name="T75" fmla="*/ 92773 h 1576"/>
                  <a:gd name="T76" fmla="*/ 1021124 w 4756"/>
                  <a:gd name="T77" fmla="*/ 109145 h 1576"/>
                  <a:gd name="T78" fmla="*/ 1047841 w 4756"/>
                  <a:gd name="T79" fmla="*/ 127005 h 1576"/>
                  <a:gd name="T80" fmla="*/ 1074024 w 4756"/>
                  <a:gd name="T81" fmla="*/ 146353 h 1576"/>
                  <a:gd name="T82" fmla="*/ 1099138 w 4756"/>
                  <a:gd name="T83" fmla="*/ 166197 h 1576"/>
                  <a:gd name="T84" fmla="*/ 1123183 w 4756"/>
                  <a:gd name="T85" fmla="*/ 187530 h 1576"/>
                  <a:gd name="T86" fmla="*/ 1134404 w 4756"/>
                  <a:gd name="T87" fmla="*/ 198445 h 1576"/>
                  <a:gd name="T88" fmla="*/ 1156847 w 4756"/>
                  <a:gd name="T89" fmla="*/ 221266 h 1576"/>
                  <a:gd name="T90" fmla="*/ 1178220 w 4756"/>
                  <a:gd name="T91" fmla="*/ 245079 h 1576"/>
                  <a:gd name="T92" fmla="*/ 1197991 w 4756"/>
                  <a:gd name="T93" fmla="*/ 269389 h 1576"/>
                  <a:gd name="T94" fmla="*/ 1216158 w 4756"/>
                  <a:gd name="T95" fmla="*/ 295186 h 1576"/>
                  <a:gd name="T96" fmla="*/ 1233792 w 4756"/>
                  <a:gd name="T97" fmla="*/ 321480 h 1576"/>
                  <a:gd name="T98" fmla="*/ 1249822 w 4756"/>
                  <a:gd name="T99" fmla="*/ 348767 h 1576"/>
                  <a:gd name="T100" fmla="*/ 1264249 w 4756"/>
                  <a:gd name="T101" fmla="*/ 376549 h 1576"/>
                  <a:gd name="T102" fmla="*/ 0 w 4756"/>
                  <a:gd name="T103" fmla="*/ 390936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Medium"/>
                  <a:ea typeface="微软雅黑"/>
                </a:endParaRPr>
              </a:p>
            </p:txBody>
          </p:sp>
          <p:sp>
            <p:nvSpPr>
              <p:cNvPr id="63" name="Oval 38"/>
              <p:cNvSpPr>
                <a:spLocks noChangeArrowheads="1"/>
              </p:cNvSpPr>
              <p:nvPr/>
            </p:nvSpPr>
            <p:spPr bwMode="auto">
              <a:xfrm>
                <a:off x="646528" y="3979503"/>
                <a:ext cx="301625" cy="27146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Medium"/>
                  <a:ea typeface="微软雅黑"/>
                </a:endParaRPr>
              </a:p>
            </p:txBody>
          </p:sp>
          <p:sp>
            <p:nvSpPr>
              <p:cNvPr id="30" name="Oval 38"/>
              <p:cNvSpPr>
                <a:spLocks noChangeArrowheads="1"/>
              </p:cNvSpPr>
              <p:nvPr/>
            </p:nvSpPr>
            <p:spPr bwMode="auto">
              <a:xfrm>
                <a:off x="3109912" y="4079602"/>
                <a:ext cx="301625" cy="27146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anklin Gothic Medium"/>
                  <a:ea typeface="微软雅黑"/>
                </a:endParaRPr>
              </a:p>
            </p:txBody>
          </p:sp>
        </p:grpSp>
      </p:grpSp>
      <p:sp>
        <p:nvSpPr>
          <p:cNvPr id="104" name="文本框 3"/>
          <p:cNvSpPr txBox="1"/>
          <p:nvPr/>
        </p:nvSpPr>
        <p:spPr>
          <a:xfrm>
            <a:off x="6698786" y="1679278"/>
            <a:ext cx="2594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国家能源消费总量控制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5405105" y="2016945"/>
            <a:ext cx="3445114" cy="0"/>
          </a:xfrm>
          <a:prstGeom prst="line">
            <a:avLst/>
          </a:prstGeom>
          <a:noFill/>
          <a:ln w="6350" cap="flat" cmpd="sng" algn="ctr">
            <a:solidFill>
              <a:srgbClr val="808080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6643149" y="3222322"/>
            <a:ext cx="252440" cy="562729"/>
          </a:xfrm>
          <a:prstGeom prst="line">
            <a:avLst/>
          </a:prstGeom>
          <a:noFill/>
          <a:ln w="6350" cap="flat" cmpd="sng" algn="ctr">
            <a:solidFill>
              <a:srgbClr val="808080"/>
            </a:solidFill>
            <a:prstDash val="solid"/>
            <a:headEnd type="oval"/>
            <a:tailEnd type="none"/>
          </a:ln>
          <a:effectLst/>
        </p:spPr>
      </p:cxnSp>
      <p:sp>
        <p:nvSpPr>
          <p:cNvPr id="107" name="文本框 54"/>
          <p:cNvSpPr txBox="1"/>
          <p:nvPr/>
        </p:nvSpPr>
        <p:spPr>
          <a:xfrm>
            <a:off x="6823581" y="2886800"/>
            <a:ext cx="22539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DSM</a:t>
            </a:r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节电目标及措施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 flipH="1">
            <a:off x="6895589" y="3222322"/>
            <a:ext cx="1954630" cy="0"/>
          </a:xfrm>
          <a:prstGeom prst="line">
            <a:avLst/>
          </a:prstGeom>
          <a:noFill/>
          <a:ln w="6350" cap="flat" cmpd="sng" algn="ctr">
            <a:solidFill>
              <a:srgbClr val="808080"/>
            </a:solidFill>
            <a:prstDash val="solid"/>
            <a:headEnd type="oval"/>
            <a:tailEnd type="none"/>
          </a:ln>
          <a:effectLst/>
        </p:spPr>
      </p:cxnSp>
      <p:cxnSp>
        <p:nvCxnSpPr>
          <p:cNvPr id="109" name="直接连接符 108"/>
          <p:cNvCxnSpPr/>
          <p:nvPr/>
        </p:nvCxnSpPr>
        <p:spPr>
          <a:xfrm flipH="1" flipV="1">
            <a:off x="2309111" y="3311590"/>
            <a:ext cx="143557" cy="281364"/>
          </a:xfrm>
          <a:prstGeom prst="line">
            <a:avLst/>
          </a:prstGeom>
          <a:noFill/>
          <a:ln w="6350" cap="flat" cmpd="sng" algn="ctr">
            <a:solidFill>
              <a:srgbClr val="808080"/>
            </a:solidFill>
            <a:prstDash val="solid"/>
            <a:headEnd type="oval"/>
            <a:tailEnd type="none"/>
          </a:ln>
          <a:effectLst/>
        </p:spPr>
      </p:cxnSp>
      <p:cxnSp>
        <p:nvCxnSpPr>
          <p:cNvPr id="110" name="直接连接符 109"/>
          <p:cNvCxnSpPr/>
          <p:nvPr/>
        </p:nvCxnSpPr>
        <p:spPr>
          <a:xfrm>
            <a:off x="292537" y="3314595"/>
            <a:ext cx="2014466" cy="0"/>
          </a:xfrm>
          <a:prstGeom prst="line">
            <a:avLst/>
          </a:prstGeom>
          <a:noFill/>
          <a:ln w="6350" cap="flat" cmpd="sng" algn="ctr">
            <a:solidFill>
              <a:srgbClr val="808080"/>
            </a:solidFill>
            <a:prstDash val="solid"/>
            <a:headEnd type="oval"/>
            <a:tailEnd type="none"/>
          </a:ln>
          <a:effectLst/>
        </p:spPr>
      </p:cxnSp>
      <p:sp>
        <p:nvSpPr>
          <p:cNvPr id="111" name="文本框 58"/>
          <p:cNvSpPr txBox="1"/>
          <p:nvPr/>
        </p:nvSpPr>
        <p:spPr>
          <a:xfrm>
            <a:off x="179512" y="2708598"/>
            <a:ext cx="225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市场定位、客户选择、运作模式、风险管理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/>
      <p:bldP spid="1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20875</TotalTime>
  <Words>187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1124</cp:revision>
  <dcterms:created xsi:type="dcterms:W3CDTF">2009-02-11T05:37:22Z</dcterms:created>
  <dcterms:modified xsi:type="dcterms:W3CDTF">2013-09-24T01:10:15Z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