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9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1" name="组合 250"/>
          <p:cNvGrpSpPr>
            <a:grpSpLocks/>
          </p:cNvGrpSpPr>
          <p:nvPr/>
        </p:nvGrpSpPr>
        <p:grpSpPr bwMode="auto">
          <a:xfrm>
            <a:off x="271856" y="574569"/>
            <a:ext cx="2074003" cy="3021568"/>
            <a:chOff x="2560637" y="90776"/>
            <a:chExt cx="2289176" cy="3335049"/>
          </a:xfrm>
        </p:grpSpPr>
        <p:sp>
          <p:nvSpPr>
            <p:cNvPr id="252" name="Rectangle 10"/>
            <p:cNvSpPr/>
            <p:nvPr/>
          </p:nvSpPr>
          <p:spPr bwMode="auto">
            <a:xfrm>
              <a:off x="2566988" y="1023938"/>
              <a:ext cx="2282825" cy="2401887"/>
            </a:xfrm>
            <a:prstGeom prst="rect">
              <a:avLst/>
            </a:prstGeom>
            <a:solidFill>
              <a:srgbClr val="C00000">
                <a:alpha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3" name="矩形 1"/>
            <p:cNvSpPr>
              <a:spLocks noChangeArrowheads="1"/>
            </p:cNvSpPr>
            <p:nvPr/>
          </p:nvSpPr>
          <p:spPr bwMode="auto">
            <a:xfrm>
              <a:off x="2570163" y="2222500"/>
              <a:ext cx="2266950" cy="815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系统能在各学期生成各种考试，能设定考试的名称、满分值</a:t>
              </a: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矩形 253"/>
            <p:cNvSpPr/>
            <p:nvPr/>
          </p:nvSpPr>
          <p:spPr>
            <a:xfrm>
              <a:off x="2562225" y="620713"/>
              <a:ext cx="2286000" cy="339725"/>
            </a:xfrm>
            <a:prstGeom prst="rect">
              <a:avLst/>
            </a:prstGeom>
            <a:solidFill>
              <a:srgbClr val="E7E6E6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255" name="组合 3"/>
            <p:cNvGrpSpPr>
              <a:grpSpLocks/>
            </p:cNvGrpSpPr>
            <p:nvPr/>
          </p:nvGrpSpPr>
          <p:grpSpPr bwMode="auto">
            <a:xfrm>
              <a:off x="2862263" y="1068388"/>
              <a:ext cx="1555750" cy="1212850"/>
              <a:chOff x="2960443" y="1280160"/>
              <a:chExt cx="1555286" cy="1212215"/>
            </a:xfrm>
          </p:grpSpPr>
          <p:pic>
            <p:nvPicPr>
              <p:cNvPr id="257" name="图片 55"/>
              <p:cNvPicPr>
                <a:picLocks noChangeAspect="1"/>
              </p:cNvPicPr>
              <p:nvPr/>
            </p:nvPicPr>
            <p:blipFill>
              <a:blip r:embed="rId2" cstate="print"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0443" y="1280160"/>
                <a:ext cx="1212215" cy="12122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8" name="图片 27"/>
              <p:cNvPicPr>
                <a:picLocks noChangeAspect="1"/>
              </p:cNvPicPr>
              <p:nvPr/>
            </p:nvPicPr>
            <p:blipFill>
              <a:blip r:embed="rId3" cstate="print"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54914" y="1652173"/>
                <a:ext cx="660815" cy="660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56" name="文本框 5"/>
            <p:cNvSpPr txBox="1"/>
            <p:nvPr/>
          </p:nvSpPr>
          <p:spPr>
            <a:xfrm>
              <a:off x="2560637" y="90776"/>
              <a:ext cx="1125537" cy="1019123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Broadway" panose="04040905080B02020502" pitchFamily="82" charset="0"/>
                  <a:ea typeface="汉仪秀英体简" panose="02010609000101010101" pitchFamily="49" charset="-122"/>
                </a:rPr>
                <a:t>1.</a:t>
              </a:r>
              <a:endPara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Broadway" panose="04040905080B02020502" pitchFamily="82" charset="0"/>
                <a:ea typeface="汉仪秀英体简" panose="02010609000101010101" pitchFamily="49" charset="-122"/>
              </a:endParaRPr>
            </a:p>
          </p:txBody>
        </p:sp>
      </p:grpSp>
      <p:grpSp>
        <p:nvGrpSpPr>
          <p:cNvPr id="259" name="组合 258"/>
          <p:cNvGrpSpPr>
            <a:grpSpLocks/>
          </p:cNvGrpSpPr>
          <p:nvPr/>
        </p:nvGrpSpPr>
        <p:grpSpPr bwMode="auto">
          <a:xfrm>
            <a:off x="2450853" y="574569"/>
            <a:ext cx="2089823" cy="3008624"/>
            <a:chOff x="4965700" y="90776"/>
            <a:chExt cx="2306638" cy="3320762"/>
          </a:xfrm>
        </p:grpSpPr>
        <p:sp>
          <p:nvSpPr>
            <p:cNvPr id="260" name="Rectangle 10"/>
            <p:cNvSpPr/>
            <p:nvPr/>
          </p:nvSpPr>
          <p:spPr bwMode="auto">
            <a:xfrm>
              <a:off x="4981575" y="1011238"/>
              <a:ext cx="2284413" cy="2400300"/>
            </a:xfrm>
            <a:prstGeom prst="rect">
              <a:avLst/>
            </a:prstGeom>
            <a:solidFill>
              <a:srgbClr val="C00000">
                <a:alpha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1" name="矩形 2"/>
            <p:cNvSpPr>
              <a:spLocks noChangeArrowheads="1"/>
            </p:cNvSpPr>
            <p:nvPr/>
          </p:nvSpPr>
          <p:spPr bwMode="auto">
            <a:xfrm>
              <a:off x="4995863" y="2225675"/>
              <a:ext cx="2276475" cy="577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可设定考试为分数制及等级制</a:t>
              </a: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62" name="矩形 261"/>
            <p:cNvSpPr/>
            <p:nvPr/>
          </p:nvSpPr>
          <p:spPr>
            <a:xfrm>
              <a:off x="4965700" y="620713"/>
              <a:ext cx="2286000" cy="339725"/>
            </a:xfrm>
            <a:prstGeom prst="rect">
              <a:avLst/>
            </a:prstGeom>
            <a:solidFill>
              <a:srgbClr val="E7E6E6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pic>
          <p:nvPicPr>
            <p:cNvPr id="263" name="图片 1"/>
            <p:cNvPicPr>
              <a:picLocks noChangeAspect="1"/>
            </p:cNvPicPr>
            <p:nvPr/>
          </p:nvPicPr>
          <p:blipFill>
            <a:blip r:embed="rId4" cstate="print"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7063" y="1274763"/>
              <a:ext cx="827087" cy="827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4" name="文本框 57"/>
            <p:cNvSpPr txBox="1"/>
            <p:nvPr/>
          </p:nvSpPr>
          <p:spPr>
            <a:xfrm>
              <a:off x="4995863" y="90776"/>
              <a:ext cx="1125537" cy="101912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Broadway" panose="04040905080B02020502" pitchFamily="82" charset="0"/>
                  <a:ea typeface="汉仪秀英体简" panose="02010609000101010101" pitchFamily="49" charset="-122"/>
                </a:rPr>
                <a:t>2.</a:t>
              </a:r>
              <a:endPara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Broadway" panose="04040905080B02020502" pitchFamily="82" charset="0"/>
                <a:ea typeface="汉仪秀英体简" panose="02010609000101010101" pitchFamily="49" charset="-122"/>
              </a:endParaRPr>
            </a:p>
          </p:txBody>
        </p:sp>
      </p:grpSp>
      <p:grpSp>
        <p:nvGrpSpPr>
          <p:cNvPr id="265" name="组合 264"/>
          <p:cNvGrpSpPr>
            <a:grpSpLocks/>
          </p:cNvGrpSpPr>
          <p:nvPr/>
        </p:nvGrpSpPr>
        <p:grpSpPr bwMode="auto">
          <a:xfrm>
            <a:off x="4635603" y="548680"/>
            <a:ext cx="2074002" cy="3027321"/>
            <a:chOff x="7377113" y="62201"/>
            <a:chExt cx="2289175" cy="3341399"/>
          </a:xfrm>
        </p:grpSpPr>
        <p:sp>
          <p:nvSpPr>
            <p:cNvPr id="266" name="Rectangle 10"/>
            <p:cNvSpPr/>
            <p:nvPr/>
          </p:nvSpPr>
          <p:spPr bwMode="auto">
            <a:xfrm>
              <a:off x="7378700" y="1001713"/>
              <a:ext cx="2282825" cy="2401887"/>
            </a:xfrm>
            <a:prstGeom prst="rect">
              <a:avLst/>
            </a:prstGeom>
            <a:solidFill>
              <a:srgbClr val="C00000">
                <a:alpha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7" name="矩形 20"/>
            <p:cNvSpPr>
              <a:spLocks noChangeArrowheads="1"/>
            </p:cNvSpPr>
            <p:nvPr/>
          </p:nvSpPr>
          <p:spPr bwMode="auto">
            <a:xfrm>
              <a:off x="7377113" y="2222500"/>
              <a:ext cx="2265362" cy="815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各任课教师可按照各任教班级定位进行考试成绩登分</a:t>
              </a: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68" name="矩形 267"/>
            <p:cNvSpPr/>
            <p:nvPr/>
          </p:nvSpPr>
          <p:spPr>
            <a:xfrm>
              <a:off x="7380288" y="620713"/>
              <a:ext cx="2286000" cy="339725"/>
            </a:xfrm>
            <a:prstGeom prst="rect">
              <a:avLst/>
            </a:prstGeom>
            <a:solidFill>
              <a:srgbClr val="E7E6E6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69" name="Freeform 18"/>
            <p:cNvSpPr>
              <a:spLocks noEditPoints="1"/>
            </p:cNvSpPr>
            <p:nvPr/>
          </p:nvSpPr>
          <p:spPr bwMode="black">
            <a:xfrm>
              <a:off x="8218488" y="1277938"/>
              <a:ext cx="581025" cy="709612"/>
            </a:xfrm>
            <a:custGeom>
              <a:avLst/>
              <a:gdLst>
                <a:gd name="T0" fmla="*/ 2147483646 w 246"/>
                <a:gd name="T1" fmla="*/ 2147483646 h 300"/>
                <a:gd name="T2" fmla="*/ 2147483646 w 246"/>
                <a:gd name="T3" fmla="*/ 2147483646 h 300"/>
                <a:gd name="T4" fmla="*/ 2147483646 w 246"/>
                <a:gd name="T5" fmla="*/ 2147483646 h 300"/>
                <a:gd name="T6" fmla="*/ 2147483646 w 246"/>
                <a:gd name="T7" fmla="*/ 2147483646 h 300"/>
                <a:gd name="T8" fmla="*/ 2147483646 w 246"/>
                <a:gd name="T9" fmla="*/ 2147483646 h 300"/>
                <a:gd name="T10" fmla="*/ 2147483646 w 246"/>
                <a:gd name="T11" fmla="*/ 2147483646 h 300"/>
                <a:gd name="T12" fmla="*/ 2147483646 w 246"/>
                <a:gd name="T13" fmla="*/ 2147483646 h 300"/>
                <a:gd name="T14" fmla="*/ 2147483646 w 246"/>
                <a:gd name="T15" fmla="*/ 2147483646 h 300"/>
                <a:gd name="T16" fmla="*/ 2147483646 w 246"/>
                <a:gd name="T17" fmla="*/ 2147483646 h 300"/>
                <a:gd name="T18" fmla="*/ 2147483646 w 246"/>
                <a:gd name="T19" fmla="*/ 2147483646 h 300"/>
                <a:gd name="T20" fmla="*/ 2147483646 w 246"/>
                <a:gd name="T21" fmla="*/ 2147483646 h 300"/>
                <a:gd name="T22" fmla="*/ 2147483646 w 246"/>
                <a:gd name="T23" fmla="*/ 2147483646 h 300"/>
                <a:gd name="T24" fmla="*/ 2147483646 w 246"/>
                <a:gd name="T25" fmla="*/ 2147483646 h 300"/>
                <a:gd name="T26" fmla="*/ 2147483646 w 246"/>
                <a:gd name="T27" fmla="*/ 2147483646 h 300"/>
                <a:gd name="T28" fmla="*/ 2147483646 w 246"/>
                <a:gd name="T29" fmla="*/ 2147483646 h 300"/>
                <a:gd name="T30" fmla="*/ 0 w 246"/>
                <a:gd name="T31" fmla="*/ 2147483646 h 300"/>
                <a:gd name="T32" fmla="*/ 2147483646 w 246"/>
                <a:gd name="T33" fmla="*/ 2147483646 h 300"/>
                <a:gd name="T34" fmla="*/ 2147483646 w 246"/>
                <a:gd name="T35" fmla="*/ 2147483646 h 300"/>
                <a:gd name="T36" fmla="*/ 2147483646 w 246"/>
                <a:gd name="T37" fmla="*/ 2147483646 h 300"/>
                <a:gd name="T38" fmla="*/ 2147483646 w 246"/>
                <a:gd name="T39" fmla="*/ 2147483646 h 300"/>
                <a:gd name="T40" fmla="*/ 2147483646 w 246"/>
                <a:gd name="T41" fmla="*/ 2147483646 h 300"/>
                <a:gd name="T42" fmla="*/ 2147483646 w 246"/>
                <a:gd name="T43" fmla="*/ 2147483646 h 300"/>
                <a:gd name="T44" fmla="*/ 2147483646 w 246"/>
                <a:gd name="T45" fmla="*/ 2147483646 h 300"/>
                <a:gd name="T46" fmla="*/ 2147483646 w 246"/>
                <a:gd name="T47" fmla="*/ 0 h 300"/>
                <a:gd name="T48" fmla="*/ 2147483646 w 246"/>
                <a:gd name="T49" fmla="*/ 2147483646 h 300"/>
                <a:gd name="T50" fmla="*/ 2147483646 w 246"/>
                <a:gd name="T51" fmla="*/ 2147483646 h 300"/>
                <a:gd name="T52" fmla="*/ 2147483646 w 246"/>
                <a:gd name="T53" fmla="*/ 2147483646 h 300"/>
                <a:gd name="T54" fmla="*/ 2147483646 w 246"/>
                <a:gd name="T55" fmla="*/ 2147483646 h 300"/>
                <a:gd name="T56" fmla="*/ 2147483646 w 246"/>
                <a:gd name="T57" fmla="*/ 2147483646 h 300"/>
                <a:gd name="T58" fmla="*/ 2147483646 w 246"/>
                <a:gd name="T59" fmla="*/ 2147483646 h 300"/>
                <a:gd name="T60" fmla="*/ 2147483646 w 246"/>
                <a:gd name="T61" fmla="*/ 2147483646 h 300"/>
                <a:gd name="T62" fmla="*/ 2147483646 w 246"/>
                <a:gd name="T63" fmla="*/ 2147483646 h 300"/>
                <a:gd name="T64" fmla="*/ 2147483646 w 246"/>
                <a:gd name="T65" fmla="*/ 2147483646 h 300"/>
                <a:gd name="T66" fmla="*/ 2147483646 w 246"/>
                <a:gd name="T67" fmla="*/ 2147483646 h 300"/>
                <a:gd name="T68" fmla="*/ 2147483646 w 246"/>
                <a:gd name="T69" fmla="*/ 2147483646 h 300"/>
                <a:gd name="T70" fmla="*/ 2147483646 w 246"/>
                <a:gd name="T71" fmla="*/ 2147483646 h 300"/>
                <a:gd name="T72" fmla="*/ 2147483646 w 246"/>
                <a:gd name="T73" fmla="*/ 2147483646 h 300"/>
                <a:gd name="T74" fmla="*/ 2147483646 w 246"/>
                <a:gd name="T75" fmla="*/ 2147483646 h 300"/>
                <a:gd name="T76" fmla="*/ 2147483646 w 246"/>
                <a:gd name="T77" fmla="*/ 2147483646 h 300"/>
                <a:gd name="T78" fmla="*/ 2147483646 w 246"/>
                <a:gd name="T79" fmla="*/ 2147483646 h 300"/>
                <a:gd name="T80" fmla="*/ 2147483646 w 246"/>
                <a:gd name="T81" fmla="*/ 2147483646 h 300"/>
                <a:gd name="T82" fmla="*/ 2147483646 w 246"/>
                <a:gd name="T83" fmla="*/ 2147483646 h 300"/>
                <a:gd name="T84" fmla="*/ 2147483646 w 246"/>
                <a:gd name="T85" fmla="*/ 2147483646 h 300"/>
                <a:gd name="T86" fmla="*/ 2147483646 w 246"/>
                <a:gd name="T87" fmla="*/ 2147483646 h 300"/>
                <a:gd name="T88" fmla="*/ 2147483646 w 246"/>
                <a:gd name="T89" fmla="*/ 2147483646 h 300"/>
                <a:gd name="T90" fmla="*/ 2147483646 w 246"/>
                <a:gd name="T91" fmla="*/ 2147483646 h 300"/>
                <a:gd name="T92" fmla="*/ 2147483646 w 246"/>
                <a:gd name="T93" fmla="*/ 2147483646 h 300"/>
                <a:gd name="T94" fmla="*/ 2147483646 w 246"/>
                <a:gd name="T95" fmla="*/ 2147483646 h 300"/>
                <a:gd name="T96" fmla="*/ 2147483646 w 246"/>
                <a:gd name="T97" fmla="*/ 2147483646 h 300"/>
                <a:gd name="T98" fmla="*/ 2147483646 w 246"/>
                <a:gd name="T99" fmla="*/ 2147483646 h 300"/>
                <a:gd name="T100" fmla="*/ 2147483646 w 246"/>
                <a:gd name="T101" fmla="*/ 2147483646 h 3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46" h="300">
                  <a:moveTo>
                    <a:pt x="43" y="192"/>
                  </a:moveTo>
                  <a:cubicBezTo>
                    <a:pt x="129" y="192"/>
                    <a:pt x="129" y="192"/>
                    <a:pt x="129" y="192"/>
                  </a:cubicBezTo>
                  <a:cubicBezTo>
                    <a:pt x="129" y="202"/>
                    <a:pt x="129" y="202"/>
                    <a:pt x="129" y="202"/>
                  </a:cubicBezTo>
                  <a:cubicBezTo>
                    <a:pt x="43" y="202"/>
                    <a:pt x="43" y="202"/>
                    <a:pt x="43" y="202"/>
                  </a:cubicBezTo>
                  <a:lnTo>
                    <a:pt x="43" y="192"/>
                  </a:lnTo>
                  <a:close/>
                  <a:moveTo>
                    <a:pt x="129" y="126"/>
                  </a:moveTo>
                  <a:cubicBezTo>
                    <a:pt x="43" y="126"/>
                    <a:pt x="43" y="126"/>
                    <a:pt x="43" y="12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129" y="135"/>
                    <a:pt x="129" y="135"/>
                    <a:pt x="129" y="135"/>
                  </a:cubicBezTo>
                  <a:lnTo>
                    <a:pt x="129" y="126"/>
                  </a:lnTo>
                  <a:close/>
                  <a:moveTo>
                    <a:pt x="208" y="111"/>
                  </a:moveTo>
                  <a:cubicBezTo>
                    <a:pt x="215" y="101"/>
                    <a:pt x="215" y="101"/>
                    <a:pt x="215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208" y="106"/>
                    <a:pt x="208" y="106"/>
                    <a:pt x="208" y="106"/>
                  </a:cubicBezTo>
                  <a:lnTo>
                    <a:pt x="208" y="111"/>
                  </a:lnTo>
                  <a:close/>
                  <a:moveTo>
                    <a:pt x="117" y="92"/>
                  </a:moveTo>
                  <a:cubicBezTo>
                    <a:pt x="43" y="92"/>
                    <a:pt x="43" y="92"/>
                    <a:pt x="43" y="9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117" y="102"/>
                    <a:pt x="117" y="102"/>
                    <a:pt x="117" y="102"/>
                  </a:cubicBezTo>
                  <a:lnTo>
                    <a:pt x="117" y="92"/>
                  </a:lnTo>
                  <a:close/>
                  <a:moveTo>
                    <a:pt x="43" y="235"/>
                  </a:moveTo>
                  <a:cubicBezTo>
                    <a:pt x="117" y="235"/>
                    <a:pt x="117" y="235"/>
                    <a:pt x="117" y="235"/>
                  </a:cubicBezTo>
                  <a:cubicBezTo>
                    <a:pt x="117" y="226"/>
                    <a:pt x="117" y="226"/>
                    <a:pt x="117" y="226"/>
                  </a:cubicBezTo>
                  <a:cubicBezTo>
                    <a:pt x="43" y="226"/>
                    <a:pt x="43" y="226"/>
                    <a:pt x="43" y="226"/>
                  </a:cubicBezTo>
                  <a:lnTo>
                    <a:pt x="43" y="235"/>
                  </a:lnTo>
                  <a:close/>
                  <a:moveTo>
                    <a:pt x="208" y="287"/>
                  </a:moveTo>
                  <a:cubicBezTo>
                    <a:pt x="11" y="287"/>
                    <a:pt x="11" y="287"/>
                    <a:pt x="11" y="28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7" y="31"/>
                    <a:pt x="40" y="26"/>
                    <a:pt x="4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219" y="300"/>
                    <a:pt x="219" y="300"/>
                    <a:pt x="219" y="300"/>
                  </a:cubicBezTo>
                  <a:cubicBezTo>
                    <a:pt x="219" y="157"/>
                    <a:pt x="219" y="157"/>
                    <a:pt x="219" y="157"/>
                  </a:cubicBezTo>
                  <a:cubicBezTo>
                    <a:pt x="208" y="173"/>
                    <a:pt x="208" y="173"/>
                    <a:pt x="208" y="173"/>
                  </a:cubicBezTo>
                  <a:lnTo>
                    <a:pt x="208" y="287"/>
                  </a:lnTo>
                  <a:close/>
                  <a:moveTo>
                    <a:pt x="117" y="159"/>
                  </a:moveTo>
                  <a:cubicBezTo>
                    <a:pt x="43" y="159"/>
                    <a:pt x="43" y="159"/>
                    <a:pt x="43" y="159"/>
                  </a:cubicBezTo>
                  <a:cubicBezTo>
                    <a:pt x="43" y="169"/>
                    <a:pt x="43" y="169"/>
                    <a:pt x="43" y="169"/>
                  </a:cubicBezTo>
                  <a:cubicBezTo>
                    <a:pt x="117" y="169"/>
                    <a:pt x="117" y="169"/>
                    <a:pt x="117" y="169"/>
                  </a:cubicBezTo>
                  <a:lnTo>
                    <a:pt x="117" y="159"/>
                  </a:lnTo>
                  <a:close/>
                  <a:moveTo>
                    <a:pt x="41" y="36"/>
                  </a:moveTo>
                  <a:cubicBezTo>
                    <a:pt x="43" y="29"/>
                    <a:pt x="50" y="25"/>
                    <a:pt x="57" y="22"/>
                  </a:cubicBezTo>
                  <a:cubicBezTo>
                    <a:pt x="63" y="21"/>
                    <a:pt x="71" y="20"/>
                    <a:pt x="77" y="20"/>
                  </a:cubicBezTo>
                  <a:cubicBezTo>
                    <a:pt x="80" y="20"/>
                    <a:pt x="83" y="20"/>
                    <a:pt x="86" y="20"/>
                  </a:cubicBezTo>
                  <a:cubicBezTo>
                    <a:pt x="87" y="20"/>
                    <a:pt x="88" y="20"/>
                    <a:pt x="89" y="20"/>
                  </a:cubicBezTo>
                  <a:cubicBezTo>
                    <a:pt x="89" y="9"/>
                    <a:pt x="98" y="0"/>
                    <a:pt x="110" y="0"/>
                  </a:cubicBezTo>
                  <a:cubicBezTo>
                    <a:pt x="121" y="0"/>
                    <a:pt x="130" y="9"/>
                    <a:pt x="130" y="20"/>
                  </a:cubicBezTo>
                  <a:cubicBezTo>
                    <a:pt x="131" y="20"/>
                    <a:pt x="132" y="20"/>
                    <a:pt x="133" y="20"/>
                  </a:cubicBezTo>
                  <a:cubicBezTo>
                    <a:pt x="136" y="20"/>
                    <a:pt x="139" y="20"/>
                    <a:pt x="142" y="20"/>
                  </a:cubicBezTo>
                  <a:cubicBezTo>
                    <a:pt x="149" y="20"/>
                    <a:pt x="156" y="21"/>
                    <a:pt x="162" y="22"/>
                  </a:cubicBezTo>
                  <a:cubicBezTo>
                    <a:pt x="170" y="25"/>
                    <a:pt x="176" y="29"/>
                    <a:pt x="178" y="36"/>
                  </a:cubicBezTo>
                  <a:cubicBezTo>
                    <a:pt x="179" y="38"/>
                    <a:pt x="179" y="41"/>
                    <a:pt x="179" y="43"/>
                  </a:cubicBezTo>
                  <a:cubicBezTo>
                    <a:pt x="145" y="43"/>
                    <a:pt x="74" y="43"/>
                    <a:pt x="40" y="43"/>
                  </a:cubicBezTo>
                  <a:cubicBezTo>
                    <a:pt x="40" y="41"/>
                    <a:pt x="41" y="38"/>
                    <a:pt x="41" y="36"/>
                  </a:cubicBezTo>
                  <a:close/>
                  <a:moveTo>
                    <a:pt x="99" y="20"/>
                  </a:moveTo>
                  <a:cubicBezTo>
                    <a:pt x="103" y="20"/>
                    <a:pt x="106" y="20"/>
                    <a:pt x="110" y="20"/>
                  </a:cubicBezTo>
                  <a:cubicBezTo>
                    <a:pt x="113" y="20"/>
                    <a:pt x="116" y="20"/>
                    <a:pt x="120" y="20"/>
                  </a:cubicBezTo>
                  <a:cubicBezTo>
                    <a:pt x="119" y="15"/>
                    <a:pt x="115" y="11"/>
                    <a:pt x="110" y="11"/>
                  </a:cubicBezTo>
                  <a:cubicBezTo>
                    <a:pt x="104" y="11"/>
                    <a:pt x="100" y="15"/>
                    <a:pt x="99" y="20"/>
                  </a:cubicBezTo>
                  <a:close/>
                  <a:moveTo>
                    <a:pt x="190" y="269"/>
                  </a:moveTo>
                  <a:cubicBezTo>
                    <a:pt x="29" y="269"/>
                    <a:pt x="29" y="269"/>
                    <a:pt x="29" y="26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0" y="49"/>
                    <a:pt x="200" y="49"/>
                    <a:pt x="200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00" y="278"/>
                    <a:pt x="200" y="278"/>
                    <a:pt x="200" y="278"/>
                  </a:cubicBezTo>
                  <a:cubicBezTo>
                    <a:pt x="200" y="185"/>
                    <a:pt x="200" y="185"/>
                    <a:pt x="200" y="185"/>
                  </a:cubicBezTo>
                  <a:cubicBezTo>
                    <a:pt x="190" y="199"/>
                    <a:pt x="190" y="199"/>
                    <a:pt x="190" y="199"/>
                  </a:cubicBezTo>
                  <a:lnTo>
                    <a:pt x="190" y="269"/>
                  </a:lnTo>
                  <a:close/>
                  <a:moveTo>
                    <a:pt x="200" y="119"/>
                  </a:moveTo>
                  <a:cubicBezTo>
                    <a:pt x="190" y="133"/>
                    <a:pt x="190" y="133"/>
                    <a:pt x="190" y="133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200" y="124"/>
                    <a:pt x="200" y="124"/>
                    <a:pt x="200" y="124"/>
                  </a:cubicBezTo>
                  <a:lnTo>
                    <a:pt x="200" y="119"/>
                  </a:lnTo>
                  <a:close/>
                  <a:moveTo>
                    <a:pt x="215" y="35"/>
                  </a:moveTo>
                  <a:cubicBezTo>
                    <a:pt x="219" y="35"/>
                    <a:pt x="219" y="35"/>
                    <a:pt x="219" y="35"/>
                  </a:cubicBezTo>
                  <a:cubicBezTo>
                    <a:pt x="219" y="22"/>
                    <a:pt x="219" y="22"/>
                    <a:pt x="21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9" y="26"/>
                    <a:pt x="182" y="30"/>
                    <a:pt x="184" y="36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208" y="44"/>
                    <a:pt x="208" y="44"/>
                    <a:pt x="208" y="44"/>
                  </a:cubicBezTo>
                  <a:lnTo>
                    <a:pt x="215" y="35"/>
                  </a:lnTo>
                  <a:close/>
                  <a:moveTo>
                    <a:pt x="246" y="41"/>
                  </a:moveTo>
                  <a:cubicBezTo>
                    <a:pt x="182" y="134"/>
                    <a:pt x="182" y="134"/>
                    <a:pt x="182" y="134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56" y="92"/>
                    <a:pt x="156" y="92"/>
                    <a:pt x="156" y="92"/>
                  </a:cubicBezTo>
                  <a:cubicBezTo>
                    <a:pt x="169" y="113"/>
                    <a:pt x="169" y="113"/>
                    <a:pt x="169" y="113"/>
                  </a:cubicBezTo>
                  <a:cubicBezTo>
                    <a:pt x="218" y="41"/>
                    <a:pt x="218" y="41"/>
                    <a:pt x="218" y="41"/>
                  </a:cubicBezTo>
                  <a:lnTo>
                    <a:pt x="246" y="41"/>
                  </a:lnTo>
                  <a:close/>
                  <a:moveTo>
                    <a:pt x="246" y="107"/>
                  </a:moveTo>
                  <a:cubicBezTo>
                    <a:pt x="182" y="201"/>
                    <a:pt x="182" y="201"/>
                    <a:pt x="182" y="201"/>
                  </a:cubicBezTo>
                  <a:cubicBezTo>
                    <a:pt x="155" y="201"/>
                    <a:pt x="155" y="201"/>
                    <a:pt x="155" y="201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56" y="159"/>
                    <a:pt x="156" y="159"/>
                    <a:pt x="156" y="159"/>
                  </a:cubicBezTo>
                  <a:cubicBezTo>
                    <a:pt x="169" y="180"/>
                    <a:pt x="169" y="180"/>
                    <a:pt x="169" y="180"/>
                  </a:cubicBezTo>
                  <a:cubicBezTo>
                    <a:pt x="218" y="107"/>
                    <a:pt x="218" y="107"/>
                    <a:pt x="218" y="107"/>
                  </a:cubicBezTo>
                  <a:lnTo>
                    <a:pt x="246" y="1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305" tIns="41153" rIns="82305" bIns="41153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270" name="文本框 58"/>
            <p:cNvSpPr txBox="1"/>
            <p:nvPr/>
          </p:nvSpPr>
          <p:spPr>
            <a:xfrm>
              <a:off x="7415213" y="62201"/>
              <a:ext cx="1125537" cy="1019123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Broadway" panose="04040905080B02020502" pitchFamily="82" charset="0"/>
                  <a:ea typeface="汉仪秀英体简" panose="02010609000101010101" pitchFamily="49" charset="-122"/>
                </a:rPr>
                <a:t>3.</a:t>
              </a:r>
              <a:endPara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Broadway" panose="04040905080B02020502" pitchFamily="82" charset="0"/>
                <a:ea typeface="汉仪秀英体简" panose="02010609000101010101" pitchFamily="49" charset="-122"/>
              </a:endParaRPr>
            </a:p>
          </p:txBody>
        </p:sp>
      </p:grpSp>
      <p:grpSp>
        <p:nvGrpSpPr>
          <p:cNvPr id="271" name="组合 270"/>
          <p:cNvGrpSpPr>
            <a:grpSpLocks/>
          </p:cNvGrpSpPr>
          <p:nvPr/>
        </p:nvGrpSpPr>
        <p:grpSpPr bwMode="auto">
          <a:xfrm>
            <a:off x="6813161" y="574569"/>
            <a:ext cx="2095575" cy="3008624"/>
            <a:chOff x="9780588" y="90776"/>
            <a:chExt cx="2312987" cy="3320762"/>
          </a:xfrm>
        </p:grpSpPr>
        <p:sp>
          <p:nvSpPr>
            <p:cNvPr id="272" name="Rectangle 10"/>
            <p:cNvSpPr/>
            <p:nvPr/>
          </p:nvSpPr>
          <p:spPr bwMode="auto">
            <a:xfrm>
              <a:off x="9780588" y="1011238"/>
              <a:ext cx="2282825" cy="2400300"/>
            </a:xfrm>
            <a:prstGeom prst="rect">
              <a:avLst/>
            </a:prstGeom>
            <a:solidFill>
              <a:srgbClr val="C00000">
                <a:alpha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3" name="矩形 21"/>
            <p:cNvSpPr>
              <a:spLocks noChangeArrowheads="1"/>
            </p:cNvSpPr>
            <p:nvPr/>
          </p:nvSpPr>
          <p:spPr bwMode="auto">
            <a:xfrm>
              <a:off x="9786938" y="2224088"/>
              <a:ext cx="2306637" cy="815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能列出各班各级单科或多科各种考试成绩记录以及各类别排名</a:t>
              </a: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74" name="矩形 273"/>
            <p:cNvSpPr/>
            <p:nvPr/>
          </p:nvSpPr>
          <p:spPr>
            <a:xfrm>
              <a:off x="9783763" y="620713"/>
              <a:ext cx="2286000" cy="339725"/>
            </a:xfrm>
            <a:prstGeom prst="rect">
              <a:avLst/>
            </a:prstGeom>
            <a:solidFill>
              <a:srgbClr val="E7E6E6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pic>
          <p:nvPicPr>
            <p:cNvPr id="275" name="Picture 2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80429" y="1202141"/>
              <a:ext cx="851276" cy="7561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6" name="文本框 59"/>
            <p:cNvSpPr txBox="1"/>
            <p:nvPr/>
          </p:nvSpPr>
          <p:spPr>
            <a:xfrm>
              <a:off x="9805987" y="90776"/>
              <a:ext cx="1125537" cy="101912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Broadway" panose="04040905080B02020502" pitchFamily="82" charset="0"/>
                  <a:ea typeface="汉仪秀英体简" panose="02010609000101010101" pitchFamily="49" charset="-122"/>
                </a:rPr>
                <a:t>4.</a:t>
              </a:r>
              <a:endPara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Broadway" panose="04040905080B02020502" pitchFamily="82" charset="0"/>
                <a:ea typeface="汉仪秀英体简" panose="02010609000101010101" pitchFamily="49" charset="-122"/>
              </a:endParaRPr>
            </a:p>
          </p:txBody>
        </p:sp>
      </p:grpSp>
      <p:grpSp>
        <p:nvGrpSpPr>
          <p:cNvPr id="277" name="组合 276"/>
          <p:cNvGrpSpPr>
            <a:grpSpLocks/>
          </p:cNvGrpSpPr>
          <p:nvPr/>
        </p:nvGrpSpPr>
        <p:grpSpPr bwMode="auto">
          <a:xfrm>
            <a:off x="260351" y="3428999"/>
            <a:ext cx="2084069" cy="3015123"/>
            <a:chOff x="2547938" y="3082390"/>
            <a:chExt cx="2300287" cy="3327935"/>
          </a:xfrm>
        </p:grpSpPr>
        <p:sp>
          <p:nvSpPr>
            <p:cNvPr id="278" name="Rectangle 10"/>
            <p:cNvSpPr/>
            <p:nvPr/>
          </p:nvSpPr>
          <p:spPr bwMode="auto">
            <a:xfrm>
              <a:off x="2547938" y="4010025"/>
              <a:ext cx="2284412" cy="2400300"/>
            </a:xfrm>
            <a:prstGeom prst="rect">
              <a:avLst/>
            </a:prstGeom>
            <a:solidFill>
              <a:srgbClr val="C00000">
                <a:alpha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9" name="矩形 278"/>
            <p:cNvSpPr/>
            <p:nvPr/>
          </p:nvSpPr>
          <p:spPr>
            <a:xfrm>
              <a:off x="2551113" y="3600450"/>
              <a:ext cx="2286000" cy="339725"/>
            </a:xfrm>
            <a:prstGeom prst="rect">
              <a:avLst/>
            </a:prstGeom>
            <a:solidFill>
              <a:srgbClr val="E7E6E6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80" name="矩形 40"/>
            <p:cNvSpPr>
              <a:spLocks noChangeArrowheads="1"/>
            </p:cNvSpPr>
            <p:nvPr/>
          </p:nvSpPr>
          <p:spPr bwMode="auto">
            <a:xfrm>
              <a:off x="2551113" y="4981574"/>
              <a:ext cx="2297112" cy="1053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成绩分析方面能比较出各年级各班各科目均分、优秀率、良好率、及格及不及格率等比例</a:t>
              </a: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grpSp>
          <p:nvGrpSpPr>
            <p:cNvPr id="281" name="组合 2"/>
            <p:cNvGrpSpPr>
              <a:grpSpLocks/>
            </p:cNvGrpSpPr>
            <p:nvPr/>
          </p:nvGrpSpPr>
          <p:grpSpPr bwMode="auto">
            <a:xfrm>
              <a:off x="3092450" y="4005263"/>
              <a:ext cx="1176338" cy="1049337"/>
              <a:chOff x="3406336" y="4133850"/>
              <a:chExt cx="1268677" cy="1131888"/>
            </a:xfrm>
          </p:grpSpPr>
          <p:sp>
            <p:nvSpPr>
              <p:cNvPr id="283" name="Freeform 620"/>
              <p:cNvSpPr>
                <a:spLocks noEditPoints="1"/>
              </p:cNvSpPr>
              <p:nvPr/>
            </p:nvSpPr>
            <p:spPr bwMode="auto">
              <a:xfrm flipH="1">
                <a:off x="4058652" y="4512287"/>
                <a:ext cx="616361" cy="614748"/>
              </a:xfrm>
              <a:custGeom>
                <a:avLst/>
                <a:gdLst>
                  <a:gd name="T0" fmla="*/ 977 w 977"/>
                  <a:gd name="T1" fmla="*/ 401 h 977"/>
                  <a:gd name="T2" fmla="*/ 576 w 977"/>
                  <a:gd name="T3" fmla="*/ 0 h 977"/>
                  <a:gd name="T4" fmla="*/ 175 w 977"/>
                  <a:gd name="T5" fmla="*/ 401 h 977"/>
                  <a:gd name="T6" fmla="*/ 238 w 977"/>
                  <a:gd name="T7" fmla="*/ 617 h 977"/>
                  <a:gd name="T8" fmla="*/ 34 w 977"/>
                  <a:gd name="T9" fmla="*/ 821 h 977"/>
                  <a:gd name="T10" fmla="*/ 34 w 977"/>
                  <a:gd name="T11" fmla="*/ 943 h 977"/>
                  <a:gd name="T12" fmla="*/ 156 w 977"/>
                  <a:gd name="T13" fmla="*/ 943 h 977"/>
                  <a:gd name="T14" fmla="*/ 360 w 977"/>
                  <a:gd name="T15" fmla="*/ 739 h 977"/>
                  <a:gd name="T16" fmla="*/ 576 w 977"/>
                  <a:gd name="T17" fmla="*/ 802 h 977"/>
                  <a:gd name="T18" fmla="*/ 977 w 977"/>
                  <a:gd name="T19" fmla="*/ 401 h 977"/>
                  <a:gd name="T20" fmla="*/ 576 w 977"/>
                  <a:gd name="T21" fmla="*/ 652 h 977"/>
                  <a:gd name="T22" fmla="*/ 325 w 977"/>
                  <a:gd name="T23" fmla="*/ 401 h 977"/>
                  <a:gd name="T24" fmla="*/ 576 w 977"/>
                  <a:gd name="T25" fmla="*/ 150 h 977"/>
                  <a:gd name="T26" fmla="*/ 827 w 977"/>
                  <a:gd name="T27" fmla="*/ 401 h 977"/>
                  <a:gd name="T28" fmla="*/ 576 w 977"/>
                  <a:gd name="T29" fmla="*/ 652 h 9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77" h="977">
                    <a:moveTo>
                      <a:pt x="977" y="401"/>
                    </a:moveTo>
                    <a:cubicBezTo>
                      <a:pt x="977" y="179"/>
                      <a:pt x="798" y="0"/>
                      <a:pt x="576" y="0"/>
                    </a:cubicBezTo>
                    <a:cubicBezTo>
                      <a:pt x="354" y="0"/>
                      <a:pt x="175" y="179"/>
                      <a:pt x="175" y="401"/>
                    </a:cubicBezTo>
                    <a:cubicBezTo>
                      <a:pt x="175" y="480"/>
                      <a:pt x="198" y="554"/>
                      <a:pt x="238" y="617"/>
                    </a:cubicBezTo>
                    <a:cubicBezTo>
                      <a:pt x="34" y="821"/>
                      <a:pt x="34" y="821"/>
                      <a:pt x="34" y="821"/>
                    </a:cubicBezTo>
                    <a:cubicBezTo>
                      <a:pt x="0" y="855"/>
                      <a:pt x="0" y="909"/>
                      <a:pt x="34" y="943"/>
                    </a:cubicBezTo>
                    <a:cubicBezTo>
                      <a:pt x="68" y="977"/>
                      <a:pt x="122" y="977"/>
                      <a:pt x="156" y="943"/>
                    </a:cubicBezTo>
                    <a:cubicBezTo>
                      <a:pt x="360" y="739"/>
                      <a:pt x="360" y="739"/>
                      <a:pt x="360" y="739"/>
                    </a:cubicBezTo>
                    <a:cubicBezTo>
                      <a:pt x="423" y="779"/>
                      <a:pt x="496" y="802"/>
                      <a:pt x="576" y="802"/>
                    </a:cubicBezTo>
                    <a:cubicBezTo>
                      <a:pt x="798" y="802"/>
                      <a:pt x="977" y="623"/>
                      <a:pt x="977" y="401"/>
                    </a:cubicBezTo>
                    <a:close/>
                    <a:moveTo>
                      <a:pt x="576" y="652"/>
                    </a:moveTo>
                    <a:cubicBezTo>
                      <a:pt x="438" y="652"/>
                      <a:pt x="325" y="539"/>
                      <a:pt x="325" y="401"/>
                    </a:cubicBezTo>
                    <a:cubicBezTo>
                      <a:pt x="325" y="262"/>
                      <a:pt x="437" y="150"/>
                      <a:pt x="576" y="150"/>
                    </a:cubicBezTo>
                    <a:cubicBezTo>
                      <a:pt x="714" y="150"/>
                      <a:pt x="827" y="263"/>
                      <a:pt x="827" y="401"/>
                    </a:cubicBezTo>
                    <a:cubicBezTo>
                      <a:pt x="827" y="539"/>
                      <a:pt x="714" y="652"/>
                      <a:pt x="576" y="6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defTabSz="6854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</a:endParaRPr>
              </a:p>
            </p:txBody>
          </p:sp>
          <p:pic>
            <p:nvPicPr>
              <p:cNvPr id="284" name="Picture 3" descr="\\MAGNUM\Projects\Microsoft\Cloud Power FY12\Design\Icons\PNGs\Scalable_Elastic_4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lum bright="10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6336" y="4133850"/>
                <a:ext cx="1131888" cy="1131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82" name="文本框 60"/>
            <p:cNvSpPr txBox="1"/>
            <p:nvPr/>
          </p:nvSpPr>
          <p:spPr>
            <a:xfrm>
              <a:off x="2574925" y="3082390"/>
              <a:ext cx="1125538" cy="101912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Broadway" panose="04040905080B02020502" pitchFamily="82" charset="0"/>
                  <a:ea typeface="汉仪秀英体简" panose="02010609000101010101" pitchFamily="49" charset="-122"/>
                </a:rPr>
                <a:t>5.</a:t>
              </a:r>
              <a:endPara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Broadway" panose="04040905080B02020502" pitchFamily="82" charset="0"/>
                <a:ea typeface="汉仪秀英体简" panose="02010609000101010101" pitchFamily="49" charset="-122"/>
              </a:endParaRPr>
            </a:p>
          </p:txBody>
        </p:sp>
      </p:grpSp>
      <p:grpSp>
        <p:nvGrpSpPr>
          <p:cNvPr id="285" name="组合 284"/>
          <p:cNvGrpSpPr>
            <a:grpSpLocks/>
          </p:cNvGrpSpPr>
          <p:nvPr/>
        </p:nvGrpSpPr>
        <p:grpSpPr bwMode="auto">
          <a:xfrm>
            <a:off x="2440785" y="3441944"/>
            <a:ext cx="2076878" cy="2989233"/>
            <a:chOff x="4954588" y="3096678"/>
            <a:chExt cx="2292350" cy="3299360"/>
          </a:xfrm>
        </p:grpSpPr>
        <p:sp>
          <p:nvSpPr>
            <p:cNvPr id="286" name="Rectangle 10"/>
            <p:cNvSpPr/>
            <p:nvPr/>
          </p:nvSpPr>
          <p:spPr bwMode="auto">
            <a:xfrm>
              <a:off x="4964113" y="3995738"/>
              <a:ext cx="2282825" cy="2400300"/>
            </a:xfrm>
            <a:prstGeom prst="rect">
              <a:avLst/>
            </a:prstGeom>
            <a:solidFill>
              <a:srgbClr val="C00000">
                <a:alpha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7" name="矩形 286"/>
            <p:cNvSpPr/>
            <p:nvPr/>
          </p:nvSpPr>
          <p:spPr>
            <a:xfrm>
              <a:off x="4954588" y="3600450"/>
              <a:ext cx="2286000" cy="339725"/>
            </a:xfrm>
            <a:prstGeom prst="rect">
              <a:avLst/>
            </a:prstGeom>
            <a:solidFill>
              <a:srgbClr val="E7E6E6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88" name="矩形 41"/>
            <p:cNvSpPr>
              <a:spLocks noChangeArrowheads="1"/>
            </p:cNvSpPr>
            <p:nvPr/>
          </p:nvSpPr>
          <p:spPr bwMode="auto">
            <a:xfrm>
              <a:off x="4965701" y="4992688"/>
              <a:ext cx="2274888" cy="815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能分析单个学生在校参加的各次考试的排名，了解其进、退步情况</a:t>
              </a: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grpSp>
          <p:nvGrpSpPr>
            <p:cNvPr id="289" name="Group 27"/>
            <p:cNvGrpSpPr/>
            <p:nvPr/>
          </p:nvGrpSpPr>
          <p:grpSpPr bwMode="black">
            <a:xfrm>
              <a:off x="5519246" y="4171789"/>
              <a:ext cx="1156340" cy="780036"/>
              <a:chOff x="6673850" y="4386263"/>
              <a:chExt cx="1403351" cy="1035050"/>
            </a:xfrm>
            <a:solidFill>
              <a:srgbClr val="FFFFFF"/>
            </a:solidFill>
          </p:grpSpPr>
          <p:sp>
            <p:nvSpPr>
              <p:cNvPr id="291" name="Freeform 251"/>
              <p:cNvSpPr>
                <a:spLocks/>
              </p:cNvSpPr>
              <p:nvPr/>
            </p:nvSpPr>
            <p:spPr bwMode="black">
              <a:xfrm>
                <a:off x="7173913" y="4624388"/>
                <a:ext cx="155575" cy="198438"/>
              </a:xfrm>
              <a:custGeom>
                <a:avLst/>
                <a:gdLst>
                  <a:gd name="T0" fmla="*/ 18 w 29"/>
                  <a:gd name="T1" fmla="*/ 37 h 37"/>
                  <a:gd name="T2" fmla="*/ 29 w 29"/>
                  <a:gd name="T3" fmla="*/ 29 h 37"/>
                  <a:gd name="T4" fmla="*/ 28 w 29"/>
                  <a:gd name="T5" fmla="*/ 28 h 37"/>
                  <a:gd name="T6" fmla="*/ 0 w 29"/>
                  <a:gd name="T7" fmla="*/ 0 h 37"/>
                  <a:gd name="T8" fmla="*/ 0 w 29"/>
                  <a:gd name="T9" fmla="*/ 0 h 37"/>
                  <a:gd name="T10" fmla="*/ 18 w 29"/>
                  <a:gd name="T1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7">
                    <a:moveTo>
                      <a:pt x="18" y="37"/>
                    </a:moveTo>
                    <a:cubicBezTo>
                      <a:pt x="21" y="34"/>
                      <a:pt x="25" y="31"/>
                      <a:pt x="29" y="29"/>
                    </a:cubicBezTo>
                    <a:cubicBezTo>
                      <a:pt x="29" y="29"/>
                      <a:pt x="29" y="28"/>
                      <a:pt x="28" y="28"/>
                    </a:cubicBezTo>
                    <a:cubicBezTo>
                      <a:pt x="19" y="8"/>
                      <a:pt x="6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8"/>
                      <a:pt x="18" y="21"/>
                      <a:pt x="18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292" name="Freeform 252"/>
              <p:cNvSpPr>
                <a:spLocks/>
              </p:cNvSpPr>
              <p:nvPr/>
            </p:nvSpPr>
            <p:spPr bwMode="black">
              <a:xfrm>
                <a:off x="6673850" y="4624388"/>
                <a:ext cx="204788" cy="317500"/>
              </a:xfrm>
              <a:custGeom>
                <a:avLst/>
                <a:gdLst>
                  <a:gd name="T0" fmla="*/ 38 w 38"/>
                  <a:gd name="T1" fmla="*/ 0 h 59"/>
                  <a:gd name="T2" fmla="*/ 38 w 38"/>
                  <a:gd name="T3" fmla="*/ 0 h 59"/>
                  <a:gd name="T4" fmla="*/ 10 w 38"/>
                  <a:gd name="T5" fmla="*/ 28 h 59"/>
                  <a:gd name="T6" fmla="*/ 20 w 38"/>
                  <a:gd name="T7" fmla="*/ 58 h 59"/>
                  <a:gd name="T8" fmla="*/ 20 w 38"/>
                  <a:gd name="T9" fmla="*/ 37 h 59"/>
                  <a:gd name="T10" fmla="*/ 38 w 38"/>
                  <a:gd name="T1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59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2" y="2"/>
                      <a:pt x="18" y="8"/>
                      <a:pt x="10" y="28"/>
                    </a:cubicBezTo>
                    <a:cubicBezTo>
                      <a:pt x="0" y="49"/>
                      <a:pt x="11" y="59"/>
                      <a:pt x="20" y="58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22"/>
                      <a:pt x="27" y="8"/>
                      <a:pt x="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293" name="Freeform 253"/>
              <p:cNvSpPr>
                <a:spLocks/>
              </p:cNvSpPr>
              <p:nvPr/>
            </p:nvSpPr>
            <p:spPr bwMode="black">
              <a:xfrm>
                <a:off x="6818313" y="4640263"/>
                <a:ext cx="409575" cy="446088"/>
              </a:xfrm>
              <a:custGeom>
                <a:avLst/>
                <a:gdLst>
                  <a:gd name="T0" fmla="*/ 76 w 76"/>
                  <a:gd name="T1" fmla="*/ 33 h 83"/>
                  <a:gd name="T2" fmla="*/ 63 w 76"/>
                  <a:gd name="T3" fmla="*/ 0 h 83"/>
                  <a:gd name="T4" fmla="*/ 38 w 76"/>
                  <a:gd name="T5" fmla="*/ 12 h 83"/>
                  <a:gd name="T6" fmla="*/ 14 w 76"/>
                  <a:gd name="T7" fmla="*/ 0 h 83"/>
                  <a:gd name="T8" fmla="*/ 0 w 76"/>
                  <a:gd name="T9" fmla="*/ 33 h 83"/>
                  <a:gd name="T10" fmla="*/ 0 w 76"/>
                  <a:gd name="T11" fmla="*/ 66 h 83"/>
                  <a:gd name="T12" fmla="*/ 15 w 76"/>
                  <a:gd name="T13" fmla="*/ 83 h 83"/>
                  <a:gd name="T14" fmla="*/ 62 w 76"/>
                  <a:gd name="T15" fmla="*/ 83 h 83"/>
                  <a:gd name="T16" fmla="*/ 62 w 76"/>
                  <a:gd name="T17" fmla="*/ 83 h 83"/>
                  <a:gd name="T18" fmla="*/ 68 w 76"/>
                  <a:gd name="T19" fmla="*/ 55 h 83"/>
                  <a:gd name="T20" fmla="*/ 76 w 76"/>
                  <a:gd name="T21" fmla="*/ 41 h 83"/>
                  <a:gd name="T22" fmla="*/ 76 w 76"/>
                  <a:gd name="T23" fmla="*/ 3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83">
                    <a:moveTo>
                      <a:pt x="76" y="33"/>
                    </a:moveTo>
                    <a:cubicBezTo>
                      <a:pt x="76" y="20"/>
                      <a:pt x="71" y="8"/>
                      <a:pt x="63" y="0"/>
                    </a:cubicBezTo>
                    <a:cubicBezTo>
                      <a:pt x="57" y="7"/>
                      <a:pt x="48" y="12"/>
                      <a:pt x="38" y="12"/>
                    </a:cubicBezTo>
                    <a:cubicBezTo>
                      <a:pt x="28" y="12"/>
                      <a:pt x="20" y="7"/>
                      <a:pt x="14" y="0"/>
                    </a:cubicBezTo>
                    <a:cubicBezTo>
                      <a:pt x="5" y="8"/>
                      <a:pt x="0" y="20"/>
                      <a:pt x="0" y="3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76"/>
                      <a:pt x="7" y="83"/>
                      <a:pt x="15" y="83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2" y="74"/>
                      <a:pt x="63" y="64"/>
                      <a:pt x="68" y="55"/>
                    </a:cubicBezTo>
                    <a:cubicBezTo>
                      <a:pt x="70" y="50"/>
                      <a:pt x="73" y="45"/>
                      <a:pt x="76" y="41"/>
                    </a:cubicBezTo>
                    <a:lnTo>
                      <a:pt x="7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294" name="Oval 254"/>
              <p:cNvSpPr>
                <a:spLocks noChangeArrowheads="1"/>
              </p:cNvSpPr>
              <p:nvPr/>
            </p:nvSpPr>
            <p:spPr bwMode="black">
              <a:xfrm>
                <a:off x="6888163" y="4386263"/>
                <a:ext cx="274638" cy="2698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295" name="Freeform 255"/>
              <p:cNvSpPr>
                <a:spLocks/>
              </p:cNvSpPr>
              <p:nvPr/>
            </p:nvSpPr>
            <p:spPr bwMode="black">
              <a:xfrm>
                <a:off x="7732713" y="5108575"/>
                <a:ext cx="344488" cy="312738"/>
              </a:xfrm>
              <a:custGeom>
                <a:avLst/>
                <a:gdLst>
                  <a:gd name="T0" fmla="*/ 56 w 64"/>
                  <a:gd name="T1" fmla="*/ 24 h 58"/>
                  <a:gd name="T2" fmla="*/ 34 w 64"/>
                  <a:gd name="T3" fmla="*/ 14 h 58"/>
                  <a:gd name="T4" fmla="*/ 31 w 64"/>
                  <a:gd name="T5" fmla="*/ 6 h 58"/>
                  <a:gd name="T6" fmla="*/ 20 w 64"/>
                  <a:gd name="T7" fmla="*/ 0 h 58"/>
                  <a:gd name="T8" fmla="*/ 14 w 64"/>
                  <a:gd name="T9" fmla="*/ 23 h 58"/>
                  <a:gd name="T10" fmla="*/ 0 w 64"/>
                  <a:gd name="T11" fmla="*/ 42 h 58"/>
                  <a:gd name="T12" fmla="*/ 11 w 64"/>
                  <a:gd name="T13" fmla="*/ 47 h 58"/>
                  <a:gd name="T14" fmla="*/ 19 w 64"/>
                  <a:gd name="T15" fmla="*/ 44 h 58"/>
                  <a:gd name="T16" fmla="*/ 41 w 64"/>
                  <a:gd name="T17" fmla="*/ 55 h 58"/>
                  <a:gd name="T18" fmla="*/ 58 w 64"/>
                  <a:gd name="T19" fmla="*/ 47 h 58"/>
                  <a:gd name="T20" fmla="*/ 60 w 64"/>
                  <a:gd name="T21" fmla="*/ 42 h 58"/>
                  <a:gd name="T22" fmla="*/ 56 w 64"/>
                  <a:gd name="T23" fmla="*/ 2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58">
                    <a:moveTo>
                      <a:pt x="56" y="24"/>
                    </a:move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1"/>
                      <a:pt x="34" y="7"/>
                      <a:pt x="31" y="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8"/>
                      <a:pt x="17" y="16"/>
                      <a:pt x="14" y="23"/>
                    </a:cubicBezTo>
                    <a:cubicBezTo>
                      <a:pt x="10" y="30"/>
                      <a:pt x="5" y="37"/>
                      <a:pt x="0" y="42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4" y="49"/>
                      <a:pt x="18" y="47"/>
                      <a:pt x="19" y="44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7" y="58"/>
                      <a:pt x="54" y="54"/>
                      <a:pt x="58" y="47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4" y="35"/>
                      <a:pt x="62" y="27"/>
                      <a:pt x="5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296" name="Freeform 256"/>
              <p:cNvSpPr>
                <a:spLocks noEditPoints="1"/>
              </p:cNvSpPr>
              <p:nvPr/>
            </p:nvSpPr>
            <p:spPr bwMode="black">
              <a:xfrm>
                <a:off x="7158038" y="4748213"/>
                <a:ext cx="671513" cy="673100"/>
              </a:xfrm>
              <a:custGeom>
                <a:avLst/>
                <a:gdLst>
                  <a:gd name="T0" fmla="*/ 86 w 125"/>
                  <a:gd name="T1" fmla="*/ 13 h 125"/>
                  <a:gd name="T2" fmla="*/ 13 w 125"/>
                  <a:gd name="T3" fmla="*/ 39 h 125"/>
                  <a:gd name="T4" fmla="*/ 39 w 125"/>
                  <a:gd name="T5" fmla="*/ 112 h 125"/>
                  <a:gd name="T6" fmla="*/ 112 w 125"/>
                  <a:gd name="T7" fmla="*/ 86 h 125"/>
                  <a:gd name="T8" fmla="*/ 86 w 125"/>
                  <a:gd name="T9" fmla="*/ 13 h 125"/>
                  <a:gd name="T10" fmla="*/ 97 w 125"/>
                  <a:gd name="T11" fmla="*/ 79 h 125"/>
                  <a:gd name="T12" fmla="*/ 47 w 125"/>
                  <a:gd name="T13" fmla="*/ 96 h 125"/>
                  <a:gd name="T14" fmla="*/ 29 w 125"/>
                  <a:gd name="T15" fmla="*/ 46 h 125"/>
                  <a:gd name="T16" fmla="*/ 79 w 125"/>
                  <a:gd name="T17" fmla="*/ 28 h 125"/>
                  <a:gd name="T18" fmla="*/ 97 w 125"/>
                  <a:gd name="T19" fmla="*/ 7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125">
                    <a:moveTo>
                      <a:pt x="86" y="13"/>
                    </a:moveTo>
                    <a:cubicBezTo>
                      <a:pt x="59" y="0"/>
                      <a:pt x="26" y="12"/>
                      <a:pt x="13" y="39"/>
                    </a:cubicBezTo>
                    <a:cubicBezTo>
                      <a:pt x="0" y="66"/>
                      <a:pt x="12" y="99"/>
                      <a:pt x="39" y="112"/>
                    </a:cubicBezTo>
                    <a:cubicBezTo>
                      <a:pt x="66" y="125"/>
                      <a:pt x="99" y="113"/>
                      <a:pt x="112" y="86"/>
                    </a:cubicBezTo>
                    <a:cubicBezTo>
                      <a:pt x="125" y="59"/>
                      <a:pt x="114" y="26"/>
                      <a:pt x="86" y="13"/>
                    </a:cubicBezTo>
                    <a:close/>
                    <a:moveTo>
                      <a:pt x="97" y="79"/>
                    </a:moveTo>
                    <a:cubicBezTo>
                      <a:pt x="88" y="97"/>
                      <a:pt x="65" y="105"/>
                      <a:pt x="47" y="96"/>
                    </a:cubicBezTo>
                    <a:cubicBezTo>
                      <a:pt x="28" y="87"/>
                      <a:pt x="20" y="65"/>
                      <a:pt x="29" y="46"/>
                    </a:cubicBezTo>
                    <a:cubicBezTo>
                      <a:pt x="38" y="27"/>
                      <a:pt x="60" y="19"/>
                      <a:pt x="79" y="28"/>
                    </a:cubicBezTo>
                    <a:cubicBezTo>
                      <a:pt x="98" y="37"/>
                      <a:pt x="106" y="60"/>
                      <a:pt x="97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297" name="Freeform 257"/>
              <p:cNvSpPr>
                <a:spLocks/>
              </p:cNvSpPr>
              <p:nvPr/>
            </p:nvSpPr>
            <p:spPr bwMode="black">
              <a:xfrm>
                <a:off x="7351713" y="4908550"/>
                <a:ext cx="225425" cy="150813"/>
              </a:xfrm>
              <a:custGeom>
                <a:avLst/>
                <a:gdLst>
                  <a:gd name="T0" fmla="*/ 39 w 42"/>
                  <a:gd name="T1" fmla="*/ 7 h 28"/>
                  <a:gd name="T2" fmla="*/ 39 w 42"/>
                  <a:gd name="T3" fmla="*/ 7 h 28"/>
                  <a:gd name="T4" fmla="*/ 1 w 42"/>
                  <a:gd name="T5" fmla="*/ 20 h 28"/>
                  <a:gd name="T6" fmla="*/ 3 w 42"/>
                  <a:gd name="T7" fmla="*/ 27 h 28"/>
                  <a:gd name="T8" fmla="*/ 10 w 42"/>
                  <a:gd name="T9" fmla="*/ 24 h 28"/>
                  <a:gd name="T10" fmla="*/ 35 w 42"/>
                  <a:gd name="T11" fmla="*/ 15 h 28"/>
                  <a:gd name="T12" fmla="*/ 41 w 42"/>
                  <a:gd name="T13" fmla="*/ 13 h 28"/>
                  <a:gd name="T14" fmla="*/ 39 w 42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8">
                    <a:moveTo>
                      <a:pt x="39" y="7"/>
                    </a:moveTo>
                    <a:cubicBezTo>
                      <a:pt x="39" y="7"/>
                      <a:pt x="39" y="7"/>
                      <a:pt x="39" y="7"/>
                    </a:cubicBezTo>
                    <a:cubicBezTo>
                      <a:pt x="25" y="0"/>
                      <a:pt x="8" y="6"/>
                      <a:pt x="1" y="20"/>
                    </a:cubicBezTo>
                    <a:cubicBezTo>
                      <a:pt x="0" y="23"/>
                      <a:pt x="1" y="25"/>
                      <a:pt x="3" y="27"/>
                    </a:cubicBezTo>
                    <a:cubicBezTo>
                      <a:pt x="6" y="28"/>
                      <a:pt x="8" y="27"/>
                      <a:pt x="10" y="24"/>
                    </a:cubicBezTo>
                    <a:cubicBezTo>
                      <a:pt x="14" y="15"/>
                      <a:pt x="25" y="11"/>
                      <a:pt x="35" y="15"/>
                    </a:cubicBezTo>
                    <a:cubicBezTo>
                      <a:pt x="37" y="16"/>
                      <a:pt x="40" y="15"/>
                      <a:pt x="41" y="13"/>
                    </a:cubicBezTo>
                    <a:cubicBezTo>
                      <a:pt x="42" y="11"/>
                      <a:pt x="41" y="8"/>
                      <a:pt x="3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90" name="文本框 61"/>
            <p:cNvSpPr txBox="1"/>
            <p:nvPr/>
          </p:nvSpPr>
          <p:spPr>
            <a:xfrm>
              <a:off x="4981575" y="3096678"/>
              <a:ext cx="1125538" cy="101912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Broadway" panose="04040905080B02020502" pitchFamily="82" charset="0"/>
                  <a:ea typeface="汉仪秀英体简" panose="02010609000101010101" pitchFamily="49" charset="-122"/>
                </a:rPr>
                <a:t>6.</a:t>
              </a:r>
              <a:endPara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Broadway" panose="04040905080B02020502" pitchFamily="82" charset="0"/>
                <a:ea typeface="汉仪秀英体简" panose="02010609000101010101" pitchFamily="49" charset="-122"/>
              </a:endParaRPr>
            </a:p>
          </p:txBody>
        </p:sp>
      </p:grpSp>
      <p:grpSp>
        <p:nvGrpSpPr>
          <p:cNvPr id="298" name="组合 297"/>
          <p:cNvGrpSpPr>
            <a:grpSpLocks/>
          </p:cNvGrpSpPr>
          <p:nvPr/>
        </p:nvGrpSpPr>
        <p:grpSpPr bwMode="auto">
          <a:xfrm>
            <a:off x="4619781" y="3454889"/>
            <a:ext cx="2089823" cy="2969098"/>
            <a:chOff x="7359650" y="3110965"/>
            <a:chExt cx="2306638" cy="3277135"/>
          </a:xfrm>
        </p:grpSpPr>
        <p:sp>
          <p:nvSpPr>
            <p:cNvPr id="299" name="Rectangle 10"/>
            <p:cNvSpPr/>
            <p:nvPr/>
          </p:nvSpPr>
          <p:spPr bwMode="auto">
            <a:xfrm>
              <a:off x="7359650" y="3987800"/>
              <a:ext cx="2284413" cy="2400300"/>
            </a:xfrm>
            <a:prstGeom prst="rect">
              <a:avLst/>
            </a:prstGeom>
            <a:solidFill>
              <a:srgbClr val="C00000">
                <a:alpha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0" name="矩形 299"/>
            <p:cNvSpPr/>
            <p:nvPr/>
          </p:nvSpPr>
          <p:spPr>
            <a:xfrm>
              <a:off x="7369175" y="3600450"/>
              <a:ext cx="2286000" cy="339725"/>
            </a:xfrm>
            <a:prstGeom prst="rect">
              <a:avLst/>
            </a:prstGeom>
            <a:solidFill>
              <a:srgbClr val="E7E6E6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01" name="矩形 42"/>
            <p:cNvSpPr>
              <a:spLocks noChangeArrowheads="1"/>
            </p:cNvSpPr>
            <p:nvPr/>
          </p:nvSpPr>
          <p:spPr bwMode="auto">
            <a:xfrm>
              <a:off x="7373938" y="5002213"/>
              <a:ext cx="2292350" cy="577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能按班或年级进行成绩数据的批量导入、导出</a:t>
              </a: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pic>
          <p:nvPicPr>
            <p:cNvPr id="302" name="图片 5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2900" y="4008438"/>
              <a:ext cx="1046163" cy="1046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3" name="文本框 64"/>
            <p:cNvSpPr txBox="1"/>
            <p:nvPr/>
          </p:nvSpPr>
          <p:spPr>
            <a:xfrm>
              <a:off x="7400925" y="3110965"/>
              <a:ext cx="1125538" cy="101912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Broadway" panose="04040905080B02020502" pitchFamily="82" charset="0"/>
                  <a:ea typeface="汉仪秀英体简" panose="02010609000101010101" pitchFamily="49" charset="-122"/>
                </a:rPr>
                <a:t>7.</a:t>
              </a:r>
              <a:endPara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Broadway" panose="04040905080B02020502" pitchFamily="82" charset="0"/>
                <a:ea typeface="汉仪秀英体简" panose="02010609000101010101" pitchFamily="49" charset="-122"/>
              </a:endParaRPr>
            </a:p>
          </p:txBody>
        </p:sp>
      </p:grpSp>
      <p:grpSp>
        <p:nvGrpSpPr>
          <p:cNvPr id="304" name="组合 303"/>
          <p:cNvGrpSpPr>
            <a:grpSpLocks/>
          </p:cNvGrpSpPr>
          <p:nvPr/>
        </p:nvGrpSpPr>
        <p:grpSpPr bwMode="auto">
          <a:xfrm>
            <a:off x="6794462" y="3441944"/>
            <a:ext cx="2114274" cy="2989233"/>
            <a:chOff x="9759950" y="3096678"/>
            <a:chExt cx="2333625" cy="3299360"/>
          </a:xfrm>
        </p:grpSpPr>
        <p:sp>
          <p:nvSpPr>
            <p:cNvPr id="305" name="Rectangle 10"/>
            <p:cNvSpPr/>
            <p:nvPr/>
          </p:nvSpPr>
          <p:spPr bwMode="auto">
            <a:xfrm>
              <a:off x="9761538" y="3995738"/>
              <a:ext cx="2284412" cy="2400300"/>
            </a:xfrm>
            <a:prstGeom prst="rect">
              <a:avLst/>
            </a:prstGeom>
            <a:solidFill>
              <a:srgbClr val="C00000">
                <a:alpha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6" name="矩形 305"/>
            <p:cNvSpPr/>
            <p:nvPr/>
          </p:nvSpPr>
          <p:spPr>
            <a:xfrm>
              <a:off x="9772650" y="3600450"/>
              <a:ext cx="2286000" cy="339725"/>
            </a:xfrm>
            <a:prstGeom prst="rect">
              <a:avLst/>
            </a:prstGeom>
            <a:solidFill>
              <a:srgbClr val="E7E6E6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07" name="矩形 43"/>
            <p:cNvSpPr>
              <a:spLocks noChangeArrowheads="1"/>
            </p:cNvSpPr>
            <p:nvPr/>
          </p:nvSpPr>
          <p:spPr bwMode="auto">
            <a:xfrm>
              <a:off x="9759950" y="4989513"/>
              <a:ext cx="2333625" cy="1053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通过各种图型分析，更能直观了解全校、各年级、各班级、每个学生的考试成绩状况</a:t>
              </a: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pic>
          <p:nvPicPr>
            <p:cNvPr id="308" name="Picture 17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58450" y="4059238"/>
              <a:ext cx="893763" cy="8937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9" name="文本框 65"/>
            <p:cNvSpPr txBox="1"/>
            <p:nvPr/>
          </p:nvSpPr>
          <p:spPr>
            <a:xfrm>
              <a:off x="9779000" y="3096678"/>
              <a:ext cx="1123950" cy="101912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Broadway" panose="04040905080B02020502" pitchFamily="82" charset="0"/>
                  <a:ea typeface="汉仪秀英体简" panose="02010609000101010101" pitchFamily="49" charset="-122"/>
                </a:rPr>
                <a:t>8.</a:t>
              </a:r>
              <a:endPara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Broadway" panose="04040905080B02020502" pitchFamily="82" charset="0"/>
                <a:ea typeface="汉仪秀英体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20355</TotalTime>
  <Words>311</Words>
  <Application>Microsoft Office PowerPoint</Application>
  <PresentationFormat>全屏显示(4:3)</PresentationFormat>
  <Paragraphs>30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1019</cp:revision>
  <dcterms:created xsi:type="dcterms:W3CDTF">2009-02-11T05:37:22Z</dcterms:created>
  <dcterms:modified xsi:type="dcterms:W3CDTF">2013-09-21T03:44:22Z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