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872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标注 43"/>
          <p:cNvSpPr/>
          <p:nvPr/>
        </p:nvSpPr>
        <p:spPr>
          <a:xfrm>
            <a:off x="2674812" y="3422528"/>
            <a:ext cx="1851657" cy="1563912"/>
          </a:xfrm>
          <a:prstGeom prst="wedgeRoundRectCallout">
            <a:avLst>
              <a:gd name="adj1" fmla="val -20832"/>
              <a:gd name="adj2" fmla="val -72175"/>
              <a:gd name="adj3" fmla="val 16667"/>
            </a:avLst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45" name="圆角矩形标注 44"/>
          <p:cNvSpPr/>
          <p:nvPr/>
        </p:nvSpPr>
        <p:spPr>
          <a:xfrm>
            <a:off x="4715005" y="3416880"/>
            <a:ext cx="1851657" cy="1569559"/>
          </a:xfrm>
          <a:prstGeom prst="wedgeRoundRectCallout">
            <a:avLst>
              <a:gd name="adj1" fmla="val -22351"/>
              <a:gd name="adj2" fmla="val -67709"/>
              <a:gd name="adj3" fmla="val 16667"/>
            </a:avLst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46" name="圆角矩形标注 45"/>
          <p:cNvSpPr/>
          <p:nvPr/>
        </p:nvSpPr>
        <p:spPr>
          <a:xfrm>
            <a:off x="6789718" y="3415437"/>
            <a:ext cx="1851657" cy="1571002"/>
          </a:xfrm>
          <a:prstGeom prst="wedgeRoundRectCallout">
            <a:avLst>
              <a:gd name="adj1" fmla="val 18673"/>
              <a:gd name="adj2" fmla="val -70405"/>
              <a:gd name="adj3" fmla="val 16667"/>
            </a:avLst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47" name="圆角矩形标注 46"/>
          <p:cNvSpPr/>
          <p:nvPr/>
        </p:nvSpPr>
        <p:spPr>
          <a:xfrm>
            <a:off x="683568" y="3470224"/>
            <a:ext cx="1851657" cy="1516216"/>
          </a:xfrm>
          <a:prstGeom prst="wedgeRoundRectCallout">
            <a:avLst>
              <a:gd name="adj1" fmla="val -19313"/>
              <a:gd name="adj2" fmla="val -71106"/>
              <a:gd name="adj3" fmla="val 16667"/>
            </a:avLst>
          </a:prstGeom>
          <a:noFill/>
          <a:ln w="38100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00011" y="2268531"/>
            <a:ext cx="7814729" cy="557908"/>
            <a:chOff x="895284" y="2319106"/>
            <a:chExt cx="7814729" cy="557908"/>
          </a:xfrm>
        </p:grpSpPr>
        <p:sp>
          <p:nvSpPr>
            <p:cNvPr id="49" name="下箭头 48"/>
            <p:cNvSpPr/>
            <p:nvPr/>
          </p:nvSpPr>
          <p:spPr>
            <a:xfrm rot="16200000">
              <a:off x="2477819" y="2477702"/>
              <a:ext cx="524151" cy="274473"/>
            </a:xfrm>
            <a:prstGeom prst="downArrow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895284" y="2319106"/>
              <a:ext cx="1750419" cy="542503"/>
              <a:chOff x="1242522" y="2224451"/>
              <a:chExt cx="1769051" cy="506492"/>
            </a:xfrm>
          </p:grpSpPr>
          <p:grpSp>
            <p:nvGrpSpPr>
              <p:cNvPr id="72" name="组合 71"/>
              <p:cNvGrpSpPr/>
              <p:nvPr/>
            </p:nvGrpSpPr>
            <p:grpSpPr>
              <a:xfrm>
                <a:off x="1242522" y="2224451"/>
                <a:ext cx="1754984" cy="506492"/>
                <a:chOff x="1242522" y="2224451"/>
                <a:chExt cx="1754984" cy="506492"/>
              </a:xfrm>
            </p:grpSpPr>
            <p:sp>
              <p:nvSpPr>
                <p:cNvPr id="75" name="矩形 74"/>
                <p:cNvSpPr/>
                <p:nvPr/>
              </p:nvSpPr>
              <p:spPr>
                <a:xfrm>
                  <a:off x="1256590" y="2224451"/>
                  <a:ext cx="1740916" cy="506492"/>
                </a:xfrm>
                <a:prstGeom prst="rect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1242522" y="2276621"/>
                  <a:ext cx="1754984" cy="4001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好的行为</a:t>
                  </a:r>
                  <a:endPara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73" name="直接连接符 72"/>
              <p:cNvCxnSpPr/>
              <p:nvPr/>
            </p:nvCxnSpPr>
            <p:spPr>
              <a:xfrm>
                <a:off x="1242522" y="2276621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74" name="直接连接符 73"/>
              <p:cNvCxnSpPr/>
              <p:nvPr/>
            </p:nvCxnSpPr>
            <p:spPr>
              <a:xfrm>
                <a:off x="1256590" y="2676731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</p:grpSp>
        <p:grpSp>
          <p:nvGrpSpPr>
            <p:cNvPr id="51" name="组合 50"/>
            <p:cNvGrpSpPr/>
            <p:nvPr/>
          </p:nvGrpSpPr>
          <p:grpSpPr>
            <a:xfrm>
              <a:off x="2876289" y="2355117"/>
              <a:ext cx="1769051" cy="506492"/>
              <a:chOff x="1242522" y="3272029"/>
              <a:chExt cx="1769051" cy="506492"/>
            </a:xfrm>
          </p:grpSpPr>
          <p:grpSp>
            <p:nvGrpSpPr>
              <p:cNvPr id="67" name="组合 66"/>
              <p:cNvGrpSpPr/>
              <p:nvPr/>
            </p:nvGrpSpPr>
            <p:grpSpPr>
              <a:xfrm>
                <a:off x="1242522" y="3272029"/>
                <a:ext cx="1754984" cy="506492"/>
                <a:chOff x="1242522" y="3272029"/>
                <a:chExt cx="1754984" cy="506492"/>
              </a:xfrm>
            </p:grpSpPr>
            <p:sp>
              <p:nvSpPr>
                <p:cNvPr id="70" name="矩形 69"/>
                <p:cNvSpPr/>
                <p:nvPr/>
              </p:nvSpPr>
              <p:spPr>
                <a:xfrm>
                  <a:off x="1256590" y="3272029"/>
                  <a:ext cx="1740916" cy="506492"/>
                </a:xfrm>
                <a:prstGeom prst="rect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71" name="矩形 70"/>
                <p:cNvSpPr/>
                <p:nvPr/>
              </p:nvSpPr>
              <p:spPr>
                <a:xfrm>
                  <a:off x="1242522" y="3325220"/>
                  <a:ext cx="1754983" cy="4001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10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Times New Roman" panose="02020603050405020304" pitchFamily="18" charset="0"/>
                    </a:rPr>
                    <a:t>自我感觉良好</a:t>
                  </a:r>
                  <a:endParaRPr kumimoji="0" lang="zh-CN" altLang="en-US" sz="2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cxnSp>
            <p:nvCxnSpPr>
              <p:cNvPr id="68" name="直接连接符 67"/>
              <p:cNvCxnSpPr/>
              <p:nvPr/>
            </p:nvCxnSpPr>
            <p:spPr>
              <a:xfrm>
                <a:off x="1242522" y="3325220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69" name="直接连接符 68"/>
              <p:cNvCxnSpPr/>
              <p:nvPr/>
            </p:nvCxnSpPr>
            <p:spPr>
              <a:xfrm>
                <a:off x="1256590" y="3725330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</p:grpSp>
        <p:grpSp>
          <p:nvGrpSpPr>
            <p:cNvPr id="52" name="组合 51"/>
            <p:cNvGrpSpPr/>
            <p:nvPr/>
          </p:nvGrpSpPr>
          <p:grpSpPr>
            <a:xfrm>
              <a:off x="4861858" y="2355117"/>
              <a:ext cx="1787684" cy="506492"/>
              <a:chOff x="1209822" y="4319607"/>
              <a:chExt cx="1787684" cy="506492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1209822" y="4319607"/>
                <a:ext cx="1787684" cy="506492"/>
                <a:chOff x="1209822" y="4319607"/>
                <a:chExt cx="1787684" cy="506492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1256590" y="4319607"/>
                  <a:ext cx="1740916" cy="506492"/>
                </a:xfrm>
                <a:prstGeom prst="rect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1209822" y="4370544"/>
                  <a:ext cx="1787683" cy="4001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“</a:t>
                  </a:r>
                  <a:r>
                    <a:rPr kumimoji="0" lang="zh-CN" altLang="en-US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目标</a:t>
                  </a:r>
                  <a:r>
                    <a:rPr kumimoji="0" lang="en-US" altLang="zh-CN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”</a:t>
                  </a:r>
                  <a:r>
                    <a:rPr kumimoji="0" lang="zh-CN" altLang="en-US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释放</a:t>
                  </a:r>
                </a:p>
              </p:txBody>
            </p:sp>
          </p:grpSp>
          <p:cxnSp>
            <p:nvCxnSpPr>
              <p:cNvPr id="63" name="直接连接符 62"/>
              <p:cNvCxnSpPr/>
              <p:nvPr/>
            </p:nvCxnSpPr>
            <p:spPr>
              <a:xfrm>
                <a:off x="1228454" y="4370544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64" name="直接连接符 63"/>
              <p:cNvCxnSpPr/>
              <p:nvPr/>
            </p:nvCxnSpPr>
            <p:spPr>
              <a:xfrm>
                <a:off x="1242522" y="4770654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</p:grpSp>
        <p:grpSp>
          <p:nvGrpSpPr>
            <p:cNvPr id="53" name="组合 52"/>
            <p:cNvGrpSpPr/>
            <p:nvPr/>
          </p:nvGrpSpPr>
          <p:grpSpPr>
            <a:xfrm>
              <a:off x="6926894" y="2352863"/>
              <a:ext cx="1783119" cy="506492"/>
              <a:chOff x="1228454" y="5367185"/>
              <a:chExt cx="1783119" cy="506492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1228454" y="5367185"/>
                <a:ext cx="1769052" cy="506492"/>
                <a:chOff x="1228454" y="5367185"/>
                <a:chExt cx="1769052" cy="506492"/>
              </a:xfrm>
            </p:grpSpPr>
            <p:sp>
              <p:nvSpPr>
                <p:cNvPr id="60" name="矩形 59"/>
                <p:cNvSpPr/>
                <p:nvPr/>
              </p:nvSpPr>
              <p:spPr>
                <a:xfrm>
                  <a:off x="1256590" y="5367185"/>
                  <a:ext cx="1740916" cy="506492"/>
                </a:xfrm>
                <a:prstGeom prst="rect">
                  <a:avLst/>
                </a:prstGeom>
                <a:solidFill>
                  <a:sysClr val="window" lastClr="FFFFFF">
                    <a:lumMod val="6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00"/>
                    </a:solidFill>
                    <a:effectLst/>
                    <a:uLnTx/>
                    <a:uFillTx/>
                    <a:latin typeface="Arial"/>
                    <a:ea typeface="微软雅黑"/>
                  </a:endParaRPr>
                </a:p>
              </p:txBody>
            </p:sp>
            <p:sp>
              <p:nvSpPr>
                <p:cNvPr id="61" name="矩形 60"/>
                <p:cNvSpPr/>
                <p:nvPr/>
              </p:nvSpPr>
              <p:spPr>
                <a:xfrm>
                  <a:off x="1228454" y="5420376"/>
                  <a:ext cx="1769051" cy="400110"/>
                </a:xfrm>
                <a:prstGeom prst="rect">
                  <a:avLst/>
                </a:prstGeom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20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FF00"/>
                      </a:solidFill>
                      <a:effectLst/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放纵自己</a:t>
                  </a:r>
                </a:p>
              </p:txBody>
            </p:sp>
          </p:grpSp>
          <p:cxnSp>
            <p:nvCxnSpPr>
              <p:cNvPr id="58" name="直接连接符 57"/>
              <p:cNvCxnSpPr/>
              <p:nvPr/>
            </p:nvCxnSpPr>
            <p:spPr>
              <a:xfrm>
                <a:off x="1242522" y="5420376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  <p:cxnSp>
            <p:nvCxnSpPr>
              <p:cNvPr id="59" name="直接连接符 58"/>
              <p:cNvCxnSpPr/>
              <p:nvPr/>
            </p:nvCxnSpPr>
            <p:spPr>
              <a:xfrm>
                <a:off x="1256590" y="5820486"/>
                <a:ext cx="1754983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" lastClr="FFFFFF"/>
                </a:solidFill>
                <a:prstDash val="dash"/>
                <a:miter lim="800000"/>
              </a:ln>
              <a:effectLst/>
            </p:spPr>
          </p:cxnSp>
        </p:grpSp>
        <p:sp>
          <p:nvSpPr>
            <p:cNvPr id="54" name="下箭头 53"/>
            <p:cNvSpPr/>
            <p:nvPr/>
          </p:nvSpPr>
          <p:spPr>
            <a:xfrm rot="16200000">
              <a:off x="4459667" y="2477701"/>
              <a:ext cx="524151" cy="274473"/>
            </a:xfrm>
            <a:prstGeom prst="downArrow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55" name="下箭头 54"/>
            <p:cNvSpPr/>
            <p:nvPr/>
          </p:nvSpPr>
          <p:spPr>
            <a:xfrm rot="16200000">
              <a:off x="6479573" y="2476594"/>
              <a:ext cx="524151" cy="274473"/>
            </a:xfrm>
            <a:prstGeom prst="downArrow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sp>
        <p:nvSpPr>
          <p:cNvPr id="77" name="文本框 44"/>
          <p:cNvSpPr txBox="1"/>
          <p:nvPr/>
        </p:nvSpPr>
        <p:spPr>
          <a:xfrm>
            <a:off x="711542" y="3628167"/>
            <a:ext cx="183165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虽然很想玩游戏但是</a:t>
            </a:r>
            <a:r>
              <a:rPr lang="zh-CN" altLang="en-US" sz="1400" dirty="0">
                <a:solidFill>
                  <a:prstClr val="black"/>
                </a:solidFill>
                <a:latin typeface="Arial"/>
                <a:ea typeface="微软雅黑"/>
              </a:rPr>
              <a:t>我</a:t>
            </a: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还是克制自己学习了半个钟。</a:t>
            </a:r>
            <a:endParaRPr lang="zh-CN" altLang="en-US" sz="1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78" name="文本框 45"/>
          <p:cNvSpPr txBox="1"/>
          <p:nvPr/>
        </p:nvSpPr>
        <p:spPr>
          <a:xfrm>
            <a:off x="2789970" y="3533268"/>
            <a:ext cx="173649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这个半个钟没有白费，过得很充实。</a:t>
            </a:r>
            <a:r>
              <a:rPr lang="zh-CN" altLang="en-US" sz="1400" dirty="0">
                <a:solidFill>
                  <a:prstClr val="black"/>
                </a:solidFill>
                <a:latin typeface="Arial"/>
                <a:ea typeface="微软雅黑"/>
              </a:rPr>
              <a:t>我应该奖励一下自己的进步。</a:t>
            </a:r>
            <a:endParaRPr lang="en-US" altLang="zh-CN" sz="1400" dirty="0">
              <a:solidFill>
                <a:prstClr val="black"/>
              </a:solidFill>
              <a:latin typeface="Arial"/>
              <a:ea typeface="微软雅黑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79" name="文本框 46"/>
          <p:cNvSpPr txBox="1"/>
          <p:nvPr/>
        </p:nvSpPr>
        <p:spPr>
          <a:xfrm>
            <a:off x="4732971" y="3571888"/>
            <a:ext cx="19081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隐藏的目标“玩游戏”被释放，</a:t>
            </a:r>
            <a:endParaRPr lang="en-US" altLang="zh-CN" sz="1400" dirty="0" smtClean="0">
              <a:solidFill>
                <a:prstClr val="black"/>
              </a:solidFill>
              <a:latin typeface="Arial"/>
              <a:ea typeface="微软雅黑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让</a:t>
            </a:r>
            <a:r>
              <a:rPr lang="zh-CN" altLang="en-US" sz="1400" b="1" dirty="0" smtClean="0">
                <a:solidFill>
                  <a:prstClr val="black"/>
                </a:solidFill>
                <a:latin typeface="Arial"/>
                <a:ea typeface="微软雅黑"/>
              </a:rPr>
              <a:t>我想做的事</a:t>
            </a: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变成</a:t>
            </a:r>
            <a:r>
              <a:rPr lang="zh-CN" altLang="en-US" sz="1400" b="1" dirty="0" smtClean="0">
                <a:solidFill>
                  <a:prstClr val="black"/>
                </a:solidFill>
                <a:latin typeface="Arial"/>
                <a:ea typeface="微软雅黑"/>
              </a:rPr>
              <a:t>必须做的事</a:t>
            </a: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。</a:t>
            </a:r>
            <a:endParaRPr lang="zh-CN" altLang="en-US" sz="1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0" name="文本框 53"/>
          <p:cNvSpPr txBox="1"/>
          <p:nvPr/>
        </p:nvSpPr>
        <p:spPr>
          <a:xfrm>
            <a:off x="6732240" y="3490133"/>
            <a:ext cx="19768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prstClr val="black"/>
                </a:solidFill>
                <a:latin typeface="Arial"/>
                <a:ea typeface="微软雅黑"/>
              </a:rPr>
              <a:t>开始没有罪恶感地玩游戏，因为我已经学习了半个钟了，忘记了学习这个目标。</a:t>
            </a:r>
            <a:endParaRPr lang="zh-CN" altLang="en-US" sz="1400" dirty="0">
              <a:solidFill>
                <a:prstClr val="black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241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1117</cp:revision>
  <dcterms:created xsi:type="dcterms:W3CDTF">2009-02-11T05:37:22Z</dcterms:created>
  <dcterms:modified xsi:type="dcterms:W3CDTF">2013-09-13T02:34:51Z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