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13.05.2013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2"/>
          <p:cNvSpPr>
            <a:spLocks noChangeArrowheads="1"/>
          </p:cNvSpPr>
          <p:nvPr/>
        </p:nvSpPr>
        <p:spPr bwMode="auto">
          <a:xfrm>
            <a:off x="4091608" y="1412082"/>
            <a:ext cx="3762375" cy="3311525"/>
          </a:xfrm>
          <a:prstGeom prst="rect">
            <a:avLst/>
          </a:prstGeom>
          <a:gradFill rotWithShape="1">
            <a:gsLst>
              <a:gs pos="0">
                <a:srgbClr val="D6DCE4">
                  <a:gamma/>
                  <a:shade val="46275"/>
                  <a:invGamma/>
                  <a:alpha val="0"/>
                </a:srgbClr>
              </a:gs>
              <a:gs pos="50000">
                <a:srgbClr val="D6DCE4"/>
              </a:gs>
              <a:gs pos="100000">
                <a:srgbClr val="D6DCE4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74" name="Text Box 6"/>
          <p:cNvSpPr txBox="1">
            <a:spLocks noChangeArrowheads="1"/>
          </p:cNvSpPr>
          <p:nvPr/>
        </p:nvSpPr>
        <p:spPr bwMode="auto">
          <a:xfrm>
            <a:off x="1043608" y="2510632"/>
            <a:ext cx="3276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b="1" i="1" dirty="0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Message Retention in Presentations</a:t>
            </a:r>
          </a:p>
        </p:txBody>
      </p:sp>
      <p:graphicFrame>
        <p:nvGraphicFramePr>
          <p:cNvPr id="75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128807"/>
              </p:ext>
            </p:extLst>
          </p:nvPr>
        </p:nvGraphicFramePr>
        <p:xfrm>
          <a:off x="4304333" y="1412082"/>
          <a:ext cx="3352800" cy="3316288"/>
        </p:xfrm>
        <a:graphic>
          <a:graphicData uri="http://schemas.openxmlformats.org/drawingml/2006/table">
            <a:tbl>
              <a:tblPr/>
              <a:tblGrid>
                <a:gridCol w="1614487"/>
                <a:gridCol w="1738313"/>
              </a:tblGrid>
              <a:tr h="6635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marL="91436" marR="91436" marT="45718" marB="45718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marL="91436" marR="91436" marT="45718" marB="45718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5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marL="91436" marR="91436" marT="45718" marB="45718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marL="91436" marR="91436" marT="45718" marB="45718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5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marL="91436" marR="91436" marT="45718" marB="45718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marL="91436" marR="91436" marT="45718" marB="45718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5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marL="91436" marR="91436" marT="45718" marB="45718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marL="91436" marR="91436" marT="45718" marB="45718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marL="91436" marR="91436" marT="45718" marB="45718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marL="91436" marR="91436" marT="45718" marB="45718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76" name="Group 46"/>
          <p:cNvGrpSpPr>
            <a:grpSpLocks/>
          </p:cNvGrpSpPr>
          <p:nvPr/>
        </p:nvGrpSpPr>
        <p:grpSpPr bwMode="auto">
          <a:xfrm>
            <a:off x="5706095" y="1896269"/>
            <a:ext cx="455613" cy="2319338"/>
            <a:chOff x="4069" y="1841"/>
            <a:chExt cx="288" cy="1460"/>
          </a:xfrm>
        </p:grpSpPr>
        <p:sp>
          <p:nvSpPr>
            <p:cNvPr id="77" name="Text Box 37"/>
            <p:cNvSpPr txBox="1">
              <a:spLocks noChangeArrowheads="1"/>
            </p:cNvSpPr>
            <p:nvPr/>
          </p:nvSpPr>
          <p:spPr bwMode="auto">
            <a:xfrm>
              <a:off x="4069" y="3109"/>
              <a:ext cx="288" cy="192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45718" rIns="0" bIns="45718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1400" smtClean="0">
                  <a:solidFill>
                    <a:srgbClr val="003366"/>
                  </a:solidFill>
                  <a:latin typeface="Arial" charset="0"/>
                  <a:cs typeface="Arial" charset="0"/>
                </a:rPr>
                <a:t>10%</a:t>
              </a:r>
            </a:p>
          </p:txBody>
        </p:sp>
        <p:sp>
          <p:nvSpPr>
            <p:cNvPr id="78" name="Text Box 38"/>
            <p:cNvSpPr txBox="1">
              <a:spLocks noChangeArrowheads="1"/>
            </p:cNvSpPr>
            <p:nvPr/>
          </p:nvSpPr>
          <p:spPr bwMode="auto">
            <a:xfrm>
              <a:off x="4069" y="2687"/>
              <a:ext cx="288" cy="192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45718" rIns="0" bIns="45718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1400" smtClean="0">
                  <a:solidFill>
                    <a:srgbClr val="003366"/>
                  </a:solidFill>
                  <a:latin typeface="Arial" charset="0"/>
                  <a:cs typeface="Arial" charset="0"/>
                </a:rPr>
                <a:t>20%</a:t>
              </a:r>
            </a:p>
          </p:txBody>
        </p:sp>
        <p:sp>
          <p:nvSpPr>
            <p:cNvPr id="79" name="Text Box 39"/>
            <p:cNvSpPr txBox="1">
              <a:spLocks noChangeArrowheads="1"/>
            </p:cNvSpPr>
            <p:nvPr/>
          </p:nvSpPr>
          <p:spPr bwMode="auto">
            <a:xfrm>
              <a:off x="4069" y="2264"/>
              <a:ext cx="288" cy="192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45718" rIns="0" bIns="45718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1400" smtClean="0">
                  <a:solidFill>
                    <a:srgbClr val="003366"/>
                  </a:solidFill>
                  <a:latin typeface="Arial" charset="0"/>
                  <a:cs typeface="Arial" charset="0"/>
                </a:rPr>
                <a:t>30%</a:t>
              </a:r>
            </a:p>
          </p:txBody>
        </p:sp>
        <p:sp>
          <p:nvSpPr>
            <p:cNvPr id="80" name="Text Box 40"/>
            <p:cNvSpPr txBox="1">
              <a:spLocks noChangeArrowheads="1"/>
            </p:cNvSpPr>
            <p:nvPr/>
          </p:nvSpPr>
          <p:spPr bwMode="auto">
            <a:xfrm>
              <a:off x="4069" y="1841"/>
              <a:ext cx="288" cy="192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45718" rIns="0" bIns="45718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1400" smtClean="0">
                  <a:solidFill>
                    <a:srgbClr val="003366"/>
                  </a:solidFill>
                  <a:latin typeface="Arial" charset="0"/>
                  <a:cs typeface="Arial" charset="0"/>
                </a:rPr>
                <a:t>40%</a:t>
              </a:r>
            </a:p>
          </p:txBody>
        </p:sp>
      </p:grpSp>
      <p:grpSp>
        <p:nvGrpSpPr>
          <p:cNvPr id="81" name="Group 48"/>
          <p:cNvGrpSpPr>
            <a:grpSpLocks/>
          </p:cNvGrpSpPr>
          <p:nvPr/>
        </p:nvGrpSpPr>
        <p:grpSpPr bwMode="auto">
          <a:xfrm>
            <a:off x="5875958" y="1124744"/>
            <a:ext cx="2209800" cy="4511675"/>
            <a:chOff x="4177" y="1353"/>
            <a:chExt cx="1392" cy="2842"/>
          </a:xfrm>
        </p:grpSpPr>
        <p:sp>
          <p:nvSpPr>
            <p:cNvPr id="82" name="Text Box 42"/>
            <p:cNvSpPr txBox="1">
              <a:spLocks noChangeArrowheads="1"/>
            </p:cNvSpPr>
            <p:nvPr/>
          </p:nvSpPr>
          <p:spPr bwMode="auto">
            <a:xfrm>
              <a:off x="4177" y="3829"/>
              <a:ext cx="1392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1436" tIns="45718" rIns="91436" bIns="45718">
              <a:spAutoFit/>
            </a:bodyPr>
            <a:lstStyle/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sz="16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Verbal Presentation With Visuals</a:t>
              </a:r>
            </a:p>
          </p:txBody>
        </p:sp>
        <p:pic>
          <p:nvPicPr>
            <p:cNvPr id="83" name="Picture 43" descr="PPP_CSHAP_CLP_2in1_Cyl_Orange0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0" y="1353"/>
              <a:ext cx="1359" cy="2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4" name="Group 47"/>
          <p:cNvGrpSpPr>
            <a:grpSpLocks/>
          </p:cNvGrpSpPr>
          <p:nvPr/>
        </p:nvGrpSpPr>
        <p:grpSpPr bwMode="auto">
          <a:xfrm>
            <a:off x="3993183" y="1124744"/>
            <a:ext cx="2155825" cy="4511675"/>
            <a:chOff x="2990" y="1353"/>
            <a:chExt cx="1359" cy="2842"/>
          </a:xfrm>
        </p:grpSpPr>
        <p:sp>
          <p:nvSpPr>
            <p:cNvPr id="85" name="Text Box 41"/>
            <p:cNvSpPr txBox="1">
              <a:spLocks noChangeArrowheads="1"/>
            </p:cNvSpPr>
            <p:nvPr/>
          </p:nvSpPr>
          <p:spPr bwMode="auto">
            <a:xfrm>
              <a:off x="3015" y="3829"/>
              <a:ext cx="1296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1436" tIns="45718" rIns="91436" bIns="45718">
              <a:spAutoFit/>
            </a:bodyPr>
            <a:lstStyle/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sz="16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Verbal Only Presentation</a:t>
              </a:r>
            </a:p>
          </p:txBody>
        </p:sp>
        <p:pic>
          <p:nvPicPr>
            <p:cNvPr id="86" name="Picture 44" descr="PPP_CSHAP_CLP_2in1_Cyl_Green0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0" y="1353"/>
              <a:ext cx="1359" cy="2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7" name="Rectangle 49"/>
          <p:cNvSpPr>
            <a:spLocks noChangeArrowheads="1"/>
          </p:cNvSpPr>
          <p:nvPr/>
        </p:nvSpPr>
        <p:spPr bwMode="auto">
          <a:xfrm>
            <a:off x="1403648" y="4294982"/>
            <a:ext cx="2916560" cy="609600"/>
          </a:xfrm>
          <a:prstGeom prst="rect">
            <a:avLst/>
          </a:prstGeom>
          <a:noFill/>
          <a:ln w="9525">
            <a:solidFill>
              <a:srgbClr val="808080"/>
            </a:solidFill>
            <a:prstDash val="lgDash"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Source: PowerGRAPHICS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Category: Cylinders</a:t>
            </a: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8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180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86</cp:revision>
  <dcterms:created xsi:type="dcterms:W3CDTF">2012-12-20T06:04:47Z</dcterms:created>
  <dcterms:modified xsi:type="dcterms:W3CDTF">2013-05-13T13:28:52Z</dcterms:modified>
</cp:coreProperties>
</file>