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4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png"/><Relationship Id="rId4" Type="http://schemas.openxmlformats.org/officeDocument/2006/relationships/oleObject" Target="../embeddings/Microsoft_Excel___1.xls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Rectangle 1722"/>
          <p:cNvSpPr>
            <a:spLocks noChangeArrowheads="1"/>
          </p:cNvSpPr>
          <p:nvPr/>
        </p:nvSpPr>
        <p:spPr bwMode="auto">
          <a:xfrm>
            <a:off x="1369616" y="4767362"/>
            <a:ext cx="6718300" cy="1366837"/>
          </a:xfrm>
          <a:prstGeom prst="rect">
            <a:avLst/>
          </a:prstGeom>
          <a:solidFill>
            <a:srgbClr val="BBE0E3">
              <a:alpha val="2784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5" name="AutoShape 1787"/>
          <p:cNvSpPr>
            <a:spLocks noChangeArrowheads="1"/>
          </p:cNvSpPr>
          <p:nvPr/>
        </p:nvSpPr>
        <p:spPr bwMode="auto">
          <a:xfrm>
            <a:off x="3517503" y="5405537"/>
            <a:ext cx="854075" cy="215900"/>
          </a:xfrm>
          <a:prstGeom prst="roundRect">
            <a:avLst>
              <a:gd name="adj" fmla="val 16667"/>
            </a:avLst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6" name="AutoShape 1788"/>
          <p:cNvSpPr>
            <a:spLocks noChangeArrowheads="1"/>
          </p:cNvSpPr>
          <p:nvPr/>
        </p:nvSpPr>
        <p:spPr bwMode="auto">
          <a:xfrm>
            <a:off x="5297091" y="5415062"/>
            <a:ext cx="863600" cy="215900"/>
          </a:xfrm>
          <a:prstGeom prst="roundRect">
            <a:avLst>
              <a:gd name="adj" fmla="val 16667"/>
            </a:avLst>
          </a:prstGeom>
          <a:solidFill>
            <a:srgbClr val="33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7" name="AutoShape 1789"/>
          <p:cNvSpPr>
            <a:spLocks noChangeArrowheads="1"/>
          </p:cNvSpPr>
          <p:nvPr/>
        </p:nvSpPr>
        <p:spPr bwMode="auto">
          <a:xfrm>
            <a:off x="6671866" y="5415062"/>
            <a:ext cx="1079500" cy="2159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8" name="AutoShape 1786"/>
          <p:cNvSpPr>
            <a:spLocks noChangeArrowheads="1"/>
          </p:cNvSpPr>
          <p:nvPr/>
        </p:nvSpPr>
        <p:spPr bwMode="auto">
          <a:xfrm>
            <a:off x="1690291" y="5415062"/>
            <a:ext cx="757237" cy="215900"/>
          </a:xfrm>
          <a:prstGeom prst="roundRect">
            <a:avLst>
              <a:gd name="adj" fmla="val 16667"/>
            </a:avLst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9" name="AutoShape 1776"/>
          <p:cNvSpPr>
            <a:spLocks noChangeArrowheads="1"/>
          </p:cNvSpPr>
          <p:nvPr/>
        </p:nvSpPr>
        <p:spPr bwMode="auto">
          <a:xfrm>
            <a:off x="6389291" y="1373287"/>
            <a:ext cx="1873250" cy="2519362"/>
          </a:xfrm>
          <a:prstGeom prst="roundRect">
            <a:avLst>
              <a:gd name="adj" fmla="val 9574"/>
            </a:avLst>
          </a:prstGeom>
          <a:solidFill>
            <a:srgbClr val="969696"/>
          </a:solidFill>
          <a:ln w="15875" cap="rnd" algn="ctr">
            <a:solidFill>
              <a:srgbClr val="80808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0" name="AutoShape 1775"/>
          <p:cNvSpPr>
            <a:spLocks noChangeArrowheads="1"/>
          </p:cNvSpPr>
          <p:nvPr/>
        </p:nvSpPr>
        <p:spPr bwMode="auto">
          <a:xfrm>
            <a:off x="6360716" y="1338362"/>
            <a:ext cx="1873250" cy="2519362"/>
          </a:xfrm>
          <a:prstGeom prst="roundRect">
            <a:avLst>
              <a:gd name="adj" fmla="val 9574"/>
            </a:avLst>
          </a:prstGeom>
          <a:solidFill>
            <a:srgbClr val="C0C0C0"/>
          </a:solidFill>
          <a:ln w="15875" cap="rnd" algn="ctr">
            <a:solidFill>
              <a:srgbClr val="80808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1" name="AutoShape 1774"/>
          <p:cNvSpPr>
            <a:spLocks noChangeArrowheads="1"/>
          </p:cNvSpPr>
          <p:nvPr/>
        </p:nvSpPr>
        <p:spPr bwMode="auto">
          <a:xfrm>
            <a:off x="6335316" y="1309787"/>
            <a:ext cx="1873250" cy="2519362"/>
          </a:xfrm>
          <a:prstGeom prst="roundRect">
            <a:avLst>
              <a:gd name="adj" fmla="val 9574"/>
            </a:avLst>
          </a:prstGeom>
          <a:solidFill>
            <a:srgbClr val="FFFFFF"/>
          </a:solidFill>
          <a:ln w="15875" cap="rnd" algn="ctr">
            <a:solidFill>
              <a:srgbClr val="80808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aphicFrame>
        <p:nvGraphicFramePr>
          <p:cNvPr id="92" name="Object 15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7095361"/>
              </p:ext>
            </p:extLst>
          </p:nvPr>
        </p:nvGraphicFramePr>
        <p:xfrm>
          <a:off x="1198166" y="836712"/>
          <a:ext cx="4968875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r:id="rId4" imgW="4968671" imgH="4066384" progId="Excel.Chart.8">
                  <p:embed/>
                </p:oleObj>
              </mc:Choice>
              <mc:Fallback>
                <p:oleObj r:id="rId4" imgW="4968671" imgH="4066384" progId="Excel.Char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8166" y="836712"/>
                        <a:ext cx="4968875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5" name="Line 1598"/>
          <p:cNvSpPr>
            <a:spLocks noChangeShapeType="1"/>
          </p:cNvSpPr>
          <p:nvPr/>
        </p:nvSpPr>
        <p:spPr bwMode="auto">
          <a:xfrm>
            <a:off x="4306491" y="5886549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6" name="Line 1599"/>
          <p:cNvSpPr>
            <a:spLocks noChangeShapeType="1"/>
          </p:cNvSpPr>
          <p:nvPr/>
        </p:nvSpPr>
        <p:spPr bwMode="auto">
          <a:xfrm>
            <a:off x="4306491" y="5886549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7" name="Line 1600"/>
          <p:cNvSpPr>
            <a:spLocks noChangeShapeType="1"/>
          </p:cNvSpPr>
          <p:nvPr/>
        </p:nvSpPr>
        <p:spPr bwMode="auto">
          <a:xfrm>
            <a:off x="4293791" y="5800824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8" name="Line 1601"/>
          <p:cNvSpPr>
            <a:spLocks noChangeShapeType="1"/>
          </p:cNvSpPr>
          <p:nvPr/>
        </p:nvSpPr>
        <p:spPr bwMode="auto">
          <a:xfrm>
            <a:off x="4293791" y="5800824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9" name="Line 1602"/>
          <p:cNvSpPr>
            <a:spLocks noChangeShapeType="1"/>
          </p:cNvSpPr>
          <p:nvPr/>
        </p:nvSpPr>
        <p:spPr bwMode="auto">
          <a:xfrm>
            <a:off x="4281091" y="5734149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0" name="Line 1603"/>
          <p:cNvSpPr>
            <a:spLocks noChangeShapeType="1"/>
          </p:cNvSpPr>
          <p:nvPr/>
        </p:nvSpPr>
        <p:spPr bwMode="auto">
          <a:xfrm>
            <a:off x="4281091" y="5734149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1" name="Line 1612"/>
          <p:cNvSpPr>
            <a:spLocks noChangeShapeType="1"/>
          </p:cNvSpPr>
          <p:nvPr/>
        </p:nvSpPr>
        <p:spPr bwMode="auto">
          <a:xfrm>
            <a:off x="3150791" y="5796062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2" name="Line 1613"/>
          <p:cNvSpPr>
            <a:spLocks noChangeShapeType="1"/>
          </p:cNvSpPr>
          <p:nvPr/>
        </p:nvSpPr>
        <p:spPr bwMode="auto">
          <a:xfrm>
            <a:off x="3150791" y="5796062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3" name="Line 1616"/>
          <p:cNvSpPr>
            <a:spLocks noChangeShapeType="1"/>
          </p:cNvSpPr>
          <p:nvPr/>
        </p:nvSpPr>
        <p:spPr bwMode="auto">
          <a:xfrm>
            <a:off x="2938066" y="5957987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4" name="Line 1617"/>
          <p:cNvSpPr>
            <a:spLocks noChangeShapeType="1"/>
          </p:cNvSpPr>
          <p:nvPr/>
        </p:nvSpPr>
        <p:spPr bwMode="auto">
          <a:xfrm>
            <a:off x="2938066" y="5957987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5" name="Line 1620"/>
          <p:cNvSpPr>
            <a:spLocks noChangeShapeType="1"/>
          </p:cNvSpPr>
          <p:nvPr/>
        </p:nvSpPr>
        <p:spPr bwMode="auto">
          <a:xfrm>
            <a:off x="2925366" y="5872262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6" name="Line 1621"/>
          <p:cNvSpPr>
            <a:spLocks noChangeShapeType="1"/>
          </p:cNvSpPr>
          <p:nvPr/>
        </p:nvSpPr>
        <p:spPr bwMode="auto">
          <a:xfrm>
            <a:off x="2925366" y="5872262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7" name="Line 1623"/>
          <p:cNvSpPr>
            <a:spLocks noChangeShapeType="1"/>
          </p:cNvSpPr>
          <p:nvPr/>
        </p:nvSpPr>
        <p:spPr bwMode="auto">
          <a:xfrm>
            <a:off x="2915841" y="5805587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8" name="Line 1624"/>
          <p:cNvSpPr>
            <a:spLocks noChangeShapeType="1"/>
          </p:cNvSpPr>
          <p:nvPr/>
        </p:nvSpPr>
        <p:spPr bwMode="auto">
          <a:xfrm>
            <a:off x="2915841" y="5805587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9" name="Line 1626"/>
          <p:cNvSpPr>
            <a:spLocks noChangeShapeType="1"/>
          </p:cNvSpPr>
          <p:nvPr/>
        </p:nvSpPr>
        <p:spPr bwMode="auto">
          <a:xfrm>
            <a:off x="2934891" y="5805587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0" name="Line 1627"/>
          <p:cNvSpPr>
            <a:spLocks noChangeShapeType="1"/>
          </p:cNvSpPr>
          <p:nvPr/>
        </p:nvSpPr>
        <p:spPr bwMode="auto">
          <a:xfrm>
            <a:off x="2934891" y="5805587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1" name="Line 1629"/>
          <p:cNvSpPr>
            <a:spLocks noChangeShapeType="1"/>
          </p:cNvSpPr>
          <p:nvPr/>
        </p:nvSpPr>
        <p:spPr bwMode="auto">
          <a:xfrm>
            <a:off x="2925366" y="5811937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2" name="Line 1630"/>
          <p:cNvSpPr>
            <a:spLocks noChangeShapeType="1"/>
          </p:cNvSpPr>
          <p:nvPr/>
        </p:nvSpPr>
        <p:spPr bwMode="auto">
          <a:xfrm>
            <a:off x="2925366" y="5811937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3" name="Text Box 1702"/>
          <p:cNvSpPr txBox="1">
            <a:spLocks noChangeArrowheads="1"/>
          </p:cNvSpPr>
          <p:nvPr/>
        </p:nvSpPr>
        <p:spPr bwMode="auto">
          <a:xfrm>
            <a:off x="1464866" y="5613499"/>
            <a:ext cx="143033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701" tIns="42350" rIns="84701" bIns="42350">
            <a:spAutoFit/>
          </a:bodyPr>
          <a:lstStyle>
            <a:lvl1pPr defTabSz="847725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defTabSz="847725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defTabSz="847725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defTabSz="847725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defTabSz="847725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l" eaLnBrk="1" hangingPunct="1">
              <a:spcBef>
                <a:spcPct val="30000"/>
              </a:spcBef>
            </a:pPr>
            <a:r>
              <a:rPr lang="en-US" altLang="ko-KR">
                <a:solidFill>
                  <a:srgbClr val="777777"/>
                </a:solidFill>
                <a:latin typeface="Trebuchet MS" pitchFamily="34" charset="0"/>
              </a:rPr>
              <a:t>Brand Identity Character</a:t>
            </a:r>
          </a:p>
          <a:p>
            <a:pPr algn="l" eaLnBrk="1" hangingPunct="1">
              <a:spcBef>
                <a:spcPct val="30000"/>
              </a:spcBef>
            </a:pPr>
            <a:endParaRPr lang="en-US" altLang="ko-KR">
              <a:solidFill>
                <a:srgbClr val="777777"/>
              </a:solidFill>
              <a:latin typeface="Trebuchet MS" pitchFamily="34" charset="0"/>
            </a:endParaRPr>
          </a:p>
        </p:txBody>
      </p:sp>
      <p:sp>
        <p:nvSpPr>
          <p:cNvPr id="124" name="Text Box 1703"/>
          <p:cNvSpPr txBox="1">
            <a:spLocks noChangeArrowheads="1"/>
          </p:cNvSpPr>
          <p:nvPr/>
        </p:nvSpPr>
        <p:spPr bwMode="auto">
          <a:xfrm>
            <a:off x="3498453" y="5372199"/>
            <a:ext cx="1081088" cy="26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701" tIns="42350" rIns="84701" bIns="42350">
            <a:spAutoFit/>
          </a:bodyPr>
          <a:lstStyle>
            <a:lvl1pPr defTabSz="847725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defTabSz="847725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defTabSz="847725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defTabSz="847725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defTabSz="847725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ko-KR" sz="1200" b="1">
                <a:latin typeface="Dotum" pitchFamily="34" charset="-127"/>
                <a:ea typeface="Dotum" pitchFamily="34" charset="-127"/>
              </a:rPr>
              <a:t>BUSINESS</a:t>
            </a:r>
          </a:p>
        </p:txBody>
      </p:sp>
      <p:sp>
        <p:nvSpPr>
          <p:cNvPr id="125" name="Text Box 1704"/>
          <p:cNvSpPr txBox="1">
            <a:spLocks noChangeArrowheads="1"/>
          </p:cNvSpPr>
          <p:nvPr/>
        </p:nvSpPr>
        <p:spPr bwMode="auto">
          <a:xfrm>
            <a:off x="3265091" y="5613499"/>
            <a:ext cx="1331912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701" tIns="42350" rIns="84701" bIns="42350">
            <a:spAutoFit/>
          </a:bodyPr>
          <a:lstStyle>
            <a:lvl1pPr defTabSz="847725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defTabSz="847725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defTabSz="847725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defTabSz="847725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defTabSz="847725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l" eaLnBrk="1" hangingPunct="1">
              <a:spcBef>
                <a:spcPct val="30000"/>
              </a:spcBef>
            </a:pPr>
            <a:r>
              <a:rPr lang="en-US" altLang="ko-KR">
                <a:solidFill>
                  <a:srgbClr val="777777"/>
                </a:solidFill>
                <a:latin typeface="Trebuchet MS" pitchFamily="34" charset="0"/>
              </a:rPr>
              <a:t>Web site Design</a:t>
            </a:r>
          </a:p>
          <a:p>
            <a:pPr algn="l" eaLnBrk="1" hangingPunct="1">
              <a:spcBef>
                <a:spcPct val="30000"/>
              </a:spcBef>
            </a:pPr>
            <a:r>
              <a:rPr lang="en-US" altLang="ko-KR">
                <a:solidFill>
                  <a:srgbClr val="777777"/>
                </a:solidFill>
                <a:latin typeface="Trebuchet MS" pitchFamily="34" charset="0"/>
              </a:rPr>
              <a:t>Multimedia Design</a:t>
            </a:r>
          </a:p>
          <a:p>
            <a:pPr algn="l" eaLnBrk="1" hangingPunct="1">
              <a:spcBef>
                <a:spcPct val="30000"/>
              </a:spcBef>
            </a:pPr>
            <a:r>
              <a:rPr lang="en-US" altLang="ko-KR">
                <a:solidFill>
                  <a:srgbClr val="777777"/>
                </a:solidFill>
                <a:latin typeface="Trebuchet MS" pitchFamily="34" charset="0"/>
              </a:rPr>
              <a:t>Character Application</a:t>
            </a:r>
          </a:p>
        </p:txBody>
      </p:sp>
      <p:sp>
        <p:nvSpPr>
          <p:cNvPr id="126" name="Text Box 1705"/>
          <p:cNvSpPr txBox="1">
            <a:spLocks noChangeArrowheads="1"/>
          </p:cNvSpPr>
          <p:nvPr/>
        </p:nvSpPr>
        <p:spPr bwMode="auto">
          <a:xfrm>
            <a:off x="5276453" y="5372199"/>
            <a:ext cx="1016000" cy="26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701" tIns="42350" rIns="84701" bIns="42350">
            <a:spAutoFit/>
          </a:bodyPr>
          <a:lstStyle>
            <a:lvl1pPr defTabSz="847725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defTabSz="847725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defTabSz="847725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defTabSz="847725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defTabSz="847725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ko-KR" sz="1200" b="1">
                <a:latin typeface="Dotum" pitchFamily="34" charset="-127"/>
                <a:ea typeface="Dotum" pitchFamily="34" charset="-127"/>
              </a:rPr>
              <a:t>PARTNERS</a:t>
            </a:r>
          </a:p>
        </p:txBody>
      </p:sp>
      <p:sp>
        <p:nvSpPr>
          <p:cNvPr id="127" name="Text Box 1706"/>
          <p:cNvSpPr txBox="1">
            <a:spLocks noChangeArrowheads="1"/>
          </p:cNvSpPr>
          <p:nvPr/>
        </p:nvSpPr>
        <p:spPr bwMode="auto">
          <a:xfrm>
            <a:off x="5036741" y="5613499"/>
            <a:ext cx="1981200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701" tIns="42350" rIns="84701" bIns="42350">
            <a:spAutoFit/>
          </a:bodyPr>
          <a:lstStyle>
            <a:lvl1pPr defTabSz="847725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defTabSz="847725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defTabSz="847725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defTabSz="847725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defTabSz="847725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l" eaLnBrk="1" hangingPunct="1">
              <a:spcBef>
                <a:spcPct val="30000"/>
              </a:spcBef>
            </a:pPr>
            <a:r>
              <a:rPr lang="en-US" altLang="ko-KR">
                <a:solidFill>
                  <a:srgbClr val="777777"/>
                </a:solidFill>
                <a:latin typeface="Trebuchet MS" pitchFamily="34" charset="0"/>
              </a:rPr>
              <a:t>Fashion illustration</a:t>
            </a:r>
          </a:p>
          <a:p>
            <a:pPr algn="l" eaLnBrk="1" hangingPunct="1">
              <a:spcBef>
                <a:spcPct val="30000"/>
              </a:spcBef>
            </a:pPr>
            <a:r>
              <a:rPr lang="en-US" altLang="ko-KR">
                <a:solidFill>
                  <a:srgbClr val="777777"/>
                </a:solidFill>
                <a:latin typeface="Trebuchet MS" pitchFamily="34" charset="0"/>
              </a:rPr>
              <a:t>Visual character</a:t>
            </a:r>
          </a:p>
          <a:p>
            <a:pPr algn="l" eaLnBrk="1" hangingPunct="1">
              <a:spcBef>
                <a:spcPct val="30000"/>
              </a:spcBef>
            </a:pPr>
            <a:r>
              <a:rPr lang="en-US" altLang="ko-KR">
                <a:solidFill>
                  <a:srgbClr val="777777"/>
                </a:solidFill>
                <a:latin typeface="Trebuchet MS" pitchFamily="34" charset="0"/>
              </a:rPr>
              <a:t>Web element character</a:t>
            </a:r>
          </a:p>
          <a:p>
            <a:pPr algn="l" eaLnBrk="1" hangingPunct="1">
              <a:spcBef>
                <a:spcPct val="30000"/>
              </a:spcBef>
            </a:pPr>
            <a:endParaRPr lang="en-US" altLang="ko-KR">
              <a:solidFill>
                <a:srgbClr val="777777"/>
              </a:solidFill>
              <a:latin typeface="Trebuchet MS" pitchFamily="34" charset="0"/>
            </a:endParaRPr>
          </a:p>
        </p:txBody>
      </p:sp>
      <p:sp>
        <p:nvSpPr>
          <p:cNvPr id="128" name="Line 1708"/>
          <p:cNvSpPr>
            <a:spLocks noChangeShapeType="1"/>
          </p:cNvSpPr>
          <p:nvPr/>
        </p:nvSpPr>
        <p:spPr bwMode="auto">
          <a:xfrm>
            <a:off x="2896791" y="5108674"/>
            <a:ext cx="0" cy="893763"/>
          </a:xfrm>
          <a:prstGeom prst="line">
            <a:avLst/>
          </a:prstGeom>
          <a:noFill/>
          <a:ln w="9525" cap="rnd">
            <a:solidFill>
              <a:srgbClr val="777777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9" name="Line 1709"/>
          <p:cNvSpPr>
            <a:spLocks noChangeShapeType="1"/>
          </p:cNvSpPr>
          <p:nvPr/>
        </p:nvSpPr>
        <p:spPr bwMode="auto">
          <a:xfrm>
            <a:off x="4801791" y="4983262"/>
            <a:ext cx="0" cy="1019175"/>
          </a:xfrm>
          <a:prstGeom prst="line">
            <a:avLst/>
          </a:prstGeom>
          <a:noFill/>
          <a:ln w="9525" cap="rnd">
            <a:solidFill>
              <a:srgbClr val="777777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0" name="Line 1710"/>
          <p:cNvSpPr>
            <a:spLocks noChangeShapeType="1"/>
          </p:cNvSpPr>
          <p:nvPr/>
        </p:nvSpPr>
        <p:spPr bwMode="auto">
          <a:xfrm>
            <a:off x="6363891" y="5108674"/>
            <a:ext cx="0" cy="893763"/>
          </a:xfrm>
          <a:prstGeom prst="line">
            <a:avLst/>
          </a:prstGeom>
          <a:noFill/>
          <a:ln w="9525" cap="rnd">
            <a:solidFill>
              <a:srgbClr val="777777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1" name="Text Box 1711"/>
          <p:cNvSpPr txBox="1">
            <a:spLocks noChangeArrowheads="1"/>
          </p:cNvSpPr>
          <p:nvPr/>
        </p:nvSpPr>
        <p:spPr bwMode="auto">
          <a:xfrm>
            <a:off x="6660753" y="5372199"/>
            <a:ext cx="1690688" cy="26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701" tIns="42350" rIns="84701" bIns="42350">
            <a:spAutoFit/>
          </a:bodyPr>
          <a:lstStyle>
            <a:lvl1pPr defTabSz="847725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defTabSz="847725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defTabSz="847725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defTabSz="847725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defTabSz="847725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ko-KR" sz="1200" b="1">
                <a:latin typeface="Dotum" pitchFamily="34" charset="-127"/>
                <a:ea typeface="Dotum" pitchFamily="34" charset="-127"/>
              </a:rPr>
              <a:t>WOLRD WIDE</a:t>
            </a:r>
          </a:p>
        </p:txBody>
      </p:sp>
      <p:sp>
        <p:nvSpPr>
          <p:cNvPr id="132" name="Text Box 1712"/>
          <p:cNvSpPr txBox="1">
            <a:spLocks noChangeArrowheads="1"/>
          </p:cNvSpPr>
          <p:nvPr/>
        </p:nvSpPr>
        <p:spPr bwMode="auto">
          <a:xfrm>
            <a:off x="1660128" y="5372199"/>
            <a:ext cx="858838" cy="26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701" tIns="42350" rIns="84701" bIns="42350">
            <a:spAutoFit/>
          </a:bodyPr>
          <a:lstStyle>
            <a:lvl1pPr defTabSz="847725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defTabSz="847725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defTabSz="847725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defTabSz="847725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defTabSz="847725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ko-KR" sz="1200" b="1">
                <a:latin typeface="Dotum" pitchFamily="34" charset="-127"/>
                <a:ea typeface="Dotum" pitchFamily="34" charset="-127"/>
              </a:rPr>
              <a:t>Company</a:t>
            </a:r>
          </a:p>
        </p:txBody>
      </p:sp>
      <p:grpSp>
        <p:nvGrpSpPr>
          <p:cNvPr id="133" name="Group 1713"/>
          <p:cNvGrpSpPr>
            <a:grpSpLocks/>
          </p:cNvGrpSpPr>
          <p:nvPr/>
        </p:nvGrpSpPr>
        <p:grpSpPr bwMode="auto">
          <a:xfrm>
            <a:off x="2064941" y="5107087"/>
            <a:ext cx="5181600" cy="328612"/>
            <a:chOff x="1491" y="2178"/>
            <a:chExt cx="3264" cy="336"/>
          </a:xfrm>
        </p:grpSpPr>
        <p:sp>
          <p:nvSpPr>
            <p:cNvPr id="134" name="Line 1714"/>
            <p:cNvSpPr>
              <a:spLocks noChangeShapeType="1"/>
            </p:cNvSpPr>
            <p:nvPr/>
          </p:nvSpPr>
          <p:spPr bwMode="auto">
            <a:xfrm>
              <a:off x="1491" y="2178"/>
              <a:ext cx="0" cy="336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5" name="Line 1715"/>
            <p:cNvSpPr>
              <a:spLocks noChangeShapeType="1"/>
            </p:cNvSpPr>
            <p:nvPr/>
          </p:nvSpPr>
          <p:spPr bwMode="auto">
            <a:xfrm>
              <a:off x="2691" y="2178"/>
              <a:ext cx="0" cy="336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6" name="Line 1716"/>
            <p:cNvSpPr>
              <a:spLocks noChangeShapeType="1"/>
            </p:cNvSpPr>
            <p:nvPr/>
          </p:nvSpPr>
          <p:spPr bwMode="auto">
            <a:xfrm>
              <a:off x="3795" y="2178"/>
              <a:ext cx="0" cy="336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7" name="Line 1717"/>
            <p:cNvSpPr>
              <a:spLocks noChangeShapeType="1"/>
            </p:cNvSpPr>
            <p:nvPr/>
          </p:nvSpPr>
          <p:spPr bwMode="auto">
            <a:xfrm>
              <a:off x="4755" y="2178"/>
              <a:ext cx="0" cy="336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38" name="Line 1718"/>
          <p:cNvSpPr>
            <a:spLocks noChangeShapeType="1"/>
          </p:cNvSpPr>
          <p:nvPr/>
        </p:nvSpPr>
        <p:spPr bwMode="auto">
          <a:xfrm>
            <a:off x="2064941" y="5107087"/>
            <a:ext cx="5181600" cy="0"/>
          </a:xfrm>
          <a:prstGeom prst="line">
            <a:avLst/>
          </a:prstGeom>
          <a:noFill/>
          <a:ln w="9525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9" name="Text Box 1720"/>
          <p:cNvSpPr txBox="1">
            <a:spLocks noChangeArrowheads="1"/>
          </p:cNvSpPr>
          <p:nvPr/>
        </p:nvSpPr>
        <p:spPr bwMode="auto">
          <a:xfrm>
            <a:off x="3841353" y="4722912"/>
            <a:ext cx="1944688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701" tIns="42350" rIns="84701" bIns="42350">
            <a:spAutoFit/>
          </a:bodyPr>
          <a:lstStyle>
            <a:lvl1pPr defTabSz="847725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defTabSz="847725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defTabSz="847725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defTabSz="847725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defTabSz="847725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ko-KR" sz="1400">
                <a:latin typeface="Arial" pitchFamily="34" charset="0"/>
              </a:rPr>
              <a:t>C. I. D  </a:t>
            </a:r>
            <a:r>
              <a:rPr lang="en-US" altLang="ko-KR" sz="700">
                <a:latin typeface="Trebuchet MS" pitchFamily="34" charset="0"/>
              </a:rPr>
              <a:t>d i v i s i o n   p r o c e s s</a:t>
            </a:r>
          </a:p>
        </p:txBody>
      </p:sp>
      <p:sp>
        <p:nvSpPr>
          <p:cNvPr id="140" name="Text Box 1735"/>
          <p:cNvSpPr txBox="1">
            <a:spLocks noChangeArrowheads="1"/>
          </p:cNvSpPr>
          <p:nvPr/>
        </p:nvSpPr>
        <p:spPr bwMode="auto">
          <a:xfrm>
            <a:off x="6335316" y="1671737"/>
            <a:ext cx="22098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 type="none" w="med" len="sm"/>
              </a14:hiddenLine>
            </a:ext>
          </a:extLst>
        </p:spPr>
        <p:txBody>
          <a:bodyPr>
            <a:spAutoFit/>
          </a:bodyPr>
          <a:lstStyle>
            <a:lvl1pPr marL="190500" indent="-190500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l" eaLnBrk="1" hangingPunct="1">
              <a:spcBef>
                <a:spcPct val="120000"/>
              </a:spcBef>
            </a:pPr>
            <a:r>
              <a:rPr lang="en-US" altLang="ko-KR" sz="900">
                <a:latin typeface="Dotum" pitchFamily="34" charset="-127"/>
                <a:ea typeface="Dotum" pitchFamily="34" charset="-127"/>
              </a:rPr>
              <a:t> </a:t>
            </a:r>
            <a:r>
              <a:rPr lang="en-US" altLang="ko-KR" sz="900" b="1">
                <a:latin typeface="Dotum" pitchFamily="34" charset="-127"/>
                <a:ea typeface="Dotum" pitchFamily="34" charset="-127"/>
              </a:rPr>
              <a:t>+ C o m p a n y _ T I T L E</a:t>
            </a:r>
          </a:p>
        </p:txBody>
      </p:sp>
      <p:sp>
        <p:nvSpPr>
          <p:cNvPr id="141" name="Oval 1742"/>
          <p:cNvSpPr>
            <a:spLocks noChangeArrowheads="1"/>
          </p:cNvSpPr>
          <p:nvPr/>
        </p:nvSpPr>
        <p:spPr bwMode="auto">
          <a:xfrm>
            <a:off x="6551216" y="1454249"/>
            <a:ext cx="90487" cy="90488"/>
          </a:xfrm>
          <a:prstGeom prst="ellipse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2" name="AutoShape 1739"/>
          <p:cNvSpPr>
            <a:spLocks noChangeArrowheads="1"/>
          </p:cNvSpPr>
          <p:nvPr/>
        </p:nvSpPr>
        <p:spPr bwMode="auto">
          <a:xfrm>
            <a:off x="6567091" y="1117699"/>
            <a:ext cx="60325" cy="400050"/>
          </a:xfrm>
          <a:prstGeom prst="roundRect">
            <a:avLst>
              <a:gd name="adj" fmla="val 50000"/>
            </a:avLst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3" name="Oval 1746"/>
          <p:cNvSpPr>
            <a:spLocks noChangeArrowheads="1"/>
          </p:cNvSpPr>
          <p:nvPr/>
        </p:nvSpPr>
        <p:spPr bwMode="auto">
          <a:xfrm>
            <a:off x="6767116" y="1454249"/>
            <a:ext cx="90487" cy="90488"/>
          </a:xfrm>
          <a:prstGeom prst="ellipse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4" name="AutoShape 1748"/>
          <p:cNvSpPr>
            <a:spLocks noChangeArrowheads="1"/>
          </p:cNvSpPr>
          <p:nvPr/>
        </p:nvSpPr>
        <p:spPr bwMode="auto">
          <a:xfrm>
            <a:off x="6782991" y="1117699"/>
            <a:ext cx="60325" cy="400050"/>
          </a:xfrm>
          <a:prstGeom prst="roundRect">
            <a:avLst>
              <a:gd name="adj" fmla="val 50000"/>
            </a:avLst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5" name="Oval 1750"/>
          <p:cNvSpPr>
            <a:spLocks noChangeArrowheads="1"/>
          </p:cNvSpPr>
          <p:nvPr/>
        </p:nvSpPr>
        <p:spPr bwMode="auto">
          <a:xfrm>
            <a:off x="6983016" y="1454249"/>
            <a:ext cx="90487" cy="90488"/>
          </a:xfrm>
          <a:prstGeom prst="ellipse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6" name="AutoShape 1752"/>
          <p:cNvSpPr>
            <a:spLocks noChangeArrowheads="1"/>
          </p:cNvSpPr>
          <p:nvPr/>
        </p:nvSpPr>
        <p:spPr bwMode="auto">
          <a:xfrm>
            <a:off x="6998891" y="1117699"/>
            <a:ext cx="60325" cy="400050"/>
          </a:xfrm>
          <a:prstGeom prst="roundRect">
            <a:avLst>
              <a:gd name="adj" fmla="val 50000"/>
            </a:avLst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7" name="Oval 1754"/>
          <p:cNvSpPr>
            <a:spLocks noChangeArrowheads="1"/>
          </p:cNvSpPr>
          <p:nvPr/>
        </p:nvSpPr>
        <p:spPr bwMode="auto">
          <a:xfrm>
            <a:off x="7198916" y="1454249"/>
            <a:ext cx="90487" cy="90488"/>
          </a:xfrm>
          <a:prstGeom prst="ellipse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8" name="AutoShape 1756"/>
          <p:cNvSpPr>
            <a:spLocks noChangeArrowheads="1"/>
          </p:cNvSpPr>
          <p:nvPr/>
        </p:nvSpPr>
        <p:spPr bwMode="auto">
          <a:xfrm>
            <a:off x="7214791" y="1117699"/>
            <a:ext cx="60325" cy="400050"/>
          </a:xfrm>
          <a:prstGeom prst="roundRect">
            <a:avLst>
              <a:gd name="adj" fmla="val 50000"/>
            </a:avLst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9" name="Oval 1758"/>
          <p:cNvSpPr>
            <a:spLocks noChangeArrowheads="1"/>
          </p:cNvSpPr>
          <p:nvPr/>
        </p:nvSpPr>
        <p:spPr bwMode="auto">
          <a:xfrm>
            <a:off x="7414816" y="1454249"/>
            <a:ext cx="90487" cy="90488"/>
          </a:xfrm>
          <a:prstGeom prst="ellipse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0" name="AutoShape 1760"/>
          <p:cNvSpPr>
            <a:spLocks noChangeArrowheads="1"/>
          </p:cNvSpPr>
          <p:nvPr/>
        </p:nvSpPr>
        <p:spPr bwMode="auto">
          <a:xfrm>
            <a:off x="7430691" y="1117699"/>
            <a:ext cx="60325" cy="400050"/>
          </a:xfrm>
          <a:prstGeom prst="roundRect">
            <a:avLst>
              <a:gd name="adj" fmla="val 50000"/>
            </a:avLst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1" name="Oval 1762"/>
          <p:cNvSpPr>
            <a:spLocks noChangeArrowheads="1"/>
          </p:cNvSpPr>
          <p:nvPr/>
        </p:nvSpPr>
        <p:spPr bwMode="auto">
          <a:xfrm>
            <a:off x="7630716" y="1454249"/>
            <a:ext cx="90487" cy="90488"/>
          </a:xfrm>
          <a:prstGeom prst="ellipse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2" name="AutoShape 1764"/>
          <p:cNvSpPr>
            <a:spLocks noChangeArrowheads="1"/>
          </p:cNvSpPr>
          <p:nvPr/>
        </p:nvSpPr>
        <p:spPr bwMode="auto">
          <a:xfrm>
            <a:off x="7646591" y="1117699"/>
            <a:ext cx="60325" cy="400050"/>
          </a:xfrm>
          <a:prstGeom prst="roundRect">
            <a:avLst>
              <a:gd name="adj" fmla="val 50000"/>
            </a:avLst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3" name="Oval 1766"/>
          <p:cNvSpPr>
            <a:spLocks noChangeArrowheads="1"/>
          </p:cNvSpPr>
          <p:nvPr/>
        </p:nvSpPr>
        <p:spPr bwMode="auto">
          <a:xfrm>
            <a:off x="7846616" y="1454249"/>
            <a:ext cx="90487" cy="90488"/>
          </a:xfrm>
          <a:prstGeom prst="ellipse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4" name="AutoShape 1768"/>
          <p:cNvSpPr>
            <a:spLocks noChangeArrowheads="1"/>
          </p:cNvSpPr>
          <p:nvPr/>
        </p:nvSpPr>
        <p:spPr bwMode="auto">
          <a:xfrm>
            <a:off x="7862491" y="1117699"/>
            <a:ext cx="60325" cy="400050"/>
          </a:xfrm>
          <a:prstGeom prst="roundRect">
            <a:avLst>
              <a:gd name="adj" fmla="val 50000"/>
            </a:avLst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5" name="Line 1778"/>
          <p:cNvSpPr>
            <a:spLocks noChangeShapeType="1"/>
          </p:cNvSpPr>
          <p:nvPr/>
        </p:nvSpPr>
        <p:spPr bwMode="auto">
          <a:xfrm>
            <a:off x="6432153" y="1886049"/>
            <a:ext cx="1655763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6" name="Text Box 1779"/>
          <p:cNvSpPr txBox="1">
            <a:spLocks noChangeArrowheads="1"/>
          </p:cNvSpPr>
          <p:nvPr/>
        </p:nvSpPr>
        <p:spPr bwMode="auto">
          <a:xfrm>
            <a:off x="6408341" y="1886049"/>
            <a:ext cx="1728787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rPr>
              <a:t>Mixing Business With Pleasure sponsored by Set aside time for fun and relaxation .</a:t>
            </a:r>
          </a:p>
        </p:txBody>
      </p:sp>
      <p:grpSp>
        <p:nvGrpSpPr>
          <p:cNvPr id="157" name="Group 1782"/>
          <p:cNvGrpSpPr>
            <a:grpSpLocks/>
          </p:cNvGrpSpPr>
          <p:nvPr/>
        </p:nvGrpSpPr>
        <p:grpSpPr bwMode="auto">
          <a:xfrm>
            <a:off x="6413103" y="3183037"/>
            <a:ext cx="1728788" cy="458787"/>
            <a:chOff x="4108" y="2160"/>
            <a:chExt cx="1089" cy="289"/>
          </a:xfrm>
        </p:grpSpPr>
        <p:sp>
          <p:nvSpPr>
            <p:cNvPr id="158" name="Text Box 1780"/>
            <p:cNvSpPr txBox="1">
              <a:spLocks noChangeArrowheads="1"/>
            </p:cNvSpPr>
            <p:nvPr/>
          </p:nvSpPr>
          <p:spPr bwMode="auto">
            <a:xfrm>
              <a:off x="4108" y="2160"/>
              <a:ext cx="1089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rPr>
                <a:t>BUSINESS is new low-cost and easy-to-use Web-site design tool will help.</a:t>
              </a:r>
            </a:p>
          </p:txBody>
        </p:sp>
        <p:sp>
          <p:nvSpPr>
            <p:cNvPr id="159" name="Line 1781"/>
            <p:cNvSpPr>
              <a:spLocks noChangeShapeType="1"/>
            </p:cNvSpPr>
            <p:nvPr/>
          </p:nvSpPr>
          <p:spPr bwMode="auto">
            <a:xfrm>
              <a:off x="4120" y="2160"/>
              <a:ext cx="1043" cy="0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 type="oval" w="sm" len="sm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60" name="Group 1783"/>
          <p:cNvGrpSpPr>
            <a:grpSpLocks/>
          </p:cNvGrpSpPr>
          <p:nvPr/>
        </p:nvGrpSpPr>
        <p:grpSpPr bwMode="auto">
          <a:xfrm>
            <a:off x="6413103" y="2346424"/>
            <a:ext cx="1728788" cy="825500"/>
            <a:chOff x="4108" y="2160"/>
            <a:chExt cx="1089" cy="520"/>
          </a:xfrm>
        </p:grpSpPr>
        <p:sp>
          <p:nvSpPr>
            <p:cNvPr id="161" name="Text Box 1784"/>
            <p:cNvSpPr txBox="1">
              <a:spLocks noChangeArrowheads="1"/>
            </p:cNvSpPr>
            <p:nvPr/>
          </p:nvSpPr>
          <p:spPr bwMode="auto">
            <a:xfrm>
              <a:off x="4108" y="2160"/>
              <a:ext cx="1089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rPr>
                <a:t>RestaurantRow.com strives to bring you the best and most current information about a variety of topics to enhance your dining experience.</a:t>
              </a:r>
            </a:p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rPr>
                <a:t>Over time, we will be adding.</a:t>
              </a:r>
            </a:p>
          </p:txBody>
        </p:sp>
        <p:sp>
          <p:nvSpPr>
            <p:cNvPr id="162" name="Line 1785"/>
            <p:cNvSpPr>
              <a:spLocks noChangeShapeType="1"/>
            </p:cNvSpPr>
            <p:nvPr/>
          </p:nvSpPr>
          <p:spPr bwMode="auto">
            <a:xfrm>
              <a:off x="4120" y="2160"/>
              <a:ext cx="1043" cy="0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 type="oval" w="sm" len="sm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63" name="Text Box 1790"/>
          <p:cNvSpPr txBox="1">
            <a:spLocks noChangeArrowheads="1"/>
          </p:cNvSpPr>
          <p:nvPr/>
        </p:nvSpPr>
        <p:spPr bwMode="auto">
          <a:xfrm>
            <a:off x="6479778" y="5602387"/>
            <a:ext cx="1277938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800" b="0" i="0" u="none" strike="noStrike" kern="0" cap="none" spc="0" normalizeH="0" baseline="0" noProof="0" smtClean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rPr>
              <a:t>BUSINESS is new low-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800" b="0" i="0" u="none" strike="noStrike" kern="0" cap="none" spc="0" normalizeH="0" baseline="0" noProof="0" smtClean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rPr>
              <a:t>cost and easy-to-use 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800" b="0" i="0" u="none" strike="noStrike" kern="0" cap="none" spc="0" normalizeH="0" baseline="0" noProof="0" smtClean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rPr>
              <a:t>Web-site design.</a:t>
            </a:r>
          </a:p>
        </p:txBody>
      </p:sp>
    </p:spTree>
    <p:extLst>
      <p:ext uri="{BB962C8B-B14F-4D97-AF65-F5344CB8AC3E}">
        <p14:creationId xmlns:p14="http://schemas.microsoft.com/office/powerpoint/2010/main" val="301262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20226</TotalTime>
  <Words>278</Words>
  <Application>Microsoft Office PowerPoint</Application>
  <PresentationFormat>全屏显示(4:3)</PresentationFormat>
  <Paragraphs>36</Paragraphs>
  <Slides>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Office 主题</vt:lpstr>
      <vt:lpstr>1_Office 主题</vt:lpstr>
      <vt:lpstr>Microsoft Excel 图表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1094</cp:revision>
  <dcterms:created xsi:type="dcterms:W3CDTF">2009-02-11T05:37:22Z</dcterms:created>
  <dcterms:modified xsi:type="dcterms:W3CDTF">2013-02-09T14:49:17Z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