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弦形 39"/>
          <p:cNvSpPr/>
          <p:nvPr/>
        </p:nvSpPr>
        <p:spPr>
          <a:xfrm>
            <a:off x="195263" y="2150268"/>
            <a:ext cx="8696325" cy="3582988"/>
          </a:xfrm>
          <a:prstGeom prst="chord">
            <a:avLst>
              <a:gd name="adj1" fmla="val 11162654"/>
              <a:gd name="adj2" fmla="val 21200315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53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 w="12700">
            <a:noFill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pic>
        <p:nvPicPr>
          <p:cNvPr id="41" name="Picture 2" descr="节能灯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2" t="8272" r="16447" b="2959"/>
          <a:stretch>
            <a:fillRect/>
          </a:stretch>
        </p:blipFill>
        <p:spPr bwMode="auto">
          <a:xfrm>
            <a:off x="3434556" y="2708920"/>
            <a:ext cx="2343944" cy="346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椭圆形标注 24"/>
          <p:cNvSpPr/>
          <p:nvPr/>
        </p:nvSpPr>
        <p:spPr>
          <a:xfrm>
            <a:off x="461963" y="1889125"/>
            <a:ext cx="1150937" cy="1008063"/>
          </a:xfrm>
          <a:prstGeom prst="wedgeEllipseCallout">
            <a:avLst>
              <a:gd name="adj1" fmla="val -25559"/>
              <a:gd name="adj2" fmla="val 62981"/>
            </a:avLst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76200" dir="318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7700" y="2171700"/>
            <a:ext cx="10445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创新性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2297113" y="1512888"/>
            <a:ext cx="1152525" cy="1008062"/>
          </a:xfrm>
          <a:prstGeom prst="wedgeEllipseCallout">
            <a:avLst>
              <a:gd name="adj1" fmla="val -25559"/>
              <a:gd name="adj2" fmla="val 62981"/>
            </a:avLst>
          </a:prstGeom>
          <a:solidFill>
            <a:srgbClr val="92D050"/>
          </a:solidFill>
          <a:ln w="12700">
            <a:solidFill>
              <a:schemeClr val="bg1"/>
            </a:solidFill>
          </a:ln>
          <a:effectLst>
            <a:outerShdw blurRad="76200" dir="318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sp>
        <p:nvSpPr>
          <p:cNvPr id="28" name="椭圆形标注 27"/>
          <p:cNvSpPr/>
          <p:nvPr/>
        </p:nvSpPr>
        <p:spPr>
          <a:xfrm>
            <a:off x="3984625" y="1376363"/>
            <a:ext cx="1150938" cy="1008062"/>
          </a:xfrm>
          <a:prstGeom prst="wedgeEllipseCallout">
            <a:avLst>
              <a:gd name="adj1" fmla="val -25559"/>
              <a:gd name="adj2" fmla="val 62981"/>
            </a:avLst>
          </a:prstGeom>
          <a:solidFill>
            <a:srgbClr val="00B0F0"/>
          </a:solidFill>
          <a:ln w="12700">
            <a:solidFill>
              <a:schemeClr val="bg1"/>
            </a:solidFill>
          </a:ln>
          <a:effectLst>
            <a:outerShdw blurRad="76200" dir="318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sp>
        <p:nvSpPr>
          <p:cNvPr id="29" name="椭圆形标注 28"/>
          <p:cNvSpPr/>
          <p:nvPr/>
        </p:nvSpPr>
        <p:spPr>
          <a:xfrm>
            <a:off x="5778500" y="1512888"/>
            <a:ext cx="1150938" cy="1008062"/>
          </a:xfrm>
          <a:prstGeom prst="wedgeEllipseCallout">
            <a:avLst>
              <a:gd name="adj1" fmla="val -25559"/>
              <a:gd name="adj2" fmla="val 62981"/>
            </a:avLst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</a:ln>
          <a:effectLst>
            <a:outerShdw blurRad="76200" dir="318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sp>
        <p:nvSpPr>
          <p:cNvPr id="30" name="椭圆形标注 29"/>
          <p:cNvSpPr/>
          <p:nvPr/>
        </p:nvSpPr>
        <p:spPr>
          <a:xfrm>
            <a:off x="7451725" y="1889125"/>
            <a:ext cx="1152525" cy="1008063"/>
          </a:xfrm>
          <a:prstGeom prst="wedgeEllipseCallout">
            <a:avLst>
              <a:gd name="adj1" fmla="val -25559"/>
              <a:gd name="adj2" fmla="val 62981"/>
            </a:avLst>
          </a:prstGeom>
          <a:solidFill>
            <a:schemeClr val="bg1">
              <a:lumMod val="65000"/>
            </a:schemeClr>
          </a:solidFill>
          <a:ln w="12700">
            <a:solidFill>
              <a:schemeClr val="bg1"/>
            </a:solidFill>
          </a:ln>
          <a:effectLst>
            <a:outerShdw blurRad="76200" dir="318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9563" y="3159125"/>
            <a:ext cx="143986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说明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98688" y="3159125"/>
            <a:ext cx="143986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说明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70150" y="1844675"/>
            <a:ext cx="877888" cy="371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效益性</a:t>
            </a:r>
          </a:p>
        </p:txBody>
      </p:sp>
      <p:sp>
        <p:nvSpPr>
          <p:cNvPr id="34" name="矩形 33"/>
          <p:cNvSpPr/>
          <p:nvPr/>
        </p:nvSpPr>
        <p:spPr>
          <a:xfrm>
            <a:off x="4140250" y="3159125"/>
            <a:ext cx="143986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说明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80063" y="3159125"/>
            <a:ext cx="1439862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说明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51725" y="3159125"/>
            <a:ext cx="143986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说明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40188" y="1700213"/>
            <a:ext cx="1108075" cy="371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可复制性</a:t>
            </a:r>
          </a:p>
        </p:txBody>
      </p:sp>
      <p:sp>
        <p:nvSpPr>
          <p:cNvPr id="38" name="矩形 37"/>
          <p:cNvSpPr/>
          <p:nvPr/>
        </p:nvSpPr>
        <p:spPr>
          <a:xfrm>
            <a:off x="5795963" y="1844675"/>
            <a:ext cx="1108075" cy="371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可延续性</a:t>
            </a:r>
          </a:p>
        </p:txBody>
      </p:sp>
      <p:sp>
        <p:nvSpPr>
          <p:cNvPr id="39" name="矩形 38"/>
          <p:cNvSpPr/>
          <p:nvPr/>
        </p:nvSpPr>
        <p:spPr>
          <a:xfrm>
            <a:off x="7596188" y="2205038"/>
            <a:ext cx="87788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latin typeface="+mn-ea"/>
                <a:ea typeface="+mn-ea"/>
              </a:rPr>
              <a:t>影响性</a:t>
            </a: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20204</TotalTime>
  <Words>170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1080</cp:revision>
  <dcterms:created xsi:type="dcterms:W3CDTF">2009-02-11T05:37:22Z</dcterms:created>
  <dcterms:modified xsi:type="dcterms:W3CDTF">2013-02-08T02:51:31Z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