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64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42"/>
    </mc:Choice>
    <mc:Fallback>
      <c:style val="4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lang="en-US" sz="1400" b="0" i="1" u="none" strike="noStrike" kern="0" baseline="0" dirty="0" smtClean="0">
                <a:solidFill>
                  <a:srgbClr val="FFFFFF"/>
                </a:solidFill>
                <a:latin typeface="+mn-lt"/>
                <a:ea typeface="+mn-ea"/>
                <a:cs typeface="Arial" pitchFamily="34" charset="0"/>
              </a:defRPr>
            </a:pPr>
            <a:r>
              <a:rPr lang="en-US" sz="1400" b="0" i="1" kern="0" dirty="0" smtClean="0">
                <a:solidFill>
                  <a:srgbClr val="FFFFFF"/>
                </a:solidFill>
                <a:latin typeface="+mn-lt"/>
                <a:ea typeface="+mn-ea"/>
                <a:cs typeface="Arial" pitchFamily="34" charset="0"/>
              </a:rPr>
              <a:t>Data</a:t>
            </a:r>
            <a:r>
              <a:rPr lang="en-US" sz="1400" b="0" i="1" kern="0" baseline="0" dirty="0" smtClean="0">
                <a:solidFill>
                  <a:srgbClr val="FFFFFF"/>
                </a:solidFill>
                <a:latin typeface="+mn-lt"/>
                <a:ea typeface="+mn-ea"/>
                <a:cs typeface="Arial" pitchFamily="34" charset="0"/>
              </a:rPr>
              <a:t> in Millions</a:t>
            </a:r>
            <a:endParaRPr lang="en-US" sz="1400" b="0" i="1" kern="0" dirty="0" smtClean="0">
              <a:solidFill>
                <a:srgbClr val="FFFFFF"/>
              </a:solidFill>
              <a:latin typeface="+mn-lt"/>
              <a:ea typeface="+mn-ea"/>
              <a:cs typeface="Arial" pitchFamily="34" charset="0"/>
            </a:endParaRPr>
          </a:p>
        </c:rich>
      </c:tx>
      <c:layout>
        <c:manualLayout>
          <c:xMode val="edge"/>
          <c:yMode val="edge"/>
          <c:x val="0.83185891909496712"/>
          <c:y val="4.8586204628749428E-2"/>
        </c:manualLayout>
      </c:layout>
      <c:overlay val="0"/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Corn</c:v>
                </c:pt>
              </c:strCache>
            </c:strRef>
          </c:tx>
          <c:spPr>
            <a:ln w="44446"/>
          </c:spPr>
          <c:marker>
            <c:symbol val="circle"/>
            <c:size val="8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2000</c:v>
                </c:pt>
                <c:pt idx="1">
                  <c:v>1500</c:v>
                </c:pt>
                <c:pt idx="2">
                  <c:v>2300</c:v>
                </c:pt>
                <c:pt idx="3">
                  <c:v>2440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Rice</c:v>
                </c:pt>
              </c:strCache>
            </c:strRef>
          </c:tx>
          <c:spPr>
            <a:ln w="44446">
              <a:solidFill>
                <a:srgbClr val="0000FF"/>
              </a:solidFill>
            </a:ln>
          </c:spPr>
          <c:marker>
            <c:symbol val="circle"/>
            <c:size val="8"/>
            <c:spPr>
              <a:solidFill>
                <a:srgbClr val="0000CC"/>
              </a:solidFill>
            </c:spPr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Sheet1!$C$2:$C$5</c:f>
              <c:numCache>
                <c:formatCode>General</c:formatCode>
                <c:ptCount val="4"/>
                <c:pt idx="0">
                  <c:v>2800</c:v>
                </c:pt>
                <c:pt idx="1">
                  <c:v>2000</c:v>
                </c:pt>
                <c:pt idx="2">
                  <c:v>1750</c:v>
                </c:pt>
                <c:pt idx="3">
                  <c:v>780</c:v>
                </c:pt>
              </c:numCache>
            </c:numRef>
          </c:val>
          <c:smooth val="0"/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Wheat</c:v>
                </c:pt>
              </c:strCache>
            </c:strRef>
          </c:tx>
          <c:spPr>
            <a:ln w="44446"/>
          </c:spPr>
          <c:marker>
            <c:symbol val="circle"/>
            <c:size val="8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Sheet1!$D$2:$D$5</c:f>
              <c:numCache>
                <c:formatCode>General</c:formatCode>
                <c:ptCount val="4"/>
                <c:pt idx="0">
                  <c:v>650</c:v>
                </c:pt>
                <c:pt idx="1">
                  <c:v>1000</c:v>
                </c:pt>
                <c:pt idx="2">
                  <c:v>800</c:v>
                </c:pt>
                <c:pt idx="3">
                  <c:v>1860</c:v>
                </c:pt>
              </c:numCache>
            </c:numRef>
          </c:val>
          <c:smooth val="0"/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Cotton</c:v>
                </c:pt>
              </c:strCache>
            </c:strRef>
          </c:tx>
          <c:spPr>
            <a:ln w="44446"/>
          </c:spPr>
          <c:marker>
            <c:symbol val="circle"/>
            <c:size val="8"/>
          </c:marker>
          <c:cat>
            <c:numRef>
              <c:f>Sheet1!$A$2:$A$5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cat>
          <c:val>
            <c:numRef>
              <c:f>Sheet1!$E$2:$E$5</c:f>
              <c:numCache>
                <c:formatCode>General</c:formatCode>
                <c:ptCount val="4"/>
                <c:pt idx="0">
                  <c:v>300</c:v>
                </c:pt>
                <c:pt idx="1">
                  <c:v>500</c:v>
                </c:pt>
                <c:pt idx="2">
                  <c:v>1400</c:v>
                </c:pt>
                <c:pt idx="3">
                  <c:v>1500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27025280"/>
        <c:axId val="227026432"/>
      </c:lineChart>
      <c:catAx>
        <c:axId val="227025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lang="en-US" sz="1800"/>
            </a:pPr>
            <a:endParaRPr lang="zh-CN"/>
          </a:p>
        </c:txPr>
        <c:crossAx val="227026432"/>
        <c:crosses val="autoZero"/>
        <c:auto val="1"/>
        <c:lblAlgn val="ctr"/>
        <c:lblOffset val="100"/>
        <c:noMultiLvlLbl val="0"/>
      </c:catAx>
      <c:valAx>
        <c:axId val="227026432"/>
        <c:scaling>
          <c:orientation val="minMax"/>
        </c:scaling>
        <c:delete val="0"/>
        <c:axPos val="l"/>
        <c:majorGridlines/>
        <c:numFmt formatCode="#,##0" sourceLinked="0"/>
        <c:majorTickMark val="none"/>
        <c:minorTickMark val="none"/>
        <c:tickLblPos val="nextTo"/>
        <c:txPr>
          <a:bodyPr/>
          <a:lstStyle/>
          <a:p>
            <a:pPr>
              <a:defRPr lang="en-US"/>
            </a:pPr>
            <a:endParaRPr lang="zh-CN"/>
          </a:p>
        </c:txPr>
        <c:crossAx val="227025280"/>
        <c:crosses val="autoZero"/>
        <c:crossBetween val="between"/>
      </c:valAx>
    </c:plotArea>
    <c:legend>
      <c:legendPos val="b"/>
      <c:layout/>
      <c:overlay val="0"/>
      <c:spPr>
        <a:ln w="6349">
          <a:bevel/>
        </a:ln>
      </c:spPr>
      <c:txPr>
        <a:bodyPr/>
        <a:lstStyle/>
        <a:p>
          <a:pPr>
            <a:defRPr lang="en-US" sz="1800" b="0"/>
          </a:pPr>
          <a:endParaRPr lang="zh-CN"/>
        </a:p>
      </c:txPr>
    </c:legend>
    <c:plotVisOnly val="1"/>
    <c:dispBlanksAs val="gap"/>
    <c:showDLblsOverMax val="0"/>
  </c:chart>
  <c:spPr>
    <a:solidFill>
      <a:schemeClr val="tx1">
        <a:lumMod val="85000"/>
        <a:lumOff val="15000"/>
      </a:schemeClr>
    </a:solidFill>
  </c:spPr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39481895"/>
              </p:ext>
            </p:extLst>
          </p:nvPr>
        </p:nvGraphicFramePr>
        <p:xfrm>
          <a:off x="611560" y="1340768"/>
          <a:ext cx="7924800" cy="42814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5" grpId="0">
        <p:bldAsOne/>
      </p:bldGraphic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tratpro">
    <a:dk1>
      <a:srgbClr val="000000"/>
    </a:dk1>
    <a:lt1>
      <a:srgbClr val="FFFFFF"/>
    </a:lt1>
    <a:dk2>
      <a:srgbClr val="000000"/>
    </a:dk2>
    <a:lt2>
      <a:srgbClr val="7F7F7F"/>
    </a:lt2>
    <a:accent1>
      <a:srgbClr val="8BBC00"/>
    </a:accent1>
    <a:accent2>
      <a:srgbClr val="0042C7"/>
    </a:accent2>
    <a:accent3>
      <a:srgbClr val="FFC000"/>
    </a:accent3>
    <a:accent4>
      <a:srgbClr val="FF0000"/>
    </a:accent4>
    <a:accent5>
      <a:srgbClr val="CC3399"/>
    </a:accent5>
    <a:accent6>
      <a:srgbClr val="002060"/>
    </a:accent6>
    <a:hlink>
      <a:srgbClr val="FF0000"/>
    </a:hlink>
    <a:folHlink>
      <a:srgbClr val="7F000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20223</TotalTime>
  <Words>158</Words>
  <Application>Microsoft Office PowerPoint</Application>
  <PresentationFormat>全屏显示(4:3)</PresentationFormat>
  <Paragraphs>17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1093</cp:revision>
  <dcterms:created xsi:type="dcterms:W3CDTF">2009-02-11T05:37:22Z</dcterms:created>
  <dcterms:modified xsi:type="dcterms:W3CDTF">2013-02-09T13:59:54Z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