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42844" y="1377838"/>
            <a:ext cx="4240038" cy="4258474"/>
            <a:chOff x="142844" y="1324920"/>
            <a:chExt cx="4240038" cy="4258474"/>
          </a:xfrm>
        </p:grpSpPr>
        <p:sp>
          <p:nvSpPr>
            <p:cNvPr id="39" name="&quot;GLASS&quot;; White to Transparent Linear; Shadow; 1pt stroke;"/>
            <p:cNvSpPr/>
            <p:nvPr/>
          </p:nvSpPr>
          <p:spPr bwMode="auto">
            <a:xfrm>
              <a:off x="142844" y="1324920"/>
              <a:ext cx="4240038" cy="4258474"/>
            </a:xfrm>
            <a:prstGeom prst="ellipse">
              <a:avLst/>
            </a:prstGeom>
            <a:gradFill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spcBef>
                  <a:spcPct val="0"/>
                </a:spcBef>
                <a:defRPr/>
              </a:pPr>
              <a:endParaRPr lang="en-US" altLang="zh-CN" dirty="0"/>
            </a:p>
          </p:txBody>
        </p:sp>
        <p:sp>
          <p:nvSpPr>
            <p:cNvPr id="40" name="&quot;GLASS&quot;; White to Transparent Linear; Shadow; 1pt stroke;"/>
            <p:cNvSpPr/>
            <p:nvPr/>
          </p:nvSpPr>
          <p:spPr bwMode="auto">
            <a:xfrm>
              <a:off x="445456" y="1631922"/>
              <a:ext cx="3628670" cy="364754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>
                <a:solidFill>
                  <a:schemeClr val="lt1"/>
                </a:solidFill>
              </a:endParaRPr>
            </a:p>
          </p:txBody>
        </p:sp>
        <p:sp>
          <p:nvSpPr>
            <p:cNvPr id="41" name="Rectangle 112"/>
            <p:cNvSpPr/>
            <p:nvPr/>
          </p:nvSpPr>
          <p:spPr>
            <a:xfrm>
              <a:off x="1032338" y="2142667"/>
              <a:ext cx="2744350" cy="2828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228600" defTabSz="922975">
                <a:lnSpc>
                  <a:spcPct val="90000"/>
                </a:lnSpc>
                <a:spcBef>
                  <a:spcPct val="30000"/>
                </a:spcBef>
                <a:spcAft>
                  <a:spcPts val="600"/>
                </a:spcAft>
                <a:buClr>
                  <a:srgbClr val="FFB601"/>
                </a:buClr>
                <a:buSzPct val="85000"/>
                <a:tabLst>
                  <a:tab pos="1371600" algn="l"/>
                </a:tabLst>
                <a:defRPr/>
              </a:pPr>
              <a:r>
                <a:rPr lang="en-US" b="1" kern="0" dirty="0">
                  <a:latin typeface="+mn-lt"/>
                  <a:ea typeface="+mn-ea"/>
                </a:rPr>
                <a:t>Managing An Increasing Number Of Server Images, Both Physical and Virtual</a:t>
              </a:r>
            </a:p>
            <a:p>
              <a:pPr marL="228600" indent="-228600" defTabSz="922975">
                <a:lnSpc>
                  <a:spcPct val="90000"/>
                </a:lnSpc>
                <a:spcBef>
                  <a:spcPct val="30000"/>
                </a:spcBef>
                <a:buClr>
                  <a:srgbClr val="FFB601"/>
                </a:buClr>
                <a:buSzPct val="85000"/>
                <a:buFontTx/>
                <a:buBlip>
                  <a:blip r:embed="rId2"/>
                </a:buBlip>
                <a:tabLst>
                  <a:tab pos="1371600" algn="l"/>
                </a:tabLst>
                <a:defRPr/>
              </a:pPr>
              <a:r>
                <a:rPr lang="en-US" kern="0" dirty="0">
                  <a:latin typeface="+mn-lt"/>
                  <a:ea typeface="+mn-ea"/>
                </a:rPr>
                <a:t>Ever greater number of server images to deploy, patch, and update</a:t>
              </a:r>
            </a:p>
            <a:p>
              <a:pPr marL="228600" indent="-228600" defTabSz="922975">
                <a:lnSpc>
                  <a:spcPct val="90000"/>
                </a:lnSpc>
                <a:spcBef>
                  <a:spcPct val="30000"/>
                </a:spcBef>
                <a:buClr>
                  <a:srgbClr val="FFB601"/>
                </a:buClr>
                <a:buSzPct val="85000"/>
                <a:buFontTx/>
                <a:buBlip>
                  <a:blip r:embed="rId2"/>
                </a:buBlip>
                <a:tabLst>
                  <a:tab pos="1371600" algn="l"/>
                </a:tabLst>
                <a:defRPr/>
              </a:pPr>
              <a:r>
                <a:rPr lang="en-US" kern="0" dirty="0">
                  <a:latin typeface="+mn-lt"/>
                  <a:ea typeface="+mn-ea"/>
                </a:rPr>
                <a:t>Processes struggle to </a:t>
              </a:r>
              <a:r>
                <a:rPr lang="en-US" kern="0" dirty="0" smtClean="0">
                  <a:latin typeface="+mn-lt"/>
                  <a:ea typeface="+mn-ea"/>
                </a:rPr>
                <a:t>scale</a:t>
              </a:r>
              <a:endParaRPr lang="en-US" kern="0" dirty="0">
                <a:latin typeface="+mn-lt"/>
                <a:ea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43438" y="1268760"/>
            <a:ext cx="4164763" cy="4350649"/>
            <a:chOff x="4643438" y="1215842"/>
            <a:chExt cx="4164763" cy="4350649"/>
          </a:xfrm>
        </p:grpSpPr>
        <p:sp>
          <p:nvSpPr>
            <p:cNvPr id="43" name="&quot;GLASS&quot;; White to Transparent Linear; Shadow; 1pt stroke;"/>
            <p:cNvSpPr/>
            <p:nvPr/>
          </p:nvSpPr>
          <p:spPr bwMode="auto">
            <a:xfrm>
              <a:off x="4643438" y="1215842"/>
              <a:ext cx="4164763" cy="4350649"/>
            </a:xfrm>
            <a:prstGeom prst="ellipse">
              <a:avLst/>
            </a:prstGeom>
            <a:gradFill flip="none" rotWithShape="1">
              <a:gsLst>
                <a:gs pos="26000">
                  <a:srgbClr val="00B0F0">
                    <a:shade val="30000"/>
                    <a:satMod val="115000"/>
                  </a:srgbClr>
                </a:gs>
                <a:gs pos="63000">
                  <a:srgbClr val="00B0F0">
                    <a:shade val="67500"/>
                    <a:satMod val="115000"/>
                  </a:srgbClr>
                </a:gs>
                <a:gs pos="87000">
                  <a:srgbClr val="00B0F0">
                    <a:shade val="100000"/>
                    <a:satMod val="115000"/>
                  </a:srgbClr>
                </a:gs>
              </a:gsLst>
              <a:lin ang="1200000" scaled="0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/>
            </a:p>
          </p:txBody>
        </p:sp>
        <p:sp>
          <p:nvSpPr>
            <p:cNvPr id="44" name="&quot;GLASS&quot;; White to Transparent Linear; Shadow; 1pt stroke;"/>
            <p:cNvSpPr/>
            <p:nvPr/>
          </p:nvSpPr>
          <p:spPr bwMode="auto">
            <a:xfrm>
              <a:off x="4985406" y="1570664"/>
              <a:ext cx="3496190" cy="36548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zh-CN"/>
            </a:p>
          </p:txBody>
        </p:sp>
        <p:sp>
          <p:nvSpPr>
            <p:cNvPr id="45" name="Rectangle 70"/>
            <p:cNvSpPr/>
            <p:nvPr/>
          </p:nvSpPr>
          <p:spPr>
            <a:xfrm>
              <a:off x="5351653" y="2158088"/>
              <a:ext cx="3110920" cy="24958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-228600" defTabSz="922975">
                <a:lnSpc>
                  <a:spcPct val="90000"/>
                </a:lnSpc>
                <a:spcBef>
                  <a:spcPct val="30000"/>
                </a:spcBef>
                <a:spcAft>
                  <a:spcPts val="600"/>
                </a:spcAft>
                <a:buClr>
                  <a:srgbClr val="FFB601"/>
                </a:buClr>
                <a:buSzPct val="85000"/>
                <a:tabLst>
                  <a:tab pos="1371600" algn="l"/>
                </a:tabLst>
                <a:defRPr/>
              </a:pPr>
              <a:r>
                <a:rPr lang="en-US" b="1" kern="0" dirty="0">
                  <a:latin typeface="+mn-lt"/>
                  <a:ea typeface="+mn-ea"/>
                </a:rPr>
                <a:t>Power Management Policies</a:t>
              </a:r>
              <a:br>
                <a:rPr lang="en-US" b="1" kern="0" dirty="0">
                  <a:latin typeface="+mn-lt"/>
                  <a:ea typeface="+mn-ea"/>
                </a:rPr>
              </a:br>
              <a:r>
                <a:rPr lang="en-US" b="1" kern="0" dirty="0">
                  <a:latin typeface="+mn-lt"/>
                  <a:ea typeface="+mn-ea"/>
                </a:rPr>
                <a:t>&amp;  Space Constraints Drive Hardware Consolidation</a:t>
              </a:r>
            </a:p>
            <a:p>
              <a:pPr marL="228600" indent="-228600" defTabSz="922975">
                <a:lnSpc>
                  <a:spcPct val="90000"/>
                </a:lnSpc>
                <a:spcBef>
                  <a:spcPct val="30000"/>
                </a:spcBef>
                <a:buClr>
                  <a:srgbClr val="FFB601"/>
                </a:buClr>
                <a:buSzPct val="85000"/>
                <a:buFontTx/>
                <a:buBlip>
                  <a:blip r:embed="rId2"/>
                </a:buBlip>
                <a:tabLst>
                  <a:tab pos="1371600" algn="l"/>
                </a:tabLst>
                <a:defRPr/>
              </a:pPr>
              <a:r>
                <a:rPr lang="en-US" kern="0" dirty="0">
                  <a:latin typeface="+mn-lt"/>
                  <a:ea typeface="+mn-ea"/>
                </a:rPr>
                <a:t>Virtualization removes 1:1 server image / hardware mapping</a:t>
              </a:r>
            </a:p>
            <a:p>
              <a:pPr marL="228600" indent="-228600" defTabSz="922975">
                <a:lnSpc>
                  <a:spcPct val="90000"/>
                </a:lnSpc>
                <a:spcBef>
                  <a:spcPct val="30000"/>
                </a:spcBef>
                <a:buClr>
                  <a:srgbClr val="FFB601"/>
                </a:buClr>
                <a:buSzPct val="85000"/>
                <a:buFontTx/>
                <a:buBlip>
                  <a:blip r:embed="rId2"/>
                </a:buBlip>
                <a:tabLst>
                  <a:tab pos="1371600" algn="l"/>
                </a:tabLst>
                <a:defRPr/>
              </a:pPr>
              <a:r>
                <a:rPr lang="en-US" kern="0" dirty="0">
                  <a:latin typeface="+mn-lt"/>
                  <a:ea typeface="+mn-ea"/>
                </a:rPr>
                <a:t>Virtual servers require </a:t>
              </a:r>
              <a:r>
                <a:rPr lang="en-US" kern="0" dirty="0" smtClean="0">
                  <a:latin typeface="+mn-lt"/>
                  <a:ea typeface="+mn-ea"/>
                </a:rPr>
                <a:t>management</a:t>
              </a:r>
              <a:endParaRPr lang="en-US" kern="0" dirty="0">
                <a:latin typeface="+mn-lt"/>
                <a:ea typeface="+mn-ea"/>
              </a:endParaRPr>
            </a:p>
          </p:txBody>
        </p:sp>
      </p:grpSp>
      <p:pic>
        <p:nvPicPr>
          <p:cNvPr id="46" name="图片 45" descr="Original Messenger图标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847" y="2472765"/>
            <a:ext cx="2018306" cy="201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20222</TotalTime>
  <Words>187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1091</cp:revision>
  <dcterms:created xsi:type="dcterms:W3CDTF">2009-02-11T05:37:22Z</dcterms:created>
  <dcterms:modified xsi:type="dcterms:W3CDTF">2013-02-09T08:46:20Z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