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1"/>
    <p:sldMasterId id="2147483700" r:id="rId2"/>
  </p:sldMasterIdLst>
  <p:notesMasterIdLst>
    <p:notesMasterId r:id="rId5"/>
  </p:notesMasterIdLst>
  <p:sldIdLst>
    <p:sldId id="272" r:id="rId3"/>
    <p:sldId id="263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08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5582AF-26E3-4AFF-A35F-6766EB700DB6}" type="datetimeFigureOut">
              <a:rPr lang="zh-CN" altLang="en-US" smtClean="0"/>
              <a:t>2013/1/17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334725-1E16-45E3-9B45-EAE23480A1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3390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5BE2B1E8-8677-483B-AABE-31FE0A2C53EF}" type="slidenum">
              <a:rPr sz="1200" noProof="1">
                <a:solidFill>
                  <a:prstClr val="black"/>
                </a:solidFill>
              </a:rPr>
              <a:pPr algn="r"/>
              <a:t>1</a:t>
            </a:fld>
            <a:endParaRPr lang="de-DE" sz="1200" noProof="1">
              <a:solidFill>
                <a:prstClr val="black"/>
              </a:solidFill>
            </a:endParaRPr>
          </a:p>
        </p:txBody>
      </p:sp>
      <p:sp>
        <p:nvSpPr>
          <p:cNvPr id="33795" name="Rectangle 7"/>
          <p:cNvSpPr txBox="1">
            <a:spLocks noGrp="1" noChangeArrowheads="1"/>
          </p:cNvSpPr>
          <p:nvPr/>
        </p:nvSpPr>
        <p:spPr bwMode="auto">
          <a:xfrm>
            <a:off x="3887788" y="8689976"/>
            <a:ext cx="2970212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824" tIns="47416" rIns="94824" bIns="47416" anchor="b"/>
          <a:lstStyle/>
          <a:p>
            <a:pPr algn="r" defTabSz="947738"/>
            <a:fld id="{05B6D3EA-E3E5-4324-98EB-7942EF86D685}" type="slidenum">
              <a:rPr lang="en-GB" sz="1300">
                <a:solidFill>
                  <a:prstClr val="black"/>
                </a:solidFill>
              </a:rPr>
              <a:pPr algn="r" defTabSz="947738"/>
              <a:t>1</a:t>
            </a:fld>
            <a:endParaRPr lang="en-GB" sz="1300" dirty="0">
              <a:solidFill>
                <a:prstClr val="black"/>
              </a:solidFill>
            </a:endParaRPr>
          </a:p>
        </p:txBody>
      </p:sp>
      <p:sp>
        <p:nvSpPr>
          <p:cNvPr id="3379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3588" cy="3430588"/>
          </a:xfrm>
          <a:ln/>
        </p:spPr>
      </p:sp>
      <p:sp>
        <p:nvSpPr>
          <p:cNvPr id="3379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1" y="4343400"/>
            <a:ext cx="5029200" cy="4114800"/>
          </a:xfrm>
          <a:noFill/>
          <a:ln/>
        </p:spPr>
        <p:txBody>
          <a:bodyPr lIns="94824" tIns="47416" rIns="94824" bIns="47416"/>
          <a:lstStyle/>
          <a:p>
            <a:pPr eaLnBrk="1" hangingPunct="1"/>
            <a:endParaRPr lang="de-DE" noProof="1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422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156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3741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3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8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1648282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202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832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209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658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30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699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576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1511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525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23849" y="1554954"/>
            <a:ext cx="8497093" cy="424735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23851" y="-1"/>
            <a:ext cx="8497092" cy="109081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323849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C278B3-BD69-4179-9540-0EA0298FAE68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17.01.2013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457449" y="6356350"/>
            <a:ext cx="42298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687343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F03DF-85AB-4396-8C4E-CF92A1FB3B1F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191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</p:sldLayoutIdLst>
  <p:transition spd="med" advTm="2000">
    <p:split/>
    <p:sndAc>
      <p:stSnd>
        <p:snd r:embed="rId3" name="push.wav"/>
      </p:stSnd>
    </p:sndAc>
  </p:transition>
  <p:txStyles>
    <p:titleStyle>
      <a:lvl1pPr algn="l" defTabSz="914400" rtl="0" eaLnBrk="1" latinLnBrk="0" hangingPunct="1">
        <a:spcBef>
          <a:spcPct val="0"/>
        </a:spcBef>
        <a:buNone/>
        <a:defRPr sz="3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6213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36575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720725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896938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Box 40"/>
          <p:cNvSpPr txBox="1"/>
          <p:nvPr/>
        </p:nvSpPr>
        <p:spPr>
          <a:xfrm>
            <a:off x="416474" y="2708868"/>
            <a:ext cx="2160208" cy="408623"/>
          </a:xfrm>
          <a:prstGeom prst="round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当日整体业绩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33664" y="3437332"/>
            <a:ext cx="1870042" cy="2079900"/>
          </a:xfrm>
          <a:prstGeom prst="roundRect">
            <a:avLst>
              <a:gd name="adj" fmla="val 3026"/>
            </a:avLst>
          </a:prstGeom>
          <a:solidFill>
            <a:srgbClr val="F79646">
              <a:lumMod val="20000"/>
              <a:lumOff val="80000"/>
            </a:srgbClr>
          </a:solidFill>
          <a:ln w="38100">
            <a:solidFill>
              <a:sysClr val="window" lastClr="FFFFFF">
                <a:lumMod val="95000"/>
              </a:sysClr>
            </a:solidFill>
          </a:ln>
        </p:spPr>
        <p:txBody>
          <a:bodyPr wrap="square" rtlCol="0">
            <a:noAutofit/>
          </a:bodyPr>
          <a:lstStyle/>
          <a:p>
            <a:pPr marL="285750" marR="0" lvl="0" indent="-28575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关键数据：</a:t>
            </a:r>
            <a:endParaRPr kumimoji="0" lang="en-US" altLang="zh-CN" sz="12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285750" marR="0" lvl="0" indent="-28575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当日业绩达成率</a:t>
            </a:r>
            <a:endParaRPr kumimoji="0" lang="en-US" altLang="zh-CN" sz="12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285750" marR="0" lvl="0" indent="-28575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销售数据构成分析</a:t>
            </a:r>
            <a:endParaRPr kumimoji="0" lang="en-US" altLang="zh-CN" sz="12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285750" marR="0" lvl="0" indent="-28575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实际操作意义：</a:t>
            </a:r>
            <a:endParaRPr kumimoji="0" lang="en-US" altLang="zh-CN" sz="11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285750" marR="0" lvl="0" indent="-28575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跟进弱势区域</a:t>
            </a:r>
            <a:endParaRPr kumimoji="0" lang="en-US" altLang="zh-CN" sz="11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285750" marR="0" lvl="0" indent="-28575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跟进弱势产品</a:t>
            </a:r>
            <a:endParaRPr kumimoji="0" lang="en-US" altLang="zh-CN" sz="11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285750" marR="0" lvl="0" indent="-28575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实时掌握销量</a:t>
            </a:r>
            <a:endParaRPr kumimoji="0" lang="en-US" altLang="zh-CN" sz="11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359454" y="2732433"/>
            <a:ext cx="380990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 w="3175" cmpd="sng">
                  <a:solidFill>
                    <a:srgbClr val="4F81BD">
                      <a:tint val="3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63000"/>
                        <a:sat val="105000"/>
                      </a:srgbClr>
                    </a:gs>
                    <a:gs pos="90000">
                      <a:srgbClr val="4F81BD">
                        <a:shade val="50000"/>
                        <a:satMod val="100000"/>
                      </a:srgbClr>
                    </a:gs>
                  </a:gsLst>
                  <a:lin ang="5400000"/>
                </a:gra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 Black" pitchFamily="34" charset="0"/>
              </a:rPr>
              <a:t>1</a:t>
            </a:r>
            <a:endParaRPr kumimoji="0" lang="zh-CN" altLang="en-US" sz="2000" b="1" i="0" u="none" strike="noStrike" kern="0" cap="none" spc="0" normalizeH="0" baseline="0" noProof="0" dirty="0">
              <a:ln w="3175" cmpd="sng">
                <a:solidFill>
                  <a:srgbClr val="4F81BD">
                    <a:tint val="3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63000"/>
                      <a:sat val="105000"/>
                    </a:srgbClr>
                  </a:gs>
                  <a:gs pos="90000">
                    <a:srgbClr val="4F81BD">
                      <a:shade val="50000"/>
                      <a:satMod val="100000"/>
                    </a:srgbClr>
                  </a:gs>
                </a:gsLst>
                <a:lin ang="5400000"/>
              </a:gra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Arial Black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2519806" y="2722736"/>
            <a:ext cx="2160208" cy="408623"/>
          </a:xfrm>
          <a:prstGeom prst="round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累计业绩达成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2462786" y="2746301"/>
            <a:ext cx="380990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 w="3175" cmpd="sng">
                  <a:solidFill>
                    <a:srgbClr val="4F81BD">
                      <a:tint val="3000"/>
                    </a:srgbClr>
                  </a:solidFill>
                  <a:prstDash val="solid"/>
                  <a:miter lim="800000"/>
                </a:ln>
                <a:solidFill>
                  <a:srgbClr val="9BBB59">
                    <a:lumMod val="75000"/>
                  </a:srgbClr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 Black" pitchFamily="34" charset="0"/>
              </a:rPr>
              <a:t>2</a:t>
            </a:r>
            <a:endParaRPr kumimoji="0" lang="zh-CN" altLang="en-US" sz="2000" b="1" i="0" u="none" strike="noStrike" kern="0" cap="none" spc="0" normalizeH="0" baseline="0" noProof="0" dirty="0">
              <a:ln w="3175" cmpd="sng">
                <a:solidFill>
                  <a:srgbClr val="4F81BD">
                    <a:tint val="3000"/>
                  </a:srgbClr>
                </a:solidFill>
                <a:prstDash val="solid"/>
                <a:miter lim="800000"/>
              </a:ln>
              <a:solidFill>
                <a:srgbClr val="9BBB59">
                  <a:lumMod val="75000"/>
                </a:srgbClr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Arial Black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4629020" y="2722736"/>
            <a:ext cx="2160208" cy="408623"/>
          </a:xfrm>
          <a:prstGeom prst="round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发货情况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4731080" y="2746301"/>
            <a:ext cx="380990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 w="3175" cmpd="sng">
                  <a:solidFill>
                    <a:srgbClr val="4F81BD">
                      <a:tint val="3000"/>
                    </a:srgbClr>
                  </a:solidFill>
                  <a:prstDash val="solid"/>
                  <a:miter lim="800000"/>
                </a:ln>
                <a:solidFill>
                  <a:srgbClr val="F79646">
                    <a:lumMod val="75000"/>
                  </a:srgbClr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 Black" pitchFamily="34" charset="0"/>
              </a:rPr>
              <a:t>3</a:t>
            </a:r>
            <a:endParaRPr kumimoji="0" lang="zh-CN" altLang="en-US" sz="2000" b="1" i="0" u="none" strike="noStrike" kern="0" cap="none" spc="0" normalizeH="0" baseline="0" noProof="0" dirty="0">
              <a:ln w="3175" cmpd="sng">
                <a:solidFill>
                  <a:srgbClr val="4F81BD">
                    <a:tint val="3000"/>
                  </a:srgbClr>
                </a:solidFill>
                <a:prstDash val="solid"/>
                <a:miter lim="800000"/>
              </a:ln>
              <a:solidFill>
                <a:srgbClr val="F79646">
                  <a:lumMod val="75000"/>
                </a:srgbClr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Arial Black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6789300" y="2708868"/>
            <a:ext cx="2160208" cy="408623"/>
          </a:xfrm>
          <a:prstGeom prst="round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销售质量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6732280" y="2732433"/>
            <a:ext cx="380990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 w="3175" cmpd="sng">
                  <a:solidFill>
                    <a:srgbClr val="4F81BD">
                      <a:tint val="3000"/>
                    </a:srgbClr>
                  </a:solidFill>
                  <a:prstDash val="solid"/>
                  <a:miter lim="800000"/>
                </a:ln>
                <a:solidFill>
                  <a:srgbClr val="1F497D">
                    <a:lumMod val="60000"/>
                    <a:lumOff val="40000"/>
                  </a:srgbClr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 Black" pitchFamily="34" charset="0"/>
              </a:rPr>
              <a:t>4</a:t>
            </a:r>
            <a:endParaRPr kumimoji="0" lang="zh-CN" altLang="en-US" sz="2000" b="1" i="0" u="none" strike="noStrike" kern="0" cap="none" spc="0" normalizeH="0" baseline="0" noProof="0" dirty="0">
              <a:ln w="3175" cmpd="sng">
                <a:solidFill>
                  <a:srgbClr val="4F81BD">
                    <a:tint val="3000"/>
                  </a:srgbClr>
                </a:solidFill>
                <a:prstDash val="solid"/>
                <a:miter lim="800000"/>
              </a:ln>
              <a:solidFill>
                <a:srgbClr val="1F497D">
                  <a:lumMod val="60000"/>
                  <a:lumOff val="40000"/>
                </a:srgbClr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Arial Black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2593944" y="3437332"/>
            <a:ext cx="1978056" cy="2079900"/>
          </a:xfrm>
          <a:prstGeom prst="roundRect">
            <a:avLst>
              <a:gd name="adj" fmla="val 3026"/>
            </a:avLst>
          </a:prstGeom>
          <a:solidFill>
            <a:sysClr val="window" lastClr="FFFFFF">
              <a:lumMod val="95000"/>
            </a:sysClr>
          </a:solidFill>
          <a:ln w="38100">
            <a:solidFill>
              <a:sysClr val="window" lastClr="FFFFFF">
                <a:lumMod val="95000"/>
              </a:sysClr>
            </a:solidFill>
          </a:ln>
        </p:spPr>
        <p:txBody>
          <a:bodyPr wrap="square" rtlCol="0">
            <a:noAutofit/>
          </a:bodyPr>
          <a:lstStyle/>
          <a:p>
            <a:pPr marL="285750" marR="0" lvl="0" indent="-28575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关键数据：</a:t>
            </a:r>
            <a:endParaRPr kumimoji="0" lang="en-US" altLang="zh-CN" sz="12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285750" marR="0" lvl="0" indent="-28575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月累计业绩达成</a:t>
            </a:r>
            <a:r>
              <a:rPr kumimoji="0" lang="en-US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”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进度要和时间进度对比</a:t>
            </a:r>
            <a:endParaRPr kumimoji="0" lang="en-US" altLang="zh-CN" sz="12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285750" marR="0" lvl="0" indent="-28575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档期任务达成</a:t>
            </a:r>
            <a:endParaRPr kumimoji="0" lang="en-US" altLang="zh-CN" sz="12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285750" marR="0" lvl="0" indent="-28575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注意：</a:t>
            </a:r>
            <a:endParaRPr kumimoji="0" lang="en-US" altLang="zh-CN" sz="11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285750" marR="0" lvl="0" indent="-28575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特殊时段任务档期管理</a:t>
            </a:r>
            <a:endParaRPr kumimoji="0" lang="en-US" altLang="zh-CN" sz="11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788028" y="3437332"/>
            <a:ext cx="1978056" cy="2079900"/>
          </a:xfrm>
          <a:prstGeom prst="roundRect">
            <a:avLst>
              <a:gd name="adj" fmla="val 3026"/>
            </a:avLst>
          </a:prstGeom>
          <a:solidFill>
            <a:srgbClr val="8064A2">
              <a:lumMod val="20000"/>
              <a:lumOff val="80000"/>
            </a:srgbClr>
          </a:solidFill>
          <a:ln w="38100">
            <a:solidFill>
              <a:sysClr val="window" lastClr="FFFFFF">
                <a:lumMod val="95000"/>
              </a:sysClr>
            </a:solidFill>
          </a:ln>
        </p:spPr>
        <p:txBody>
          <a:bodyPr wrap="square" rtlCol="0">
            <a:noAutofit/>
          </a:bodyPr>
          <a:lstStyle/>
          <a:p>
            <a:pPr marL="285750" marR="0" lvl="0" indent="-28575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关键数据：</a:t>
            </a:r>
            <a:endParaRPr kumimoji="0" lang="en-US" altLang="zh-CN" sz="12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285750" marR="0" lvl="0" indent="-28575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发货客户数量</a:t>
            </a:r>
            <a:endParaRPr kumimoji="0" lang="en-US" altLang="zh-CN" sz="12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285750" marR="0" lvl="0" indent="-28575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发货次数</a:t>
            </a:r>
            <a:endParaRPr kumimoji="0" lang="en-US" altLang="zh-CN" sz="12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285750" marR="0" lvl="0" indent="-28575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重点关注：</a:t>
            </a:r>
            <a:endParaRPr kumimoji="0" lang="en-US" altLang="zh-CN" sz="11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285750" marR="0" lvl="0" indent="-28575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当月前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15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天上面两项数据情况</a:t>
            </a:r>
            <a:endParaRPr kumimoji="0" lang="en-US" altLang="zh-CN" sz="11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285750" marR="0" lvl="0" indent="-28575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下半月及时跟进</a:t>
            </a:r>
            <a:endParaRPr kumimoji="0" lang="en-US" altLang="zh-CN" sz="11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285750" marR="0" lvl="0" indent="-28575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kumimoji="0" lang="en-US" altLang="zh-CN" sz="11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6948308" y="3437332"/>
            <a:ext cx="1978056" cy="2079900"/>
          </a:xfrm>
          <a:prstGeom prst="roundRect">
            <a:avLst>
              <a:gd name="adj" fmla="val 3026"/>
            </a:avLst>
          </a:prstGeom>
          <a:solidFill>
            <a:srgbClr val="1F497D">
              <a:lumMod val="20000"/>
              <a:lumOff val="80000"/>
            </a:srgbClr>
          </a:solidFill>
          <a:ln w="38100">
            <a:solidFill>
              <a:sysClr val="window" lastClr="FFFFFF">
                <a:lumMod val="95000"/>
              </a:sysClr>
            </a:solidFill>
          </a:ln>
        </p:spPr>
        <p:txBody>
          <a:bodyPr wrap="square" rtlCol="0">
            <a:noAutofit/>
          </a:bodyPr>
          <a:lstStyle/>
          <a:p>
            <a:pPr marL="285750" marR="0" lvl="0" indent="-28575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关键数据：</a:t>
            </a:r>
            <a:endParaRPr kumimoji="0" lang="en-US" altLang="zh-CN" sz="12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285750" marR="0" lvl="0" indent="-28575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产品结构</a:t>
            </a:r>
            <a:endParaRPr kumimoji="0" lang="en-US" altLang="zh-CN" sz="12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285750" marR="0" lvl="0" indent="-28575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区域结构</a:t>
            </a:r>
            <a:endParaRPr kumimoji="0" lang="en-US" altLang="zh-CN" sz="12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285750" marR="0" lvl="0" indent="-28575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重点客户和渠道结构</a:t>
            </a:r>
            <a:endParaRPr kumimoji="0" lang="en-US" altLang="zh-CN" sz="12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285750" marR="0" lvl="0" indent="-28575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衍生指标：</a:t>
            </a:r>
            <a:endParaRPr kumimoji="0" lang="en-US" altLang="zh-CN" sz="11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285750" marR="0" lvl="0" indent="-28575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平均价</a:t>
            </a:r>
            <a:endParaRPr kumimoji="0" lang="en-US" altLang="zh-CN" sz="11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285750" marR="0" lvl="0" indent="-28575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重点产品占比率</a:t>
            </a:r>
            <a:endParaRPr kumimoji="0" lang="en-US" altLang="zh-CN" sz="11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285750" marR="0" lvl="0" indent="-28575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1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285750" marR="0" lvl="0" indent="-28575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kumimoji="0" lang="en-US" altLang="zh-CN" sz="11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椭圆 2"/>
          <p:cNvSpPr/>
          <p:nvPr/>
        </p:nvSpPr>
        <p:spPr>
          <a:xfrm>
            <a:off x="4121692" y="1196672"/>
            <a:ext cx="1080000" cy="1080000"/>
          </a:xfrm>
          <a:prstGeom prst="ellipse">
            <a:avLst/>
          </a:prstGeom>
          <a:noFill/>
          <a:ln w="25400" cap="flat" cmpd="sng" algn="ctr">
            <a:solidFill>
              <a:srgbClr val="7BE26A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 w="6350">
                  <a:solidFill>
                    <a:sysClr val="window" lastClr="FFFFFF">
                      <a:lumMod val="85000"/>
                    </a:sysClr>
                  </a:solidFill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销售数据</a:t>
            </a:r>
            <a:endParaRPr kumimoji="0" lang="zh-CN" altLang="en-US" sz="2000" b="1" i="0" u="none" strike="noStrike" kern="0" cap="none" spc="0" normalizeH="0" baseline="0" noProof="0" dirty="0">
              <a:ln w="6350">
                <a:solidFill>
                  <a:sysClr val="window" lastClr="FFFFFF">
                    <a:lumMod val="85000"/>
                  </a:sysClr>
                </a:solidFill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cxnSp>
        <p:nvCxnSpPr>
          <p:cNvPr id="54" name="直接连接符 53"/>
          <p:cNvCxnSpPr>
            <a:stCxn id="55" idx="6"/>
          </p:cNvCxnSpPr>
          <p:nvPr/>
        </p:nvCxnSpPr>
        <p:spPr>
          <a:xfrm flipV="1">
            <a:off x="1547608" y="2060784"/>
            <a:ext cx="2592336" cy="563289"/>
          </a:xfrm>
          <a:prstGeom prst="line">
            <a:avLst/>
          </a:prstGeom>
          <a:noFill/>
          <a:ln w="9525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</a:ln>
          <a:effectLst/>
        </p:spPr>
      </p:cxnSp>
      <p:sp>
        <p:nvSpPr>
          <p:cNvPr id="55" name="流程图: 联系 54"/>
          <p:cNvSpPr/>
          <p:nvPr/>
        </p:nvSpPr>
        <p:spPr>
          <a:xfrm>
            <a:off x="1378019" y="2539278"/>
            <a:ext cx="169589" cy="169589"/>
          </a:xfrm>
          <a:prstGeom prst="flowChartConnector">
            <a:avLst/>
          </a:prstGeom>
          <a:solidFill>
            <a:srgbClr val="92D050"/>
          </a:solidFill>
          <a:ln w="25400" cap="flat" cmpd="sng" algn="ctr">
            <a:solidFill>
              <a:sysClr val="window" lastClr="FFFFFF">
                <a:lumMod val="8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cxnSp>
        <p:nvCxnSpPr>
          <p:cNvPr id="56" name="直接连接符 55"/>
          <p:cNvCxnSpPr>
            <a:stCxn id="57" idx="7"/>
          </p:cNvCxnSpPr>
          <p:nvPr/>
        </p:nvCxnSpPr>
        <p:spPr>
          <a:xfrm rot="5400000" flipH="1" flipV="1">
            <a:off x="3875861" y="2037566"/>
            <a:ext cx="240863" cy="719359"/>
          </a:xfrm>
          <a:prstGeom prst="line">
            <a:avLst/>
          </a:prstGeom>
          <a:noFill/>
          <a:ln w="9525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</a:ln>
          <a:effectLst/>
        </p:spPr>
      </p:cxnSp>
      <p:sp>
        <p:nvSpPr>
          <p:cNvPr id="57" name="流程图: 联系 56"/>
          <p:cNvSpPr/>
          <p:nvPr/>
        </p:nvSpPr>
        <p:spPr>
          <a:xfrm>
            <a:off x="3491860" y="2492840"/>
            <a:ext cx="169589" cy="169589"/>
          </a:xfrm>
          <a:prstGeom prst="flowChartConnector">
            <a:avLst/>
          </a:prstGeom>
          <a:solidFill>
            <a:srgbClr val="92D050"/>
          </a:solidFill>
          <a:ln w="25400" cap="flat" cmpd="sng" algn="ctr">
            <a:solidFill>
              <a:sysClr val="window" lastClr="FFFFFF">
                <a:lumMod val="8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cxnSp>
        <p:nvCxnSpPr>
          <p:cNvPr id="58" name="直接连接符 57"/>
          <p:cNvCxnSpPr>
            <a:stCxn id="59" idx="6"/>
          </p:cNvCxnSpPr>
          <p:nvPr/>
        </p:nvCxnSpPr>
        <p:spPr>
          <a:xfrm flipH="1" flipV="1">
            <a:off x="5004056" y="2276812"/>
            <a:ext cx="817673" cy="300823"/>
          </a:xfrm>
          <a:prstGeom prst="line">
            <a:avLst/>
          </a:prstGeom>
          <a:noFill/>
          <a:ln w="9525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</a:ln>
          <a:effectLst/>
        </p:spPr>
      </p:cxnSp>
      <p:sp>
        <p:nvSpPr>
          <p:cNvPr id="59" name="流程图: 联系 58"/>
          <p:cNvSpPr/>
          <p:nvPr/>
        </p:nvSpPr>
        <p:spPr>
          <a:xfrm>
            <a:off x="5652140" y="2492840"/>
            <a:ext cx="169589" cy="169589"/>
          </a:xfrm>
          <a:prstGeom prst="flowChartConnector">
            <a:avLst/>
          </a:prstGeom>
          <a:solidFill>
            <a:srgbClr val="92D050"/>
          </a:solidFill>
          <a:ln w="25400" cap="flat" cmpd="sng" algn="ctr">
            <a:solidFill>
              <a:sysClr val="window" lastClr="FFFFFF">
                <a:lumMod val="8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cxnSp>
        <p:nvCxnSpPr>
          <p:cNvPr id="60" name="直接连接符 59"/>
          <p:cNvCxnSpPr>
            <a:stCxn id="61" idx="6"/>
          </p:cNvCxnSpPr>
          <p:nvPr/>
        </p:nvCxnSpPr>
        <p:spPr>
          <a:xfrm flipH="1" flipV="1">
            <a:off x="5220084" y="2060784"/>
            <a:ext cx="2761925" cy="516851"/>
          </a:xfrm>
          <a:prstGeom prst="line">
            <a:avLst/>
          </a:prstGeom>
          <a:noFill/>
          <a:ln w="9525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</a:ln>
          <a:effectLst/>
        </p:spPr>
      </p:cxnSp>
      <p:sp>
        <p:nvSpPr>
          <p:cNvPr id="61" name="流程图: 联系 60"/>
          <p:cNvSpPr/>
          <p:nvPr/>
        </p:nvSpPr>
        <p:spPr>
          <a:xfrm>
            <a:off x="7812420" y="2492840"/>
            <a:ext cx="169589" cy="169589"/>
          </a:xfrm>
          <a:prstGeom prst="flowChartConnector">
            <a:avLst/>
          </a:prstGeom>
          <a:solidFill>
            <a:srgbClr val="92D050"/>
          </a:solidFill>
          <a:ln w="25400" cap="flat" cmpd="sng" algn="ctr">
            <a:solidFill>
              <a:sysClr val="window" lastClr="FFFFFF">
                <a:lumMod val="8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59733428"/>
      </p:ext>
    </p:extLst>
  </p:cSld>
  <p:clrMapOvr>
    <a:masterClrMapping/>
  </p:clrMapOvr>
  <p:transition spd="med" advTm="2000">
    <p:split/>
    <p:sndAc>
      <p:stSnd>
        <p:snd r:embed="rId3" name="push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6716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holehr.taobao.com">
  <a:themeElements>
    <a:clrScheme name="Standard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2A79FF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74747"/>
      </a:accent6>
      <a:hlink>
        <a:srgbClr val="C00000"/>
      </a:hlink>
      <a:folHlink>
        <a:srgbClr val="FFC0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2700">
          <a:solidFill>
            <a:srgbClr val="A50021"/>
          </a:solidFill>
          <a:round/>
          <a:headEnd/>
          <a:tailEnd/>
        </a:ln>
      </a:spPr>
      <a:bodyPr/>
      <a:lstStyle>
        <a:defPPr>
          <a:defRPr dirty="0"/>
        </a:defPPr>
      </a:lstStyle>
    </a:spDef>
  </a:objectDefaults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</TotalTime>
  <Words>266</Words>
  <Application>Microsoft Office PowerPoint</Application>
  <PresentationFormat>全屏显示(4:3)</PresentationFormat>
  <Paragraphs>52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wholehr.taobao.com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jccook</dc:creator>
  <cp:lastModifiedBy>jccook</cp:lastModifiedBy>
  <cp:revision>61</cp:revision>
  <dcterms:created xsi:type="dcterms:W3CDTF">2012-12-20T06:04:47Z</dcterms:created>
  <dcterms:modified xsi:type="dcterms:W3CDTF">2013-01-17T07:38:27Z</dcterms:modified>
</cp:coreProperties>
</file>