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2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BE2B1E8-8677-483B-AABE-31FE0A2C53EF}" type="slidenum">
              <a:rPr sz="1200" noProof="1">
                <a:solidFill>
                  <a:prstClr val="black"/>
                </a:solidFill>
              </a:rPr>
              <a:pPr algn="r"/>
              <a:t>1</a:t>
            </a:fld>
            <a:endParaRPr lang="de-DE" sz="1200" noProof="1">
              <a:solidFill>
                <a:prstClr val="black"/>
              </a:solidFill>
            </a:endParaRPr>
          </a:p>
        </p:txBody>
      </p:sp>
      <p:sp>
        <p:nvSpPr>
          <p:cNvPr id="33795" name="Rectangle 7"/>
          <p:cNvSpPr txBox="1">
            <a:spLocks noGrp="1" noChangeArrowheads="1"/>
          </p:cNvSpPr>
          <p:nvPr/>
        </p:nvSpPr>
        <p:spPr bwMode="auto">
          <a:xfrm>
            <a:off x="3887788" y="8689976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5B6D3EA-E3E5-4324-98EB-7942EF86D685}" type="slidenum">
              <a:rPr lang="en-GB" sz="1300">
                <a:solidFill>
                  <a:prstClr val="black"/>
                </a:solidFill>
              </a:rPr>
              <a:pPr algn="r" defTabSz="947738"/>
              <a:t>1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337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337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17.01.2013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组合 64"/>
          <p:cNvGrpSpPr/>
          <p:nvPr/>
        </p:nvGrpSpPr>
        <p:grpSpPr>
          <a:xfrm>
            <a:off x="2555333" y="4438977"/>
            <a:ext cx="937167" cy="927979"/>
            <a:chOff x="1526720" y="2028829"/>
            <a:chExt cx="937167" cy="927979"/>
          </a:xfrm>
        </p:grpSpPr>
        <p:sp>
          <p:nvSpPr>
            <p:cNvPr id="86" name="椭圆 85"/>
            <p:cNvSpPr/>
            <p:nvPr/>
          </p:nvSpPr>
          <p:spPr bwMode="auto">
            <a:xfrm>
              <a:off x="1526720" y="2028829"/>
              <a:ext cx="937167" cy="927979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09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alpha val="99000"/>
                  </a:sysClr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7" name="椭圆 86"/>
            <p:cNvSpPr/>
            <p:nvPr/>
          </p:nvSpPr>
          <p:spPr bwMode="auto">
            <a:xfrm>
              <a:off x="1857943" y="2373756"/>
              <a:ext cx="248966" cy="238123"/>
            </a:xfrm>
            <a:prstGeom prst="ellipse">
              <a:avLst/>
            </a:prstGeom>
            <a:solidFill>
              <a:srgbClr val="00B0F0"/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09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alpha val="99000"/>
                  </a:sysClr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 rot="20524013">
            <a:off x="4044401" y="2333546"/>
            <a:ext cx="937167" cy="927979"/>
            <a:chOff x="1526720" y="2028829"/>
            <a:chExt cx="937167" cy="927979"/>
          </a:xfrm>
        </p:grpSpPr>
        <p:sp>
          <p:nvSpPr>
            <p:cNvPr id="89" name="椭圆 88"/>
            <p:cNvSpPr/>
            <p:nvPr/>
          </p:nvSpPr>
          <p:spPr bwMode="auto">
            <a:xfrm>
              <a:off x="1526720" y="2028829"/>
              <a:ext cx="937167" cy="927979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09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alpha val="99000"/>
                  </a:sysClr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0" name="椭圆 89"/>
            <p:cNvSpPr/>
            <p:nvPr/>
          </p:nvSpPr>
          <p:spPr bwMode="auto">
            <a:xfrm>
              <a:off x="1857943" y="2373756"/>
              <a:ext cx="248966" cy="238123"/>
            </a:xfrm>
            <a:prstGeom prst="ellipse">
              <a:avLst/>
            </a:prstGeom>
            <a:solidFill>
              <a:srgbClr val="FFC000"/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09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alpha val="99000"/>
                  </a:sysClr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cxnSp>
        <p:nvCxnSpPr>
          <p:cNvPr id="91" name="直接连接符 90"/>
          <p:cNvCxnSpPr/>
          <p:nvPr/>
        </p:nvCxnSpPr>
        <p:spPr>
          <a:xfrm flipV="1">
            <a:off x="3135522" y="4363217"/>
            <a:ext cx="860414" cy="463989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</p:cxnSp>
      <p:cxnSp>
        <p:nvCxnSpPr>
          <p:cNvPr id="92" name="直接连接符 91"/>
          <p:cNvCxnSpPr/>
          <p:nvPr/>
        </p:nvCxnSpPr>
        <p:spPr>
          <a:xfrm rot="5400000" flipH="1" flipV="1">
            <a:off x="4176000" y="3219858"/>
            <a:ext cx="622308" cy="1588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</p:cxnSp>
      <p:sp>
        <p:nvSpPr>
          <p:cNvPr id="93" name="TextBox 92"/>
          <p:cNvSpPr txBox="1"/>
          <p:nvPr/>
        </p:nvSpPr>
        <p:spPr>
          <a:xfrm>
            <a:off x="2248867" y="5075253"/>
            <a:ext cx="1783063" cy="5139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0375" marR="0" lvl="0" indent="-460375" algn="ctr" defTabSz="9144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ysClr val="windowText" lastClr="000000"/>
                    </a:gs>
                    <a:gs pos="100000">
                      <a:sysClr val="windowText" lastClr="000000"/>
                    </a:gs>
                  </a:gsLst>
                  <a:lin ang="5400000" scaled="0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rPr>
              <a:t>区域</a:t>
            </a:r>
            <a:endParaRPr kumimoji="0" lang="en-US" altLang="zh-CN" sz="2000" b="1" i="0" u="none" strike="noStrike" kern="0" cap="none" spc="0" normalizeH="0" baseline="0" noProof="0" dirty="0" smtClean="0">
              <a:ln>
                <a:noFill/>
              </a:ln>
              <a:gradFill>
                <a:gsLst>
                  <a:gs pos="0">
                    <a:sysClr val="windowText" lastClr="000000"/>
                  </a:gs>
                  <a:gs pos="100000">
                    <a:sysClr val="windowText" lastClr="000000"/>
                  </a:gs>
                </a:gsLst>
                <a:lin ang="5400000" scaled="0"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5000" endA="300" endPos="45500" dir="5400000" sy="-100000" algn="bl" rotWithShape="0"/>
              </a:effectLst>
              <a:uLnTx/>
              <a:uFillTx/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460375" marR="0" lvl="0" indent="-460375" algn="ctr" defTabSz="9144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哪个区域需要重点巡查？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3600450" y="2042957"/>
            <a:ext cx="2051690" cy="5139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0375" marR="0" lvl="0" indent="-460375" algn="ctr" defTabSz="9144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ysClr val="windowText" lastClr="000000"/>
                    </a:gs>
                    <a:gs pos="100000">
                      <a:sysClr val="windowText" lastClr="000000"/>
                    </a:gs>
                  </a:gsLst>
                  <a:lin ang="5400000" scaled="0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rPr>
              <a:t>产品</a:t>
            </a: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gradFill>
                <a:gsLst>
                  <a:gs pos="0">
                    <a:sysClr val="windowText" lastClr="000000"/>
                  </a:gs>
                  <a:gs pos="100000">
                    <a:sysClr val="windowText" lastClr="000000"/>
                  </a:gs>
                </a:gsLst>
                <a:lin ang="5400000" scaled="0"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5000" endA="300" endPos="45500" dir="5400000" sy="-100000" algn="bl" rotWithShape="0"/>
              </a:effectLst>
              <a:uLnTx/>
              <a:uFillTx/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460375" marR="0" lvl="0" indent="-460375" algn="ctr" defTabSz="9144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哪个产品需要重点管理？</a:t>
            </a:r>
            <a:endParaRPr kumimoji="0" lang="zh-CN" altLang="en-US" sz="1400" b="0" i="0" u="none" strike="noStrike" kern="1200" cap="none" spc="0" normalizeH="0" baseline="0" noProof="0" dirty="0" smtClean="0">
              <a:ln>
                <a:noFill/>
              </a:ln>
              <a:gradFill>
                <a:gsLst>
                  <a:gs pos="0">
                    <a:sysClr val="windowText" lastClr="000000"/>
                  </a:gs>
                  <a:gs pos="100000">
                    <a:sysClr val="windowText" lastClr="000000"/>
                  </a:gs>
                </a:gsLst>
                <a:lin ang="5400000" scaled="0"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5000" endA="300" endPos="45500" dir="5400000" sy="-100000" algn="bl" rotWithShape="0"/>
              </a:effectLst>
              <a:uLnTx/>
              <a:uFillTx/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95" name="组合 94"/>
          <p:cNvGrpSpPr/>
          <p:nvPr/>
        </p:nvGrpSpPr>
        <p:grpSpPr>
          <a:xfrm rot="15872088">
            <a:off x="5473526" y="4334111"/>
            <a:ext cx="937167" cy="927979"/>
            <a:chOff x="1526720" y="2028829"/>
            <a:chExt cx="937167" cy="927979"/>
          </a:xfrm>
        </p:grpSpPr>
        <p:sp>
          <p:nvSpPr>
            <p:cNvPr id="96" name="椭圆 95"/>
            <p:cNvSpPr/>
            <p:nvPr/>
          </p:nvSpPr>
          <p:spPr bwMode="auto">
            <a:xfrm>
              <a:off x="1526720" y="2028829"/>
              <a:ext cx="937167" cy="927979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09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alpha val="99000"/>
                  </a:sysClr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7" name="椭圆 96"/>
            <p:cNvSpPr/>
            <p:nvPr/>
          </p:nvSpPr>
          <p:spPr bwMode="auto">
            <a:xfrm>
              <a:off x="1868829" y="2373756"/>
              <a:ext cx="248966" cy="238123"/>
            </a:xfrm>
            <a:prstGeom prst="ellipse">
              <a:avLst/>
            </a:prstGeom>
            <a:solidFill>
              <a:srgbClr val="1F497D">
                <a:lumMod val="40000"/>
                <a:lumOff val="60000"/>
              </a:srgbClr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09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alpha val="99000"/>
                  </a:sysClr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cxnSp>
        <p:nvCxnSpPr>
          <p:cNvPr id="98" name="直接连接符 97"/>
          <p:cNvCxnSpPr/>
          <p:nvPr/>
        </p:nvCxnSpPr>
        <p:spPr>
          <a:xfrm rot="10800000">
            <a:off x="4997191" y="4361858"/>
            <a:ext cx="828741" cy="385749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</p:cxnSp>
      <p:sp>
        <p:nvSpPr>
          <p:cNvPr id="99" name="TextBox 98"/>
          <p:cNvSpPr txBox="1"/>
          <p:nvPr/>
        </p:nvSpPr>
        <p:spPr>
          <a:xfrm>
            <a:off x="4680014" y="4962135"/>
            <a:ext cx="2499674" cy="5139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0375" marR="0" lvl="0" indent="-460375" algn="ctr" defTabSz="9144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ysClr val="windowText" lastClr="000000"/>
                    </a:gs>
                    <a:gs pos="100000">
                      <a:sysClr val="windowText" lastClr="000000"/>
                    </a:gs>
                  </a:gsLst>
                  <a:lin ang="5400000" scaled="0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rPr>
              <a:t>客户</a:t>
            </a:r>
            <a:endParaRPr kumimoji="0" lang="en-US" altLang="zh-CN" sz="2000" b="1" i="0" u="none" strike="noStrike" kern="0" cap="none" spc="0" normalizeH="0" baseline="0" noProof="0" dirty="0" smtClean="0">
              <a:ln>
                <a:noFill/>
              </a:ln>
              <a:gradFill>
                <a:gsLst>
                  <a:gs pos="0">
                    <a:sysClr val="windowText" lastClr="000000"/>
                  </a:gs>
                  <a:gs pos="100000">
                    <a:sysClr val="windowText" lastClr="000000"/>
                  </a:gs>
                </a:gsLst>
                <a:lin ang="5400000" scaled="0"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5000" endA="300" endPos="45500" dir="5400000" sy="-100000" algn="bl" rotWithShape="0"/>
              </a:effectLst>
              <a:uLnTx/>
              <a:uFillTx/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460375" marR="0" lvl="0" indent="-460375" algn="ctr" defTabSz="9144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哪个重点经销商的业绩不正常？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0" name="椭圆 99"/>
          <p:cNvSpPr/>
          <p:nvPr/>
        </p:nvSpPr>
        <p:spPr bwMode="auto">
          <a:xfrm rot="595559">
            <a:off x="3917615" y="3470581"/>
            <a:ext cx="1183851" cy="1183851"/>
          </a:xfrm>
          <a:prstGeom prst="ellipse">
            <a:avLst/>
          </a:prstGeom>
          <a:gradFill rotWithShape="1">
            <a:gsLst>
              <a:gs pos="0">
                <a:srgbClr val="C0504D">
                  <a:lumMod val="60000"/>
                  <a:lumOff val="40000"/>
                </a:srgbClr>
              </a:gs>
              <a:gs pos="80000">
                <a:srgbClr val="4BACC6">
                  <a:shade val="93000"/>
                  <a:satMod val="130000"/>
                </a:srgbClr>
              </a:gs>
              <a:gs pos="100000">
                <a:srgbClr val="4BACC6">
                  <a:shade val="94000"/>
                  <a:satMod val="135000"/>
                </a:srgbClr>
              </a:gs>
            </a:gsLst>
            <a:lin ang="16200000" scaled="0"/>
          </a:gradFill>
          <a:ln w="38100" cap="flat" cmpd="sng" algn="ctr">
            <a:solidFill>
              <a:sysClr val="window" lastClr="FFFFFF">
                <a:lumMod val="85000"/>
              </a:sysClr>
            </a:solidFill>
            <a:prstDash val="solid"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0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1" u="none" strike="noStrike" kern="0" cap="none" spc="0" normalizeH="0" baseline="0" noProof="0" dirty="0" smtClean="0">
              <a:ln>
                <a:noFill/>
              </a:ln>
              <a:solidFill>
                <a:sysClr val="window" lastClr="FFFFFF">
                  <a:alpha val="99000"/>
                </a:sysClr>
              </a:solidFill>
              <a:effectLst/>
              <a:uLnTx/>
              <a:uFillTx/>
              <a:latin typeface="Arial" pitchFamily="34" charset="0"/>
              <a:ea typeface="宋体"/>
              <a:cs typeface="Arial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3995936" y="3676603"/>
            <a:ext cx="1001254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lvl="0" indent="0" algn="ctr" defTabSz="9140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研究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0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主线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179512" y="997278"/>
            <a:ext cx="783190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分析销售数据通常是从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产品、区域、客户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三条主线来研究。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9733428"/>
      </p:ext>
    </p:extLst>
  </p:cSld>
  <p:clrMapOvr>
    <a:masterClrMapping/>
  </p:clrMapOvr>
  <p:transition spd="med" advTm="2000">
    <p:split/>
    <p:sndAc>
      <p:stSnd>
        <p:snd r:embed="rId3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71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199</Words>
  <Application>Microsoft Office PowerPoint</Application>
  <PresentationFormat>全屏显示(4:3)</PresentationFormat>
  <Paragraphs>27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jccook</cp:lastModifiedBy>
  <cp:revision>60</cp:revision>
  <dcterms:created xsi:type="dcterms:W3CDTF">2012-12-20T06:04:47Z</dcterms:created>
  <dcterms:modified xsi:type="dcterms:W3CDTF">2013-01-17T07:31:52Z</dcterms:modified>
</cp:coreProperties>
</file>