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9" r:id="rId4"/>
    <p:sldId id="262" r:id="rId5"/>
    <p:sldId id="297" r:id="rId6"/>
    <p:sldId id="293" r:id="rId7"/>
    <p:sldId id="312" r:id="rId8"/>
    <p:sldId id="302" r:id="rId9"/>
    <p:sldId id="303" r:id="rId10"/>
    <p:sldId id="306" r:id="rId11"/>
    <p:sldId id="308" r:id="rId12"/>
    <p:sldId id="310" r:id="rId13"/>
    <p:sldId id="261" r:id="rId14"/>
    <p:sldId id="313" r:id="rId15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D99694"/>
    <a:srgbClr val="F2F2F2"/>
    <a:srgbClr val="AAE600"/>
    <a:srgbClr val="FFFFFF"/>
    <a:srgbClr val="D9D9D9"/>
    <a:srgbClr val="000000"/>
    <a:srgbClr val="4A7EBB"/>
    <a:srgbClr val="BFBFBF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25" autoAdjust="0"/>
    <p:restoredTop sz="97063" autoAdjust="0"/>
  </p:normalViewPr>
  <p:slideViewPr>
    <p:cSldViewPr snapToObjects="1">
      <p:cViewPr>
        <p:scale>
          <a:sx n="83" d="100"/>
          <a:sy n="83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414634146341465"/>
          <c:y val="0.15064102564102563"/>
          <c:w val="0.53658536585365857"/>
          <c:h val="0.70512820512820518"/>
        </c:manualLayout>
      </c:layout>
      <c:radarChart>
        <c:radarStyle val="fill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公司A</c:v>
                </c:pt>
              </c:strCache>
            </c:strRef>
          </c:tx>
          <c:spPr>
            <a:solidFill>
              <a:srgbClr val="00B0F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20</c:v>
                </c:pt>
                <c:pt idx="1">
                  <c:v>27</c:v>
                </c:pt>
                <c:pt idx="2">
                  <c:v>90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公司b</c:v>
                </c:pt>
              </c:strCache>
            </c:strRef>
          </c:tx>
          <c:spPr>
            <a:solidFill>
              <a:srgbClr val="FFC00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  <a:effectLst/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40</c:v>
                </c:pt>
                <c:pt idx="1">
                  <c:v>78</c:v>
                </c:pt>
                <c:pt idx="2">
                  <c:v>84</c:v>
                </c:pt>
                <c:pt idx="3">
                  <c:v>50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公司c</c:v>
                </c:pt>
              </c:strCache>
            </c:strRef>
          </c:tx>
          <c:spPr>
            <a:solidFill>
              <a:srgbClr val="92D050"/>
            </a:solidFill>
            <a:ln w="12700"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0"/>
              </a:gradFill>
            </a:ln>
          </c:spPr>
          <c:cat>
            <c:strRef>
              <c:f>Sheet1!$B$1:$E$1</c:f>
              <c:strCache>
                <c:ptCount val="4"/>
                <c:pt idx="0">
                  <c:v>团队执行力</c:v>
                </c:pt>
                <c:pt idx="1">
                  <c:v>市场定位</c:v>
                </c:pt>
                <c:pt idx="2">
                  <c:v>企业文化</c:v>
                </c:pt>
                <c:pt idx="3">
                  <c:v>战略持续性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39</c:v>
                </c:pt>
                <c:pt idx="1">
                  <c:v>66</c:v>
                </c:pt>
                <c:pt idx="2">
                  <c:v>67</c:v>
                </c:pt>
                <c:pt idx="3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6922624"/>
        <c:axId val="136924160"/>
      </c:radarChart>
      <c:catAx>
        <c:axId val="1369226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600" b="1" i="0" u="none" strike="noStrike" baseline="0">
                <a:ln w="31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Arial"/>
              </a:defRPr>
            </a:pPr>
            <a:endParaRPr lang="zh-CN"/>
          </a:p>
        </c:txPr>
        <c:crossAx val="136924160"/>
        <c:crosses val="autoZero"/>
        <c:auto val="0"/>
        <c:lblAlgn val="ctr"/>
        <c:lblOffset val="100"/>
        <c:noMultiLvlLbl val="0"/>
      </c:catAx>
      <c:valAx>
        <c:axId val="136924160"/>
        <c:scaling>
          <c:orientation val="minMax"/>
        </c:scaling>
        <c:delete val="0"/>
        <c:axPos val="l"/>
        <c:numFmt formatCode="General" sourceLinked="1"/>
        <c:majorTickMark val="in"/>
        <c:minorTickMark val="none"/>
        <c:tickLblPos val="high"/>
        <c:spPr>
          <a:ln w="4365">
            <a:solidFill>
              <a:schemeClr val="bg1">
                <a:lumMod val="75000"/>
              </a:schemeClr>
            </a:solidFill>
            <a:prstDash val="solid"/>
          </a:ln>
        </c:spPr>
        <c:txPr>
          <a:bodyPr rot="0" vert="horz"/>
          <a:lstStyle/>
          <a:p>
            <a:pPr>
              <a:defRPr sz="962" b="0" i="0" u="none" strike="noStrike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Arial"/>
                <a:cs typeface="Arial"/>
              </a:defRPr>
            </a:pPr>
            <a:endParaRPr lang="zh-CN"/>
          </a:p>
        </c:txPr>
        <c:crossAx val="136922624"/>
        <c:crosses val="autoZero"/>
        <c:crossBetween val="midCat"/>
        <c:majorUnit val="20"/>
      </c:valAx>
      <c:spPr>
        <a:noFill/>
        <a:ln w="34916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375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zh-CN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E06C3C-18C0-4C17-91AF-49759180F195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6E578-2192-49C7-BCF7-4E29EF7E10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10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56E578-2192-49C7-BCF7-4E29EF7E10B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457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539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465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2559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6531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490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261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963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8644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973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331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9309" y="32210"/>
            <a:ext cx="8229600" cy="1143000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71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217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393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475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327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721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99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7092280" y="0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258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203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0557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86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495161" y="6453336"/>
            <a:ext cx="1816809" cy="246856"/>
            <a:chOff x="4843424" y="6383787"/>
            <a:chExt cx="1816809" cy="246856"/>
          </a:xfrm>
        </p:grpSpPr>
        <p:pic>
          <p:nvPicPr>
            <p:cNvPr id="17" name="Picture 2" descr="H:\桌面\design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" descr="H:\桌面\tanker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 userDrawn="1"/>
        </p:nvSpPr>
        <p:spPr>
          <a:xfrm>
            <a:off x="465693" y="6356350"/>
            <a:ext cx="1846277" cy="3438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053AC-7632-4A5B-A2D6-EFBD0B52C3F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A324B-99B4-42C1-BC50-9DADF8316F4B}" type="datetimeFigureOut">
              <a:rPr lang="zh-CN" altLang="en-US" smtClean="0"/>
              <a:pPr/>
              <a:t>2013/1/17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092280" y="0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65693" y="1135377"/>
            <a:ext cx="15953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Tankertanker</a:t>
            </a:r>
            <a:r>
              <a:rPr lang="en-US" altLang="zh-CN" sz="1050" baseline="0" dirty="0" smtClean="0">
                <a:solidFill>
                  <a:schemeClr val="bg1"/>
                </a:solidFill>
                <a:effectLst/>
                <a:latin typeface="Verdana" pitchFamily="34" charset="0"/>
                <a:cs typeface="Verdana" pitchFamily="34" charset="0"/>
              </a:rPr>
              <a:t> Design</a:t>
            </a:r>
            <a:endParaRPr lang="zh-CN" altLang="en-US" sz="1050" dirty="0">
              <a:solidFill>
                <a:schemeClr val="bg1"/>
              </a:solidFill>
              <a:effectLst/>
              <a:latin typeface="Verdana" pitchFamily="34" charset="0"/>
              <a:cs typeface="Verdana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401616" cy="405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 userDrawn="1"/>
        </p:nvGrpSpPr>
        <p:grpSpPr>
          <a:xfrm>
            <a:off x="7226771" y="6566520"/>
            <a:ext cx="1816809" cy="246856"/>
            <a:chOff x="4843424" y="6383787"/>
            <a:chExt cx="1816809" cy="246856"/>
          </a:xfrm>
        </p:grpSpPr>
        <p:pic>
          <p:nvPicPr>
            <p:cNvPr id="12" name="Picture 2" descr="H:\桌面\design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H:\桌面\tanker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8298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3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emf"/><Relationship Id="rId4" Type="http://schemas.openxmlformats.org/officeDocument/2006/relationships/oleObject" Target="../embeddings/Microsoft_Excel_97-2003____1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hyperlink" Target="http://www.1ppt.com/moban/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3" y="2577355"/>
            <a:ext cx="5614987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H:\桌面\tank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6459364"/>
            <a:ext cx="1776412" cy="35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4636026" y="3501008"/>
            <a:ext cx="450797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5011470" y="3645024"/>
            <a:ext cx="413253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5371510" y="3789040"/>
            <a:ext cx="37724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H:\桌面\00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2762005"/>
            <a:ext cx="3787402" cy="1075597"/>
          </a:xfrm>
          <a:prstGeom prst="rect">
            <a:avLst/>
          </a:prstGeom>
          <a:noFill/>
          <a:effectLst>
            <a:outerShdw blurRad="63500" sx="101000" sy="101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7816" y="2722116"/>
            <a:ext cx="82867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20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2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30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柱状图分析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52342473"/>
              </p:ext>
            </p:extLst>
          </p:nvPr>
        </p:nvGraphicFramePr>
        <p:xfrm>
          <a:off x="1547664" y="1442119"/>
          <a:ext cx="5305425" cy="407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图表" r:id="rId4" imgW="5333810" imgH="4095940" progId="Excel.Chart.8">
                  <p:embed/>
                </p:oleObj>
              </mc:Choice>
              <mc:Fallback>
                <p:oleObj name="图表" r:id="rId4" imgW="5333810" imgH="4095940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442119"/>
                        <a:ext cx="5305425" cy="407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6875961" y="3940182"/>
            <a:ext cx="169688" cy="169688"/>
          </a:xfrm>
          <a:prstGeom prst="rect">
            <a:avLst/>
          </a:prstGeom>
          <a:solidFill>
            <a:srgbClr val="92D05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879457" y="4205636"/>
            <a:ext cx="169688" cy="169688"/>
          </a:xfrm>
          <a:prstGeom prst="rect">
            <a:avLst/>
          </a:prstGeom>
          <a:solidFill>
            <a:srgbClr val="FFC00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883731" y="4466816"/>
            <a:ext cx="169688" cy="169688"/>
          </a:xfrm>
          <a:prstGeom prst="rect">
            <a:avLst/>
          </a:prstGeom>
          <a:solidFill>
            <a:srgbClr val="00B0F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7077177" y="3843324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80673" y="414264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77177" y="440382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999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0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29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30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时间线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691680" y="1579959"/>
            <a:ext cx="3665631" cy="483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亚太航空中心最佳机场发展奖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759841" y="3674546"/>
            <a:ext cx="7049299" cy="161422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noProof="1">
              <a:solidFill>
                <a:srgbClr val="000000"/>
              </a:solidFill>
              <a:ea typeface="ＭＳ Ｐゴシック" pitchFamily="34" charset="-128"/>
            </a:endParaRPr>
          </a:p>
        </p:txBody>
      </p:sp>
      <p:sp>
        <p:nvSpPr>
          <p:cNvPr id="37" name="Pentagon 12"/>
          <p:cNvSpPr>
            <a:spLocks noChangeArrowheads="1"/>
          </p:cNvSpPr>
          <p:nvPr/>
        </p:nvSpPr>
        <p:spPr bwMode="auto">
          <a:xfrm>
            <a:off x="1689596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8" name="Pentagon 12"/>
          <p:cNvSpPr>
            <a:spLocks noChangeArrowheads="1"/>
          </p:cNvSpPr>
          <p:nvPr/>
        </p:nvSpPr>
        <p:spPr bwMode="auto">
          <a:xfrm>
            <a:off x="2565896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9" name="Pentagon 12"/>
          <p:cNvSpPr>
            <a:spLocks noChangeArrowheads="1"/>
          </p:cNvSpPr>
          <p:nvPr/>
        </p:nvSpPr>
        <p:spPr bwMode="auto">
          <a:xfrm>
            <a:off x="3443784" y="3401497"/>
            <a:ext cx="9271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0" name="Pentagon 12"/>
          <p:cNvSpPr>
            <a:spLocks noChangeArrowheads="1"/>
          </p:cNvSpPr>
          <p:nvPr/>
        </p:nvSpPr>
        <p:spPr bwMode="auto">
          <a:xfrm>
            <a:off x="4370884" y="3401497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4" name="Pentagon 12"/>
          <p:cNvSpPr>
            <a:spLocks noChangeArrowheads="1"/>
          </p:cNvSpPr>
          <p:nvPr/>
        </p:nvSpPr>
        <p:spPr bwMode="auto">
          <a:xfrm>
            <a:off x="5263059" y="3401497"/>
            <a:ext cx="900112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5" name="Pentagon 12"/>
          <p:cNvSpPr>
            <a:spLocks noChangeArrowheads="1"/>
          </p:cNvSpPr>
          <p:nvPr/>
        </p:nvSpPr>
        <p:spPr bwMode="auto">
          <a:xfrm>
            <a:off x="6156821" y="340149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6" name="Pentagon 12"/>
          <p:cNvSpPr>
            <a:spLocks noChangeArrowheads="1"/>
          </p:cNvSpPr>
          <p:nvPr/>
        </p:nvSpPr>
        <p:spPr bwMode="auto">
          <a:xfrm>
            <a:off x="7053759" y="3401497"/>
            <a:ext cx="900112" cy="287337"/>
          </a:xfrm>
          <a:prstGeom prst="homePlate">
            <a:avLst>
              <a:gd name="adj" fmla="val 41986"/>
            </a:avLst>
          </a:prstGeom>
          <a:solidFill>
            <a:srgbClr val="FFC000"/>
          </a:solidFill>
          <a:ln>
            <a:noFill/>
          </a:ln>
          <a:effectLst/>
          <a:ex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7" name="Pentagon 12"/>
          <p:cNvSpPr>
            <a:spLocks noChangeArrowheads="1"/>
          </p:cNvSpPr>
          <p:nvPr/>
        </p:nvSpPr>
        <p:spPr bwMode="auto">
          <a:xfrm>
            <a:off x="827584" y="3401497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48" name="Line 18"/>
          <p:cNvSpPr>
            <a:spLocks noChangeShapeType="1"/>
          </p:cNvSpPr>
          <p:nvPr/>
        </p:nvSpPr>
        <p:spPr bwMode="auto">
          <a:xfrm>
            <a:off x="169118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19"/>
          <p:cNvSpPr>
            <a:spLocks noChangeShapeType="1"/>
          </p:cNvSpPr>
          <p:nvPr/>
        </p:nvSpPr>
        <p:spPr bwMode="auto">
          <a:xfrm>
            <a:off x="2584946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20"/>
          <p:cNvSpPr>
            <a:spLocks noChangeShapeType="1"/>
          </p:cNvSpPr>
          <p:nvPr/>
        </p:nvSpPr>
        <p:spPr bwMode="auto">
          <a:xfrm>
            <a:off x="3478709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21"/>
          <p:cNvSpPr>
            <a:spLocks noChangeShapeType="1"/>
          </p:cNvSpPr>
          <p:nvPr/>
        </p:nvSpPr>
        <p:spPr bwMode="auto">
          <a:xfrm>
            <a:off x="4372471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22"/>
          <p:cNvSpPr>
            <a:spLocks noChangeShapeType="1"/>
          </p:cNvSpPr>
          <p:nvPr/>
        </p:nvSpPr>
        <p:spPr bwMode="auto">
          <a:xfrm>
            <a:off x="616158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23"/>
          <p:cNvSpPr>
            <a:spLocks noChangeShapeType="1"/>
          </p:cNvSpPr>
          <p:nvPr/>
        </p:nvSpPr>
        <p:spPr bwMode="auto">
          <a:xfrm>
            <a:off x="5266234" y="341102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Pentagon 12"/>
          <p:cNvSpPr>
            <a:spLocks noChangeArrowheads="1"/>
          </p:cNvSpPr>
          <p:nvPr/>
        </p:nvSpPr>
        <p:spPr bwMode="auto">
          <a:xfrm>
            <a:off x="755576" y="3403084"/>
            <a:ext cx="6192837" cy="287338"/>
          </a:xfrm>
          <a:prstGeom prst="homePlate">
            <a:avLst>
              <a:gd name="adj" fmla="val 0"/>
            </a:avLst>
          </a:prstGeom>
          <a:solidFill>
            <a:srgbClr val="00B0F0"/>
          </a:solidFill>
          <a:ln>
            <a:noFill/>
          </a:ln>
          <a:effectLst/>
          <a:extLst/>
        </p:spPr>
        <p:txBody>
          <a:bodyPr anchor="ctr"/>
          <a:lstStyle/>
          <a:p>
            <a:pPr indent="-342900" algn="ctr">
              <a:buFont typeface="Calibri" pitchFamily="34" charset="0"/>
              <a:buAutoNum type="arabicPeriod"/>
            </a:pPr>
            <a:endParaRPr lang="zh-CN" noProof="1">
              <a:solidFill>
                <a:srgbClr val="FFFFFF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5" name="Text Box 67"/>
          <p:cNvSpPr txBox="1">
            <a:spLocks noChangeArrowheads="1"/>
          </p:cNvSpPr>
          <p:nvPr/>
        </p:nvSpPr>
        <p:spPr bwMode="auto">
          <a:xfrm>
            <a:off x="1141529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2008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6" name="Text Box 68"/>
          <p:cNvSpPr txBox="1">
            <a:spLocks noChangeArrowheads="1"/>
          </p:cNvSpPr>
          <p:nvPr/>
        </p:nvSpPr>
        <p:spPr bwMode="auto">
          <a:xfrm>
            <a:off x="2869721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2010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7" name="Text Box 69"/>
          <p:cNvSpPr txBox="1">
            <a:spLocks noChangeArrowheads="1"/>
          </p:cNvSpPr>
          <p:nvPr/>
        </p:nvSpPr>
        <p:spPr bwMode="auto">
          <a:xfrm>
            <a:off x="3741775" y="3401497"/>
            <a:ext cx="75821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2010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8" name="Text Box 70"/>
          <p:cNvSpPr txBox="1">
            <a:spLocks noChangeArrowheads="1"/>
          </p:cNvSpPr>
          <p:nvPr/>
        </p:nvSpPr>
        <p:spPr bwMode="auto">
          <a:xfrm>
            <a:off x="4597913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2011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59" name="Text Box 71"/>
          <p:cNvSpPr txBox="1">
            <a:spLocks noChangeArrowheads="1"/>
          </p:cNvSpPr>
          <p:nvPr/>
        </p:nvSpPr>
        <p:spPr bwMode="auto">
          <a:xfrm>
            <a:off x="5394821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2011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1" name="Text Box 73"/>
          <p:cNvSpPr txBox="1">
            <a:spLocks noChangeArrowheads="1"/>
          </p:cNvSpPr>
          <p:nvPr/>
        </p:nvSpPr>
        <p:spPr bwMode="auto">
          <a:xfrm>
            <a:off x="6948264" y="3401497"/>
            <a:ext cx="860876" cy="2880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201*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62" name="Text Box 74"/>
          <p:cNvSpPr txBox="1">
            <a:spLocks noChangeArrowheads="1"/>
          </p:cNvSpPr>
          <p:nvPr/>
        </p:nvSpPr>
        <p:spPr bwMode="auto">
          <a:xfrm>
            <a:off x="2005625" y="3401497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2009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91680" y="1776156"/>
            <a:ext cx="72008" cy="1809974"/>
            <a:chOff x="792076" y="1505874"/>
            <a:chExt cx="72008" cy="1809974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828080" y="1505874"/>
              <a:ext cx="0" cy="18099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流程图: 联系 4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Text Box 73"/>
          <p:cNvSpPr txBox="1">
            <a:spLocks noChangeArrowheads="1"/>
          </p:cNvSpPr>
          <p:nvPr/>
        </p:nvSpPr>
        <p:spPr bwMode="auto">
          <a:xfrm>
            <a:off x="6092486" y="3401498"/>
            <a:ext cx="855778" cy="28800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2012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627784" y="2063874"/>
            <a:ext cx="72008" cy="1542083"/>
            <a:chOff x="792076" y="1773765"/>
            <a:chExt cx="72008" cy="1542083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828080" y="1773765"/>
              <a:ext cx="0" cy="154208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流程图: 联系 69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2634561" y="1888132"/>
            <a:ext cx="3665631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国际机场协会年度服务最快提升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奖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491880" y="2372047"/>
            <a:ext cx="72008" cy="1218887"/>
            <a:chOff x="792076" y="2096966"/>
            <a:chExt cx="72008" cy="1218887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828080" y="2096966"/>
              <a:ext cx="0" cy="121888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流程图: 联系 73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3455218" y="2190913"/>
            <a:ext cx="385308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全球旅客满意度最佳服务机场第四名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355976" y="2681143"/>
            <a:ext cx="72008" cy="909790"/>
            <a:chOff x="792076" y="2406062"/>
            <a:chExt cx="72008" cy="909790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828080" y="2406062"/>
              <a:ext cx="0" cy="90979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流程图: 联系 77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4355976" y="2550953"/>
            <a:ext cx="385308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国内首家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Skytrax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四星机场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5220072" y="2981490"/>
            <a:ext cx="72008" cy="614693"/>
            <a:chOff x="792076" y="2701159"/>
            <a:chExt cx="72008" cy="614693"/>
          </a:xfrm>
        </p:grpSpPr>
        <p:cxnSp>
          <p:nvCxnSpPr>
            <p:cNvPr id="86" name="直接连接符 85"/>
            <p:cNvCxnSpPr/>
            <p:nvPr/>
          </p:nvCxnSpPr>
          <p:spPr>
            <a:xfrm flipV="1">
              <a:off x="828080" y="2701159"/>
              <a:ext cx="0" cy="61469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流程图: 联系 86"/>
            <p:cNvSpPr/>
            <p:nvPr/>
          </p:nvSpPr>
          <p:spPr>
            <a:xfrm>
              <a:off x="792076" y="3243839"/>
              <a:ext cx="72008" cy="72008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5255418" y="2838985"/>
            <a:ext cx="2412926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 flipV="1">
            <a:off x="5940152" y="3524175"/>
            <a:ext cx="72008" cy="648072"/>
            <a:chOff x="792076" y="2807541"/>
            <a:chExt cx="72008" cy="508311"/>
          </a:xfrm>
        </p:grpSpPr>
        <p:cxnSp>
          <p:nvCxnSpPr>
            <p:cNvPr id="91" name="直接连接符 90"/>
            <p:cNvCxnSpPr/>
            <p:nvPr/>
          </p:nvCxnSpPr>
          <p:spPr>
            <a:xfrm flipV="1">
              <a:off x="828080" y="2807541"/>
              <a:ext cx="0" cy="508311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流程图: 联系 91"/>
            <p:cNvSpPr/>
            <p:nvPr/>
          </p:nvSpPr>
          <p:spPr>
            <a:xfrm>
              <a:off x="792076" y="3260057"/>
              <a:ext cx="72008" cy="55790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3851920" y="3812207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 flipV="1">
            <a:off x="6804248" y="3524175"/>
            <a:ext cx="72008" cy="1008112"/>
            <a:chOff x="792076" y="2525146"/>
            <a:chExt cx="72008" cy="790706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828080" y="2525146"/>
              <a:ext cx="0" cy="79070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流程图: 联系 96"/>
            <p:cNvSpPr/>
            <p:nvPr/>
          </p:nvSpPr>
          <p:spPr>
            <a:xfrm>
              <a:off x="792076" y="3260057"/>
              <a:ext cx="72008" cy="55790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4644008" y="4172247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1" name="组合 100"/>
          <p:cNvGrpSpPr/>
          <p:nvPr/>
        </p:nvGrpSpPr>
        <p:grpSpPr>
          <a:xfrm flipV="1">
            <a:off x="7596336" y="3524175"/>
            <a:ext cx="72008" cy="1440160"/>
            <a:chOff x="792076" y="2186272"/>
            <a:chExt cx="72008" cy="1129580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828080" y="2186272"/>
              <a:ext cx="0" cy="112958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流程图: 联系 102"/>
            <p:cNvSpPr/>
            <p:nvPr/>
          </p:nvSpPr>
          <p:spPr>
            <a:xfrm>
              <a:off x="792076" y="3262012"/>
              <a:ext cx="72008" cy="53837"/>
            </a:xfrm>
            <a:prstGeom prst="flowChartConnector">
              <a:avLst/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5436096" y="4544010"/>
            <a:ext cx="223224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最佳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机场第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名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596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6546830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3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04831" y="6616402"/>
            <a:ext cx="1816809" cy="246856"/>
            <a:chOff x="4843424" y="6383787"/>
            <a:chExt cx="1816809" cy="246856"/>
          </a:xfrm>
        </p:grpSpPr>
        <p:pic>
          <p:nvPicPr>
            <p:cNvPr id="6146" name="Picture 2" descr="H:\桌面\design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153" y="6383787"/>
              <a:ext cx="720080" cy="246856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8" name="Picture 3" descr="H:\桌面\tanker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424" y="6383787"/>
              <a:ext cx="1101372" cy="21948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40371"/>
            <a:ext cx="4999037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" name="TextBox 179"/>
          <p:cNvSpPr txBox="1"/>
          <p:nvPr/>
        </p:nvSpPr>
        <p:spPr>
          <a:xfrm>
            <a:off x="3328814" y="3167108"/>
            <a:ext cx="955004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altLang="zh-CN" sz="16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Author</a:t>
            </a:r>
          </a:p>
        </p:txBody>
      </p:sp>
      <p:pic>
        <p:nvPicPr>
          <p:cNvPr id="181" name="Picture 3" descr="H:\桌面\tanke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64" y="3161557"/>
            <a:ext cx="1326418" cy="26433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2" name="TextBox 181"/>
          <p:cNvSpPr txBox="1"/>
          <p:nvPr/>
        </p:nvSpPr>
        <p:spPr>
          <a:xfrm>
            <a:off x="3335231" y="3491523"/>
            <a:ext cx="955004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altLang="zh-CN" sz="16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Email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345707" y="3491523"/>
            <a:ext cx="238653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itankertanker@gmail.com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3007104" y="3779555"/>
            <a:ext cx="1302181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altLang="zh-CN" sz="1600" b="1" dirty="0" err="1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Microblog</a:t>
            </a:r>
            <a:endParaRPr lang="en-US" altLang="zh-CN" sz="1600" b="1" dirty="0" smtClean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4345707" y="3779555"/>
            <a:ext cx="2386533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z="14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weibo.com/</a:t>
            </a:r>
            <a:r>
              <a:rPr lang="en-US" altLang="zh-CN" sz="1400" b="1" dirty="0" err="1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tankertanker</a:t>
            </a:r>
            <a:endParaRPr lang="en-US" altLang="zh-CN" sz="1400" b="1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86" name="Picture 2" descr="H:\桌面\坦克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987" y="2482366"/>
            <a:ext cx="1615093" cy="5145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7" name="TextBox 186"/>
          <p:cNvSpPr txBox="1"/>
          <p:nvPr/>
        </p:nvSpPr>
        <p:spPr>
          <a:xfrm>
            <a:off x="3685170" y="2051363"/>
            <a:ext cx="128116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CN" sz="16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by</a:t>
            </a:r>
          </a:p>
        </p:txBody>
      </p:sp>
      <p:sp>
        <p:nvSpPr>
          <p:cNvPr id="361" name="TextBox 360"/>
          <p:cNvSpPr txBox="1"/>
          <p:nvPr/>
        </p:nvSpPr>
        <p:spPr>
          <a:xfrm>
            <a:off x="3707904" y="1412776"/>
            <a:ext cx="128116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CN" sz="16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A</a:t>
            </a:r>
          </a:p>
        </p:txBody>
      </p:sp>
      <p:sp>
        <p:nvSpPr>
          <p:cNvPr id="362" name="TextBox 361"/>
          <p:cNvSpPr txBox="1"/>
          <p:nvPr/>
        </p:nvSpPr>
        <p:spPr>
          <a:xfrm>
            <a:off x="3722888" y="1740471"/>
            <a:ext cx="1281160" cy="297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zh-CN" sz="16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  <a:cs typeface="Arial" pitchFamily="34" charset="0"/>
              </a:rPr>
              <a:t>Slides Work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487" y="6070436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76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  <p:bldP spid="182" grpId="0"/>
      <p:bldP spid="183" grpId="0"/>
      <p:bldP spid="184" grpId="0"/>
      <p:bldP spid="185" grpId="0"/>
      <p:bldP spid="187" grpId="0"/>
      <p:bldP spid="361" grpId="0"/>
      <p:bldP spid="3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763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Ryan\桌面\张飞副本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848" y="2183662"/>
            <a:ext cx="5143536" cy="417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332656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21313804">
            <a:off x="854273" y="3060411"/>
            <a:ext cx="3290621" cy="778955"/>
            <a:chOff x="1027576" y="3279322"/>
            <a:chExt cx="3290621" cy="778955"/>
          </a:xfrm>
        </p:grpSpPr>
        <p:sp>
          <p:nvSpPr>
            <p:cNvPr id="15" name="圆角矩形标注 14"/>
            <p:cNvSpPr/>
            <p:nvPr/>
          </p:nvSpPr>
          <p:spPr bwMode="auto">
            <a:xfrm rot="20785716">
              <a:off x="1027576" y="3279322"/>
              <a:ext cx="3290621" cy="778955"/>
            </a:xfrm>
            <a:prstGeom prst="wedgeRoundRectCallout">
              <a:avLst>
                <a:gd name="adj1" fmla="val 32306"/>
                <a:gd name="adj2" fmla="val 84974"/>
                <a:gd name="adj3" fmla="val 16667"/>
              </a:avLst>
            </a:prstGeom>
            <a:solidFill>
              <a:schemeClr val="bg1">
                <a:lumMod val="75000"/>
              </a:schemeClr>
            </a:solidFill>
            <a:ln w="9525" cap="flat" cmpd="sng" algn="ctr">
              <a:solidFill>
                <a:schemeClr val="accent3">
                  <a:lumMod val="40000"/>
                  <a:lumOff val="6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026" name="Picture 2" descr="H:\桌面\扫描200012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76176">
              <a:off x="1224667" y="3365743"/>
              <a:ext cx="2868612" cy="622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16" y="836712"/>
            <a:ext cx="41338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711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Documents and Settings\Administrator\桌面\live_color-rainbow-selecte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69" y="2621431"/>
            <a:ext cx="3846907" cy="28850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3" descr="C:\Documents and Settings\Administrator\桌面\live_color-rainbow-selected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632" y="2595806"/>
            <a:ext cx="3872784" cy="290441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8576"/>
            <a:ext cx="5385792" cy="114300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彩虹</a:t>
            </a:r>
            <a:r>
              <a:rPr lang="zh-CN" altLang="en-US" dirty="0"/>
              <a:t>系列</a:t>
            </a:r>
            <a:r>
              <a:rPr lang="zh-CN" altLang="en-US" dirty="0" smtClean="0"/>
              <a:t>主题</a:t>
            </a:r>
            <a:r>
              <a:rPr lang="zh-CN" altLang="en-US" dirty="0"/>
              <a:t>模</a:t>
            </a:r>
            <a:r>
              <a:rPr lang="zh-CN" altLang="en-US" dirty="0" smtClean="0"/>
              <a:t>版之</a:t>
            </a:r>
            <a:r>
              <a:rPr lang="en-US" altLang="zh-CN" dirty="0" smtClean="0"/>
              <a:t>……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ea typeface="微软雅黑" pitchFamily="34" charset="-122"/>
              <a:cs typeface="Arial Unicode MS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ine 2403"/>
          <p:cNvSpPr>
            <a:spLocks noChangeShapeType="1"/>
          </p:cNvSpPr>
          <p:nvPr/>
        </p:nvSpPr>
        <p:spPr bwMode="auto">
          <a:xfrm flipH="1">
            <a:off x="2051720" y="1749603"/>
            <a:ext cx="1714826" cy="743293"/>
          </a:xfrm>
          <a:prstGeom prst="line">
            <a:avLst/>
          </a:prstGeom>
          <a:noFill/>
          <a:ln w="28575" cap="rnd">
            <a:solidFill>
              <a:srgbClr val="92D050"/>
            </a:solidFill>
            <a:prstDash val="sysDot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2403"/>
          <p:cNvSpPr>
            <a:spLocks noChangeShapeType="1"/>
          </p:cNvSpPr>
          <p:nvPr/>
        </p:nvSpPr>
        <p:spPr bwMode="auto">
          <a:xfrm>
            <a:off x="4613488" y="1916833"/>
            <a:ext cx="894615" cy="643508"/>
          </a:xfrm>
          <a:prstGeom prst="line">
            <a:avLst/>
          </a:prstGeom>
          <a:noFill/>
          <a:ln w="28575" cap="rnd">
            <a:solidFill>
              <a:srgbClr val="FFC000"/>
            </a:solidFill>
            <a:prstDash val="sysDot"/>
            <a:round/>
            <a:headEnd/>
            <a:tailEnd type="oval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539552" y="5888885"/>
            <a:ext cx="3421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首先呈现给大家的是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91680" y="2420888"/>
            <a:ext cx="360040" cy="360040"/>
          </a:xfrm>
          <a:prstGeom prst="ellipse">
            <a:avLst/>
          </a:prstGeom>
          <a:solidFill>
            <a:srgbClr val="00B0F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Arial Black" pitchFamily="34" charset="0"/>
              </a:rPr>
              <a:t>1</a:t>
            </a:r>
            <a:endParaRPr lang="zh-CN" altLang="en-US" sz="2400" dirty="0">
              <a:latin typeface="Arial Black" pitchFamily="34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5508104" y="2492896"/>
            <a:ext cx="360040" cy="36004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rial Black" pitchFamily="34" charset="0"/>
              </a:rPr>
              <a:t>2</a:t>
            </a:r>
            <a:endParaRPr lang="zh-CN" altLang="en-US" sz="2400" dirty="0">
              <a:latin typeface="Arial Black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82" y="1014460"/>
            <a:ext cx="3421688" cy="10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标题 1"/>
          <p:cNvSpPr txBox="1">
            <a:spLocks/>
          </p:cNvSpPr>
          <p:nvPr/>
        </p:nvSpPr>
        <p:spPr>
          <a:xfrm>
            <a:off x="4788024" y="998364"/>
            <a:ext cx="1656184" cy="106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4000" dirty="0" smtClean="0">
                <a:ln w="12700">
                  <a:solidFill>
                    <a:srgbClr val="DEDEDE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</a:rPr>
              <a:t>分为：</a:t>
            </a:r>
            <a:endParaRPr lang="zh-CN" altLang="en-US" sz="4000" dirty="0">
              <a:ln w="12700">
                <a:solidFill>
                  <a:srgbClr val="DEDEDE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052736"/>
            <a:ext cx="1023937" cy="1023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37" y="2358976"/>
            <a:ext cx="317658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827" y="2325639"/>
            <a:ext cx="317658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5841260"/>
            <a:ext cx="18478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10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10"/>
          <p:cNvGrpSpPr>
            <a:grpSpLocks/>
          </p:cNvGrpSpPr>
          <p:nvPr/>
        </p:nvGrpSpPr>
        <p:grpSpPr bwMode="auto">
          <a:xfrm>
            <a:off x="0" y="3408784"/>
            <a:ext cx="9144000" cy="1676400"/>
            <a:chOff x="0" y="2086"/>
            <a:chExt cx="5760" cy="1056"/>
          </a:xfrm>
        </p:grpSpPr>
        <p:sp>
          <p:nvSpPr>
            <p:cNvPr id="35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"/>
          <p:cNvSpPr/>
          <p:nvPr/>
        </p:nvSpPr>
        <p:spPr bwMode="auto">
          <a:xfrm>
            <a:off x="1655297" y="1998429"/>
            <a:ext cx="5292080" cy="758952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中国第一国门</a:t>
            </a:r>
            <a:endParaRPr lang="en-IN" altLang="zh-CN" sz="28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首级</a:t>
            </a:r>
            <a:r>
              <a:rPr lang="zh-CN" altLang="en-US" dirty="0" smtClean="0"/>
              <a:t>目录标题</a:t>
            </a:r>
            <a:endParaRPr lang="zh-CN" altLang="en-US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7"/>
          <p:cNvCxnSpPr/>
          <p:nvPr/>
        </p:nvCxnSpPr>
        <p:spPr>
          <a:xfrm>
            <a:off x="0" y="1988840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9"/>
          <p:cNvSpPr/>
          <p:nvPr/>
        </p:nvSpPr>
        <p:spPr bwMode="auto">
          <a:xfrm>
            <a:off x="1656184" y="2758907"/>
            <a:ext cx="5292080" cy="758952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夯实安全管理</a:t>
            </a:r>
            <a:endParaRPr lang="en-IN" altLang="zh-CN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14"/>
          <p:cNvSpPr/>
          <p:nvPr/>
        </p:nvSpPr>
        <p:spPr bwMode="auto">
          <a:xfrm>
            <a:off x="1656184" y="3530796"/>
            <a:ext cx="5292080" cy="758952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倡行中国服务</a:t>
            </a:r>
            <a:endParaRPr lang="en-IN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18"/>
          <p:cNvSpPr/>
          <p:nvPr/>
        </p:nvSpPr>
        <p:spPr bwMode="auto">
          <a:xfrm>
            <a:off x="1656184" y="4290810"/>
            <a:ext cx="5292080" cy="75895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en-US" altLang="zh-CN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打造国际枢纽</a:t>
            </a:r>
            <a:endParaRPr lang="en-IN" sz="28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Straight Connector 31"/>
          <p:cNvCxnSpPr/>
          <p:nvPr/>
        </p:nvCxnSpPr>
        <p:spPr>
          <a:xfrm>
            <a:off x="1655297" y="2757259"/>
            <a:ext cx="5292967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2"/>
          <p:cNvCxnSpPr/>
          <p:nvPr/>
        </p:nvCxnSpPr>
        <p:spPr>
          <a:xfrm>
            <a:off x="1655297" y="3517859"/>
            <a:ext cx="5292967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3"/>
          <p:cNvCxnSpPr/>
          <p:nvPr/>
        </p:nvCxnSpPr>
        <p:spPr>
          <a:xfrm>
            <a:off x="1655297" y="4289748"/>
            <a:ext cx="5292967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4"/>
          <p:cNvCxnSpPr/>
          <p:nvPr/>
        </p:nvCxnSpPr>
        <p:spPr>
          <a:xfrm>
            <a:off x="0" y="5049762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835696" y="2109309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perspectiveContrastingLeftFacing">
              <a:rot lat="0" lon="2400000" rev="2138678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1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835696" y="2853897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perspectiveContrastingLeftFacing">
              <a:rot lat="0" lon="2400000" rev="2138678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2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835696" y="3633352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perspectiveContrastingLeftFacing">
              <a:rot lat="0" lon="2400000" rev="2138678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3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835696" y="4401690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scene3d>
            <a:camera prst="perspectiveContrastingLeftFacing">
              <a:rot lat="0" lon="2400000" rev="2138678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4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7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接连接符 26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9"/>
          <p:cNvSpPr/>
          <p:nvPr/>
        </p:nvSpPr>
        <p:spPr bwMode="auto">
          <a:xfrm>
            <a:off x="-887" y="1998429"/>
            <a:ext cx="9144000" cy="758952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200" b="1" dirty="0" smtClean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第一国门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：北京首都国际机场是“中国第一国门</a:t>
            </a:r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en-IN" altLang="zh-CN" sz="22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二级目录标题</a:t>
            </a:r>
            <a:endParaRPr lang="zh-CN" altLang="en-US" dirty="0"/>
          </a:p>
        </p:txBody>
      </p:sp>
      <p:cxnSp>
        <p:nvCxnSpPr>
          <p:cNvPr id="18" name="Straight Connector 7"/>
          <p:cNvCxnSpPr/>
          <p:nvPr/>
        </p:nvCxnSpPr>
        <p:spPr>
          <a:xfrm>
            <a:off x="0" y="1988840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9"/>
          <p:cNvSpPr/>
          <p:nvPr/>
        </p:nvSpPr>
        <p:spPr bwMode="auto">
          <a:xfrm>
            <a:off x="0" y="2758907"/>
            <a:ext cx="9144000" cy="758952"/>
          </a:xfrm>
          <a:prstGeom prst="rect">
            <a:avLst/>
          </a:prstGeom>
          <a:gradFill flip="none" rotWithShape="1">
            <a:gsLst>
              <a:gs pos="0">
                <a:srgbClr val="FFC00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飞速发展</a:t>
            </a:r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：得益于首都优势，首都机场年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旅客</a:t>
            </a:r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吞吐量全球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IN" altLang="zh-CN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14"/>
          <p:cNvSpPr/>
          <p:nvPr/>
        </p:nvSpPr>
        <p:spPr bwMode="auto">
          <a:xfrm>
            <a:off x="0" y="3530796"/>
            <a:ext cx="9144000" cy="758952"/>
          </a:xfrm>
          <a:prstGeom prst="rect">
            <a:avLst/>
          </a:prstGeom>
          <a:gradFill flip="none" rotWithShape="1">
            <a:gsLst>
              <a:gs pos="0">
                <a:srgbClr val="92D050"/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2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T3</a:t>
            </a:r>
            <a:r>
              <a:rPr lang="zh-CN" altLang="en-US" sz="2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启用</a:t>
            </a:r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世界上最大单体航站楼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——3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号航站楼竣工</a:t>
            </a:r>
            <a:endParaRPr lang="en-IN" altLang="zh-CN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Rectangle 18"/>
          <p:cNvSpPr/>
          <p:nvPr/>
        </p:nvSpPr>
        <p:spPr bwMode="auto">
          <a:xfrm>
            <a:off x="0" y="4290810"/>
            <a:ext cx="9144000" cy="758952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36" tIns="54864" rIns="365760" bIns="54864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741363" indent="-1588"/>
            <a:r>
              <a:rPr lang="en-US" altLang="zh-CN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200" b="1" dirty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新机场规划</a:t>
            </a:r>
            <a:r>
              <a:rPr lang="zh-CN" altLang="en-US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：筹备建设中的首都第二机场，正在孵化</a:t>
            </a:r>
            <a:r>
              <a:rPr lang="en-US" altLang="zh-CN" sz="2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IN" sz="2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Straight Connector 31"/>
          <p:cNvCxnSpPr/>
          <p:nvPr/>
        </p:nvCxnSpPr>
        <p:spPr>
          <a:xfrm>
            <a:off x="0" y="2745970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2"/>
          <p:cNvCxnSpPr/>
          <p:nvPr/>
        </p:nvCxnSpPr>
        <p:spPr>
          <a:xfrm>
            <a:off x="0" y="3517859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3"/>
          <p:cNvCxnSpPr/>
          <p:nvPr/>
        </p:nvCxnSpPr>
        <p:spPr>
          <a:xfrm>
            <a:off x="0" y="4289748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bg1"/>
                </a:gs>
                <a:gs pos="61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4"/>
          <p:cNvCxnSpPr/>
          <p:nvPr/>
        </p:nvCxnSpPr>
        <p:spPr>
          <a:xfrm>
            <a:off x="0" y="5049762"/>
            <a:ext cx="914400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79512" y="2109309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1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79512" y="2853897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2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79512" y="3633352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3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79512" y="4401690"/>
            <a:ext cx="576064" cy="576064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800" dirty="0" smtClean="0">
                <a:solidFill>
                  <a:schemeClr val="bg1">
                    <a:lumMod val="95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4</a:t>
            </a:r>
            <a:endParaRPr lang="zh-CN" altLang="en-US" sz="3800" dirty="0">
              <a:solidFill>
                <a:schemeClr val="bg1">
                  <a:lumMod val="95000"/>
                </a:scheme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32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SWOT</a:t>
            </a:r>
            <a:r>
              <a:rPr lang="zh-CN" altLang="en-US" dirty="0" smtClean="0"/>
              <a:t>分析图</a:t>
            </a:r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1566000" y="1963436"/>
            <a:ext cx="2952000" cy="1537572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566000" y="3691628"/>
            <a:ext cx="2952000" cy="1537572"/>
          </a:xfrm>
          <a:prstGeom prst="rect">
            <a:avLst/>
          </a:prstGeom>
          <a:solidFill>
            <a:srgbClr val="92D05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716016" y="1963436"/>
            <a:ext cx="2952000" cy="1537572"/>
          </a:xfrm>
          <a:prstGeom prst="rect">
            <a:avLst/>
          </a:prstGeom>
          <a:solidFill>
            <a:srgbClr val="FFC000"/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716016" y="3691628"/>
            <a:ext cx="2952000" cy="15375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solidFill>
              <a:schemeClr val="bg1">
                <a:lumMod val="85000"/>
              </a:schemeClr>
            </a:solidFill>
            <a:prstDash val="solid"/>
          </a:ln>
          <a:effectLst>
            <a:outerShdw blurRad="76200" dir="18900000" sy="23000" kx="-1200000" algn="bl" rotWithShape="0">
              <a:schemeClr val="bg1">
                <a:lumMod val="50000"/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823668" y="2276872"/>
            <a:ext cx="15969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spc="-15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STRENGTHS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508104" y="2276872"/>
            <a:ext cx="17924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kern="0" spc="-150" dirty="0" smtClean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WEAKNESSES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1820595" y="3933056"/>
            <a:ext cx="20313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kern="0" spc="-150" dirty="0" smtClean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OPPORTUNITIES</a:t>
            </a:r>
          </a:p>
          <a:p>
            <a:pPr>
              <a:defRPr/>
            </a:pPr>
            <a:r>
              <a:rPr kumimoji="0" lang="en-US" altLang="zh-CN" sz="2000" b="0" i="0" u="none" strike="noStrike" kern="0" cap="none" spc="-15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-</a:t>
            </a:r>
          </a:p>
          <a:p>
            <a:pPr>
              <a:defRPr/>
            </a:pPr>
            <a:r>
              <a:rPr lang="en-US" altLang="zh-CN" sz="2000" kern="0" spc="-150" dirty="0"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  <a:endParaRPr kumimoji="0" lang="zh-CN" altLang="en-US" sz="2000" b="0" i="0" u="none" strike="noStrike" kern="0" cap="none" spc="-150" normalizeH="0" baseline="0" noProof="0" dirty="0" smtClean="0">
              <a:ln>
                <a:noFill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580047" y="4005064"/>
            <a:ext cx="13663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THREATS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-</a:t>
            </a:r>
          </a:p>
          <a:p>
            <a:r>
              <a:rPr lang="en-US" altLang="zh-CN" sz="2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ea typeface="宋体" pitchFamily="2" charset="-122"/>
                <a:cs typeface="Arial" pitchFamily="34" charset="0"/>
              </a:rPr>
              <a:t>-</a:t>
            </a:r>
          </a:p>
        </p:txBody>
      </p:sp>
      <p:sp>
        <p:nvSpPr>
          <p:cNvPr id="3" name="矩形 2"/>
          <p:cNvSpPr/>
          <p:nvPr/>
        </p:nvSpPr>
        <p:spPr>
          <a:xfrm>
            <a:off x="3779912" y="2537609"/>
            <a:ext cx="9252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S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01817" y="2551002"/>
            <a:ext cx="121058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W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48957" y="3356992"/>
            <a:ext cx="103906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O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95446" y="3341420"/>
            <a:ext cx="9252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latin typeface="Arial Black" pitchFamily="34" charset="0"/>
              </a:rPr>
              <a:t>T</a:t>
            </a:r>
            <a:endParaRPr lang="zh-CN" altLang="en-US" sz="8000" b="1" cap="none" spc="0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latin typeface="Arial Black" pitchFamily="34" charset="0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V="1">
            <a:off x="1403648" y="1772816"/>
            <a:ext cx="0" cy="3672000"/>
          </a:xfrm>
          <a:prstGeom prst="straightConnector1">
            <a:avLst/>
          </a:prstGeom>
          <a:noFill/>
          <a:ln w="31750" cap="flat" cmpd="sng" algn="ctr">
            <a:gradFill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0"/>
            </a:gradFill>
            <a:prstDash val="solid"/>
            <a:tailEnd type="triangle" w="med" len="lg"/>
          </a:ln>
          <a:effectLst/>
        </p:spPr>
      </p:cxnSp>
      <p:cxnSp>
        <p:nvCxnSpPr>
          <p:cNvPr id="42" name="直接箭头连接符 41"/>
          <p:cNvCxnSpPr/>
          <p:nvPr/>
        </p:nvCxnSpPr>
        <p:spPr>
          <a:xfrm>
            <a:off x="1403648" y="5436000"/>
            <a:ext cx="6408712" cy="0"/>
          </a:xfrm>
          <a:prstGeom prst="straightConnector1">
            <a:avLst/>
          </a:prstGeom>
          <a:noFill/>
          <a:ln w="31750" cap="flat" cmpd="sng" algn="ctr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  <a:prstDash val="solid"/>
            <a:tailEnd type="triangle" w="med" len="lg"/>
          </a:ln>
          <a:effectLst/>
        </p:spPr>
      </p:cxnSp>
      <p:cxnSp>
        <p:nvCxnSpPr>
          <p:cNvPr id="24" name="直接连接符 23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91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10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36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图形与文字，文化建设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436093" y="908720"/>
            <a:ext cx="2864099" cy="2873109"/>
            <a:chOff x="5652120" y="1295287"/>
            <a:chExt cx="4003796" cy="4016392"/>
          </a:xfrm>
        </p:grpSpPr>
        <p:grpSp>
          <p:nvGrpSpPr>
            <p:cNvPr id="35" name="Gruppieren 10"/>
            <p:cNvGrpSpPr/>
            <p:nvPr/>
          </p:nvGrpSpPr>
          <p:grpSpPr>
            <a:xfrm>
              <a:off x="5652120" y="1295287"/>
              <a:ext cx="4003796" cy="4016392"/>
              <a:chOff x="1979518" y="1061926"/>
              <a:chExt cx="4534093" cy="4548357"/>
            </a:xfrm>
            <a:solidFill>
              <a:schemeClr val="bg1">
                <a:lumMod val="65000"/>
              </a:schemeClr>
            </a:solidFill>
            <a:effectLst>
              <a:outerShdw blurRad="723900" dist="50800" dir="6120000" algn="ctr" rotWithShape="0">
                <a:srgbClr val="000000">
                  <a:alpha val="57000"/>
                </a:srgbClr>
              </a:outerShdw>
            </a:effectLst>
            <a:scene3d>
              <a:camera prst="perspectiveFront" fov="5400000">
                <a:rot lat="19653974" lon="19492282" rev="1671675"/>
              </a:camera>
              <a:lightRig rig="threePt" dir="t"/>
            </a:scene3d>
          </p:grpSpPr>
          <p:sp>
            <p:nvSpPr>
              <p:cNvPr id="40" name="Träne 6"/>
              <p:cNvSpPr/>
              <p:nvPr/>
            </p:nvSpPr>
            <p:spPr>
              <a:xfrm>
                <a:off x="1979518" y="3425883"/>
                <a:ext cx="2184400" cy="2184400"/>
              </a:xfrm>
              <a:prstGeom prst="teardrop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p3d extrusionH="190500" prstMaterial="matte">
                <a:bevelT w="0" h="0" prst="divot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600"/>
              </a:p>
            </p:txBody>
          </p:sp>
          <p:sp>
            <p:nvSpPr>
              <p:cNvPr id="41" name="Träne 7"/>
              <p:cNvSpPr/>
              <p:nvPr/>
            </p:nvSpPr>
            <p:spPr>
              <a:xfrm flipH="1">
                <a:off x="4329209" y="3425883"/>
                <a:ext cx="2184400" cy="2184400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p3d extrusionH="190500" prstMaterial="matte">
                <a:bevelT w="0" h="0" prst="divot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航班正常</a:t>
                </a:r>
                <a:endParaRPr lang="de-DE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räne 8"/>
              <p:cNvSpPr/>
              <p:nvPr/>
            </p:nvSpPr>
            <p:spPr>
              <a:xfrm flipV="1">
                <a:off x="1979518" y="1061926"/>
                <a:ext cx="2184400" cy="2184400"/>
              </a:xfrm>
              <a:prstGeom prst="teardrop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p3d extrusionH="190500" prstMaterial="matte">
                <a:bevelT w="0" h="0" prst="divot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600" dirty="0"/>
              </a:p>
            </p:txBody>
          </p:sp>
          <p:sp>
            <p:nvSpPr>
              <p:cNvPr id="43" name="Träne 9"/>
              <p:cNvSpPr/>
              <p:nvPr/>
            </p:nvSpPr>
            <p:spPr>
              <a:xfrm flipH="1" flipV="1">
                <a:off x="4329210" y="1061926"/>
                <a:ext cx="2184401" cy="2184400"/>
              </a:xfrm>
              <a:prstGeom prst="teardrop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p3d extrusionH="190500" prstMaterial="matte">
                <a:bevelT w="0" h="0" prst="divot"/>
                <a:bevelB w="0" h="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600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 rot="159588">
              <a:off x="5684648" y="2429263"/>
              <a:ext cx="1555385" cy="516299"/>
            </a:xfrm>
            <a:prstGeom prst="rect">
              <a:avLst/>
            </a:prstGeom>
            <a:noFill/>
            <a:scene3d>
              <a:camera prst="perspectiveHeroicExtremeRightFacing">
                <a:rot lat="0" lon="20400000" rev="6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中国服务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313701" y="4079536"/>
              <a:ext cx="1630965" cy="516299"/>
            </a:xfrm>
            <a:prstGeom prst="rect">
              <a:avLst/>
            </a:prstGeom>
            <a:noFill/>
            <a:scene3d>
              <a:camera prst="perspectiveHeroicExtremeRightFacing" fov="3900000">
                <a:rot lat="0" lon="19800000" rev="60000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中国服务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21369801">
              <a:off x="7368098" y="2318092"/>
              <a:ext cx="1541457" cy="473273"/>
            </a:xfrm>
            <a:prstGeom prst="rect">
              <a:avLst/>
            </a:prstGeom>
            <a:noFill/>
            <a:scene3d>
              <a:camera prst="perspectiveHeroicExtremeRightFacing" fov="4800000">
                <a:rot lat="21451282" lon="20092188" rev="254881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国门形象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62657" y="4221088"/>
            <a:ext cx="2025167" cy="1980726"/>
            <a:chOff x="1041646" y="3342549"/>
            <a:chExt cx="2025167" cy="1980726"/>
          </a:xfrm>
          <a:effectLst>
            <a:outerShdw blurRad="76200" dir="18900000" sy="23000" kx="-1200000" algn="bl" rotWithShape="0">
              <a:schemeClr val="bg1">
                <a:lumMod val="50000"/>
                <a:alpha val="20000"/>
              </a:schemeClr>
            </a:outerShdw>
          </a:effectLst>
        </p:grpSpPr>
        <p:sp>
          <p:nvSpPr>
            <p:cNvPr id="6" name="TextBox 5"/>
            <p:cNvSpPr txBox="1"/>
            <p:nvPr/>
          </p:nvSpPr>
          <p:spPr>
            <a:xfrm>
              <a:off x="1043608" y="3845947"/>
              <a:ext cx="2016224" cy="1477328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rgbClr val="00B0F0"/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北京首都国际机场高度重视自身肩负的社会责任，努力建设资源节约型、环境友好型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机场。 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单圆角矩形 6"/>
            <p:cNvSpPr/>
            <p:nvPr/>
          </p:nvSpPr>
          <p:spPr>
            <a:xfrm>
              <a:off x="1041646" y="3342549"/>
              <a:ext cx="2025167" cy="503398"/>
            </a:xfrm>
            <a:prstGeom prst="round1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责任与使命</a:t>
              </a:r>
              <a:endParaRPr lang="zh-CN" altLang="en-US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10929" y="4221088"/>
            <a:ext cx="2025167" cy="1991564"/>
            <a:chOff x="1041646" y="3331711"/>
            <a:chExt cx="2025167" cy="1991564"/>
          </a:xfrm>
          <a:effectLst>
            <a:outerShdw blurRad="76200" dir="18900000" sy="23000" kx="-1200000" algn="bl" rotWithShape="0">
              <a:schemeClr val="bg1">
                <a:lumMod val="50000"/>
                <a:alpha val="20000"/>
              </a:schemeClr>
            </a:outerShdw>
          </a:effectLst>
        </p:grpSpPr>
        <p:sp>
          <p:nvSpPr>
            <p:cNvPr id="25" name="TextBox 24"/>
            <p:cNvSpPr txBox="1"/>
            <p:nvPr/>
          </p:nvSpPr>
          <p:spPr>
            <a:xfrm>
              <a:off x="1043608" y="3845947"/>
              <a:ext cx="2016224" cy="1477328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rgbClr val="FFC000"/>
                  </a:gs>
                  <a:gs pos="50000">
                    <a:srgbClr val="FFFF00"/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北京首都国际机场高度重视自身肩负的社会责任，努力建设资源节约型、环境友好型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机场。 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单圆角矩形 25"/>
            <p:cNvSpPr/>
            <p:nvPr/>
          </p:nvSpPr>
          <p:spPr>
            <a:xfrm>
              <a:off x="1041646" y="3331711"/>
              <a:ext cx="2025167" cy="514236"/>
            </a:xfrm>
            <a:prstGeom prst="round1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服务与承诺</a:t>
              </a:r>
              <a:endParaRPr lang="zh-CN" altLang="en-US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59201" y="4221088"/>
            <a:ext cx="2025167" cy="1991564"/>
            <a:chOff x="1041646" y="3331711"/>
            <a:chExt cx="2025167" cy="1991564"/>
          </a:xfrm>
          <a:effectLst>
            <a:outerShdw blurRad="76200" dir="18900000" sy="23000" kx="-1200000" algn="bl" rotWithShape="0">
              <a:schemeClr val="bg1">
                <a:lumMod val="50000"/>
                <a:alpha val="20000"/>
              </a:schemeClr>
            </a:outerShdw>
          </a:effectLst>
        </p:grpSpPr>
        <p:sp>
          <p:nvSpPr>
            <p:cNvPr id="28" name="TextBox 27"/>
            <p:cNvSpPr txBox="1"/>
            <p:nvPr/>
          </p:nvSpPr>
          <p:spPr>
            <a:xfrm>
              <a:off x="1043608" y="3845947"/>
              <a:ext cx="2016224" cy="1477328"/>
            </a:xfrm>
            <a:prstGeom prst="rect">
              <a:avLst/>
            </a:prstGeom>
            <a:noFill/>
            <a:ln>
              <a:gradFill flip="none" rotWithShape="1">
                <a:gsLst>
                  <a:gs pos="0">
                    <a:srgbClr val="92D050"/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>
                      <a:lumMod val="20000"/>
                      <a:lumOff val="80000"/>
                    </a:schemeClr>
                  </a:gs>
                </a:gsLst>
                <a:lin ang="13500000" scaled="1"/>
                <a:tileRect/>
              </a:gra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北京首都国际机场高度重视自身肩负的社会责任，努力建设资源节约型、环境友好型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机场。 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单圆角矩形 28"/>
            <p:cNvSpPr/>
            <p:nvPr/>
          </p:nvSpPr>
          <p:spPr>
            <a:xfrm>
              <a:off x="1041646" y="3331711"/>
              <a:ext cx="2025167" cy="514236"/>
            </a:xfrm>
            <a:prstGeom prst="round1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目标与愿景</a:t>
              </a:r>
              <a:endParaRPr lang="zh-CN" altLang="en-US" sz="2400" b="1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43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0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125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126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图形与文字，战略分解</a:t>
            </a:r>
            <a:endParaRPr lang="zh-CN" altLang="en-US" dirty="0"/>
          </a:p>
        </p:txBody>
      </p:sp>
      <p:sp>
        <p:nvSpPr>
          <p:cNvPr id="39" name="Freeform 330"/>
          <p:cNvSpPr>
            <a:spLocks/>
          </p:cNvSpPr>
          <p:nvPr/>
        </p:nvSpPr>
        <p:spPr bwMode="auto">
          <a:xfrm>
            <a:off x="911887" y="1974753"/>
            <a:ext cx="5207000" cy="3935412"/>
          </a:xfrm>
          <a:custGeom>
            <a:avLst/>
            <a:gdLst>
              <a:gd name="T0" fmla="*/ 0 w 4400"/>
              <a:gd name="T1" fmla="*/ 0 h 2903"/>
              <a:gd name="T2" fmla="*/ 0 w 4400"/>
              <a:gd name="T3" fmla="*/ 2479 h 2903"/>
              <a:gd name="T4" fmla="*/ 3280 w 4400"/>
              <a:gd name="T5" fmla="*/ 2479 h 2903"/>
              <a:gd name="T6" fmla="*/ 0 60000 65536"/>
              <a:gd name="T7" fmla="*/ 0 60000 65536"/>
              <a:gd name="T8" fmla="*/ 0 60000 65536"/>
              <a:gd name="T9" fmla="*/ 0 w 4400"/>
              <a:gd name="T10" fmla="*/ 0 h 2903"/>
              <a:gd name="T11" fmla="*/ 4400 w 4400"/>
              <a:gd name="T12" fmla="*/ 2903 h 29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" h="2903">
                <a:moveTo>
                  <a:pt x="0" y="0"/>
                </a:moveTo>
                <a:lnTo>
                  <a:pt x="0" y="2903"/>
                </a:lnTo>
                <a:lnTo>
                  <a:pt x="4400" y="2903"/>
                </a:lnTo>
              </a:path>
            </a:pathLst>
          </a:cu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ko-KR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86226" y="3090018"/>
            <a:ext cx="3093686" cy="3025282"/>
            <a:chOff x="686226" y="3090018"/>
            <a:chExt cx="3093686" cy="3025282"/>
          </a:xfrm>
        </p:grpSpPr>
        <p:sp>
          <p:nvSpPr>
            <p:cNvPr id="95" name="椭圆 94"/>
            <p:cNvSpPr/>
            <p:nvPr/>
          </p:nvSpPr>
          <p:spPr>
            <a:xfrm rot="21383256">
              <a:off x="1816330" y="5164592"/>
              <a:ext cx="1872821" cy="654330"/>
            </a:xfrm>
            <a:prstGeom prst="ellipse">
              <a:avLst/>
            </a:prstGeom>
            <a:solidFill>
              <a:schemeClr val="bg1">
                <a:lumMod val="75000"/>
                <a:alpha val="64000"/>
              </a:schemeClr>
            </a:solidFill>
            <a:ln w="38100">
              <a:solidFill>
                <a:srgbClr val="F2F2F2">
                  <a:alpha val="61961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Arc 327"/>
            <p:cNvSpPr>
              <a:spLocks/>
            </p:cNvSpPr>
            <p:nvPr/>
          </p:nvSpPr>
          <p:spPr bwMode="auto">
            <a:xfrm>
              <a:off x="911888" y="3666081"/>
              <a:ext cx="2121126" cy="2121125"/>
            </a:xfrm>
            <a:custGeom>
              <a:avLst/>
              <a:gdLst>
                <a:gd name="T0" fmla="*/ 0 w 21600"/>
                <a:gd name="T1" fmla="*/ 0 h 21684"/>
                <a:gd name="T2" fmla="*/ 216 w 21600"/>
                <a:gd name="T3" fmla="*/ 215 h 21684"/>
                <a:gd name="T4" fmla="*/ 0 w 21600"/>
                <a:gd name="T5" fmla="*/ 214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B0F0"/>
            </a:solidFill>
            <a:ln w="3810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7" name="Arc 328"/>
            <p:cNvSpPr>
              <a:spLocks/>
            </p:cNvSpPr>
            <p:nvPr/>
          </p:nvSpPr>
          <p:spPr bwMode="auto">
            <a:xfrm>
              <a:off x="911887" y="4359341"/>
              <a:ext cx="1427865" cy="1427865"/>
            </a:xfrm>
            <a:custGeom>
              <a:avLst/>
              <a:gdLst>
                <a:gd name="T0" fmla="*/ 0 w 21600"/>
                <a:gd name="T1" fmla="*/ 0 h 21684"/>
                <a:gd name="T2" fmla="*/ 96 w 21600"/>
                <a:gd name="T3" fmla="*/ 96 h 21684"/>
                <a:gd name="T4" fmla="*/ 0 w 21600"/>
                <a:gd name="T5" fmla="*/ 95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FFC000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8" name="Arc 329"/>
            <p:cNvSpPr>
              <a:spLocks/>
            </p:cNvSpPr>
            <p:nvPr/>
          </p:nvSpPr>
          <p:spPr bwMode="auto">
            <a:xfrm>
              <a:off x="911888" y="5037575"/>
              <a:ext cx="749632" cy="749631"/>
            </a:xfrm>
            <a:custGeom>
              <a:avLst/>
              <a:gdLst>
                <a:gd name="T0" fmla="*/ 0 w 21600"/>
                <a:gd name="T1" fmla="*/ 0 h 21684"/>
                <a:gd name="T2" fmla="*/ 24 w 21600"/>
                <a:gd name="T3" fmla="*/ 24 h 21684"/>
                <a:gd name="T4" fmla="*/ 0 w 21600"/>
                <a:gd name="T5" fmla="*/ 24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92D050"/>
            </a:solidFill>
            <a:ln w="19050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61" name="WordArt 380"/>
            <p:cNvSpPr>
              <a:spLocks noChangeArrowheads="1" noChangeShapeType="1" noTextEdit="1"/>
            </p:cNvSpPr>
            <p:nvPr/>
          </p:nvSpPr>
          <p:spPr bwMode="auto">
            <a:xfrm rot="2832808">
              <a:off x="539364" y="4927890"/>
              <a:ext cx="1606471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453780"/>
                </a:avLst>
              </a:prstTxWarp>
            </a:bodyPr>
            <a:lstStyle/>
            <a:p>
              <a:pPr algn="ctr"/>
              <a:r>
                <a:rPr lang="en-US" altLang="zh-CN" sz="1200" b="1" kern="10" spc="-7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rPr>
                <a:t>Organization Vision</a:t>
              </a:r>
              <a:endParaRPr lang="zh-CN" altLang="en-US" sz="1200" b="1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cxnSp>
          <p:nvCxnSpPr>
            <p:cNvPr id="97" name="直接箭头连接符 96"/>
            <p:cNvCxnSpPr/>
            <p:nvPr/>
          </p:nvCxnSpPr>
          <p:spPr>
            <a:xfrm>
              <a:off x="911887" y="5805264"/>
              <a:ext cx="2868025" cy="0"/>
            </a:xfrm>
            <a:prstGeom prst="straightConnector1">
              <a:avLst/>
            </a:prstGeom>
            <a:ln w="571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箭头连接符 98"/>
            <p:cNvCxnSpPr/>
            <p:nvPr/>
          </p:nvCxnSpPr>
          <p:spPr>
            <a:xfrm flipV="1">
              <a:off x="903141" y="3090018"/>
              <a:ext cx="0" cy="2736401"/>
            </a:xfrm>
            <a:prstGeom prst="straightConnector1">
              <a:avLst/>
            </a:prstGeom>
            <a:ln w="5715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793585" y="5669266"/>
              <a:ext cx="253572" cy="25357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2919291" y="5672084"/>
              <a:ext cx="216000" cy="21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802481" y="3552358"/>
              <a:ext cx="216000" cy="21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WordArt 380"/>
            <p:cNvSpPr>
              <a:spLocks noChangeArrowheads="1" noChangeShapeType="1" noTextEdit="1"/>
            </p:cNvSpPr>
            <p:nvPr/>
          </p:nvSpPr>
          <p:spPr bwMode="auto">
            <a:xfrm rot="2337929">
              <a:off x="686226" y="5330198"/>
              <a:ext cx="746520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2983410"/>
                </a:avLst>
              </a:prstTxWarp>
            </a:bodyPr>
            <a:lstStyle/>
            <a:p>
              <a:pPr algn="ctr"/>
              <a:r>
                <a:rPr lang="en-US" altLang="zh-CN" sz="1000" kern="10" spc="-7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rPr>
                <a:t>Core value</a:t>
              </a:r>
              <a:endParaRPr lang="zh-CN" altLang="en-US" sz="1000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9" name="WordArt 380"/>
            <p:cNvSpPr>
              <a:spLocks noChangeArrowheads="1" noChangeShapeType="1" noTextEdit="1"/>
            </p:cNvSpPr>
            <p:nvPr/>
          </p:nvSpPr>
          <p:spPr bwMode="auto">
            <a:xfrm rot="2681077">
              <a:off x="773725" y="4522608"/>
              <a:ext cx="2188136" cy="76835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210249"/>
                </a:avLst>
              </a:prstTxWarp>
            </a:bodyPr>
            <a:lstStyle/>
            <a:p>
              <a:pPr algn="ctr"/>
              <a:r>
                <a:rPr lang="en-US" altLang="zh-CN" sz="1200" b="1" kern="10" spc="-70" dirty="0" smtClean="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Arial" pitchFamily="34" charset="0"/>
                  <a:cs typeface="Arial" pitchFamily="34" charset="0"/>
                </a:rPr>
                <a:t>Development Strategy</a:t>
              </a:r>
              <a:endParaRPr lang="zh-CN" altLang="en-US" sz="1200" b="1" kern="10" spc="-70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0" name="单圆角矩形 109"/>
          <p:cNvSpPr/>
          <p:nvPr/>
        </p:nvSpPr>
        <p:spPr>
          <a:xfrm>
            <a:off x="3131840" y="1772816"/>
            <a:ext cx="4248472" cy="97917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rgbClr val="00B0F0"/>
                </a:gs>
                <a:gs pos="50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schemeClr val="bg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北京首都国际机场始终以安全为最高宗旨，全力打造平安机场</a:t>
            </a:r>
          </a:p>
        </p:txBody>
      </p:sp>
      <p:grpSp>
        <p:nvGrpSpPr>
          <p:cNvPr id="114" name="组合 113"/>
          <p:cNvGrpSpPr/>
          <p:nvPr/>
        </p:nvGrpSpPr>
        <p:grpSpPr>
          <a:xfrm rot="444815">
            <a:off x="1359578" y="2635358"/>
            <a:ext cx="1717254" cy="1397234"/>
            <a:chOff x="1924429" y="1616925"/>
            <a:chExt cx="2167577" cy="1441810"/>
          </a:xfrm>
        </p:grpSpPr>
        <p:cxnSp>
          <p:nvCxnSpPr>
            <p:cNvPr id="112" name="直接箭头连接符 111"/>
            <p:cNvCxnSpPr/>
            <p:nvPr/>
          </p:nvCxnSpPr>
          <p:spPr>
            <a:xfrm flipV="1">
              <a:off x="1996513" y="1616925"/>
              <a:ext cx="2095493" cy="1368152"/>
            </a:xfrm>
            <a:prstGeom prst="straightConnector1">
              <a:avLst/>
            </a:prstGeom>
            <a:ln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流程图: 联系 112"/>
            <p:cNvSpPr/>
            <p:nvPr/>
          </p:nvSpPr>
          <p:spPr>
            <a:xfrm>
              <a:off x="1924429" y="2953516"/>
              <a:ext cx="119111" cy="105219"/>
            </a:xfrm>
            <a:prstGeom prst="flowChartConnector">
              <a:avLst/>
            </a:prstGeom>
            <a:solidFill>
              <a:srgbClr val="00B0F0">
                <a:alpha val="78824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" name="单圆角矩形 114"/>
          <p:cNvSpPr/>
          <p:nvPr/>
        </p:nvSpPr>
        <p:spPr>
          <a:xfrm>
            <a:off x="3347864" y="2852936"/>
            <a:ext cx="4248472" cy="97917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rgbClr val="FFC000"/>
                </a:gs>
                <a:gs pos="50000">
                  <a:srgbClr val="FFFF00"/>
                </a:gs>
                <a:gs pos="100000">
                  <a:schemeClr val="accent6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schemeClr val="bg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良好的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安全运行记录通过了国际民航组织和中国民航局的严格审定。</a:t>
            </a:r>
          </a:p>
        </p:txBody>
      </p:sp>
      <p:grpSp>
        <p:nvGrpSpPr>
          <p:cNvPr id="116" name="组合 115"/>
          <p:cNvGrpSpPr/>
          <p:nvPr/>
        </p:nvGrpSpPr>
        <p:grpSpPr>
          <a:xfrm rot="255507">
            <a:off x="1722826" y="3724479"/>
            <a:ext cx="1584176" cy="1159472"/>
            <a:chOff x="1904235" y="1616925"/>
            <a:chExt cx="2187771" cy="1450742"/>
          </a:xfrm>
        </p:grpSpPr>
        <p:cxnSp>
          <p:nvCxnSpPr>
            <p:cNvPr id="117" name="直接箭头连接符 116"/>
            <p:cNvCxnSpPr/>
            <p:nvPr/>
          </p:nvCxnSpPr>
          <p:spPr>
            <a:xfrm flipV="1">
              <a:off x="1996513" y="1616925"/>
              <a:ext cx="2095493" cy="1368152"/>
            </a:xfrm>
            <a:prstGeom prst="straightConnector1">
              <a:avLst/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流程图: 联系 117"/>
            <p:cNvSpPr/>
            <p:nvPr/>
          </p:nvSpPr>
          <p:spPr>
            <a:xfrm>
              <a:off x="1904235" y="2953516"/>
              <a:ext cx="114151" cy="114151"/>
            </a:xfrm>
            <a:prstGeom prst="flowChartConnector">
              <a:avLst/>
            </a:prstGeom>
            <a:solidFill>
              <a:srgbClr val="FFC000">
                <a:alpha val="78824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529373" y="4875342"/>
            <a:ext cx="2106521" cy="809152"/>
            <a:chOff x="1909483" y="1616925"/>
            <a:chExt cx="2182523" cy="1473812"/>
          </a:xfrm>
        </p:grpSpPr>
        <p:cxnSp>
          <p:nvCxnSpPr>
            <p:cNvPr id="120" name="直接箭头连接符 119"/>
            <p:cNvCxnSpPr/>
            <p:nvPr/>
          </p:nvCxnSpPr>
          <p:spPr>
            <a:xfrm flipV="1">
              <a:off x="1996513" y="1616925"/>
              <a:ext cx="2095493" cy="1368152"/>
            </a:xfrm>
            <a:prstGeom prst="straightConnector1">
              <a:avLst/>
            </a:prstGeom>
            <a:ln>
              <a:solidFill>
                <a:srgbClr val="92D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流程图: 联系 120"/>
            <p:cNvSpPr/>
            <p:nvPr/>
          </p:nvSpPr>
          <p:spPr>
            <a:xfrm>
              <a:off x="1909483" y="2919082"/>
              <a:ext cx="105172" cy="171655"/>
            </a:xfrm>
            <a:prstGeom prst="flowChartConnector">
              <a:avLst/>
            </a:prstGeom>
            <a:solidFill>
              <a:srgbClr val="92D050">
                <a:alpha val="78824"/>
              </a:srgb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" name="单圆角矩形 121"/>
          <p:cNvSpPr/>
          <p:nvPr/>
        </p:nvSpPr>
        <p:spPr>
          <a:xfrm>
            <a:off x="3635896" y="3933056"/>
            <a:ext cx="4248472" cy="979171"/>
          </a:xfrm>
          <a:prstGeom prst="round1Rect">
            <a:avLst/>
          </a:prstGeom>
          <a:solidFill>
            <a:schemeClr val="bg1">
              <a:lumMod val="95000"/>
            </a:schemeClr>
          </a:solidFill>
          <a:ln>
            <a:gradFill flip="none" rotWithShape="1">
              <a:gsLst>
                <a:gs pos="0">
                  <a:srgbClr val="92D050"/>
                </a:gs>
                <a:gs pos="50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  <a:effectLst>
            <a:outerShdw blurRad="63500" sx="102000" sy="102000" algn="ctr" rotWithShape="0">
              <a:schemeClr val="bg1">
                <a:lumMod val="7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也赢得了国内外航空公司和广大旅客的充分信赖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38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10"/>
          <p:cNvGrpSpPr>
            <a:grpSpLocks/>
          </p:cNvGrpSpPr>
          <p:nvPr/>
        </p:nvGrpSpPr>
        <p:grpSpPr bwMode="auto">
          <a:xfrm>
            <a:off x="0" y="3311525"/>
            <a:ext cx="9144000" cy="1676400"/>
            <a:chOff x="0" y="2086"/>
            <a:chExt cx="5760" cy="1056"/>
          </a:xfrm>
        </p:grpSpPr>
        <p:sp>
          <p:nvSpPr>
            <p:cNvPr id="35" name="Rectangle 3"/>
            <p:cNvSpPr>
              <a:spLocks noChangeArrowheads="1"/>
            </p:cNvSpPr>
            <p:nvPr/>
          </p:nvSpPr>
          <p:spPr bwMode="gray">
            <a:xfrm>
              <a:off x="0" y="2325"/>
              <a:ext cx="5760" cy="81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  <p:sp>
          <p:nvSpPr>
            <p:cNvPr id="36" name="Rectangle 12"/>
            <p:cNvSpPr>
              <a:spLocks noChangeArrowheads="1"/>
            </p:cNvSpPr>
            <p:nvPr/>
          </p:nvSpPr>
          <p:spPr bwMode="gray">
            <a:xfrm flipV="1">
              <a:off x="0" y="2086"/>
              <a:ext cx="5760" cy="246"/>
            </a:xfrm>
            <a:prstGeom prst="rect">
              <a:avLst/>
            </a:prstGeom>
            <a:gradFill rotWithShape="1">
              <a:gsLst>
                <a:gs pos="0">
                  <a:srgbClr val="DBDBDB"/>
                </a:gs>
                <a:gs pos="100000">
                  <a:srgbClr val="FFFFFF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rot="10800000" wrap="none" lIns="90000" tIns="90000" rIns="72000" bIns="90000" anchor="ctr"/>
            <a:lstStyle/>
            <a:p>
              <a:pPr algn="ctr" eaLnBrk="0" hangingPunct="0"/>
              <a:endParaRPr lang="de-DE" noProof="1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雷达图分析</a:t>
            </a:r>
            <a:endParaRPr lang="zh-CN" altLang="en-US" dirty="0"/>
          </a:p>
        </p:txBody>
      </p:sp>
      <p:graphicFrame>
        <p:nvGraphicFramePr>
          <p:cNvPr id="4" name="对象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56864491"/>
              </p:ext>
            </p:extLst>
          </p:nvPr>
        </p:nvGraphicFramePr>
        <p:xfrm>
          <a:off x="1043608" y="975967"/>
          <a:ext cx="6433355" cy="4903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6675040" y="4339432"/>
            <a:ext cx="169688" cy="169688"/>
          </a:xfrm>
          <a:prstGeom prst="rect">
            <a:avLst/>
          </a:prstGeom>
          <a:solidFill>
            <a:srgbClr val="92D05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667247" y="4604886"/>
            <a:ext cx="169688" cy="169688"/>
          </a:xfrm>
          <a:prstGeom prst="rect">
            <a:avLst/>
          </a:prstGeom>
          <a:solidFill>
            <a:srgbClr val="FFC00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682810" y="4866066"/>
            <a:ext cx="169688" cy="169688"/>
          </a:xfrm>
          <a:prstGeom prst="rect">
            <a:avLst/>
          </a:prstGeom>
          <a:solidFill>
            <a:srgbClr val="00B0F0"/>
          </a:solidFill>
          <a:ln w="12700"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76256" y="4242574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68463" y="454189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76256" y="4803075"/>
            <a:ext cx="7730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964488" y="0"/>
            <a:ext cx="0" cy="172800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964488" y="1729749"/>
            <a:ext cx="0" cy="172800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64488" y="3432534"/>
            <a:ext cx="0" cy="172800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64488" y="5160726"/>
            <a:ext cx="0" cy="169200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899592" y="5661248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这里可以输入补充与归纳内容，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这里可以输入补充与归纳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55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c6277e475342a88f9359975c1e8cba7887d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</TotalTime>
  <Words>663</Words>
  <Application>Microsoft Office PowerPoint</Application>
  <PresentationFormat>全屏显示(4:3)</PresentationFormat>
  <Paragraphs>124</Paragraphs>
  <Slides>13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Office 主题​​</vt:lpstr>
      <vt:lpstr>Office 主题</vt:lpstr>
      <vt:lpstr>图表</vt:lpstr>
      <vt:lpstr>PowerPoint 演示文稿</vt:lpstr>
      <vt:lpstr>PowerPoint 演示文稿</vt:lpstr>
      <vt:lpstr>彩虹系列主题模版之……</vt:lpstr>
      <vt:lpstr>首级目录标题</vt:lpstr>
      <vt:lpstr>二级目录标题</vt:lpstr>
      <vt:lpstr>SWOT分析图</vt:lpstr>
      <vt:lpstr>图形与文字，文化建设</vt:lpstr>
      <vt:lpstr>图形与文字，战略分解</vt:lpstr>
      <vt:lpstr>雷达图分析</vt:lpstr>
      <vt:lpstr>柱状图分析</vt:lpstr>
      <vt:lpstr>时间线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让色彩生动起来</dc:title>
  <dc:subject>《彩虹系列》——让色彩生动起来</dc:subject>
  <dc:creator>itankertanker@gmail.com</dc:creator>
  <cp:keywords>Tankertanker</cp:keywords>
  <cp:lastModifiedBy>jccook</cp:lastModifiedBy>
  <cp:revision>184</cp:revision>
  <dcterms:created xsi:type="dcterms:W3CDTF">2011-03-30T14:55:45Z</dcterms:created>
  <dcterms:modified xsi:type="dcterms:W3CDTF">2013-01-17T03:15:03Z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http://weibo.com/tankertanker</vt:lpwstr>
  </property>
</Properties>
</file>