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58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3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63" name="Rectangle 982"/>
          <p:cNvSpPr>
            <a:spLocks noChangeArrowheads="1"/>
          </p:cNvSpPr>
          <p:nvPr/>
        </p:nvSpPr>
        <p:spPr bwMode="auto">
          <a:xfrm>
            <a:off x="4160837" y="1844575"/>
            <a:ext cx="4175125" cy="3240088"/>
          </a:xfrm>
          <a:prstGeom prst="rect">
            <a:avLst/>
          </a:prstGeom>
          <a:solidFill>
            <a:schemeClr val="tx2">
              <a:lumMod val="60000"/>
              <a:lumOff val="40000"/>
              <a:alpha val="30000"/>
            </a:schemeClr>
          </a:solidFill>
          <a:ln w="9525">
            <a:solidFill>
              <a:srgbClr val="F8F8F8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4" name="Oval 955"/>
          <p:cNvSpPr>
            <a:spLocks noChangeAspect="1" noChangeArrowheads="1"/>
          </p:cNvSpPr>
          <p:nvPr/>
        </p:nvSpPr>
        <p:spPr bwMode="auto">
          <a:xfrm>
            <a:off x="631825" y="1127025"/>
            <a:ext cx="4678362" cy="4678363"/>
          </a:xfrm>
          <a:prstGeom prst="ellipse">
            <a:avLst/>
          </a:prstGeom>
          <a:noFill/>
          <a:ln w="12700">
            <a:solidFill>
              <a:srgbClr val="F8F8F8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5" name="Oval 887"/>
          <p:cNvSpPr>
            <a:spLocks noChangeArrowheads="1"/>
          </p:cNvSpPr>
          <p:nvPr/>
        </p:nvSpPr>
        <p:spPr bwMode="auto">
          <a:xfrm>
            <a:off x="847725" y="1341338"/>
            <a:ext cx="4210050" cy="4210050"/>
          </a:xfrm>
          <a:prstGeom prst="ellipse">
            <a:avLst/>
          </a:prstGeom>
          <a:gradFill flip="none" rotWithShape="1">
            <a:gsLst>
              <a:gs pos="0">
                <a:srgbClr val="0070C0">
                  <a:tint val="66000"/>
                  <a:satMod val="160000"/>
                </a:srgbClr>
              </a:gs>
              <a:gs pos="50000">
                <a:srgbClr val="0070C0">
                  <a:tint val="44500"/>
                  <a:satMod val="160000"/>
                </a:srgbClr>
              </a:gs>
              <a:gs pos="100000">
                <a:srgbClr val="0070C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algn="ctr">
            <a:noFill/>
            <a:round/>
            <a:headEnd/>
            <a:tailEnd/>
          </a:ln>
          <a:effectLst>
            <a:outerShdw dist="63500" dir="3187806" algn="ctr" rotWithShape="0">
              <a:sysClr val="windowText" lastClr="000000"/>
            </a:outerShdw>
          </a:effectLst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6" name="Oval 953"/>
          <p:cNvSpPr>
            <a:spLocks noChangeAspect="1" noChangeArrowheads="1"/>
          </p:cNvSpPr>
          <p:nvPr/>
        </p:nvSpPr>
        <p:spPr bwMode="auto">
          <a:xfrm>
            <a:off x="1154112" y="1630263"/>
            <a:ext cx="3598863" cy="3598862"/>
          </a:xfrm>
          <a:prstGeom prst="ellipse">
            <a:avLst/>
          </a:prstGeom>
          <a:noFill/>
          <a:ln w="12700">
            <a:solidFill>
              <a:srgbClr val="FFFF00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67" name="Group 949"/>
          <p:cNvGrpSpPr>
            <a:grpSpLocks/>
          </p:cNvGrpSpPr>
          <p:nvPr/>
        </p:nvGrpSpPr>
        <p:grpSpPr bwMode="auto">
          <a:xfrm>
            <a:off x="971550" y="1465163"/>
            <a:ext cx="3959225" cy="3959225"/>
            <a:chOff x="-975" y="0"/>
            <a:chExt cx="2494" cy="2494"/>
          </a:xfrm>
        </p:grpSpPr>
        <p:sp>
          <p:nvSpPr>
            <p:cNvPr id="68" name="AutoShape 945"/>
            <p:cNvSpPr>
              <a:spLocks noChangeArrowheads="1"/>
            </p:cNvSpPr>
            <p:nvPr/>
          </p:nvSpPr>
          <p:spPr bwMode="auto">
            <a:xfrm>
              <a:off x="91" y="0"/>
              <a:ext cx="362" cy="2494"/>
            </a:xfrm>
            <a:prstGeom prst="flowChartCollate">
              <a:avLst/>
            </a:prstGeom>
            <a:gradFill rotWithShape="1">
              <a:gsLst>
                <a:gs pos="0">
                  <a:srgbClr val="FFFFFF">
                    <a:alpha val="60001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AutoShape 947"/>
            <p:cNvSpPr>
              <a:spLocks noChangeArrowheads="1"/>
            </p:cNvSpPr>
            <p:nvPr/>
          </p:nvSpPr>
          <p:spPr bwMode="auto">
            <a:xfrm rot="-7200000">
              <a:off x="91" y="0"/>
              <a:ext cx="362" cy="2494"/>
            </a:xfrm>
            <a:prstGeom prst="flowChartCollate">
              <a:avLst/>
            </a:prstGeom>
            <a:gradFill rotWithShape="1">
              <a:gsLst>
                <a:gs pos="0">
                  <a:srgbClr val="FFFFFF">
                    <a:alpha val="60001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AutoShape 948"/>
            <p:cNvSpPr>
              <a:spLocks noChangeArrowheads="1"/>
            </p:cNvSpPr>
            <p:nvPr/>
          </p:nvSpPr>
          <p:spPr bwMode="auto">
            <a:xfrm rot="7200000" flipV="1">
              <a:off x="91" y="0"/>
              <a:ext cx="362" cy="2494"/>
            </a:xfrm>
            <a:prstGeom prst="flowChartCollate">
              <a:avLst/>
            </a:prstGeom>
            <a:gradFill rotWithShape="1">
              <a:gsLst>
                <a:gs pos="0">
                  <a:srgbClr val="FFFFFF">
                    <a:alpha val="60001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1" name="AutoShape 893"/>
          <p:cNvSpPr>
            <a:spLocks noChangeArrowheads="1"/>
          </p:cNvSpPr>
          <p:nvPr/>
        </p:nvSpPr>
        <p:spPr bwMode="auto">
          <a:xfrm>
            <a:off x="1533525" y="2030313"/>
            <a:ext cx="2835275" cy="2830512"/>
          </a:xfrm>
          <a:custGeom>
            <a:avLst/>
            <a:gdLst>
              <a:gd name="G0" fmla="+- 3242 0 0"/>
              <a:gd name="G1" fmla="+- 21600 0 3242"/>
              <a:gd name="G2" fmla="+- 21600 0 3242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3242" y="10800"/>
                </a:moveTo>
                <a:cubicBezTo>
                  <a:pt x="3242" y="14974"/>
                  <a:pt x="6626" y="18358"/>
                  <a:pt x="10800" y="18358"/>
                </a:cubicBezTo>
                <a:cubicBezTo>
                  <a:pt x="14974" y="18358"/>
                  <a:pt x="18358" y="14974"/>
                  <a:pt x="18358" y="10800"/>
                </a:cubicBezTo>
                <a:cubicBezTo>
                  <a:pt x="18358" y="6626"/>
                  <a:pt x="14974" y="3242"/>
                  <a:pt x="10800" y="3242"/>
                </a:cubicBezTo>
                <a:cubicBezTo>
                  <a:pt x="6626" y="3242"/>
                  <a:pt x="3242" y="6626"/>
                  <a:pt x="3242" y="10800"/>
                </a:cubicBezTo>
                <a:close/>
              </a:path>
            </a:pathLst>
          </a:custGeom>
          <a:gradFill rotWithShape="1">
            <a:gsLst>
              <a:gs pos="0">
                <a:sysClr val="window" lastClr="FFFFFF"/>
              </a:gs>
              <a:gs pos="100000">
                <a:sysClr val="window" lastClr="FFFFFF">
                  <a:gamma/>
                  <a:shade val="79216"/>
                  <a:invGamma/>
                  <a:alpha val="20000"/>
                </a:sysClr>
              </a:gs>
            </a:gsLst>
            <a:path path="rect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2" name="Oval 897"/>
          <p:cNvSpPr>
            <a:spLocks noChangeAspect="1" noChangeArrowheads="1"/>
          </p:cNvSpPr>
          <p:nvPr/>
        </p:nvSpPr>
        <p:spPr bwMode="auto">
          <a:xfrm>
            <a:off x="1692275" y="2204938"/>
            <a:ext cx="2519362" cy="2519362"/>
          </a:xfrm>
          <a:prstGeom prst="ellipse">
            <a:avLst/>
          </a:prstGeom>
          <a:gradFill rotWithShape="1">
            <a:gsLst>
              <a:gs pos="0">
                <a:sysClr val="window" lastClr="FFFFFF"/>
              </a:gs>
              <a:gs pos="100000">
                <a:sysClr val="window" lastClr="FFFFFF">
                  <a:gamma/>
                  <a:tint val="80000"/>
                  <a:invGamma/>
                  <a:alpha val="0"/>
                </a:sysClr>
              </a:gs>
            </a:gsLst>
            <a:path path="shape">
              <a:fillToRect l="50000" t="50000" r="50000" b="50000"/>
            </a:path>
          </a:gradFill>
          <a:ln w="12700">
            <a:solidFill>
              <a:sysClr val="window" lastClr="FFFFFF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73" name="Group 931"/>
          <p:cNvGrpSpPr>
            <a:grpSpLocks/>
          </p:cNvGrpSpPr>
          <p:nvPr/>
        </p:nvGrpSpPr>
        <p:grpSpPr bwMode="auto">
          <a:xfrm>
            <a:off x="631825" y="980975"/>
            <a:ext cx="4603750" cy="5040313"/>
            <a:chOff x="930" y="255"/>
            <a:chExt cx="3901" cy="4271"/>
          </a:xfrm>
        </p:grpSpPr>
        <p:sp>
          <p:nvSpPr>
            <p:cNvPr id="74" name="AutoShape 916"/>
            <p:cNvSpPr>
              <a:spLocks noChangeArrowheads="1"/>
            </p:cNvSpPr>
            <p:nvPr/>
          </p:nvSpPr>
          <p:spPr bwMode="auto">
            <a:xfrm>
              <a:off x="930" y="1026"/>
              <a:ext cx="952" cy="825"/>
            </a:xfrm>
            <a:prstGeom prst="hexagon">
              <a:avLst>
                <a:gd name="adj" fmla="val 28914"/>
                <a:gd name="vf" fmla="val 115470"/>
              </a:avLst>
            </a:prstGeom>
            <a:solidFill>
              <a:srgbClr val="0070C0"/>
            </a:solidFill>
            <a:ln w="9525" algn="ctr">
              <a:noFill/>
              <a:miter lim="800000"/>
              <a:headEnd/>
              <a:tailEnd/>
            </a:ln>
            <a:effectLst>
              <a:outerShdw dist="74053" dir="3542175" algn="ctr" rotWithShape="0">
                <a:sysClr val="windowText" lastClr="000000"/>
              </a:outerShdw>
            </a:effectLst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AutoShape 917"/>
            <p:cNvSpPr>
              <a:spLocks noChangeArrowheads="1"/>
            </p:cNvSpPr>
            <p:nvPr/>
          </p:nvSpPr>
          <p:spPr bwMode="auto">
            <a:xfrm>
              <a:off x="2381" y="255"/>
              <a:ext cx="951" cy="825"/>
            </a:xfrm>
            <a:prstGeom prst="hexagon">
              <a:avLst>
                <a:gd name="adj" fmla="val 28914"/>
                <a:gd name="vf" fmla="val 115470"/>
              </a:avLst>
            </a:prstGeom>
            <a:solidFill>
              <a:srgbClr val="0070C0"/>
            </a:solidFill>
            <a:ln w="9525" algn="ctr">
              <a:noFill/>
              <a:miter lim="800000"/>
              <a:headEnd/>
              <a:tailEnd/>
            </a:ln>
            <a:effectLst>
              <a:outerShdw dist="74053" dir="3542175" algn="ctr" rotWithShape="0">
                <a:sysClr val="windowText" lastClr="000000"/>
              </a:outerShdw>
            </a:effectLst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AutoShape 918"/>
            <p:cNvSpPr>
              <a:spLocks noChangeArrowheads="1"/>
            </p:cNvSpPr>
            <p:nvPr/>
          </p:nvSpPr>
          <p:spPr bwMode="auto">
            <a:xfrm>
              <a:off x="3879" y="1026"/>
              <a:ext cx="952" cy="825"/>
            </a:xfrm>
            <a:prstGeom prst="hexagon">
              <a:avLst>
                <a:gd name="adj" fmla="val 28914"/>
                <a:gd name="vf" fmla="val 115470"/>
              </a:avLst>
            </a:prstGeom>
            <a:solidFill>
              <a:srgbClr val="0070C0"/>
            </a:solidFill>
            <a:ln w="9525" algn="ctr">
              <a:noFill/>
              <a:miter lim="800000"/>
              <a:headEnd/>
              <a:tailEnd/>
            </a:ln>
            <a:effectLst>
              <a:outerShdw dist="74053" dir="3542175" algn="ctr" rotWithShape="0">
                <a:sysClr val="windowText" lastClr="000000"/>
              </a:outerShdw>
            </a:effectLst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AutoShape 919"/>
            <p:cNvSpPr>
              <a:spLocks noChangeArrowheads="1"/>
            </p:cNvSpPr>
            <p:nvPr/>
          </p:nvSpPr>
          <p:spPr bwMode="auto">
            <a:xfrm>
              <a:off x="3879" y="2840"/>
              <a:ext cx="952" cy="822"/>
            </a:xfrm>
            <a:prstGeom prst="hexagon">
              <a:avLst>
                <a:gd name="adj" fmla="val 28914"/>
                <a:gd name="vf" fmla="val 115470"/>
              </a:avLst>
            </a:prstGeom>
            <a:solidFill>
              <a:srgbClr val="0070C0"/>
            </a:solidFill>
            <a:ln w="9525" algn="ctr">
              <a:noFill/>
              <a:miter lim="800000"/>
              <a:headEnd/>
              <a:tailEnd/>
            </a:ln>
            <a:effectLst>
              <a:outerShdw dist="74053" dir="3542175" algn="ctr" rotWithShape="0">
                <a:sysClr val="windowText" lastClr="000000"/>
              </a:outerShdw>
            </a:effectLst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AutoShape 920"/>
            <p:cNvSpPr>
              <a:spLocks noChangeArrowheads="1"/>
            </p:cNvSpPr>
            <p:nvPr/>
          </p:nvSpPr>
          <p:spPr bwMode="auto">
            <a:xfrm>
              <a:off x="2426" y="3701"/>
              <a:ext cx="954" cy="825"/>
            </a:xfrm>
            <a:prstGeom prst="hexagon">
              <a:avLst>
                <a:gd name="adj" fmla="val 28914"/>
                <a:gd name="vf" fmla="val 115470"/>
              </a:avLst>
            </a:prstGeom>
            <a:solidFill>
              <a:srgbClr val="0070C0"/>
            </a:solidFill>
            <a:ln w="9525" algn="ctr">
              <a:noFill/>
              <a:miter lim="800000"/>
              <a:headEnd/>
              <a:tailEnd/>
            </a:ln>
            <a:effectLst>
              <a:outerShdw dist="74053" dir="3542175" algn="ctr" rotWithShape="0">
                <a:sysClr val="windowText" lastClr="000000"/>
              </a:outerShdw>
            </a:effectLst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AutoShape 921"/>
            <p:cNvSpPr>
              <a:spLocks noChangeArrowheads="1"/>
            </p:cNvSpPr>
            <p:nvPr/>
          </p:nvSpPr>
          <p:spPr bwMode="auto">
            <a:xfrm>
              <a:off x="930" y="2886"/>
              <a:ext cx="952" cy="823"/>
            </a:xfrm>
            <a:prstGeom prst="hexagon">
              <a:avLst>
                <a:gd name="adj" fmla="val 28914"/>
                <a:gd name="vf" fmla="val 115470"/>
              </a:avLst>
            </a:prstGeom>
            <a:solidFill>
              <a:srgbClr val="0070C0"/>
            </a:solidFill>
            <a:ln w="9525" algn="ctr">
              <a:noFill/>
              <a:miter lim="800000"/>
              <a:headEnd/>
              <a:tailEnd/>
            </a:ln>
            <a:effectLst>
              <a:outerShdw dist="74053" dir="3542175" algn="ctr" rotWithShape="0">
                <a:sysClr val="windowText" lastClr="000000"/>
              </a:outerShdw>
            </a:effectLst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0" name="Text Box 924"/>
          <p:cNvSpPr txBox="1">
            <a:spLocks noChangeArrowheads="1"/>
          </p:cNvSpPr>
          <p:nvPr/>
        </p:nvSpPr>
        <p:spPr bwMode="auto">
          <a:xfrm>
            <a:off x="2552700" y="1298475"/>
            <a:ext cx="735012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ysClr val="windowText" lastClr="000000"/>
            </a:outerShdw>
          </a:effectLst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 pitchFamily="34" charset="0"/>
                <a:ea typeface="HY헤드라인M" pitchFamily="18" charset="-127"/>
              </a:rPr>
              <a:t>System</a:t>
            </a:r>
          </a:p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 pitchFamily="34" charset="0"/>
                <a:ea typeface="HY헤드라인M" pitchFamily="18" charset="-127"/>
              </a:rPr>
              <a:t>Infra</a:t>
            </a:r>
          </a:p>
        </p:txBody>
      </p:sp>
      <p:sp>
        <p:nvSpPr>
          <p:cNvPr id="81" name="Text Box 927"/>
          <p:cNvSpPr txBox="1">
            <a:spLocks noChangeArrowheads="1"/>
          </p:cNvSpPr>
          <p:nvPr/>
        </p:nvSpPr>
        <p:spPr bwMode="auto">
          <a:xfrm>
            <a:off x="2547937" y="5392638"/>
            <a:ext cx="828675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ysClr val="windowText" lastClr="000000"/>
            </a:outerShdw>
          </a:effectLst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 pitchFamily="34" charset="0"/>
                <a:ea typeface="HY헤드라인M" pitchFamily="18" charset="-127"/>
              </a:rPr>
              <a:t>Creative</a:t>
            </a:r>
          </a:p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 pitchFamily="34" charset="0"/>
                <a:ea typeface="HY헤드라인M" pitchFamily="18" charset="-127"/>
              </a:rPr>
              <a:t>Power</a:t>
            </a:r>
          </a:p>
        </p:txBody>
      </p:sp>
      <p:sp>
        <p:nvSpPr>
          <p:cNvPr id="82" name="Oval 952"/>
          <p:cNvSpPr>
            <a:spLocks noChangeAspect="1" noChangeArrowheads="1"/>
          </p:cNvSpPr>
          <p:nvPr/>
        </p:nvSpPr>
        <p:spPr bwMode="auto">
          <a:xfrm>
            <a:off x="1692275" y="2204938"/>
            <a:ext cx="2519362" cy="2519362"/>
          </a:xfrm>
          <a:prstGeom prst="ellipse">
            <a:avLst/>
          </a:prstGeom>
          <a:gradFill rotWithShape="1">
            <a:gsLst>
              <a:gs pos="0">
                <a:sysClr val="window" lastClr="FFFFFF"/>
              </a:gs>
              <a:gs pos="100000">
                <a:sysClr val="window" lastClr="FFFFFF">
                  <a:gamma/>
                  <a:tint val="80000"/>
                  <a:invGamma/>
                  <a:alpha val="0"/>
                </a:sysClr>
              </a:gs>
            </a:gsLst>
            <a:path path="shape">
              <a:fillToRect l="50000" t="50000" r="50000" b="50000"/>
            </a:path>
          </a:gradFill>
          <a:ln w="12700">
            <a:solidFill>
              <a:sysClr val="window" lastClr="FFFFFF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3" name="Text Box 930"/>
          <p:cNvSpPr txBox="1">
            <a:spLocks noChangeArrowheads="1"/>
          </p:cNvSpPr>
          <p:nvPr/>
        </p:nvSpPr>
        <p:spPr bwMode="auto">
          <a:xfrm>
            <a:off x="2189162" y="2925663"/>
            <a:ext cx="1547813" cy="105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F8F8F8"/>
            </a:outerShdw>
          </a:effectLst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3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 pitchFamily="34" charset="0"/>
                <a:ea typeface="HY헤드라인M" pitchFamily="18" charset="-127"/>
              </a:rPr>
              <a:t>PROJECT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3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 pitchFamily="34" charset="0"/>
                <a:ea typeface="HY헤드라인M" pitchFamily="18" charset="-127"/>
              </a:rPr>
              <a:t>SUPPORT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3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 pitchFamily="34" charset="0"/>
                <a:ea typeface="HY헤드라인M" pitchFamily="18" charset="-127"/>
              </a:rPr>
              <a:t>SYSTEM</a:t>
            </a:r>
          </a:p>
        </p:txBody>
      </p:sp>
      <p:sp>
        <p:nvSpPr>
          <p:cNvPr id="84" name="Text Box 929"/>
          <p:cNvSpPr txBox="1">
            <a:spLocks noChangeArrowheads="1"/>
          </p:cNvSpPr>
          <p:nvPr/>
        </p:nvSpPr>
        <p:spPr bwMode="auto">
          <a:xfrm>
            <a:off x="860425" y="2204938"/>
            <a:ext cx="67945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ysClr val="windowText" lastClr="000000"/>
            </a:outerShdw>
          </a:effectLst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5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 pitchFamily="34" charset="0"/>
                <a:ea typeface="HY헤드라인M" pitchFamily="18" charset="-127"/>
              </a:rPr>
              <a:t>Media</a:t>
            </a:r>
          </a:p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5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 pitchFamily="34" charset="0"/>
                <a:ea typeface="HY헤드라인M" pitchFamily="18" charset="-127"/>
              </a:rPr>
              <a:t>Power</a:t>
            </a:r>
          </a:p>
        </p:txBody>
      </p:sp>
      <p:sp>
        <p:nvSpPr>
          <p:cNvPr id="85" name="Text Box 928"/>
          <p:cNvSpPr txBox="1">
            <a:spLocks noChangeArrowheads="1"/>
          </p:cNvSpPr>
          <p:nvPr/>
        </p:nvSpPr>
        <p:spPr bwMode="auto">
          <a:xfrm>
            <a:off x="695325" y="4382988"/>
            <a:ext cx="9652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ysClr val="windowText" lastClr="000000"/>
            </a:outerShdw>
          </a:effectLst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3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 pitchFamily="34" charset="0"/>
                <a:ea typeface="HY헤드라인M" pitchFamily="18" charset="-127"/>
              </a:rPr>
              <a:t>Promotion</a:t>
            </a:r>
          </a:p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3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 pitchFamily="34" charset="0"/>
                <a:ea typeface="HY헤드라인M" pitchFamily="18" charset="-127"/>
              </a:rPr>
              <a:t>Strategy</a:t>
            </a:r>
          </a:p>
        </p:txBody>
      </p:sp>
      <p:sp>
        <p:nvSpPr>
          <p:cNvPr id="86" name="Text Box 965"/>
          <p:cNvSpPr txBox="1">
            <a:spLocks noChangeArrowheads="1"/>
          </p:cNvSpPr>
          <p:nvPr/>
        </p:nvSpPr>
        <p:spPr bwMode="auto">
          <a:xfrm>
            <a:off x="4448175" y="4313138"/>
            <a:ext cx="1557337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ysClr val="windowText" lastClr="000000"/>
            </a:outerShdw>
          </a:effectLst>
        </p:spPr>
        <p:txBody>
          <a:bodyPr wrap="none" lIns="0" tIns="0" rIns="0" bIns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 pitchFamily="34" charset="0"/>
                <a:ea typeface="HY헤드라인M" pitchFamily="18" charset="-127"/>
              </a:rPr>
              <a:t>Communication</a:t>
            </a: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 pitchFamily="34" charset="0"/>
                <a:ea typeface="HY헤드라인M" pitchFamily="18" charset="-127"/>
              </a:rPr>
              <a:t>Strategy</a:t>
            </a:r>
          </a:p>
        </p:txBody>
      </p:sp>
      <p:sp>
        <p:nvSpPr>
          <p:cNvPr id="87" name="Text Box 925"/>
          <p:cNvSpPr txBox="1">
            <a:spLocks noChangeArrowheads="1"/>
          </p:cNvSpPr>
          <p:nvPr/>
        </p:nvSpPr>
        <p:spPr bwMode="auto">
          <a:xfrm>
            <a:off x="4465637" y="2204938"/>
            <a:ext cx="1062038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ysClr val="windowText" lastClr="000000"/>
            </a:outerShdw>
          </a:effectLst>
        </p:spPr>
        <p:txBody>
          <a:bodyPr wrap="none" lIns="0" tIns="0" rIns="0" bIns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 pitchFamily="34" charset="0"/>
                <a:ea typeface="HY헤드라인M" pitchFamily="18" charset="-127"/>
              </a:rPr>
              <a:t>Marketing</a:t>
            </a: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 pitchFamily="34" charset="0"/>
                <a:ea typeface="HY헤드라인M" pitchFamily="18" charset="-127"/>
              </a:rPr>
              <a:t>Consulting</a:t>
            </a:r>
          </a:p>
        </p:txBody>
      </p:sp>
      <p:sp>
        <p:nvSpPr>
          <p:cNvPr id="88" name="Text Box 983"/>
          <p:cNvSpPr txBox="1">
            <a:spLocks noChangeArrowheads="1"/>
          </p:cNvSpPr>
          <p:nvPr/>
        </p:nvSpPr>
        <p:spPr bwMode="auto">
          <a:xfrm>
            <a:off x="6535737" y="2612925"/>
            <a:ext cx="1388201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3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 pitchFamily="34" charset="0"/>
                <a:ea typeface="HY헤드라인M" pitchFamily="18" charset="-127"/>
              </a:rPr>
              <a:t>* SYSTEM FLOW</a:t>
            </a:r>
          </a:p>
        </p:txBody>
      </p:sp>
      <p:sp>
        <p:nvSpPr>
          <p:cNvPr id="89" name="Text Box 984"/>
          <p:cNvSpPr txBox="1">
            <a:spLocks noChangeArrowheads="1"/>
          </p:cNvSpPr>
          <p:nvPr/>
        </p:nvSpPr>
        <p:spPr bwMode="auto">
          <a:xfrm>
            <a:off x="6977062" y="2993925"/>
            <a:ext cx="588302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3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 pitchFamily="34" charset="0"/>
                <a:ea typeface="HY헤드라인M" pitchFamily="18" charset="-127"/>
              </a:rPr>
              <a:t>STEP 1</a:t>
            </a:r>
          </a:p>
        </p:txBody>
      </p:sp>
      <p:sp>
        <p:nvSpPr>
          <p:cNvPr id="90" name="Text Box 985"/>
          <p:cNvSpPr txBox="1">
            <a:spLocks noChangeArrowheads="1"/>
          </p:cNvSpPr>
          <p:nvPr/>
        </p:nvSpPr>
        <p:spPr bwMode="auto">
          <a:xfrm>
            <a:off x="6977062" y="3360638"/>
            <a:ext cx="588302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3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 pitchFamily="34" charset="0"/>
                <a:ea typeface="HY헤드라인M" pitchFamily="18" charset="-127"/>
              </a:rPr>
              <a:t>STEP 2</a:t>
            </a:r>
          </a:p>
        </p:txBody>
      </p:sp>
      <p:sp>
        <p:nvSpPr>
          <p:cNvPr id="91" name="Text Box 986"/>
          <p:cNvSpPr txBox="1">
            <a:spLocks noChangeArrowheads="1"/>
          </p:cNvSpPr>
          <p:nvPr/>
        </p:nvSpPr>
        <p:spPr bwMode="auto">
          <a:xfrm>
            <a:off x="6977062" y="3727350"/>
            <a:ext cx="588302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3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 pitchFamily="34" charset="0"/>
                <a:ea typeface="HY헤드라인M" pitchFamily="18" charset="-127"/>
              </a:rPr>
              <a:t>STEP 3</a:t>
            </a:r>
          </a:p>
        </p:txBody>
      </p:sp>
      <p:sp>
        <p:nvSpPr>
          <p:cNvPr id="92" name="Text Box 987"/>
          <p:cNvSpPr txBox="1">
            <a:spLocks noChangeArrowheads="1"/>
          </p:cNvSpPr>
          <p:nvPr/>
        </p:nvSpPr>
        <p:spPr bwMode="auto">
          <a:xfrm>
            <a:off x="6977062" y="4094063"/>
            <a:ext cx="588302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3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 pitchFamily="34" charset="0"/>
                <a:ea typeface="HY헤드라인M" pitchFamily="18" charset="-127"/>
              </a:rPr>
              <a:t>STEP 4</a:t>
            </a:r>
          </a:p>
        </p:txBody>
      </p:sp>
      <p:sp>
        <p:nvSpPr>
          <p:cNvPr id="93" name="Line 989"/>
          <p:cNvSpPr>
            <a:spLocks noChangeShapeType="1"/>
          </p:cNvSpPr>
          <p:nvPr/>
        </p:nvSpPr>
        <p:spPr bwMode="auto">
          <a:xfrm>
            <a:off x="6880225" y="2925663"/>
            <a:ext cx="0" cy="1439862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20195</TotalTime>
  <Words>188</Words>
  <Application>Microsoft Office PowerPoint</Application>
  <PresentationFormat>全屏显示(4:3)</PresentationFormat>
  <Paragraphs>39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1069</cp:revision>
  <dcterms:created xsi:type="dcterms:W3CDTF">2009-02-11T05:37:22Z</dcterms:created>
  <dcterms:modified xsi:type="dcterms:W3CDTF">2013-01-06T05:45:08Z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