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9" name="AutoShape 243"/>
          <p:cNvSpPr>
            <a:spLocks noChangeArrowheads="1"/>
          </p:cNvSpPr>
          <p:nvPr/>
        </p:nvSpPr>
        <p:spPr bwMode="auto">
          <a:xfrm>
            <a:off x="3851325" y="1268413"/>
            <a:ext cx="4648200" cy="4648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59" y="10800"/>
                </a:moveTo>
                <a:cubicBezTo>
                  <a:pt x="859" y="16290"/>
                  <a:pt x="5310" y="20741"/>
                  <a:pt x="10800" y="20741"/>
                </a:cubicBezTo>
                <a:cubicBezTo>
                  <a:pt x="16290" y="20741"/>
                  <a:pt x="20741" y="16290"/>
                  <a:pt x="20741" y="10800"/>
                </a:cubicBezTo>
                <a:cubicBezTo>
                  <a:pt x="20741" y="5310"/>
                  <a:pt x="16290" y="859"/>
                  <a:pt x="10800" y="859"/>
                </a:cubicBezTo>
                <a:cubicBezTo>
                  <a:pt x="5310" y="859"/>
                  <a:pt x="859" y="5310"/>
                  <a:pt x="859" y="10800"/>
                </a:cubicBezTo>
                <a:close/>
              </a:path>
            </a:pathLst>
          </a:custGeom>
          <a:gradFill rotWithShape="1">
            <a:gsLst>
              <a:gs pos="0">
                <a:srgbClr val="003F77"/>
              </a:gs>
              <a:gs pos="50000">
                <a:srgbClr val="005FAD"/>
              </a:gs>
              <a:gs pos="100000">
                <a:srgbClr val="0072CE"/>
              </a:gs>
            </a:gsLst>
            <a:lin ang="162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Line 247"/>
          <p:cNvSpPr>
            <a:spLocks noChangeShapeType="1"/>
          </p:cNvSpPr>
          <p:nvPr/>
        </p:nvSpPr>
        <p:spPr bwMode="auto">
          <a:xfrm flipV="1">
            <a:off x="6173837" y="1349375"/>
            <a:ext cx="0" cy="1792288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1" name="Line 249"/>
          <p:cNvSpPr>
            <a:spLocks noChangeShapeType="1"/>
          </p:cNvSpPr>
          <p:nvPr/>
        </p:nvSpPr>
        <p:spPr bwMode="auto">
          <a:xfrm>
            <a:off x="4427587" y="2205038"/>
            <a:ext cx="1368425" cy="1131887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2" name="Text Box 252"/>
          <p:cNvSpPr txBox="1">
            <a:spLocks noChangeArrowheads="1"/>
          </p:cNvSpPr>
          <p:nvPr/>
        </p:nvSpPr>
        <p:spPr bwMode="auto">
          <a:xfrm>
            <a:off x="4869404" y="1951037"/>
            <a:ext cx="1635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1</a:t>
            </a:r>
            <a:endParaRPr lang="en-US" altLang="ko-KR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73" name="Text Box 255"/>
          <p:cNvSpPr txBox="1">
            <a:spLocks noChangeArrowheads="1"/>
          </p:cNvSpPr>
          <p:nvPr/>
        </p:nvSpPr>
        <p:spPr bwMode="auto">
          <a:xfrm>
            <a:off x="6433092" y="2432050"/>
            <a:ext cx="1635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2</a:t>
            </a:r>
            <a:endParaRPr lang="en-US" altLang="ko-KR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74" name="Text Box 256"/>
          <p:cNvSpPr txBox="1">
            <a:spLocks noChangeArrowheads="1"/>
          </p:cNvSpPr>
          <p:nvPr/>
        </p:nvSpPr>
        <p:spPr bwMode="auto">
          <a:xfrm>
            <a:off x="5829842" y="4268787"/>
            <a:ext cx="1635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HY헤드라인M"/>
                <a:cs typeface="HY헤드라인M"/>
              </a:rPr>
              <a:t>3</a:t>
            </a:r>
            <a:endParaRPr kumimoji="0" lang="en-US" altLang="ko-KR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75" name="Text Box 257"/>
          <p:cNvSpPr txBox="1">
            <a:spLocks noChangeArrowheads="1"/>
          </p:cNvSpPr>
          <p:nvPr/>
        </p:nvSpPr>
        <p:spPr bwMode="auto">
          <a:xfrm>
            <a:off x="4251866" y="3429000"/>
            <a:ext cx="1635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4</a:t>
            </a:r>
            <a:endParaRPr lang="en-US" altLang="ko-KR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grpSp>
        <p:nvGrpSpPr>
          <p:cNvPr id="76" name="Group 283"/>
          <p:cNvGrpSpPr>
            <a:grpSpLocks/>
          </p:cNvGrpSpPr>
          <p:nvPr/>
        </p:nvGrpSpPr>
        <p:grpSpPr bwMode="auto">
          <a:xfrm>
            <a:off x="971600" y="2565400"/>
            <a:ext cx="2117725" cy="2305050"/>
            <a:chOff x="522" y="1525"/>
            <a:chExt cx="1542" cy="1679"/>
          </a:xfrm>
        </p:grpSpPr>
        <p:sp>
          <p:nvSpPr>
            <p:cNvPr id="77" name="AutoShape 182"/>
            <p:cNvSpPr>
              <a:spLocks noChangeArrowheads="1"/>
            </p:cNvSpPr>
            <p:nvPr/>
          </p:nvSpPr>
          <p:spPr bwMode="auto">
            <a:xfrm>
              <a:off x="522" y="1525"/>
              <a:ext cx="1542" cy="408"/>
            </a:xfrm>
            <a:prstGeom prst="roundRect">
              <a:avLst>
                <a:gd name="adj" fmla="val 9028"/>
              </a:avLst>
            </a:prstGeom>
            <a:gradFill rotWithShape="1">
              <a:gsLst>
                <a:gs pos="0">
                  <a:srgbClr val="003F77"/>
                </a:gs>
                <a:gs pos="50000">
                  <a:srgbClr val="005FAD"/>
                </a:gs>
                <a:gs pos="100000">
                  <a:srgbClr val="0072CE"/>
                </a:gs>
              </a:gsLst>
              <a:lin ang="162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" lastClr="FFFFFF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zh-CN" sz="8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78" name="AutoShape 183"/>
            <p:cNvSpPr>
              <a:spLocks noChangeArrowheads="1"/>
            </p:cNvSpPr>
            <p:nvPr/>
          </p:nvSpPr>
          <p:spPr bwMode="auto">
            <a:xfrm>
              <a:off x="524" y="1530"/>
              <a:ext cx="1540" cy="133"/>
            </a:xfrm>
            <a:prstGeom prst="roundRect">
              <a:avLst>
                <a:gd name="adj" fmla="val 18824"/>
              </a:avLst>
            </a:prstGeom>
            <a:gradFill rotWithShape="0">
              <a:gsLst>
                <a:gs pos="0">
                  <a:sysClr val="window" lastClr="FFFFFF">
                    <a:alpha val="39998"/>
                  </a:sysClr>
                </a:gs>
                <a:gs pos="100000">
                  <a:srgbClr val="2A7DD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" lastClr="FFFFFF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zh-CN" sz="8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79" name="AutoShape 222"/>
            <p:cNvSpPr>
              <a:spLocks noChangeArrowheads="1"/>
            </p:cNvSpPr>
            <p:nvPr/>
          </p:nvSpPr>
          <p:spPr bwMode="auto">
            <a:xfrm>
              <a:off x="531" y="1934"/>
              <a:ext cx="1522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0 w 21600"/>
                <a:gd name="T13" fmla="*/ 2400 h 21600"/>
                <a:gd name="T14" fmla="*/ 19400 w 21600"/>
                <a:gd name="T15" fmla="*/ 19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ysClr val="windowText" lastClr="000000">
                    <a:alpha val="2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endParaRPr>
            </a:p>
          </p:txBody>
        </p:sp>
        <p:sp>
          <p:nvSpPr>
            <p:cNvPr id="80" name="AutoShape 258"/>
            <p:cNvSpPr>
              <a:spLocks noChangeArrowheads="1"/>
            </p:cNvSpPr>
            <p:nvPr/>
          </p:nvSpPr>
          <p:spPr bwMode="auto">
            <a:xfrm>
              <a:off x="522" y="2114"/>
              <a:ext cx="1542" cy="408"/>
            </a:xfrm>
            <a:prstGeom prst="roundRect">
              <a:avLst>
                <a:gd name="adj" fmla="val 9028"/>
              </a:avLst>
            </a:prstGeom>
            <a:gradFill rotWithShape="1">
              <a:gsLst>
                <a:gs pos="0">
                  <a:srgbClr val="003F77"/>
                </a:gs>
                <a:gs pos="50000">
                  <a:srgbClr val="005FAD"/>
                </a:gs>
                <a:gs pos="100000">
                  <a:srgbClr val="0072CE"/>
                </a:gs>
              </a:gsLst>
              <a:lin ang="162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" lastClr="FFFFFF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zh-CN" sz="8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81" name="AutoShape 259"/>
            <p:cNvSpPr>
              <a:spLocks noChangeArrowheads="1"/>
            </p:cNvSpPr>
            <p:nvPr/>
          </p:nvSpPr>
          <p:spPr bwMode="auto">
            <a:xfrm>
              <a:off x="524" y="2119"/>
              <a:ext cx="1540" cy="133"/>
            </a:xfrm>
            <a:prstGeom prst="roundRect">
              <a:avLst>
                <a:gd name="adj" fmla="val 18824"/>
              </a:avLst>
            </a:prstGeom>
            <a:gradFill rotWithShape="0">
              <a:gsLst>
                <a:gs pos="0">
                  <a:sysClr val="window" lastClr="FFFFFF">
                    <a:alpha val="39998"/>
                  </a:sysClr>
                </a:gs>
                <a:gs pos="100000">
                  <a:srgbClr val="2A7DD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" lastClr="FFFFFF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zh-CN" sz="8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82" name="AutoShape 261"/>
            <p:cNvSpPr>
              <a:spLocks noChangeArrowheads="1"/>
            </p:cNvSpPr>
            <p:nvPr/>
          </p:nvSpPr>
          <p:spPr bwMode="auto">
            <a:xfrm>
              <a:off x="531" y="2523"/>
              <a:ext cx="1522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0 w 21600"/>
                <a:gd name="T13" fmla="*/ 2400 h 21600"/>
                <a:gd name="T14" fmla="*/ 19400 w 21600"/>
                <a:gd name="T15" fmla="*/ 19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ysClr val="windowText" lastClr="000000">
                    <a:alpha val="2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endParaRPr>
            </a:p>
          </p:txBody>
        </p:sp>
        <p:sp>
          <p:nvSpPr>
            <p:cNvPr id="83" name="AutoShape 262"/>
            <p:cNvSpPr>
              <a:spLocks noChangeArrowheads="1"/>
            </p:cNvSpPr>
            <p:nvPr/>
          </p:nvSpPr>
          <p:spPr bwMode="auto">
            <a:xfrm>
              <a:off x="522" y="2750"/>
              <a:ext cx="1542" cy="408"/>
            </a:xfrm>
            <a:prstGeom prst="roundRect">
              <a:avLst>
                <a:gd name="adj" fmla="val 9028"/>
              </a:avLst>
            </a:prstGeom>
            <a:gradFill rotWithShape="1">
              <a:gsLst>
                <a:gs pos="0">
                  <a:srgbClr val="003F77"/>
                </a:gs>
                <a:gs pos="50000">
                  <a:srgbClr val="005FAD"/>
                </a:gs>
                <a:gs pos="100000">
                  <a:srgbClr val="0072CE"/>
                </a:gs>
              </a:gsLst>
              <a:lin ang="162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" lastClr="FFFFFF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zh-CN" sz="8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84" name="AutoShape 263"/>
            <p:cNvSpPr>
              <a:spLocks noChangeArrowheads="1"/>
            </p:cNvSpPr>
            <p:nvPr/>
          </p:nvSpPr>
          <p:spPr bwMode="auto">
            <a:xfrm>
              <a:off x="524" y="2755"/>
              <a:ext cx="1540" cy="133"/>
            </a:xfrm>
            <a:prstGeom prst="roundRect">
              <a:avLst>
                <a:gd name="adj" fmla="val 18824"/>
              </a:avLst>
            </a:prstGeom>
            <a:gradFill rotWithShape="0">
              <a:gsLst>
                <a:gs pos="0">
                  <a:sysClr val="window" lastClr="FFFFFF">
                    <a:alpha val="39998"/>
                  </a:sysClr>
                </a:gs>
                <a:gs pos="100000">
                  <a:srgbClr val="2A7DD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lIns="91425" tIns="45713" rIns="91425" bIns="45713" anchor="ctr"/>
            <a:lstStyle/>
            <a:p>
              <a:pPr marL="0" marR="0" lvl="0" indent="0" algn="ctr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" lastClr="FFFFFF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zh-CN" sz="8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85" name="AutoShape 265"/>
            <p:cNvSpPr>
              <a:spLocks noChangeArrowheads="1"/>
            </p:cNvSpPr>
            <p:nvPr/>
          </p:nvSpPr>
          <p:spPr bwMode="auto">
            <a:xfrm>
              <a:off x="531" y="3159"/>
              <a:ext cx="1522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0 w 21600"/>
                <a:gd name="T13" fmla="*/ 2400 h 21600"/>
                <a:gd name="T14" fmla="*/ 19400 w 21600"/>
                <a:gd name="T15" fmla="*/ 19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ysClr val="windowText" lastClr="000000">
                    <a:alpha val="2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endParaRPr>
            </a:p>
          </p:txBody>
        </p:sp>
      </p:grpSp>
      <p:sp>
        <p:nvSpPr>
          <p:cNvPr id="86" name="Text Box 266"/>
          <p:cNvSpPr txBox="1">
            <a:spLocks noChangeArrowheads="1"/>
          </p:cNvSpPr>
          <p:nvPr/>
        </p:nvSpPr>
        <p:spPr bwMode="auto">
          <a:xfrm>
            <a:off x="6044986" y="454660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HY헤드라인M"/>
                <a:cs typeface="HY헤드라인M"/>
              </a:rPr>
              <a:t>01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17" name="Text Box 267"/>
          <p:cNvSpPr txBox="1">
            <a:spLocks noChangeArrowheads="1"/>
          </p:cNvSpPr>
          <p:nvPr/>
        </p:nvSpPr>
        <p:spPr bwMode="auto">
          <a:xfrm>
            <a:off x="6044986" y="476250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HY헤드라인M"/>
                <a:cs typeface="HY헤드라인M"/>
              </a:rPr>
              <a:t>02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18" name="Text Box 268"/>
          <p:cNvSpPr txBox="1">
            <a:spLocks noChangeArrowheads="1"/>
          </p:cNvSpPr>
          <p:nvPr/>
        </p:nvSpPr>
        <p:spPr bwMode="auto">
          <a:xfrm>
            <a:off x="6044986" y="497840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HY헤드라인M"/>
                <a:cs typeface="HY헤드라인M"/>
              </a:rPr>
              <a:t>03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19" name="Text Box 269"/>
          <p:cNvSpPr txBox="1">
            <a:spLocks noChangeArrowheads="1"/>
          </p:cNvSpPr>
          <p:nvPr/>
        </p:nvSpPr>
        <p:spPr bwMode="auto">
          <a:xfrm>
            <a:off x="6044986" y="519430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HY헤드라인M"/>
                <a:cs typeface="HY헤드라인M"/>
              </a:rPr>
              <a:t>04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0" name="Line 270"/>
          <p:cNvSpPr>
            <a:spLocks noChangeShapeType="1"/>
          </p:cNvSpPr>
          <p:nvPr/>
        </p:nvSpPr>
        <p:spPr bwMode="auto">
          <a:xfrm flipV="1">
            <a:off x="5999212" y="4556125"/>
            <a:ext cx="0" cy="792162"/>
          </a:xfrm>
          <a:prstGeom prst="line">
            <a:avLst/>
          </a:prstGeom>
          <a:noFill/>
          <a:ln w="19050">
            <a:solidFill>
              <a:srgbClr val="38681E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1" name="Text Box 271"/>
          <p:cNvSpPr txBox="1">
            <a:spLocks noChangeArrowheads="1"/>
          </p:cNvSpPr>
          <p:nvPr/>
        </p:nvSpPr>
        <p:spPr bwMode="auto">
          <a:xfrm>
            <a:off x="6578386" y="267970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01</a:t>
            </a:r>
            <a:endParaRPr lang="en-US" altLang="ko-KR" sz="12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2" name="Text Box 272"/>
          <p:cNvSpPr txBox="1">
            <a:spLocks noChangeArrowheads="1"/>
          </p:cNvSpPr>
          <p:nvPr/>
        </p:nvSpPr>
        <p:spPr bwMode="auto">
          <a:xfrm>
            <a:off x="6578386" y="289560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02</a:t>
            </a:r>
            <a:endParaRPr lang="en-US" altLang="ko-KR" sz="12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3" name="Line 275"/>
          <p:cNvSpPr>
            <a:spLocks noChangeShapeType="1"/>
          </p:cNvSpPr>
          <p:nvPr/>
        </p:nvSpPr>
        <p:spPr bwMode="auto">
          <a:xfrm flipV="1">
            <a:off x="6532612" y="2717800"/>
            <a:ext cx="0" cy="277813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4" name="Text Box 276"/>
          <p:cNvSpPr txBox="1">
            <a:spLocks noChangeArrowheads="1"/>
          </p:cNvSpPr>
          <p:nvPr/>
        </p:nvSpPr>
        <p:spPr bwMode="auto">
          <a:xfrm>
            <a:off x="4400336" y="3716338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01</a:t>
            </a:r>
            <a:endParaRPr lang="en-US" altLang="ko-KR" sz="12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5" name="Text Box 277"/>
          <p:cNvSpPr txBox="1">
            <a:spLocks noChangeArrowheads="1"/>
          </p:cNvSpPr>
          <p:nvPr/>
        </p:nvSpPr>
        <p:spPr bwMode="auto">
          <a:xfrm>
            <a:off x="4365070" y="3932238"/>
            <a:ext cx="32701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02</a:t>
            </a:r>
            <a:endParaRPr lang="en-US" altLang="ko-KR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6" name="Line 278"/>
          <p:cNvSpPr>
            <a:spLocks noChangeShapeType="1"/>
          </p:cNvSpPr>
          <p:nvPr/>
        </p:nvSpPr>
        <p:spPr bwMode="auto">
          <a:xfrm flipV="1">
            <a:off x="4354562" y="3754438"/>
            <a:ext cx="0" cy="277812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7" name="Text Box 279"/>
          <p:cNvSpPr txBox="1">
            <a:spLocks noChangeArrowheads="1"/>
          </p:cNvSpPr>
          <p:nvPr/>
        </p:nvSpPr>
        <p:spPr bwMode="auto">
          <a:xfrm>
            <a:off x="4933736" y="219075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01</a:t>
            </a:r>
            <a:endParaRPr lang="en-US" altLang="ko-KR" sz="12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8" name="Text Box 280"/>
          <p:cNvSpPr txBox="1">
            <a:spLocks noChangeArrowheads="1"/>
          </p:cNvSpPr>
          <p:nvPr/>
        </p:nvSpPr>
        <p:spPr bwMode="auto">
          <a:xfrm>
            <a:off x="4933736" y="2406650"/>
            <a:ext cx="2180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HY헤드라인M"/>
                <a:cs typeface="HY헤드라인M"/>
              </a:rPr>
              <a:t>02</a:t>
            </a:r>
            <a:endParaRPr lang="en-US" altLang="ko-KR" sz="12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HY헤드라인M"/>
              <a:cs typeface="HY헤드라인M"/>
            </a:endParaRPr>
          </a:p>
        </p:txBody>
      </p:sp>
      <p:sp>
        <p:nvSpPr>
          <p:cNvPr id="129" name="Line 281"/>
          <p:cNvSpPr>
            <a:spLocks noChangeShapeType="1"/>
          </p:cNvSpPr>
          <p:nvPr/>
        </p:nvSpPr>
        <p:spPr bwMode="auto">
          <a:xfrm flipV="1">
            <a:off x="4887962" y="2228850"/>
            <a:ext cx="0" cy="277812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0" name="Text Box 284"/>
          <p:cNvSpPr txBox="1">
            <a:spLocks noChangeArrowheads="1"/>
          </p:cNvSpPr>
          <p:nvPr/>
        </p:nvSpPr>
        <p:spPr bwMode="auto">
          <a:xfrm>
            <a:off x="1539925" y="2749550"/>
            <a:ext cx="83516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Verdana" pitchFamily="34" charset="0"/>
                <a:ea typeface="HY헤드라인M" pitchFamily="18" charset="-127"/>
              </a:rPr>
              <a:t>Solution</a:t>
            </a:r>
            <a:endParaRPr kumimoji="0" lang="en-US" altLang="ko-KR" sz="14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uLnTx/>
              <a:uFillTx/>
              <a:latin typeface="Verdana" pitchFamily="34" charset="0"/>
              <a:ea typeface="HY헤드라인M" pitchFamily="18" charset="-127"/>
            </a:endParaRPr>
          </a:p>
        </p:txBody>
      </p:sp>
      <p:sp>
        <p:nvSpPr>
          <p:cNvPr id="131" name="Text Box 285"/>
          <p:cNvSpPr txBox="1">
            <a:spLocks noChangeArrowheads="1"/>
          </p:cNvSpPr>
          <p:nvPr/>
        </p:nvSpPr>
        <p:spPr bwMode="auto">
          <a:xfrm>
            <a:off x="1490406" y="3554413"/>
            <a:ext cx="104836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Verdana" pitchFamily="34" charset="0"/>
                <a:ea typeface="HY헤드라인M" pitchFamily="18" charset="-127"/>
              </a:rPr>
              <a:t>consulting</a:t>
            </a:r>
          </a:p>
        </p:txBody>
      </p:sp>
      <p:sp>
        <p:nvSpPr>
          <p:cNvPr id="132" name="Text Box 286"/>
          <p:cNvSpPr txBox="1">
            <a:spLocks noChangeArrowheads="1"/>
          </p:cNvSpPr>
          <p:nvPr/>
        </p:nvSpPr>
        <p:spPr bwMode="auto">
          <a:xfrm>
            <a:off x="1589838" y="4418013"/>
            <a:ext cx="83997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uLnTx/>
                <a:uFillTx/>
                <a:latin typeface="Verdana" pitchFamily="34" charset="0"/>
                <a:ea typeface="HY헤드라인M" pitchFamily="18" charset="-127"/>
              </a:rPr>
              <a:t>strategy</a:t>
            </a:r>
          </a:p>
        </p:txBody>
      </p:sp>
      <p:sp>
        <p:nvSpPr>
          <p:cNvPr id="133" name="AutoShape 244"/>
          <p:cNvSpPr>
            <a:spLocks noChangeArrowheads="1"/>
          </p:cNvSpPr>
          <p:nvPr/>
        </p:nvSpPr>
        <p:spPr bwMode="auto">
          <a:xfrm>
            <a:off x="5718225" y="3135313"/>
            <a:ext cx="914400" cy="914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59" y="10800"/>
                </a:moveTo>
                <a:cubicBezTo>
                  <a:pt x="859" y="16290"/>
                  <a:pt x="5310" y="20741"/>
                  <a:pt x="10800" y="20741"/>
                </a:cubicBezTo>
                <a:cubicBezTo>
                  <a:pt x="16290" y="20741"/>
                  <a:pt x="20741" y="16290"/>
                  <a:pt x="20741" y="10800"/>
                </a:cubicBezTo>
                <a:cubicBezTo>
                  <a:pt x="20741" y="5310"/>
                  <a:pt x="16290" y="859"/>
                  <a:pt x="10800" y="859"/>
                </a:cubicBezTo>
                <a:cubicBezTo>
                  <a:pt x="5310" y="859"/>
                  <a:pt x="859" y="5310"/>
                  <a:pt x="859" y="10800"/>
                </a:cubicBezTo>
                <a:close/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20192</TotalTime>
  <Words>179</Words>
  <Application>Microsoft Office PowerPoint</Application>
  <PresentationFormat>全屏显示(4:3)</PresentationFormat>
  <Paragraphs>36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1066</cp:revision>
  <dcterms:created xsi:type="dcterms:W3CDTF">2009-02-11T05:37:22Z</dcterms:created>
  <dcterms:modified xsi:type="dcterms:W3CDTF">2013-01-05T17:07:07Z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