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8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9" name="Group 73"/>
          <p:cNvGrpSpPr/>
          <p:nvPr/>
        </p:nvGrpSpPr>
        <p:grpSpPr>
          <a:xfrm>
            <a:off x="4474864" y="1689100"/>
            <a:ext cx="2006600" cy="1612900"/>
            <a:chOff x="4508500" y="1244600"/>
            <a:chExt cx="2006600" cy="1612900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grpSpPr>
        <p:sp>
          <p:nvSpPr>
            <p:cNvPr id="100" name="Rounded Rectangle 143"/>
            <p:cNvSpPr/>
            <p:nvPr/>
          </p:nvSpPr>
          <p:spPr>
            <a:xfrm>
              <a:off x="4521200" y="1270000"/>
              <a:ext cx="1981200" cy="15875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Rounded Rectangle 144"/>
            <p:cNvSpPr/>
            <p:nvPr/>
          </p:nvSpPr>
          <p:spPr>
            <a:xfrm>
              <a:off x="4521200" y="1244600"/>
              <a:ext cx="1981200" cy="15875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508500" y="1828800"/>
              <a:ext cx="2006600" cy="584775"/>
            </a:xfrm>
            <a:prstGeom prst="rect">
              <a:avLst/>
            </a:prstGeom>
            <a:noFill/>
            <a:ln w="25400">
              <a:noFill/>
            </a:ln>
            <a:effectLst/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HIGH IMPACT</a:t>
              </a:r>
            </a:p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MEDIUM RISK</a:t>
              </a:r>
            </a:p>
          </p:txBody>
        </p:sp>
      </p:grpSp>
      <p:grpSp>
        <p:nvGrpSpPr>
          <p:cNvPr id="103" name="Group 74"/>
          <p:cNvGrpSpPr>
            <a:grpSpLocks/>
          </p:cNvGrpSpPr>
          <p:nvPr/>
        </p:nvGrpSpPr>
        <p:grpSpPr bwMode="auto">
          <a:xfrm>
            <a:off x="2417464" y="1689100"/>
            <a:ext cx="2006600" cy="1612900"/>
            <a:chOff x="2451100" y="1244600"/>
            <a:chExt cx="2006600" cy="1612900"/>
          </a:xfrm>
        </p:grpSpPr>
        <p:sp>
          <p:nvSpPr>
            <p:cNvPr id="104" name="Rounded Rectangle 150"/>
            <p:cNvSpPr/>
            <p:nvPr/>
          </p:nvSpPr>
          <p:spPr>
            <a:xfrm>
              <a:off x="2463800" y="1270000"/>
              <a:ext cx="1981200" cy="15875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5" name="Rounded Rectangle 151"/>
            <p:cNvSpPr/>
            <p:nvPr/>
          </p:nvSpPr>
          <p:spPr>
            <a:xfrm>
              <a:off x="2463800" y="1244600"/>
              <a:ext cx="1981200" cy="15875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rgbClr val="C00000"/>
                </a:gs>
                <a:gs pos="90000">
                  <a:srgbClr val="E22000"/>
                </a:gs>
              </a:gsLst>
              <a:lin ang="108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2451100" y="1828800"/>
              <a:ext cx="2006600" cy="584775"/>
            </a:xfrm>
            <a:prstGeom prst="rect">
              <a:avLst/>
            </a:prstGeom>
            <a:noFill/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HIGH IMPACT</a:t>
              </a:r>
            </a:p>
            <a:p>
              <a:pPr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HIGH RISK</a:t>
              </a:r>
            </a:p>
          </p:txBody>
        </p:sp>
      </p:grpSp>
      <p:grpSp>
        <p:nvGrpSpPr>
          <p:cNvPr id="107" name="Group 75"/>
          <p:cNvGrpSpPr/>
          <p:nvPr/>
        </p:nvGrpSpPr>
        <p:grpSpPr>
          <a:xfrm>
            <a:off x="2417464" y="3446474"/>
            <a:ext cx="2006600" cy="1625600"/>
            <a:chOff x="2451100" y="2908300"/>
            <a:chExt cx="2006600" cy="1625600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grpSpPr>
        <p:sp>
          <p:nvSpPr>
            <p:cNvPr id="108" name="Rounded Rectangle 154"/>
            <p:cNvSpPr/>
            <p:nvPr/>
          </p:nvSpPr>
          <p:spPr>
            <a:xfrm>
              <a:off x="2463800" y="2946400"/>
              <a:ext cx="1981200" cy="15875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9" name="Rounded Rectangle 155"/>
            <p:cNvSpPr/>
            <p:nvPr/>
          </p:nvSpPr>
          <p:spPr>
            <a:xfrm>
              <a:off x="2463800" y="2908300"/>
              <a:ext cx="1981200" cy="16129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451100" y="3505200"/>
              <a:ext cx="2006600" cy="584775"/>
            </a:xfrm>
            <a:prstGeom prst="rect">
              <a:avLst/>
            </a:prstGeom>
            <a:noFill/>
            <a:ln w="25400">
              <a:noFill/>
            </a:ln>
            <a:effectLst/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LOW IMPACT</a:t>
              </a:r>
            </a:p>
            <a:p>
              <a:pPr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MEDIUM RISK</a:t>
              </a:r>
            </a:p>
          </p:txBody>
        </p:sp>
      </p:grpSp>
      <p:grpSp>
        <p:nvGrpSpPr>
          <p:cNvPr id="111" name="Group 72"/>
          <p:cNvGrpSpPr/>
          <p:nvPr/>
        </p:nvGrpSpPr>
        <p:grpSpPr>
          <a:xfrm>
            <a:off x="4500264" y="3451236"/>
            <a:ext cx="2128838" cy="1620838"/>
            <a:chOff x="4533900" y="2913062"/>
            <a:chExt cx="2128838" cy="1620838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grpSpPr>
        <p:sp>
          <p:nvSpPr>
            <p:cNvPr id="112" name="Rounded Rectangle 159"/>
            <p:cNvSpPr/>
            <p:nvPr/>
          </p:nvSpPr>
          <p:spPr>
            <a:xfrm>
              <a:off x="4533900" y="2946400"/>
              <a:ext cx="1981200" cy="15875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Rounded Rectangle 160"/>
            <p:cNvSpPr/>
            <p:nvPr/>
          </p:nvSpPr>
          <p:spPr>
            <a:xfrm>
              <a:off x="4533900" y="2913062"/>
              <a:ext cx="1981200" cy="16129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4656138" y="3505200"/>
              <a:ext cx="2006600" cy="584775"/>
            </a:xfrm>
            <a:prstGeom prst="rect">
              <a:avLst/>
            </a:prstGeom>
            <a:noFill/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r>
                <a:rPr lang="en-US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LOW IMPACT</a:t>
              </a:r>
            </a:p>
            <a:p>
              <a:pPr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r>
                <a:rPr lang="en-US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LOW RISK</a:t>
              </a:r>
            </a:p>
          </p:txBody>
        </p:sp>
      </p:grpSp>
      <p:sp>
        <p:nvSpPr>
          <p:cNvPr id="115" name="Tekstboks 35"/>
          <p:cNvSpPr txBox="1">
            <a:spLocks noChangeArrowheads="1"/>
          </p:cNvSpPr>
          <p:nvPr/>
        </p:nvSpPr>
        <p:spPr bwMode="auto">
          <a:xfrm>
            <a:off x="6592589" y="2392363"/>
            <a:ext cx="11477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 b="1">
                <a:latin typeface="Calibri" pitchFamily="34" charset="0"/>
              </a:rPr>
              <a:t>Example text</a:t>
            </a:r>
          </a:p>
        </p:txBody>
      </p:sp>
      <p:sp>
        <p:nvSpPr>
          <p:cNvPr id="116" name="Tekstboks 36"/>
          <p:cNvSpPr txBox="1">
            <a:spLocks noChangeArrowheads="1"/>
          </p:cNvSpPr>
          <p:nvPr/>
        </p:nvSpPr>
        <p:spPr bwMode="auto">
          <a:xfrm>
            <a:off x="6592589" y="4054475"/>
            <a:ext cx="11477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 b="1">
                <a:latin typeface="Calibri" pitchFamily="34" charset="0"/>
              </a:rPr>
              <a:t>Example text</a:t>
            </a:r>
          </a:p>
        </p:txBody>
      </p:sp>
      <p:sp>
        <p:nvSpPr>
          <p:cNvPr id="117" name="Rounded Rectangle 165"/>
          <p:cNvSpPr>
            <a:spLocks noChangeArrowheads="1"/>
          </p:cNvSpPr>
          <p:nvPr/>
        </p:nvSpPr>
        <p:spPr bwMode="auto">
          <a:xfrm>
            <a:off x="4512964" y="5121275"/>
            <a:ext cx="1968500" cy="736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62626">
                  <a:alpha val="60999"/>
                </a:srgbClr>
              </a:gs>
              <a:gs pos="999">
                <a:srgbClr val="262626">
                  <a:alpha val="60389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nb-NO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8" name="Rounded Rectangle 166"/>
          <p:cNvSpPr>
            <a:spLocks noChangeArrowheads="1"/>
          </p:cNvSpPr>
          <p:nvPr/>
        </p:nvSpPr>
        <p:spPr bwMode="auto">
          <a:xfrm>
            <a:off x="2455564" y="5121275"/>
            <a:ext cx="1968500" cy="736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62626">
                  <a:alpha val="60999"/>
                </a:srgbClr>
              </a:gs>
              <a:gs pos="999">
                <a:srgbClr val="262626">
                  <a:alpha val="60389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nb-NO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19" name="Group 41"/>
          <p:cNvGrpSpPr/>
          <p:nvPr/>
        </p:nvGrpSpPr>
        <p:grpSpPr>
          <a:xfrm>
            <a:off x="1857075" y="1428739"/>
            <a:ext cx="5815545" cy="4135434"/>
            <a:chOff x="938211" y="915340"/>
            <a:chExt cx="6669089" cy="4742389"/>
          </a:xfrm>
          <a:effectLst>
            <a:outerShdw blurRad="50800" dist="25400" dir="2700000">
              <a:srgbClr val="000000">
                <a:alpha val="43000"/>
              </a:srgbClr>
            </a:outerShdw>
          </a:effectLst>
        </p:grpSpPr>
        <p:grpSp>
          <p:nvGrpSpPr>
            <p:cNvPr id="120" name="Gruppe 33"/>
            <p:cNvGrpSpPr>
              <a:grpSpLocks/>
            </p:cNvGrpSpPr>
            <p:nvPr/>
          </p:nvGrpSpPr>
          <p:grpSpPr bwMode="auto">
            <a:xfrm>
              <a:off x="938211" y="915340"/>
              <a:ext cx="5725464" cy="4742389"/>
              <a:chOff x="571472" y="1431264"/>
              <a:chExt cx="5725615" cy="4742406"/>
            </a:xfrm>
          </p:grpSpPr>
          <p:sp>
            <p:nvSpPr>
              <p:cNvPr id="122" name="Højrepil 111"/>
              <p:cNvSpPr/>
              <p:nvPr/>
            </p:nvSpPr>
            <p:spPr bwMode="auto">
              <a:xfrm>
                <a:off x="749278" y="5602169"/>
                <a:ext cx="5547809" cy="571501"/>
              </a:xfrm>
              <a:prstGeom prst="rightArrow">
                <a:avLst>
                  <a:gd name="adj1" fmla="val 36666"/>
                  <a:gd name="adj2" fmla="val 50000"/>
                </a:avLst>
              </a:prstGeom>
              <a:gradFill flip="none" rotWithShape="1">
                <a:gsLst>
                  <a:gs pos="65000">
                    <a:srgbClr val="8488C4"/>
                  </a:gs>
                  <a:gs pos="100000">
                    <a:schemeClr val="tx2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glow" dir="t"/>
              </a:scene3d>
              <a:sp3d prstMaterial="softEdge"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nb-NO" kern="0">
                  <a:solidFill>
                    <a:srgbClr val="FFFFFF"/>
                  </a:solidFill>
                  <a:latin typeface="Calibri" pitchFamily="-109" charset="0"/>
                  <a:ea typeface="ＭＳ Ｐゴシック" pitchFamily="-109" charset="-128"/>
                  <a:cs typeface="ＭＳ Ｐゴシック" pitchFamily="-109" charset="-128"/>
                </a:endParaRPr>
              </a:p>
            </p:txBody>
          </p:sp>
          <p:sp>
            <p:nvSpPr>
              <p:cNvPr id="123" name="Højrepil 111"/>
              <p:cNvSpPr/>
              <p:nvPr/>
            </p:nvSpPr>
            <p:spPr bwMode="auto">
              <a:xfrm rot="16200000">
                <a:off x="-1409993" y="3412729"/>
                <a:ext cx="4534446" cy="571515"/>
              </a:xfrm>
              <a:prstGeom prst="rightArrow">
                <a:avLst>
                  <a:gd name="adj1" fmla="val 36666"/>
                  <a:gd name="adj2" fmla="val 50000"/>
                </a:avLst>
              </a:prstGeom>
              <a:gradFill flip="none" rotWithShape="1">
                <a:gsLst>
                  <a:gs pos="65000">
                    <a:srgbClr val="8488C4"/>
                  </a:gs>
                  <a:gs pos="100000">
                    <a:schemeClr val="tx2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glow" dir="t"/>
              </a:scene3d>
              <a:sp3d prstMaterial="softEdge"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nb-NO" kern="0">
                  <a:solidFill>
                    <a:srgbClr val="FFFFFF"/>
                  </a:solidFill>
                  <a:latin typeface="Calibri" pitchFamily="-109" charset="0"/>
                  <a:ea typeface="ＭＳ Ｐゴシック" pitchFamily="-109" charset="-128"/>
                  <a:cs typeface="ＭＳ Ｐゴシック" pitchFamily="-109" charset="-128"/>
                </a:endParaRPr>
              </a:p>
            </p:txBody>
          </p:sp>
          <p:sp>
            <p:nvSpPr>
              <p:cNvPr id="124" name="Tekstboks 114"/>
              <p:cNvSpPr txBox="1"/>
              <p:nvPr/>
            </p:nvSpPr>
            <p:spPr bwMode="auto">
              <a:xfrm rot="16200000">
                <a:off x="-1077818" y="3836900"/>
                <a:ext cx="3860812" cy="31766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da-DK" sz="1200" b="1" kern="0" dirty="0">
                    <a:latin typeface="Calibri" pitchFamily="-109" charset="0"/>
                    <a:ea typeface="ＭＳ Ｐゴシック" pitchFamily="-109" charset="-128"/>
                    <a:cs typeface="ＭＳ Ｐゴシック" pitchFamily="-109" charset="-128"/>
                  </a:rPr>
                  <a:t>LIKELIHOOD</a:t>
                </a:r>
              </a:p>
            </p:txBody>
          </p:sp>
        </p:grpSp>
        <p:sp>
          <p:nvSpPr>
            <p:cNvPr id="121" name="Tekstboks 109"/>
            <p:cNvSpPr txBox="1"/>
            <p:nvPr/>
          </p:nvSpPr>
          <p:spPr bwMode="auto">
            <a:xfrm>
              <a:off x="1587500" y="5195043"/>
              <a:ext cx="6019800" cy="3176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200" b="1" kern="0" dirty="0">
                  <a:latin typeface="Calibri" pitchFamily="-109" charset="0"/>
                  <a:ea typeface="ＭＳ Ｐゴシック" pitchFamily="-109" charset="-128"/>
                  <a:cs typeface="ＭＳ Ｐゴシック" pitchFamily="-109" charset="-128"/>
                </a:rPr>
                <a:t>                                                               IMAPACT         </a:t>
              </a:r>
            </a:p>
          </p:txBody>
        </p:sp>
      </p:grpSp>
      <p:pic>
        <p:nvPicPr>
          <p:cNvPr id="125" name="图片 34" descr="gps_1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97705">
            <a:off x="5597227" y="903288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20164</TotalTime>
  <Words>148</Words>
  <Application>Microsoft Office PowerPoint</Application>
  <PresentationFormat>全屏显示(4:3)</PresentationFormat>
  <Paragraphs>30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1055</cp:revision>
  <dcterms:created xsi:type="dcterms:W3CDTF">2009-02-11T05:37:22Z</dcterms:created>
  <dcterms:modified xsi:type="dcterms:W3CDTF">2013-01-04T04:17:04Z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