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7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42" name="组合 60"/>
          <p:cNvGrpSpPr>
            <a:grpSpLocks/>
          </p:cNvGrpSpPr>
          <p:nvPr/>
        </p:nvGrpSpPr>
        <p:grpSpPr bwMode="auto">
          <a:xfrm>
            <a:off x="1685925" y="2112569"/>
            <a:ext cx="5143500" cy="3286125"/>
            <a:chOff x="1785918" y="1714488"/>
            <a:chExt cx="5143536" cy="3286148"/>
          </a:xfrm>
        </p:grpSpPr>
        <p:sp>
          <p:nvSpPr>
            <p:cNvPr id="43" name="椭圆 42"/>
            <p:cNvSpPr/>
            <p:nvPr/>
          </p:nvSpPr>
          <p:spPr>
            <a:xfrm>
              <a:off x="1785918" y="3429000"/>
              <a:ext cx="5143536" cy="1571636"/>
            </a:xfrm>
            <a:prstGeom prst="ellipse">
              <a:avLst/>
            </a:prstGeom>
            <a:gradFill flip="none" rotWithShape="1">
              <a:gsLst>
                <a:gs pos="3000">
                  <a:schemeClr val="tx1">
                    <a:alpha val="64000"/>
                  </a:schemeClr>
                </a:gs>
                <a:gs pos="63000">
                  <a:schemeClr val="tx1">
                    <a:tint val="44500"/>
                    <a:satMod val="160000"/>
                  </a:schemeClr>
                </a:gs>
                <a:gs pos="100000">
                  <a:schemeClr val="tx1">
                    <a:tint val="23500"/>
                    <a:satMod val="16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prstClr val="black"/>
              </a:innerShdw>
              <a:softEdge rad="317500"/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L 形 43"/>
            <p:cNvSpPr/>
            <p:nvPr/>
          </p:nvSpPr>
          <p:spPr>
            <a:xfrm rot="16200000">
              <a:off x="4329111" y="2786058"/>
              <a:ext cx="1285884" cy="1857388"/>
            </a:xfrm>
            <a:prstGeom prst="corner">
              <a:avLst>
                <a:gd name="adj1" fmla="val 46190"/>
                <a:gd name="adj2" fmla="val 462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1800000" scaled="0"/>
              <a:tileRect/>
            </a:gradFill>
            <a:ln w="63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perspectiveFront"/>
              <a:lightRig rig="glow" dir="t"/>
            </a:scene3d>
            <a:sp3d>
              <a:bevelT w="82550" h="31750" prst="cross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ct val="20000"/>
                </a:spcBef>
                <a:buClr>
                  <a:srgbClr val="FF0000"/>
                </a:buClr>
                <a:buSzPct val="70000"/>
                <a:defRPr/>
              </a:pP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L 形 44"/>
            <p:cNvSpPr/>
            <p:nvPr/>
          </p:nvSpPr>
          <p:spPr>
            <a:xfrm rot="5400000">
              <a:off x="3686168" y="2786057"/>
              <a:ext cx="1285885" cy="1857388"/>
            </a:xfrm>
            <a:prstGeom prst="corner">
              <a:avLst>
                <a:gd name="adj1" fmla="val 45450"/>
                <a:gd name="adj2" fmla="val 46268"/>
              </a:avLst>
            </a:prstGeom>
            <a:gradFill flip="none" rotWithShape="1">
              <a:gsLst>
                <a:gs pos="0">
                  <a:srgbClr val="712F4D"/>
                </a:gs>
                <a:gs pos="29000">
                  <a:srgbClr val="CC0066"/>
                </a:gs>
                <a:gs pos="100000">
                  <a:srgbClr val="CC0066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6350">
              <a:solidFill>
                <a:schemeClr val="bg1"/>
              </a:solidFill>
            </a:ln>
            <a:scene3d>
              <a:camera prst="orthographicFront"/>
              <a:lightRig rig="glow" dir="t"/>
            </a:scene3d>
            <a:sp3d>
              <a:bevelT w="82550" h="31750" prst="cross"/>
            </a:sp3d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indent="-363538" algn="ctr" defTabSz="912813" eaLnBrk="0" fontAlgn="ctr" hangingPunct="0">
                <a:lnSpc>
                  <a:spcPct val="140000"/>
                </a:lnSpc>
                <a:spcBef>
                  <a:spcPct val="2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6" name="组合 31"/>
            <p:cNvGrpSpPr>
              <a:grpSpLocks/>
            </p:cNvGrpSpPr>
            <p:nvPr/>
          </p:nvGrpSpPr>
          <p:grpSpPr bwMode="auto">
            <a:xfrm>
              <a:off x="3286116" y="3701481"/>
              <a:ext cx="785818" cy="584775"/>
              <a:chOff x="2643174" y="3643314"/>
              <a:chExt cx="785818" cy="584775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2643174" y="3643885"/>
                <a:ext cx="785817" cy="58420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spc="-1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综艺简体" pitchFamily="65" charset="-122"/>
                    <a:ea typeface="方正综艺简体" pitchFamily="65" charset="-122"/>
                  </a:rPr>
                  <a:t>O</a:t>
                </a:r>
                <a:endParaRPr lang="zh-CN" altLang="en-US" sz="3200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综艺简体" pitchFamily="65" charset="-122"/>
                  <a:ea typeface="方正综艺简体" pitchFamily="65" charset="-122"/>
                </a:endParaRPr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2857487" y="4143950"/>
                <a:ext cx="357190" cy="71438"/>
              </a:xfrm>
              <a:prstGeom prst="roundRect">
                <a:avLst/>
              </a:prstGeom>
              <a:solidFill>
                <a:srgbClr val="990099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pPr algn="ctr">
                  <a:defRPr/>
                </a:pP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7" name="L 形 46"/>
            <p:cNvSpPr/>
            <p:nvPr/>
          </p:nvSpPr>
          <p:spPr>
            <a:xfrm rot="16200000">
              <a:off x="4329111" y="1428737"/>
              <a:ext cx="1285883" cy="1857388"/>
            </a:xfrm>
            <a:prstGeom prst="corner">
              <a:avLst>
                <a:gd name="adj1" fmla="val 46931"/>
                <a:gd name="adj2" fmla="val 46268"/>
              </a:avLst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18900000" scaled="1"/>
              <a:tileRect/>
            </a:gradFill>
            <a:ln w="63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glow" dir="t"/>
            </a:scene3d>
            <a:sp3d>
              <a:bevelT w="82550" h="31750" prst="cross"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indent="-363538" algn="ctr" eaLnBrk="0" fontAlgn="ctr" hangingPunct="0">
                <a:lnSpc>
                  <a:spcPct val="140000"/>
                </a:lnSpc>
                <a:spcBef>
                  <a:spcPct val="20000"/>
                </a:spcBef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L 形 47"/>
            <p:cNvSpPr/>
            <p:nvPr/>
          </p:nvSpPr>
          <p:spPr>
            <a:xfrm rot="5400000">
              <a:off x="3686169" y="1428736"/>
              <a:ext cx="1285884" cy="1857388"/>
            </a:xfrm>
            <a:prstGeom prst="corner">
              <a:avLst>
                <a:gd name="adj1" fmla="val 44709"/>
                <a:gd name="adj2" fmla="val 46268"/>
              </a:avLst>
            </a:prstGeom>
            <a:gradFill flip="none" rotWithShape="1">
              <a:gsLst>
                <a:gs pos="0">
                  <a:srgbClr val="FFCF01"/>
                </a:gs>
                <a:gs pos="100000">
                  <a:srgbClr val="E22000"/>
                </a:gs>
              </a:gsLst>
              <a:lin ang="8100000" scaled="1"/>
              <a:tileRect/>
            </a:gradFill>
            <a:ln w="63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brightRoom" dir="t"/>
            </a:scene3d>
            <a:sp3d>
              <a:bevelT w="82550" h="31750" prst="cross"/>
              <a:extrusionClr>
                <a:schemeClr val="bg1"/>
              </a:extrusionClr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indent="-363538" algn="ctr" defTabSz="912813" eaLnBrk="0" fontAlgn="ctr" hangingPunct="0">
                <a:lnSpc>
                  <a:spcPct val="140000"/>
                </a:lnSpc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9" name="组合 32"/>
            <p:cNvGrpSpPr>
              <a:grpSpLocks/>
            </p:cNvGrpSpPr>
            <p:nvPr/>
          </p:nvGrpSpPr>
          <p:grpSpPr bwMode="auto">
            <a:xfrm>
              <a:off x="3286116" y="2357430"/>
              <a:ext cx="785818" cy="584775"/>
              <a:chOff x="2643174" y="3643314"/>
              <a:chExt cx="785818" cy="584775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2643174" y="3643314"/>
                <a:ext cx="785817" cy="58420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spc="-15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综艺简体" pitchFamily="65" charset="-122"/>
                    <a:ea typeface="方正综艺简体" pitchFamily="65" charset="-122"/>
                  </a:rPr>
                  <a:t>S</a:t>
                </a:r>
                <a:endParaRPr lang="zh-CN" altLang="en-US" sz="3200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综艺简体" pitchFamily="65" charset="-122"/>
                  <a:ea typeface="方正综艺简体" pitchFamily="65" charset="-122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2857487" y="4143380"/>
                <a:ext cx="357190" cy="71437"/>
              </a:xfrm>
              <a:prstGeom prst="roundRect">
                <a:avLst/>
              </a:prstGeom>
              <a:solidFill>
                <a:srgbClr val="FF6600"/>
              </a:solidFill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pPr algn="ctr">
                  <a:defRPr/>
                </a:pPr>
                <a:endParaRPr lang="zh-CN" alt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0" name="圆角矩形 49"/>
            <p:cNvSpPr/>
            <p:nvPr/>
          </p:nvSpPr>
          <p:spPr>
            <a:xfrm>
              <a:off x="5419731" y="1785925"/>
              <a:ext cx="366715" cy="7143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>
                <a:defRPr/>
              </a:pP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5214942" y="1824026"/>
              <a:ext cx="785819" cy="46196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400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综艺简体" pitchFamily="65" charset="-122"/>
                  <a:ea typeface="方正综艺简体" pitchFamily="65" charset="-122"/>
                </a:rPr>
                <a:t>W</a:t>
              </a:r>
              <a:endParaRPr lang="zh-CN" altLang="en-US" sz="2400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5410206" y="3143248"/>
              <a:ext cx="357189" cy="7143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>
                <a:defRPr/>
              </a:pPr>
              <a:endPara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195892" y="3143248"/>
              <a:ext cx="785819" cy="58420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spc="-15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综艺简体" pitchFamily="65" charset="-122"/>
                  <a:ea typeface="方正综艺简体" pitchFamily="65" charset="-122"/>
                </a:rPr>
                <a:t>T</a:t>
              </a:r>
              <a:endParaRPr lang="zh-CN" altLang="en-US" sz="3200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endParaRPr>
            </a:p>
          </p:txBody>
        </p:sp>
      </p:grpSp>
      <p:sp>
        <p:nvSpPr>
          <p:cNvPr id="58" name="AutoShape 81"/>
          <p:cNvSpPr>
            <a:spLocks noChangeArrowheads="1"/>
          </p:cNvSpPr>
          <p:nvPr/>
        </p:nvSpPr>
        <p:spPr bwMode="auto">
          <a:xfrm>
            <a:off x="409140" y="1064518"/>
            <a:ext cx="1620000" cy="2071702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rgbClr val="FF660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圆角矩形 58"/>
          <p:cNvSpPr/>
          <p:nvPr/>
        </p:nvSpPr>
        <p:spPr bwMode="auto">
          <a:xfrm>
            <a:off x="571140" y="801802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100000">
                <a:srgbClr val="E22000"/>
              </a:gs>
            </a:gsLst>
            <a:lin ang="18900000" scaled="1"/>
            <a:tileRect/>
          </a:gradFill>
          <a:ln w="63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brightRoom" dir="t"/>
          </a:scene3d>
          <a:sp3d>
            <a:bevelT w="82550" h="31750" prst="cross"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63538" algn="ctr" defTabSz="912813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22"/>
          <p:cNvSpPr txBox="1">
            <a:spLocks noChangeArrowheads="1"/>
          </p:cNvSpPr>
          <p:nvPr/>
        </p:nvSpPr>
        <p:spPr bwMode="auto">
          <a:xfrm>
            <a:off x="623888" y="838333"/>
            <a:ext cx="1190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 势</a:t>
            </a:r>
          </a:p>
        </p:txBody>
      </p:sp>
      <p:sp>
        <p:nvSpPr>
          <p:cNvPr id="62" name="矩形 61"/>
          <p:cNvSpPr/>
          <p:nvPr/>
        </p:nvSpPr>
        <p:spPr>
          <a:xfrm>
            <a:off x="587375" y="1393958"/>
            <a:ext cx="1430338" cy="315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3" name="矩形 62"/>
          <p:cNvSpPr/>
          <p:nvPr/>
        </p:nvSpPr>
        <p:spPr>
          <a:xfrm>
            <a:off x="587375" y="1794008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4" name="矩形 63"/>
          <p:cNvSpPr/>
          <p:nvPr/>
        </p:nvSpPr>
        <p:spPr>
          <a:xfrm>
            <a:off x="587375" y="2206758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5" name="椭圆 64"/>
          <p:cNvSpPr/>
          <p:nvPr/>
        </p:nvSpPr>
        <p:spPr bwMode="auto">
          <a:xfrm>
            <a:off x="534632" y="1493679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椭圆 65"/>
          <p:cNvSpPr/>
          <p:nvPr/>
        </p:nvSpPr>
        <p:spPr bwMode="auto">
          <a:xfrm>
            <a:off x="534632" y="189346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椭圆 66"/>
          <p:cNvSpPr/>
          <p:nvPr/>
        </p:nvSpPr>
        <p:spPr bwMode="auto">
          <a:xfrm>
            <a:off x="534632" y="2305288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01663" y="2563946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9" name="椭圆 68"/>
          <p:cNvSpPr/>
          <p:nvPr/>
        </p:nvSpPr>
        <p:spPr bwMode="auto">
          <a:xfrm>
            <a:off x="549577" y="2662745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70"/>
          <p:cNvGrpSpPr>
            <a:grpSpLocks/>
          </p:cNvGrpSpPr>
          <p:nvPr/>
        </p:nvGrpSpPr>
        <p:grpSpPr bwMode="auto">
          <a:xfrm>
            <a:off x="2043113" y="1635258"/>
            <a:ext cx="1323975" cy="530225"/>
            <a:chOff x="2143108" y="1214422"/>
            <a:chExt cx="1324796" cy="529250"/>
          </a:xfrm>
        </p:grpSpPr>
        <p:cxnSp>
          <p:nvCxnSpPr>
            <p:cNvPr id="71" name="肘形连接符 70"/>
            <p:cNvCxnSpPr/>
            <p:nvPr/>
          </p:nvCxnSpPr>
          <p:spPr>
            <a:xfrm rot="10800000">
              <a:off x="2143108" y="1214422"/>
              <a:ext cx="1286672" cy="500728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>
              <a:off x="3396422" y="1672366"/>
              <a:ext cx="71482" cy="71306"/>
            </a:xfrm>
            <a:prstGeom prst="ellipse">
              <a:avLst/>
            </a:prstGeom>
            <a:solidFill>
              <a:srgbClr val="FF6600"/>
            </a:solidFill>
            <a:ln w="28575"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3" name="组合 78"/>
          <p:cNvGrpSpPr>
            <a:grpSpLocks/>
          </p:cNvGrpSpPr>
          <p:nvPr/>
        </p:nvGrpSpPr>
        <p:grpSpPr bwMode="auto">
          <a:xfrm>
            <a:off x="5757863" y="1635258"/>
            <a:ext cx="1317625" cy="530225"/>
            <a:chOff x="5857884" y="1214422"/>
            <a:chExt cx="1318410" cy="529250"/>
          </a:xfrm>
        </p:grpSpPr>
        <p:cxnSp>
          <p:nvCxnSpPr>
            <p:cNvPr id="74" name="肘形连接符 73"/>
            <p:cNvCxnSpPr/>
            <p:nvPr/>
          </p:nvCxnSpPr>
          <p:spPr>
            <a:xfrm rot="10800000" flipH="1">
              <a:off x="5889653" y="1214422"/>
              <a:ext cx="1286641" cy="500728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flipH="1">
              <a:off x="5857884" y="1672366"/>
              <a:ext cx="69892" cy="71306"/>
            </a:xfrm>
            <a:prstGeom prst="ellipse">
              <a:avLst/>
            </a:prstGeom>
            <a:solidFill>
              <a:srgbClr val="00B050"/>
            </a:solidFill>
            <a:ln w="28575"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6" name="AutoShape 81"/>
          <p:cNvSpPr>
            <a:spLocks noChangeArrowheads="1"/>
          </p:cNvSpPr>
          <p:nvPr/>
        </p:nvSpPr>
        <p:spPr bwMode="auto">
          <a:xfrm>
            <a:off x="7124312" y="1069266"/>
            <a:ext cx="1620000" cy="2071702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rgbClr val="00B05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圆角矩形 76"/>
          <p:cNvSpPr/>
          <p:nvPr/>
        </p:nvSpPr>
        <p:spPr bwMode="auto">
          <a:xfrm>
            <a:off x="7286312" y="806550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18900000" scaled="1"/>
            <a:tileRect/>
          </a:gradFill>
          <a:ln w="63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glow" dir="t"/>
          </a:scene3d>
          <a:sp3d>
            <a:bevelT w="82550" h="31750" prst="cross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63538" algn="ctr" eaLnBrk="0" fontAlgn="ctr" hangingPunct="0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22"/>
          <p:cNvSpPr txBox="1">
            <a:spLocks noChangeArrowheads="1"/>
          </p:cNvSpPr>
          <p:nvPr/>
        </p:nvSpPr>
        <p:spPr bwMode="auto">
          <a:xfrm>
            <a:off x="7339013" y="843096"/>
            <a:ext cx="1190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劣 势</a:t>
            </a:r>
          </a:p>
        </p:txBody>
      </p:sp>
      <p:sp>
        <p:nvSpPr>
          <p:cNvPr id="79" name="矩形 78"/>
          <p:cNvSpPr/>
          <p:nvPr/>
        </p:nvSpPr>
        <p:spPr>
          <a:xfrm>
            <a:off x="7302500" y="1398721"/>
            <a:ext cx="1430338" cy="3159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0" name="矩形 79"/>
          <p:cNvSpPr/>
          <p:nvPr/>
        </p:nvSpPr>
        <p:spPr>
          <a:xfrm>
            <a:off x="7302500" y="1798771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" name="矩形 80"/>
          <p:cNvSpPr/>
          <p:nvPr/>
        </p:nvSpPr>
        <p:spPr>
          <a:xfrm>
            <a:off x="7302500" y="2211521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" name="椭圆 81"/>
          <p:cNvSpPr/>
          <p:nvPr/>
        </p:nvSpPr>
        <p:spPr bwMode="auto">
          <a:xfrm>
            <a:off x="7249804" y="149842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椭圆 82"/>
          <p:cNvSpPr/>
          <p:nvPr/>
        </p:nvSpPr>
        <p:spPr bwMode="auto">
          <a:xfrm>
            <a:off x="7249804" y="1898215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椭圆 83"/>
          <p:cNvSpPr/>
          <p:nvPr/>
        </p:nvSpPr>
        <p:spPr bwMode="auto">
          <a:xfrm>
            <a:off x="7249804" y="2310036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318375" y="2568708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6" name="椭圆 85"/>
          <p:cNvSpPr/>
          <p:nvPr/>
        </p:nvSpPr>
        <p:spPr bwMode="auto">
          <a:xfrm>
            <a:off x="7264749" y="2667493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7" name="组合 104"/>
          <p:cNvGrpSpPr>
            <a:grpSpLocks/>
          </p:cNvGrpSpPr>
          <p:nvPr/>
        </p:nvGrpSpPr>
        <p:grpSpPr bwMode="auto">
          <a:xfrm>
            <a:off x="2043113" y="4684319"/>
            <a:ext cx="1292225" cy="552450"/>
            <a:chOff x="2143109" y="4286256"/>
            <a:chExt cx="1292065" cy="552047"/>
          </a:xfrm>
        </p:grpSpPr>
        <p:cxnSp>
          <p:nvCxnSpPr>
            <p:cNvPr id="88" name="肘形连接符 87"/>
            <p:cNvCxnSpPr/>
            <p:nvPr/>
          </p:nvCxnSpPr>
          <p:spPr>
            <a:xfrm rot="10800000" flipV="1">
              <a:off x="2143109" y="4338605"/>
              <a:ext cx="1285716" cy="499698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CC0000"/>
              </a:solidFill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89" name="椭圆 88"/>
            <p:cNvSpPr/>
            <p:nvPr/>
          </p:nvSpPr>
          <p:spPr>
            <a:xfrm>
              <a:off x="3363745" y="4286256"/>
              <a:ext cx="71429" cy="71385"/>
            </a:xfrm>
            <a:prstGeom prst="ellipse">
              <a:avLst/>
            </a:prstGeom>
            <a:solidFill>
              <a:srgbClr val="7030A0"/>
            </a:solidFill>
            <a:ln w="28575"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0" name="AutoShape 81"/>
          <p:cNvSpPr>
            <a:spLocks noChangeArrowheads="1"/>
          </p:cNvSpPr>
          <p:nvPr/>
        </p:nvSpPr>
        <p:spPr bwMode="auto">
          <a:xfrm>
            <a:off x="409140" y="3907740"/>
            <a:ext cx="1620000" cy="2071702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rgbClr val="CC0066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圆角矩形 90"/>
          <p:cNvSpPr/>
          <p:nvPr/>
        </p:nvSpPr>
        <p:spPr bwMode="auto">
          <a:xfrm>
            <a:off x="571140" y="3645024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712F4D"/>
              </a:gs>
              <a:gs pos="29000">
                <a:srgbClr val="CC0066"/>
              </a:gs>
              <a:gs pos="100000">
                <a:srgbClr val="CC0066">
                  <a:tint val="23500"/>
                  <a:satMod val="160000"/>
                </a:srgbClr>
              </a:gs>
            </a:gsLst>
            <a:lin ang="13500000" scaled="1"/>
            <a:tileRect/>
          </a:gradFill>
          <a:ln w="6350">
            <a:solidFill>
              <a:schemeClr val="bg1"/>
            </a:solidFill>
          </a:ln>
          <a:scene3d>
            <a:camera prst="orthographicFront"/>
            <a:lightRig rig="glow" dir="t"/>
          </a:scene3d>
          <a:sp3d prstMaterial="plastic">
            <a:bevelT w="82550" h="31750" prst="cross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indent="-363538" algn="ctr" defTabSz="912813" eaLnBrk="0" fontAlgn="ctr" hangingPunct="0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22"/>
          <p:cNvSpPr txBox="1">
            <a:spLocks noChangeArrowheads="1"/>
          </p:cNvSpPr>
          <p:nvPr/>
        </p:nvSpPr>
        <p:spPr bwMode="auto">
          <a:xfrm>
            <a:off x="623888" y="3680756"/>
            <a:ext cx="1190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机 会</a:t>
            </a:r>
          </a:p>
        </p:txBody>
      </p:sp>
      <p:sp>
        <p:nvSpPr>
          <p:cNvPr id="93" name="矩形 92"/>
          <p:cNvSpPr/>
          <p:nvPr/>
        </p:nvSpPr>
        <p:spPr>
          <a:xfrm>
            <a:off x="587375" y="4237968"/>
            <a:ext cx="1430338" cy="315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4" name="矩形 93"/>
          <p:cNvSpPr/>
          <p:nvPr/>
        </p:nvSpPr>
        <p:spPr>
          <a:xfrm>
            <a:off x="587375" y="4638018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5" name="矩形 94"/>
          <p:cNvSpPr/>
          <p:nvPr/>
        </p:nvSpPr>
        <p:spPr>
          <a:xfrm>
            <a:off x="587375" y="5050768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6" name="椭圆 95"/>
          <p:cNvSpPr/>
          <p:nvPr/>
        </p:nvSpPr>
        <p:spPr bwMode="auto">
          <a:xfrm>
            <a:off x="534632" y="4336901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椭圆 96"/>
          <p:cNvSpPr/>
          <p:nvPr/>
        </p:nvSpPr>
        <p:spPr bwMode="auto">
          <a:xfrm>
            <a:off x="534632" y="4736689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椭圆 97"/>
          <p:cNvSpPr/>
          <p:nvPr/>
        </p:nvSpPr>
        <p:spPr bwMode="auto">
          <a:xfrm>
            <a:off x="534632" y="5148510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01663" y="5407956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0" name="椭圆 99"/>
          <p:cNvSpPr/>
          <p:nvPr/>
        </p:nvSpPr>
        <p:spPr bwMode="auto">
          <a:xfrm>
            <a:off x="549577" y="550596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1" name="组合 105"/>
          <p:cNvGrpSpPr>
            <a:grpSpLocks/>
          </p:cNvGrpSpPr>
          <p:nvPr/>
        </p:nvGrpSpPr>
        <p:grpSpPr bwMode="auto">
          <a:xfrm>
            <a:off x="5757863" y="4684319"/>
            <a:ext cx="1317625" cy="542925"/>
            <a:chOff x="5857884" y="1071546"/>
            <a:chExt cx="1318410" cy="542320"/>
          </a:xfrm>
        </p:grpSpPr>
        <p:cxnSp>
          <p:nvCxnSpPr>
            <p:cNvPr id="102" name="肘形连接符 101"/>
            <p:cNvCxnSpPr/>
            <p:nvPr/>
          </p:nvCxnSpPr>
          <p:spPr>
            <a:xfrm rot="10800000" flipH="1" flipV="1">
              <a:off x="5889653" y="1114360"/>
              <a:ext cx="1286641" cy="499506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103" name="椭圆 102"/>
            <p:cNvSpPr/>
            <p:nvPr/>
          </p:nvSpPr>
          <p:spPr>
            <a:xfrm flipH="1" flipV="1">
              <a:off x="5857884" y="1071546"/>
              <a:ext cx="69892" cy="71357"/>
            </a:xfrm>
            <a:prstGeom prst="ellipse">
              <a:avLst/>
            </a:prstGeom>
            <a:ln w="28575"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4" name="AutoShape 81"/>
          <p:cNvSpPr>
            <a:spLocks noChangeArrowheads="1"/>
          </p:cNvSpPr>
          <p:nvPr/>
        </p:nvSpPr>
        <p:spPr bwMode="auto">
          <a:xfrm>
            <a:off x="7124312" y="3907740"/>
            <a:ext cx="1620000" cy="2071702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solidFill>
              <a:srgbClr val="0070C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圆角矩形 104"/>
          <p:cNvSpPr/>
          <p:nvPr/>
        </p:nvSpPr>
        <p:spPr bwMode="auto">
          <a:xfrm>
            <a:off x="7286312" y="3645024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1800000" scaled="0"/>
            <a:tileRect/>
          </a:gradFill>
          <a:ln w="63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Front"/>
            <a:lightRig rig="glow" dir="t"/>
          </a:scene3d>
          <a:sp3d>
            <a:bevelT w="82550" h="31750" prst="cross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indent="-363538" algn="ctr" eaLnBrk="0" fontAlgn="ctr" hangingPunct="0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22"/>
          <p:cNvSpPr txBox="1">
            <a:spLocks noChangeArrowheads="1"/>
          </p:cNvSpPr>
          <p:nvPr/>
        </p:nvSpPr>
        <p:spPr bwMode="auto">
          <a:xfrm>
            <a:off x="7339013" y="3680770"/>
            <a:ext cx="1190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威 胁</a:t>
            </a:r>
          </a:p>
        </p:txBody>
      </p:sp>
      <p:sp>
        <p:nvSpPr>
          <p:cNvPr id="107" name="矩形 106"/>
          <p:cNvSpPr/>
          <p:nvPr/>
        </p:nvSpPr>
        <p:spPr>
          <a:xfrm>
            <a:off x="7302500" y="4237983"/>
            <a:ext cx="1430338" cy="3159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8" name="矩形 107"/>
          <p:cNvSpPr/>
          <p:nvPr/>
        </p:nvSpPr>
        <p:spPr>
          <a:xfrm>
            <a:off x="7302500" y="4638033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9" name="矩形 108"/>
          <p:cNvSpPr/>
          <p:nvPr/>
        </p:nvSpPr>
        <p:spPr>
          <a:xfrm>
            <a:off x="7302500" y="5050783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0" name="椭圆 109"/>
          <p:cNvSpPr/>
          <p:nvPr/>
        </p:nvSpPr>
        <p:spPr bwMode="auto">
          <a:xfrm>
            <a:off x="7249804" y="4336901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椭圆 110"/>
          <p:cNvSpPr/>
          <p:nvPr/>
        </p:nvSpPr>
        <p:spPr bwMode="auto">
          <a:xfrm>
            <a:off x="7249804" y="4736689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椭圆 111"/>
          <p:cNvSpPr/>
          <p:nvPr/>
        </p:nvSpPr>
        <p:spPr bwMode="auto">
          <a:xfrm>
            <a:off x="7249804" y="5148510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7318375" y="5407970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4" name="椭圆 113"/>
          <p:cNvSpPr/>
          <p:nvPr/>
        </p:nvSpPr>
        <p:spPr bwMode="auto">
          <a:xfrm>
            <a:off x="7264749" y="550596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1587408" y="5014917"/>
            <a:ext cx="6056426" cy="646331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en-US" altLang="zh-CN" sz="36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36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20160</TotalTime>
  <Words>179</Words>
  <Application>Microsoft Office PowerPoint</Application>
  <PresentationFormat>全屏显示(4:3)</PresentationFormat>
  <Paragraphs>43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1050</cp:revision>
  <dcterms:created xsi:type="dcterms:W3CDTF">2009-02-11T05:37:22Z</dcterms:created>
  <dcterms:modified xsi:type="dcterms:W3CDTF">2013-01-02T12:41:36Z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