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63" r:id="rId2"/>
  </p:sldMasterIdLst>
  <p:notesMasterIdLst>
    <p:notesMasterId r:id="rId10"/>
  </p:notesMasterIdLst>
  <p:sldIdLst>
    <p:sldId id="282" r:id="rId3"/>
    <p:sldId id="285" r:id="rId4"/>
    <p:sldId id="273" r:id="rId5"/>
    <p:sldId id="288" r:id="rId6"/>
    <p:sldId id="274" r:id="rId7"/>
    <p:sldId id="278" r:id="rId8"/>
    <p:sldId id="289" r:id="rId9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00"/>
    <a:srgbClr val="EE3F24"/>
    <a:srgbClr val="CC3300"/>
    <a:srgbClr val="FFCC00"/>
    <a:srgbClr val="FFFF66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0101" autoAdjust="0"/>
    <p:restoredTop sz="94706" autoAdjust="0"/>
  </p:normalViewPr>
  <p:slideViewPr>
    <p:cSldViewPr>
      <p:cViewPr>
        <p:scale>
          <a:sx n="80" d="100"/>
          <a:sy n="80" d="100"/>
        </p:scale>
        <p:origin x="-8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DD440-5785-42F7-98A9-A5B42806FABD}" type="datetimeFigureOut">
              <a:rPr lang="zh-CN" altLang="en-US" smtClean="0"/>
              <a:pPr/>
              <a:t>2012/12/25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CB475-6D55-4B30-98F7-32A52B03E3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875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4678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454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193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789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88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307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6894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558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198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315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207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68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69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756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新建文件夹\未标题-1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" y="0"/>
            <a:ext cx="9140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9144000" cy="7143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-32" y="6143668"/>
            <a:ext cx="9144000" cy="7143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23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0" r:id="rId2"/>
    <p:sldLayoutId id="2147483661" r:id="rId3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475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8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86644" y="6500833"/>
            <a:ext cx="428628" cy="2143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pic>
        <p:nvPicPr>
          <p:cNvPr id="5" name="图片 4" descr="10.png"/>
          <p:cNvPicPr>
            <a:picLocks noChangeAspect="1"/>
          </p:cNvPicPr>
          <p:nvPr/>
        </p:nvPicPr>
        <p:blipFill>
          <a:blip r:embed="rId2"/>
          <a:srcRect l="5968" t="3580" r="2982" b="17610"/>
          <a:stretch>
            <a:fillRect/>
          </a:stretch>
        </p:blipFill>
        <p:spPr bwMode="auto">
          <a:xfrm>
            <a:off x="-1428792" y="-1500222"/>
            <a:ext cx="11787270" cy="10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9.png"/>
          <p:cNvPicPr>
            <a:picLocks noChangeAspect="1"/>
          </p:cNvPicPr>
          <p:nvPr/>
        </p:nvPicPr>
        <p:blipFill>
          <a:blip r:embed="rId3"/>
          <a:srcRect l="28654" t="14525" r="30148" b="35521"/>
          <a:stretch>
            <a:fillRect/>
          </a:stretch>
        </p:blipFill>
        <p:spPr bwMode="auto">
          <a:xfrm>
            <a:off x="2571736" y="1571612"/>
            <a:ext cx="3562949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32" y="6143668"/>
            <a:ext cx="9144000" cy="7143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65339" y="2627651"/>
            <a:ext cx="64953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rgbClr val="FFCC00"/>
                  </a:solidFill>
                  <a:prstDash val="solid"/>
                </a:ln>
                <a:gradFill flip="none" rotWithShape="1">
                  <a:gsLst>
                    <a:gs pos="0">
                      <a:srgbClr val="EE3F24">
                        <a:shade val="30000"/>
                        <a:satMod val="115000"/>
                      </a:srgbClr>
                    </a:gs>
                    <a:gs pos="50000">
                      <a:srgbClr val="EE3F24">
                        <a:shade val="67500"/>
                        <a:satMod val="115000"/>
                      </a:srgbClr>
                    </a:gs>
                    <a:gs pos="100000">
                      <a:srgbClr val="EE3F24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■</a:t>
            </a:r>
            <a:endParaRPr lang="zh-CN" altLang="en-US" sz="6000" b="1" dirty="0">
              <a:ln w="12700">
                <a:solidFill>
                  <a:srgbClr val="FFCC00"/>
                </a:solidFill>
                <a:prstDash val="solid"/>
              </a:ln>
              <a:gradFill flip="none" rotWithShape="1">
                <a:gsLst>
                  <a:gs pos="0">
                    <a:srgbClr val="EE3F24">
                      <a:shade val="30000"/>
                      <a:satMod val="115000"/>
                    </a:srgbClr>
                  </a:gs>
                  <a:gs pos="50000">
                    <a:srgbClr val="EE3F24">
                      <a:shade val="67500"/>
                      <a:satMod val="115000"/>
                    </a:srgbClr>
                  </a:gs>
                  <a:gs pos="100000">
                    <a:srgbClr val="EE3F24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xit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5" presetClass="emph" presetSubtype="0" repeatCount="8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35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07407E-6 L -0.50763 4.0740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9" grpId="1"/>
      <p:bldP spid="9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26247" y="2571744"/>
            <a:ext cx="8260595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000" b="1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抓好自身建设  增强基层活力</a:t>
            </a:r>
            <a:endParaRPr lang="zh-CN" altLang="en-US" sz="5000" b="1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-500098" y="2627651"/>
            <a:ext cx="132874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6000" b="1" dirty="0" smtClean="0">
                <a:ln w="12700">
                  <a:solidFill>
                    <a:srgbClr val="FFCC00"/>
                  </a:solidFill>
                  <a:prstDash val="solid"/>
                </a:ln>
                <a:gradFill flip="none" rotWithShape="1">
                  <a:gsLst>
                    <a:gs pos="0">
                      <a:srgbClr val="EE3F24">
                        <a:shade val="30000"/>
                        <a:satMod val="115000"/>
                      </a:srgbClr>
                    </a:gs>
                    <a:gs pos="50000">
                      <a:srgbClr val="EE3F24">
                        <a:shade val="67500"/>
                        <a:satMod val="115000"/>
                      </a:srgbClr>
                    </a:gs>
                    <a:gs pos="100000">
                      <a:srgbClr val="EE3F24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■</a:t>
            </a:r>
            <a:r>
              <a:rPr lang="zh-CN" altLang="en-US" sz="6000" b="1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6000" b="1" dirty="0" smtClean="0">
                <a:ln w="12700">
                  <a:solidFill>
                    <a:srgbClr val="FFCC00"/>
                  </a:solidFill>
                  <a:prstDash val="solid"/>
                </a:ln>
                <a:gradFill flip="none" rotWithShape="1">
                  <a:gsLst>
                    <a:gs pos="0">
                      <a:srgbClr val="EE3F24">
                        <a:shade val="30000"/>
                        <a:satMod val="115000"/>
                      </a:srgbClr>
                    </a:gs>
                    <a:gs pos="50000">
                      <a:srgbClr val="EE3F24">
                        <a:shade val="67500"/>
                        <a:satMod val="115000"/>
                      </a:srgbClr>
                    </a:gs>
                    <a:gs pos="100000">
                      <a:srgbClr val="EE3F24">
                        <a:shade val="100000"/>
                        <a:satMod val="115000"/>
                      </a:srgbClr>
                    </a:gs>
                  </a:gsLst>
                  <a:lin ang="13500000" scaled="1"/>
                  <a:tileRect/>
                </a:gra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■ ■ ■ ■ ■ ■ ■ ■ ■ ■ ■ ■ ■ ■ ■ ■ ■</a:t>
            </a:r>
            <a:endParaRPr lang="en-US" altLang="zh-CN" sz="6000" b="1" dirty="0">
              <a:ln w="12700">
                <a:solidFill>
                  <a:srgbClr val="FFCC00"/>
                </a:solidFill>
                <a:prstDash val="solid"/>
              </a:ln>
              <a:gradFill flip="none" rotWithShape="1">
                <a:gsLst>
                  <a:gs pos="0">
                    <a:srgbClr val="EE3F24">
                      <a:shade val="30000"/>
                      <a:satMod val="115000"/>
                    </a:srgbClr>
                  </a:gs>
                  <a:gs pos="50000">
                    <a:srgbClr val="EE3F24">
                      <a:shade val="67500"/>
                      <a:satMod val="115000"/>
                    </a:srgbClr>
                  </a:gs>
                  <a:gs pos="100000">
                    <a:srgbClr val="EE3F24">
                      <a:shade val="100000"/>
                      <a:satMod val="115000"/>
                    </a:srgbClr>
                  </a:gs>
                </a:gsLst>
                <a:lin ang="13500000" scaled="1"/>
                <a:tileRect/>
              </a:gra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714621" y="5072074"/>
            <a:ext cx="1000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报</a:t>
            </a:r>
            <a:endParaRPr lang="zh-CN" altLang="en-US" sz="2800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286120" y="5072074"/>
            <a:ext cx="1000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单</a:t>
            </a:r>
            <a:endParaRPr lang="zh-CN" altLang="en-US" sz="2800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3857620" y="5072074"/>
            <a:ext cx="1000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位</a:t>
            </a:r>
            <a:endParaRPr lang="zh-CN" altLang="en-US" sz="2800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5429260" y="5003107"/>
            <a:ext cx="1000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某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6143643" y="5003107"/>
            <a:ext cx="1000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镇</a:t>
            </a:r>
            <a:endParaRPr lang="zh-CN" altLang="en-US" sz="3600" b="1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2143122" y="5072074"/>
            <a:ext cx="1000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汇</a:t>
            </a:r>
            <a:endParaRPr lang="zh-CN" altLang="en-US" sz="2800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4714876" y="5003107"/>
            <a:ext cx="1000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某</a:t>
            </a:r>
          </a:p>
        </p:txBody>
      </p:sp>
      <p:sp>
        <p:nvSpPr>
          <p:cNvPr id="52" name="矩形 51"/>
          <p:cNvSpPr/>
          <p:nvPr/>
        </p:nvSpPr>
        <p:spPr>
          <a:xfrm>
            <a:off x="7286644" y="6357958"/>
            <a:ext cx="42862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22" name="4-Point Star 28"/>
          <p:cNvSpPr/>
          <p:nvPr/>
        </p:nvSpPr>
        <p:spPr>
          <a:xfrm rot="890656">
            <a:off x="1941306" y="2201209"/>
            <a:ext cx="785003" cy="757621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1" name="4-Point Star 29"/>
          <p:cNvSpPr/>
          <p:nvPr/>
        </p:nvSpPr>
        <p:spPr>
          <a:xfrm rot="890656">
            <a:off x="5420430" y="2137247"/>
            <a:ext cx="585475" cy="565054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4-Point Star 30"/>
          <p:cNvSpPr/>
          <p:nvPr/>
        </p:nvSpPr>
        <p:spPr>
          <a:xfrm rot="890656">
            <a:off x="7435887" y="3305795"/>
            <a:ext cx="446002" cy="430446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3" name="4-Point Star 31"/>
          <p:cNvSpPr/>
          <p:nvPr/>
        </p:nvSpPr>
        <p:spPr>
          <a:xfrm rot="890656">
            <a:off x="2713267" y="3000276"/>
            <a:ext cx="537419" cy="518673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4" name="4-Point Star 55"/>
          <p:cNvSpPr/>
          <p:nvPr/>
        </p:nvSpPr>
        <p:spPr>
          <a:xfrm rot="890656">
            <a:off x="3691357" y="2407997"/>
            <a:ext cx="537419" cy="518672"/>
          </a:xfrm>
          <a:prstGeom prst="star4">
            <a:avLst>
              <a:gd name="adj" fmla="val 6656"/>
            </a:avLst>
          </a:prstGeom>
          <a:gradFill flip="none" rotWithShape="1">
            <a:gsLst>
              <a:gs pos="0">
                <a:schemeClr val="bg1"/>
              </a:gs>
              <a:gs pos="6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xit" presetSubtype="0" fill="hold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xit" presetSubtype="0" fill="hold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xit" presetSubtype="0" fill="hold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xit" presetSubtype="0" fill="hold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xit" presetSubtype="0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8" accel="50000" decel="5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6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6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6" presetClass="emph" presetSubtype="0" accel="50000" decel="5000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accel="50000" decel="5000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accel="50000" decel="5000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accel="50000" decel="5000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accel="50000" decel="5000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accel="50000" decel="50000" autoRev="1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accel="50000" decel="5000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117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300"/>
                            </p:stCondLst>
                            <p:childTnLst>
                              <p:par>
                                <p:cTn id="119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1714488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1 .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某某镇基本团情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14678" y="2500306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2 . 2010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年团的工作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  <a:latin typeface="+mn-ea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 bwMode="auto">
          <a:xfrm>
            <a:off x="2714612" y="4176570"/>
            <a:ext cx="324000" cy="324000"/>
          </a:xfrm>
          <a:prstGeom prst="rect">
            <a:avLst/>
          </a:prstGeom>
          <a:gradFill>
            <a:gsLst>
              <a:gs pos="0">
                <a:srgbClr val="FF0000"/>
              </a:gs>
              <a:gs pos="75000">
                <a:srgbClr val="C00000"/>
              </a:gs>
            </a:gsLst>
            <a:lin ang="3000000" scaled="0"/>
          </a:gradFill>
          <a:ln w="12700">
            <a:solidFill>
              <a:srgbClr val="FFCC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678" y="3286124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3 .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目前存在的问题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4071942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4 . 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ea"/>
              </a:rPr>
              <a:t>提出意见和建议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  <a:latin typeface="+mn-ea"/>
            </a:endParaRPr>
          </a:p>
        </p:txBody>
      </p:sp>
      <p:sp>
        <p:nvSpPr>
          <p:cNvPr id="7" name="Chevron 24"/>
          <p:cNvSpPr/>
          <p:nvPr/>
        </p:nvSpPr>
        <p:spPr>
          <a:xfrm flipV="1">
            <a:off x="714348" y="5150011"/>
            <a:ext cx="8666018" cy="636443"/>
          </a:xfrm>
          <a:prstGeom prst="chevron">
            <a:avLst>
              <a:gd name="adj" fmla="val 30408"/>
            </a:avLst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 w="12700">
            <a:solidFill>
              <a:srgbClr val="FFCC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52400" dist="1270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ffectLst>
                <a:glow rad="101600">
                  <a:srgbClr val="FFCC00">
                    <a:alpha val="60000"/>
                  </a:srgb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5305024"/>
            <a:ext cx="4500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+mn-ea"/>
              </a:rPr>
              <a:t>1 . </a:t>
            </a:r>
            <a:r>
              <a:rPr lang="zh-CN" altLang="en-US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+mn-ea"/>
              </a:rPr>
              <a:t>某某镇基本团情</a:t>
            </a:r>
            <a:endParaRPr lang="zh-CN" altLang="en-US" sz="1600" dirty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29997" dir="5400000" sy="-100000" algn="bl" rotWithShape="0"/>
              </a:effectLst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0826" y="5305024"/>
            <a:ext cx="45005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n w="18415" cmpd="sng">
                  <a:noFill/>
                  <a:prstDash val="solid"/>
                </a:ln>
                <a:solidFill>
                  <a:srgbClr val="FFFFFF">
                    <a:alpha val="40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+mn-ea"/>
              </a:rPr>
              <a:t>2 . 2010</a:t>
            </a:r>
            <a:r>
              <a:rPr lang="zh-CN" altLang="en-US" sz="1600" dirty="0" smtClean="0">
                <a:ln w="18415" cmpd="sng">
                  <a:noFill/>
                  <a:prstDash val="solid"/>
                </a:ln>
                <a:solidFill>
                  <a:srgbClr val="FFFFFF">
                    <a:alpha val="40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+mn-ea"/>
              </a:rPr>
              <a:t>年团的工作</a:t>
            </a:r>
            <a:endParaRPr lang="zh-CN" altLang="en-US" sz="1600" dirty="0">
              <a:ln w="18415" cmpd="sng">
                <a:noFill/>
                <a:prstDash val="solid"/>
              </a:ln>
              <a:solidFill>
                <a:srgbClr val="FFFFFF">
                  <a:alpha val="40000"/>
                </a:srgb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+mn-ea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-4.44444E-6 C -0.02361 -0.00601 -0.10833 -0.0125 -0.14201 -0.03634 C -0.17569 -0.06041 -0.19254 -0.10486 -0.20174 -0.14375 C -0.21094 -0.18287 -0.19844 -0.24351 -0.19757 -0.26967 " pathEditMode="relative" rAng="0" ptsTypes="aa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" y="-1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2.22222E-6 C -0.01441 0.01088 -0.05677 0.05046 -0.08646 0.06574 C -0.11615 0.08102 -0.14601 0.09745 -0.17813 0.09166 C -0.21024 0.08588 -0.25538 0.05625 -0.27951 0.03055 C -0.30365 0.00486 -0.31354 -0.04283 -0.32257 -0.06204 " pathEditMode="relative" rAng="0" ptsTypes="aaaaa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1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-1.11111E-6 C -0.00069 0.02083 0.01198 0.08681 -0.00451 0.12523 C -0.02101 0.16366 -0.05712 0.21158 -0.09896 0.23079 C -0.1408 0.25 -0.22326 0.2382 -0.2559 0.24005 " pathEditMode="relative" rAng="0" ptsTypes="aaaa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2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.55556E-7 -4.44444E-6 C 0.02378 0.00602 0.11684 0.00602 0.14271 0.03658 C 0.16858 0.06713 0.17187 0.13889 0.15521 0.18287 C 0.13854 0.22686 0.06615 0.27662 0.04271 0.30139 " pathEditMode="relative" rAng="0" ptsTypes="aaaa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15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0.18542 -0.17454 " pathEditMode="relative" rAng="0" ptsTypes="AA">
                                      <p:cBhvr>
                                        <p:cTn id="2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35" presetClass="emph" presetSubtype="0" repeatCount="8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42" presetClass="pat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542 -0.17457 L 0.18542 0.18219 " pathEditMode="relative" rAng="0" ptsTypes="AA">
                                      <p:cBhvr>
                                        <p:cTn id="33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3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 animBg="1"/>
      <p:bldP spid="4" grpId="1" animBg="1"/>
      <p:bldP spid="4" grpId="2" animBg="1"/>
      <p:bldP spid="4" grpId="3" animBg="1"/>
      <p:bldP spid="4" grpId="4" animBg="1"/>
      <p:bldP spid="5" grpId="0"/>
      <p:bldP spid="5" grpId="1"/>
      <p:bldP spid="6" grpId="0"/>
      <p:bldP spid="6" grpId="1"/>
      <p:bldP spid="7" grpId="0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714348" y="5150011"/>
            <a:ext cx="10287072" cy="636443"/>
            <a:chOff x="714348" y="5150011"/>
            <a:chExt cx="10287072" cy="636443"/>
          </a:xfrm>
        </p:grpSpPr>
        <p:sp>
          <p:nvSpPr>
            <p:cNvPr id="7" name="Chevron 24"/>
            <p:cNvSpPr/>
            <p:nvPr/>
          </p:nvSpPr>
          <p:spPr>
            <a:xfrm flipV="1">
              <a:off x="714348" y="5150011"/>
              <a:ext cx="8666018" cy="636443"/>
            </a:xfrm>
            <a:prstGeom prst="chevron">
              <a:avLst>
                <a:gd name="adj" fmla="val 30408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2700">
              <a:solidFill>
                <a:srgbClr val="FFCC00"/>
              </a:solidFill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152400" dist="127000" dir="5400000" sx="90000" sy="-19000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effectLst>
                  <a:glow rad="101600">
                    <a:srgbClr val="FFCC00">
                      <a:alpha val="60000"/>
                    </a:srgbClr>
                  </a:glow>
                </a:effectLst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71670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ln w="317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+mn-ea"/>
                </a:rPr>
                <a:t>文字内容</a:t>
              </a:r>
              <a:endParaRPr lang="zh-CN" altLang="en-US" sz="1600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+mn-ea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00826" y="5305024"/>
              <a:ext cx="45005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n w="18415" cmpd="sng">
                    <a:noFill/>
                    <a:prstDash val="solid"/>
                  </a:ln>
                  <a:solidFill>
                    <a:srgbClr val="FFFFFF">
                      <a:alpha val="40000"/>
                    </a:srgbClr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  <a:reflection blurRad="6350" stA="50000" endA="300" endPos="50000" dist="60007" dir="5400000" sy="-100000" algn="bl" rotWithShape="0"/>
                  </a:effectLst>
                  <a:latin typeface="+mn-ea"/>
                </a:rPr>
                <a:t>www.1ppt.com</a:t>
              </a:r>
              <a:endParaRPr lang="zh-CN" altLang="en-US" sz="1600" dirty="0">
                <a:ln w="18415" cmpd="sng">
                  <a:noFill/>
                  <a:prstDash val="solid"/>
                </a:ln>
                <a:solidFill>
                  <a:srgbClr val="FFFFFF">
                    <a:alpha val="40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+mn-ea"/>
              </a:endParaRP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498561" y="1643076"/>
            <a:ext cx="8145405" cy="3714750"/>
          </a:xfrm>
          <a:prstGeom prst="roundRect">
            <a:avLst>
              <a:gd name="adj" fmla="val 2028"/>
            </a:avLst>
          </a:prstGeom>
          <a:solidFill>
            <a:schemeClr val="bg1">
              <a:alpha val="60000"/>
            </a:schemeClr>
          </a:solidFill>
          <a:ln w="38100">
            <a:solidFill>
              <a:srgbClr val="FF0000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57224" y="1214422"/>
            <a:ext cx="28575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意见和建议</a:t>
            </a:r>
            <a:endParaRPr lang="zh-CN" altLang="en-US" sz="3600" b="1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85786" y="2025086"/>
            <a:ext cx="7715304" cy="3046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2400" dirty="0" smtClean="0">
                <a:latin typeface="+mn-ea"/>
              </a:rPr>
              <a:t>       抓好团干的培训和教育，提高团委班子整体工作能力；</a:t>
            </a:r>
            <a:endParaRPr lang="en-US" altLang="zh-CN" sz="2400" dirty="0" smtClean="0">
              <a:latin typeface="+mn-ea"/>
            </a:endParaRPr>
          </a:p>
          <a:p>
            <a:r>
              <a:rPr lang="zh-CN" altLang="en-US" sz="2400" dirty="0" smtClean="0">
                <a:latin typeface="+mn-ea"/>
              </a:rPr>
              <a:t>       积极开展团的活动，增强团员意识，提高团组织的凝聚力；</a:t>
            </a:r>
            <a:endParaRPr lang="en-US" altLang="zh-CN" sz="2400" dirty="0" smtClean="0">
              <a:latin typeface="+mn-ea"/>
            </a:endParaRPr>
          </a:p>
          <a:p>
            <a:r>
              <a:rPr lang="zh-CN" altLang="en-US" sz="2400" dirty="0" smtClean="0">
                <a:latin typeface="+mn-ea"/>
              </a:rPr>
              <a:t>       争取支持，落实资金，启动村级团支部评比表彰等活动，增强工作活力；</a:t>
            </a:r>
            <a:endParaRPr lang="en-US" altLang="zh-CN" sz="2400" dirty="0" smtClean="0">
              <a:latin typeface="+mn-ea"/>
            </a:endParaRPr>
          </a:p>
          <a:p>
            <a:r>
              <a:rPr lang="zh-CN" altLang="en-US" sz="2400" dirty="0" smtClean="0">
                <a:latin typeface="+mn-ea"/>
              </a:rPr>
              <a:t>       以活动为载体，重视和关注农村青少年的身心健康和生活、学习困难，千方百计为青少年办好事、做实事。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.png"/>
          <p:cNvPicPr>
            <a:picLocks noChangeAspect="1"/>
          </p:cNvPicPr>
          <p:nvPr/>
        </p:nvPicPr>
        <p:blipFill>
          <a:blip r:embed="rId2"/>
          <a:srcRect l="12584" t="38390" b="19537"/>
          <a:stretch>
            <a:fillRect/>
          </a:stretch>
        </p:blipFill>
        <p:spPr bwMode="auto">
          <a:xfrm>
            <a:off x="1150938" y="1757371"/>
            <a:ext cx="7993062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5.png"/>
          <p:cNvPicPr>
            <a:picLocks noChangeAspect="1"/>
          </p:cNvPicPr>
          <p:nvPr/>
        </p:nvPicPr>
        <p:blipFill>
          <a:blip r:embed="rId3"/>
          <a:srcRect t="54024" r="72070" b="22987"/>
          <a:stretch>
            <a:fillRect/>
          </a:stretch>
        </p:blipFill>
        <p:spPr bwMode="auto">
          <a:xfrm>
            <a:off x="0" y="3067058"/>
            <a:ext cx="3786182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43108" y="2928934"/>
            <a:ext cx="507209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放映结束</a:t>
            </a:r>
            <a:r>
              <a:rPr lang="zh-CN" altLang="en-US" sz="4400" b="1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rgbClr val="FF0000">
                      <a:alpha val="40000"/>
                    </a:srgb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  谢谢观看！</a:t>
            </a:r>
            <a:endParaRPr lang="zh-CN" altLang="en-US" sz="4400" b="1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rgbClr val="FF0000">
                    <a:alpha val="40000"/>
                  </a:srgb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5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7" dur="8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8382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273</Words>
  <Application>Microsoft Office PowerPoint</Application>
  <PresentationFormat>全屏显示(4:3)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ilovePPT.ORG</dc:creator>
  <cp:keywords>ppt ppt模版 ppt设计</cp:keywords>
  <cp:lastModifiedBy>jccook</cp:lastModifiedBy>
  <cp:revision>113</cp:revision>
  <dcterms:created xsi:type="dcterms:W3CDTF">2010-10-13T12:51:22Z</dcterms:created>
  <dcterms:modified xsi:type="dcterms:W3CDTF">2012-12-25T14:51:26Z</dcterms:modified>
</cp:coreProperties>
</file>