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 id="2147483729" r:id="rId6"/>
  </p:sldMasterIdLst>
  <p:notesMasterIdLst>
    <p:notesMasterId r:id="rId31"/>
  </p:notesMasterIdLst>
  <p:handoutMasterIdLst>
    <p:handoutMasterId r:id="rId32"/>
  </p:handoutMasterIdLst>
  <p:sldIdLst>
    <p:sldId id="312" r:id="rId7"/>
    <p:sldId id="378" r:id="rId8"/>
    <p:sldId id="379" r:id="rId9"/>
    <p:sldId id="397" r:id="rId10"/>
    <p:sldId id="403" r:id="rId11"/>
    <p:sldId id="407" r:id="rId12"/>
    <p:sldId id="408" r:id="rId13"/>
    <p:sldId id="409" r:id="rId14"/>
    <p:sldId id="410" r:id="rId15"/>
    <p:sldId id="411" r:id="rId16"/>
    <p:sldId id="412" r:id="rId17"/>
    <p:sldId id="413" r:id="rId18"/>
    <p:sldId id="414" r:id="rId19"/>
    <p:sldId id="415" r:id="rId20"/>
    <p:sldId id="416" r:id="rId21"/>
    <p:sldId id="417" r:id="rId22"/>
    <p:sldId id="418" r:id="rId23"/>
    <p:sldId id="420" r:id="rId24"/>
    <p:sldId id="421" r:id="rId25"/>
    <p:sldId id="422" r:id="rId26"/>
    <p:sldId id="423" r:id="rId27"/>
    <p:sldId id="424" r:id="rId28"/>
    <p:sldId id="394" r:id="rId29"/>
    <p:sldId id="425" r:id="rId30"/>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9A16"/>
    <a:srgbClr val="F8F57B"/>
    <a:srgbClr val="6BBD46"/>
    <a:srgbClr val="017660"/>
    <a:srgbClr val="C2E3B3"/>
    <a:srgbClr val="000000"/>
    <a:srgbClr val="FFFFFF"/>
    <a:srgbClr val="59D01E"/>
    <a:srgbClr val="ACE58F"/>
    <a:srgbClr val="2929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6797" autoAdjust="0"/>
    <p:restoredTop sz="91429" autoAdjust="0"/>
  </p:normalViewPr>
  <p:slideViewPr>
    <p:cSldViewPr snapToGrid="0">
      <p:cViewPr>
        <p:scale>
          <a:sx n="80" d="100"/>
          <a:sy n="80" d="100"/>
        </p:scale>
        <p:origin x="-1038" y="-204"/>
      </p:cViewPr>
      <p:guideLst>
        <p:guide orient="horz" pos="230"/>
        <p:guide orient="horz" pos="1200"/>
        <p:guide orient="horz" pos="2939"/>
        <p:guide orient="horz" pos="4176"/>
        <p:guide orient="horz" pos="1008"/>
        <p:guide orient="horz" pos="3724"/>
        <p:guide orient="horz" pos="4100"/>
        <p:guide orient="horz" pos="1382"/>
        <p:guide pos="2880"/>
        <p:guide pos="287"/>
        <p:guide pos="865"/>
        <p:guide pos="5473"/>
        <p:guide pos="458"/>
        <p:guide pos="5298"/>
      </p:guideLst>
    </p:cSldViewPr>
  </p:slideViewPr>
  <p:notesTextViewPr>
    <p:cViewPr>
      <p:scale>
        <a:sx n="100" d="100"/>
        <a:sy n="100" d="100"/>
      </p:scale>
      <p:origin x="0" y="0"/>
    </p:cViewPr>
  </p:notesTextViewPr>
  <p:sorterViewPr>
    <p:cViewPr>
      <p:scale>
        <a:sx n="70" d="100"/>
        <a:sy n="70" d="100"/>
      </p:scale>
      <p:origin x="0" y="36"/>
    </p:cViewPr>
  </p:sorterViewPr>
  <p:notesViewPr>
    <p:cSldViewPr snapToGrid="0" showGuides="1">
      <p:cViewPr varScale="1">
        <p:scale>
          <a:sx n="84" d="100"/>
          <a:sy n="84" d="100"/>
        </p:scale>
        <p:origin x="-3084"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MPN 2010</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12/24/2012</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MPN 2010</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12/24/2012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12/24/2012 8:12 PM</a:t>
            </a:fld>
            <a:endParaRPr lang="en-US"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
        <p:nvSpPr>
          <p:cNvPr id="8" name="Footer Placeholder 3"/>
          <p:cNvSpPr>
            <a:spLocks noGrp="1"/>
          </p:cNvSpPr>
          <p:nvPr/>
        </p:nvSpPr>
        <p:spPr>
          <a:xfrm>
            <a:off x="0" y="8686800"/>
            <a:ext cx="6248400" cy="457200"/>
          </a:xfrm>
          <a:prstGeom prst="rect">
            <a:avLst/>
          </a:prstGeom>
        </p:spPr>
        <p:txBody>
          <a:bodyPr vert="horz" lIns="91440" tIns="45720" rIns="91440" bIns="45720" rtlCol="0" anchor="b"/>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eaLnBrk="0" hangingPunct="0">
              <a:defRPr sz="3200">
                <a:solidFill>
                  <a:schemeClr val="tx2"/>
                </a:solidFill>
                <a:latin typeface="Tahoma" pitchFamily="34" charset="0"/>
              </a:defRPr>
            </a:lvl1pPr>
            <a:lvl2pPr marL="742950" indent="-285750" defTabSz="904875" eaLnBrk="0" hangingPunct="0">
              <a:defRPr sz="3200">
                <a:solidFill>
                  <a:schemeClr val="tx2"/>
                </a:solidFill>
                <a:latin typeface="Tahoma" pitchFamily="34" charset="0"/>
              </a:defRPr>
            </a:lvl2pPr>
            <a:lvl3pPr marL="1143000" indent="-228600" defTabSz="904875" eaLnBrk="0" hangingPunct="0">
              <a:defRPr sz="3200">
                <a:solidFill>
                  <a:schemeClr val="tx2"/>
                </a:solidFill>
                <a:latin typeface="Tahoma" pitchFamily="34" charset="0"/>
              </a:defRPr>
            </a:lvl3pPr>
            <a:lvl4pPr marL="1600200" indent="-228600" defTabSz="904875" eaLnBrk="0" hangingPunct="0">
              <a:defRPr sz="3200">
                <a:solidFill>
                  <a:schemeClr val="tx2"/>
                </a:solidFill>
                <a:latin typeface="Tahoma" pitchFamily="34" charset="0"/>
              </a:defRPr>
            </a:lvl4pPr>
            <a:lvl5pPr marL="2057400" indent="-228600" defTabSz="904875" eaLnBrk="0" hangingPunct="0">
              <a:defRPr sz="3200">
                <a:solidFill>
                  <a:schemeClr val="tx2"/>
                </a:solidFill>
                <a:latin typeface="Tahoma" pitchFamily="34" charset="0"/>
              </a:defRPr>
            </a:lvl5pPr>
            <a:lvl6pPr marL="2514600" indent="-228600" algn="ctr" defTabSz="904875"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04875"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04875"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04875" eaLnBrk="0" fontAlgn="base" hangingPunct="0">
              <a:lnSpc>
                <a:spcPct val="80000"/>
              </a:lnSpc>
              <a:spcBef>
                <a:spcPct val="0"/>
              </a:spcBef>
              <a:spcAft>
                <a:spcPct val="0"/>
              </a:spcAft>
              <a:defRPr sz="3200">
                <a:solidFill>
                  <a:schemeClr val="tx2"/>
                </a:solidFill>
                <a:latin typeface="Tahoma" pitchFamily="34" charset="0"/>
              </a:defRPr>
            </a:lvl9pPr>
          </a:lstStyle>
          <a:p>
            <a:pPr eaLnBrk="1" hangingPunct="1"/>
            <a:fld id="{E0DC87C8-A3D5-488A-A201-363A2846A81C}" type="slidenum">
              <a:rPr lang="de-DE" sz="1100" smtClean="0">
                <a:solidFill>
                  <a:schemeClr val="tx1"/>
                </a:solidFill>
                <a:latin typeface="Times New Roman" pitchFamily="18" charset="0"/>
              </a:rPr>
              <a:pPr eaLnBrk="1" hangingPunct="1"/>
              <a:t>14</a:t>
            </a:fld>
            <a:endParaRPr lang="de-DE" sz="1100" smtClean="0">
              <a:solidFill>
                <a:schemeClr val="tx1"/>
              </a:solidFill>
              <a:latin typeface="Times New Roman" pitchFamily="18" charset="0"/>
            </a:endParaRPr>
          </a:p>
        </p:txBody>
      </p:sp>
      <p:sp>
        <p:nvSpPr>
          <p:cNvPr id="145411" name="Rectangle 2"/>
          <p:cNvSpPr>
            <a:spLocks noGrp="1" noRot="1" noChangeAspect="1" noChangeArrowheads="1" noTextEdit="1"/>
          </p:cNvSpPr>
          <p:nvPr>
            <p:ph type="sldImg"/>
          </p:nvPr>
        </p:nvSpPr>
        <p:spPr>
          <a:xfrm>
            <a:off x="1143000" y="685800"/>
            <a:ext cx="4572000" cy="3429000"/>
          </a:xfrm>
          <a:ln/>
        </p:spPr>
      </p:sp>
      <p:sp>
        <p:nvSpPr>
          <p:cNvPr id="145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Clr>
                <a:schemeClr val="tx2"/>
              </a:buClr>
              <a:buSzPct val="65000"/>
              <a:buFont typeface="Wingdings" pitchFamily="2" charset="2"/>
              <a:buChar char="Ø"/>
            </a:pPr>
            <a:r>
              <a:rPr lang="en-US" sz="800" dirty="0" smtClean="0"/>
              <a:t>Add a Web frontend to Remote Desktop Services:  Easy implementation</a:t>
            </a:r>
          </a:p>
          <a:p>
            <a:pPr>
              <a:buClr>
                <a:schemeClr val="tx2"/>
              </a:buClr>
              <a:buSzPct val="65000"/>
              <a:buFont typeface="Wingdings" pitchFamily="2" charset="2"/>
              <a:buChar char="Ø"/>
            </a:pPr>
            <a:r>
              <a:rPr lang="en-US" sz="800" dirty="0" smtClean="0"/>
              <a:t>Users logon to Remote Desktop Web Access for Apps:  Just like Outlook Web Access to email</a:t>
            </a:r>
          </a:p>
          <a:p>
            <a:pPr>
              <a:buClr>
                <a:schemeClr val="tx2"/>
              </a:buClr>
              <a:buSzPct val="65000"/>
              <a:buFont typeface="Wingdings" pitchFamily="2" charset="2"/>
              <a:buChar char="Ø"/>
            </a:pPr>
            <a:r>
              <a:rPr lang="en-US" sz="800" dirty="0" smtClean="0"/>
              <a:t>Web Access to apps both internal and external:  Simplified remote access to applications for mobile and remote users</a:t>
            </a:r>
          </a:p>
          <a:p>
            <a:pPr eaLnBrk="1" hangingPunct="1">
              <a:lnSpc>
                <a:spcPct val="90000"/>
              </a:lnSpc>
            </a:pPr>
            <a:endParaRPr lang="en-US" sz="80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xfrm>
            <a:off x="1143000" y="685800"/>
            <a:ext cx="4572000" cy="3429000"/>
          </a:xfrm>
          <a:ln/>
        </p:spPr>
      </p:sp>
      <p:sp>
        <p:nvSpPr>
          <p:cNvPr id="147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Clr>
                <a:schemeClr val="tx2"/>
              </a:buClr>
              <a:buSzPct val="65000"/>
              <a:buFont typeface="Wingdings" pitchFamily="2" charset="2"/>
              <a:buChar char="Ø"/>
            </a:pPr>
            <a:r>
              <a:rPr lang="en-US" dirty="0" smtClean="0"/>
              <a:t>VDI allows users to access data and applications from any device in the organization without having the application installed on individual workstation systems</a:t>
            </a:r>
          </a:p>
          <a:p>
            <a:pPr>
              <a:buClr>
                <a:schemeClr val="tx2"/>
              </a:buClr>
              <a:buSzPct val="65000"/>
              <a:buFont typeface="Wingdings" pitchFamily="2" charset="2"/>
              <a:buChar char="Ø"/>
            </a:pPr>
            <a:r>
              <a:rPr lang="en-US" dirty="0" smtClean="0"/>
              <a:t>VDI improves data security and compliance by centralizing applications with tighter systems controls</a:t>
            </a:r>
          </a:p>
          <a:p>
            <a:pPr>
              <a:buClr>
                <a:schemeClr val="tx2"/>
              </a:buClr>
              <a:buSzPct val="65000"/>
              <a:buFont typeface="Wingdings" pitchFamily="2" charset="2"/>
              <a:buChar char="Ø"/>
            </a:pPr>
            <a:r>
              <a:rPr lang="en-US" dirty="0" smtClean="0"/>
              <a:t>VDI simplifies management and deployment of applications, thus lowering the cost of client system operations</a:t>
            </a:r>
          </a:p>
          <a:p>
            <a:endParaRPr lang="en-US" dirty="0" smtClean="0"/>
          </a:p>
        </p:txBody>
      </p:sp>
      <p:sp>
        <p:nvSpPr>
          <p:cNvPr id="147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eaLnBrk="0" hangingPunct="0">
              <a:defRPr sz="3200">
                <a:solidFill>
                  <a:schemeClr val="tx2"/>
                </a:solidFill>
                <a:latin typeface="Tahoma" pitchFamily="34" charset="0"/>
              </a:defRPr>
            </a:lvl1pPr>
            <a:lvl2pPr marL="742950" indent="-285750" defTabSz="904875" eaLnBrk="0" hangingPunct="0">
              <a:defRPr sz="3200">
                <a:solidFill>
                  <a:schemeClr val="tx2"/>
                </a:solidFill>
                <a:latin typeface="Tahoma" pitchFamily="34" charset="0"/>
              </a:defRPr>
            </a:lvl2pPr>
            <a:lvl3pPr marL="1143000" indent="-228600" defTabSz="904875" eaLnBrk="0" hangingPunct="0">
              <a:defRPr sz="3200">
                <a:solidFill>
                  <a:schemeClr val="tx2"/>
                </a:solidFill>
                <a:latin typeface="Tahoma" pitchFamily="34" charset="0"/>
              </a:defRPr>
            </a:lvl3pPr>
            <a:lvl4pPr marL="1600200" indent="-228600" defTabSz="904875" eaLnBrk="0" hangingPunct="0">
              <a:defRPr sz="3200">
                <a:solidFill>
                  <a:schemeClr val="tx2"/>
                </a:solidFill>
                <a:latin typeface="Tahoma" pitchFamily="34" charset="0"/>
              </a:defRPr>
            </a:lvl4pPr>
            <a:lvl5pPr marL="2057400" indent="-228600" defTabSz="904875" eaLnBrk="0" hangingPunct="0">
              <a:defRPr sz="3200">
                <a:solidFill>
                  <a:schemeClr val="tx2"/>
                </a:solidFill>
                <a:latin typeface="Tahoma" pitchFamily="34" charset="0"/>
              </a:defRPr>
            </a:lvl5pPr>
            <a:lvl6pPr marL="2514600" indent="-228600" algn="ctr" defTabSz="904875"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04875"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04875"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04875" eaLnBrk="0" fontAlgn="base" hangingPunct="0">
              <a:lnSpc>
                <a:spcPct val="80000"/>
              </a:lnSpc>
              <a:spcBef>
                <a:spcPct val="0"/>
              </a:spcBef>
              <a:spcAft>
                <a:spcPct val="0"/>
              </a:spcAft>
              <a:defRPr sz="3200">
                <a:solidFill>
                  <a:schemeClr val="tx2"/>
                </a:solidFill>
                <a:latin typeface="Tahoma" pitchFamily="34" charset="0"/>
              </a:defRPr>
            </a:lvl9pPr>
          </a:lstStyle>
          <a:p>
            <a:pPr eaLnBrk="1" hangingPunct="1"/>
            <a:fld id="{E801D2FB-3E4A-4580-A97C-2813F14F415E}" type="slidenum">
              <a:rPr lang="en-US" sz="1100" smtClean="0">
                <a:solidFill>
                  <a:schemeClr val="tx1"/>
                </a:solidFill>
                <a:latin typeface="Times New Roman" pitchFamily="18" charset="0"/>
              </a:rPr>
              <a:pPr eaLnBrk="1" hangingPunct="1"/>
              <a:t>15</a:t>
            </a:fld>
            <a:endParaRPr lang="en-US" sz="1100" smtClean="0">
              <a:solidFill>
                <a:schemeClr val="tx1"/>
              </a:solidFill>
              <a:latin typeface="Times New Roman"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xfrm>
            <a:off x="1143000" y="685800"/>
            <a:ext cx="4572000" cy="3429000"/>
          </a:xfrm>
          <a:ln/>
        </p:spPr>
      </p:sp>
      <p:sp>
        <p:nvSpPr>
          <p:cNvPr id="3" name="Notes Placeholder 2"/>
          <p:cNvSpPr>
            <a:spLocks noGrp="1"/>
          </p:cNvSpPr>
          <p:nvPr>
            <p:ph type="body" idx="1"/>
          </p:nvPr>
        </p:nvSpPr>
        <p:spPr/>
        <p:txBody>
          <a:bodyPr>
            <a:normAutofit/>
          </a:bodyPr>
          <a:lstStyle/>
          <a:p>
            <a:pPr>
              <a:defRPr/>
            </a:pPr>
            <a:r>
              <a:rPr lang="en-US" b="1" dirty="0" smtClean="0">
                <a:latin typeface="Segoe Condensed" pitchFamily="34" charset="0"/>
              </a:rPr>
              <a:t>Time: </a:t>
            </a:r>
            <a:r>
              <a:rPr lang="en-US" dirty="0" smtClean="0">
                <a:latin typeface="Segoe Condensed" pitchFamily="34" charset="0"/>
              </a:rPr>
              <a:t>3-4 min</a:t>
            </a:r>
          </a:p>
          <a:p>
            <a:pPr>
              <a:spcBef>
                <a:spcPts val="0"/>
              </a:spcBef>
              <a:defRPr/>
            </a:pPr>
            <a:r>
              <a:rPr lang="en-US" b="1" dirty="0" smtClean="0">
                <a:latin typeface="Segoe Condensed" pitchFamily="34" charset="0"/>
              </a:rPr>
              <a:t>Key Message:</a:t>
            </a:r>
            <a:r>
              <a:rPr lang="en-US" dirty="0" smtClean="0">
                <a:latin typeface="Segoe Condensed" pitchFamily="34" charset="0"/>
              </a:rPr>
              <a:t> This slide </a:t>
            </a:r>
            <a:r>
              <a:rPr lang="en-US" dirty="0" smtClean="0">
                <a:latin typeface="Segoe"/>
              </a:rPr>
              <a:t>provides description of the key features that enables RDS and VDI integration</a:t>
            </a:r>
            <a:endParaRPr lang="en-US" b="1" dirty="0" smtClean="0">
              <a:latin typeface="Segoe Condensed" pitchFamily="34" charset="0"/>
            </a:endParaRPr>
          </a:p>
          <a:p>
            <a:pPr>
              <a:spcBef>
                <a:spcPts val="0"/>
              </a:spcBef>
              <a:defRPr/>
            </a:pPr>
            <a:r>
              <a:rPr lang="en-US" b="1" dirty="0" smtClean="0">
                <a:latin typeface="Segoe Condensed" pitchFamily="34" charset="0"/>
              </a:rPr>
              <a:t>Why should the audience care?</a:t>
            </a:r>
            <a:r>
              <a:rPr lang="en-US" dirty="0" smtClean="0">
                <a:latin typeface="Segoe Condensed" pitchFamily="34" charset="0"/>
              </a:rPr>
              <a:t> Audience can understand the capability of RDS to support various desktop deployment options</a:t>
            </a:r>
            <a:endParaRPr lang="en-US" b="1" dirty="0" smtClean="0">
              <a:latin typeface="Segoe Condensed" pitchFamily="34" charset="0"/>
            </a:endParaRPr>
          </a:p>
          <a:p>
            <a:pPr>
              <a:defRPr/>
            </a:pPr>
            <a:r>
              <a:rPr lang="en-US" b="1" dirty="0" smtClean="0">
                <a:latin typeface="Segoe Condensed" pitchFamily="34" charset="0"/>
              </a:rPr>
              <a:t>Additional notes:</a:t>
            </a:r>
          </a:p>
          <a:p>
            <a:pPr>
              <a:defRPr/>
            </a:pPr>
            <a:r>
              <a:rPr lang="en-US" dirty="0" smtClean="0">
                <a:latin typeface="Segoe"/>
              </a:rPr>
              <a:t>RD Virtualization Host takes advantage of Hyper-V virtualization technology to provide dedicated virtual desktops for remote users to connect to. Virtual desktop storage, execution and management can be kept in the data center. </a:t>
            </a:r>
          </a:p>
          <a:p>
            <a:pPr>
              <a:defRPr/>
            </a:pPr>
            <a:r>
              <a:rPr lang="en-US" b="1" dirty="0" smtClean="0">
                <a:latin typeface="Segoe"/>
              </a:rPr>
              <a:t>Tight integration with Hyper-V server </a:t>
            </a:r>
            <a:r>
              <a:rPr lang="en-US" dirty="0" smtClean="0">
                <a:latin typeface="Segoe"/>
              </a:rPr>
              <a:t>provides following:</a:t>
            </a:r>
          </a:p>
          <a:p>
            <a:pPr lvl="1">
              <a:buFont typeface="Arial" pitchFamily="34" charset="0"/>
              <a:buChar char="•"/>
              <a:defRPr/>
            </a:pPr>
            <a:r>
              <a:rPr lang="en-US" dirty="0" smtClean="0">
                <a:latin typeface="Segoe"/>
              </a:rPr>
              <a:t>Virtual desktop images can be clustered and available across Hyper-V host clusters.</a:t>
            </a:r>
          </a:p>
          <a:p>
            <a:pPr lvl="1">
              <a:buFont typeface="Arial" pitchFamily="34" charset="0"/>
              <a:buChar char="•"/>
              <a:defRPr/>
            </a:pPr>
            <a:r>
              <a:rPr lang="en-US" dirty="0" smtClean="0">
                <a:latin typeface="Segoe"/>
              </a:rPr>
              <a:t>Execution of the desktop environment is kept in the confines of the data center. Outside resources can be provided access to rich full functional desktops without the risk of resources being brought outside the data center.</a:t>
            </a:r>
          </a:p>
          <a:p>
            <a:pPr lvl="1">
              <a:buFont typeface="Arial" pitchFamily="34" charset="0"/>
              <a:buChar char="•"/>
              <a:defRPr/>
            </a:pPr>
            <a:r>
              <a:rPr lang="en-US" dirty="0" smtClean="0">
                <a:latin typeface="Segoe"/>
              </a:rPr>
              <a:t>User state virtualization (folder redirection, roaming profiles)  allow RDVH to centrally save the state of Virtual Machines. When a user connects to a machine in a saved state, RDVH will power on the machine and redirect the user to the machine. If the user disconnects from the virtual machine RDVH will save the state of the virtual machine so that the user can resume the session at a later time. </a:t>
            </a:r>
          </a:p>
          <a:p>
            <a:pPr>
              <a:defRPr/>
            </a:pPr>
            <a:endParaRPr lang="en-US" dirty="0" smtClean="0">
              <a:latin typeface="Segoe"/>
            </a:endParaRPr>
          </a:p>
          <a:p>
            <a:pPr>
              <a:defRPr/>
            </a:pPr>
            <a:r>
              <a:rPr lang="en-US" b="1" dirty="0" smtClean="0">
                <a:latin typeface="Segoe"/>
              </a:rPr>
              <a:t>SCVMM 2008 </a:t>
            </a:r>
            <a:r>
              <a:rPr lang="en-US" dirty="0" smtClean="0">
                <a:latin typeface="Segoe"/>
              </a:rPr>
              <a:t>support provides intelligent placement of VMs during placement, fast and reliable P2V and V2V (VMware to Hyper-V)  conversions as well monitoring of all virtual and physical assets from “one single pane of glass”.</a:t>
            </a:r>
          </a:p>
          <a:p>
            <a:pPr>
              <a:defRPr/>
            </a:pPr>
            <a:endParaRPr lang="en-US" dirty="0" smtClean="0">
              <a:latin typeface="Segoe"/>
            </a:endParaRPr>
          </a:p>
          <a:p>
            <a:pPr>
              <a:defRPr/>
            </a:pPr>
            <a:r>
              <a:rPr lang="en-US" dirty="0" smtClean="0">
                <a:latin typeface="Segoe"/>
              </a:rPr>
              <a:t>The new </a:t>
            </a:r>
            <a:r>
              <a:rPr lang="en-US" b="1" dirty="0" smtClean="0">
                <a:latin typeface="Segoe"/>
              </a:rPr>
              <a:t>Remote Desktop Connection Broker, </a:t>
            </a:r>
            <a:r>
              <a:rPr lang="en-US" dirty="0" smtClean="0">
                <a:latin typeface="Segoe"/>
              </a:rPr>
              <a:t>which extends the Session Broker capabilities already found in Windows Server 2008, creates a unified admin experience for traditional session-based remote desktops and (new) virtual machine-based remote desktops. The two key deployment scenarios supported by the Remote Desktop Connection Broker, besides traditional TS, are persistent (permanent) VMs and pooled VMs. In either case, the in-box solution supports storage of the image(s) on the Hyper-V host.</a:t>
            </a:r>
          </a:p>
          <a:p>
            <a:pPr>
              <a:defRPr/>
            </a:pPr>
            <a:endParaRPr lang="en-US" dirty="0"/>
          </a:p>
        </p:txBody>
      </p:sp>
      <p:sp>
        <p:nvSpPr>
          <p:cNvPr id="146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eaLnBrk="0" hangingPunct="0">
              <a:defRPr sz="3200">
                <a:solidFill>
                  <a:schemeClr val="tx2"/>
                </a:solidFill>
                <a:latin typeface="Tahoma" pitchFamily="34" charset="0"/>
              </a:defRPr>
            </a:lvl1pPr>
            <a:lvl2pPr marL="742950" indent="-285750" defTabSz="904875" eaLnBrk="0" hangingPunct="0">
              <a:defRPr sz="3200">
                <a:solidFill>
                  <a:schemeClr val="tx2"/>
                </a:solidFill>
                <a:latin typeface="Tahoma" pitchFamily="34" charset="0"/>
              </a:defRPr>
            </a:lvl2pPr>
            <a:lvl3pPr marL="1143000" indent="-228600" defTabSz="904875" eaLnBrk="0" hangingPunct="0">
              <a:defRPr sz="3200">
                <a:solidFill>
                  <a:schemeClr val="tx2"/>
                </a:solidFill>
                <a:latin typeface="Tahoma" pitchFamily="34" charset="0"/>
              </a:defRPr>
            </a:lvl3pPr>
            <a:lvl4pPr marL="1600200" indent="-228600" defTabSz="904875" eaLnBrk="0" hangingPunct="0">
              <a:defRPr sz="3200">
                <a:solidFill>
                  <a:schemeClr val="tx2"/>
                </a:solidFill>
                <a:latin typeface="Tahoma" pitchFamily="34" charset="0"/>
              </a:defRPr>
            </a:lvl4pPr>
            <a:lvl5pPr marL="2057400" indent="-228600" defTabSz="904875" eaLnBrk="0" hangingPunct="0">
              <a:defRPr sz="3200">
                <a:solidFill>
                  <a:schemeClr val="tx2"/>
                </a:solidFill>
                <a:latin typeface="Tahoma" pitchFamily="34" charset="0"/>
              </a:defRPr>
            </a:lvl5pPr>
            <a:lvl6pPr marL="2514600" indent="-228600" algn="ctr" defTabSz="904875"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04875"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04875"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04875" eaLnBrk="0" fontAlgn="base" hangingPunct="0">
              <a:lnSpc>
                <a:spcPct val="80000"/>
              </a:lnSpc>
              <a:spcBef>
                <a:spcPct val="0"/>
              </a:spcBef>
              <a:spcAft>
                <a:spcPct val="0"/>
              </a:spcAft>
              <a:defRPr sz="3200">
                <a:solidFill>
                  <a:schemeClr val="tx2"/>
                </a:solidFill>
                <a:latin typeface="Tahoma" pitchFamily="34" charset="0"/>
              </a:defRPr>
            </a:lvl9pPr>
          </a:lstStyle>
          <a:p>
            <a:pPr eaLnBrk="1" hangingPunct="1"/>
            <a:fld id="{47AA02D9-F1F6-46D0-AF48-9DFD923238B6}" type="slidenum">
              <a:rPr lang="en-US" sz="1100" smtClean="0">
                <a:solidFill>
                  <a:schemeClr val="tx1"/>
                </a:solidFill>
                <a:latin typeface="Times New Roman" pitchFamily="18" charset="0"/>
              </a:rPr>
              <a:pPr eaLnBrk="1" hangingPunct="1"/>
              <a:t>16</a:t>
            </a:fld>
            <a:endParaRPr lang="en-US" sz="1100" smtClean="0">
              <a:solidFill>
                <a:schemeClr val="tx1"/>
              </a:solidFill>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buFont typeface="Arial" pitchFamily="34" charset="0"/>
              <a:buChar char="•"/>
              <a:defRPr/>
            </a:pPr>
            <a:r>
              <a:rPr lang="en-US" b="1" dirty="0" smtClean="0"/>
              <a:t> Slide: Evolution to Service Centric Datacenters</a:t>
            </a:r>
          </a:p>
          <a:p>
            <a:pPr>
              <a:buFont typeface="Arial" pitchFamily="34" charset="0"/>
              <a:buChar char="•"/>
              <a:defRPr/>
            </a:pPr>
            <a:endParaRPr lang="en-US" b="1" u="sng" dirty="0" smtClean="0"/>
          </a:p>
          <a:p>
            <a:pPr>
              <a:buFont typeface="Arial" pitchFamily="34" charset="0"/>
              <a:buChar char="•"/>
              <a:defRPr/>
            </a:pPr>
            <a:r>
              <a:rPr lang="en-US" b="1" u="sng" dirty="0" smtClean="0"/>
              <a:t> Discuss: </a:t>
            </a:r>
          </a:p>
          <a:p>
            <a:pPr>
              <a:defRPr/>
            </a:pPr>
            <a:r>
              <a:rPr lang="en-US" dirty="0" smtClean="0"/>
              <a:t>This slide sets the stage by reviewing the past 25 years of datacenter management capabilities and then brings into view the more current time frame of the past 5 years.  Doing this helps set the stage, and shows how System Center will differentiate itself, by our  “Service Centric” focus  that will be delivered on datacenter management. –  ‘Manage at the Service Level’</a:t>
            </a:r>
          </a:p>
          <a:p>
            <a:pPr>
              <a:defRPr/>
            </a:pPr>
            <a:endParaRPr lang="en-US" u="sng" dirty="0" smtClean="0"/>
          </a:p>
          <a:p>
            <a:pPr>
              <a:defRPr/>
            </a:pPr>
            <a:r>
              <a:rPr lang="en-US" b="1" u="sng" dirty="0" smtClean="0"/>
              <a:t>Key Points:</a:t>
            </a:r>
          </a:p>
          <a:p>
            <a:pPr>
              <a:buFont typeface="Arial" pitchFamily="34" charset="0"/>
              <a:buChar char="•"/>
              <a:defRPr/>
            </a:pPr>
            <a:r>
              <a:rPr lang="en-US" b="1" dirty="0" smtClean="0"/>
              <a:t>The Industry’s OLD WAY: “Process Focused” 		</a:t>
            </a:r>
          </a:p>
          <a:p>
            <a:pPr>
              <a:defRPr/>
            </a:pPr>
            <a:r>
              <a:rPr lang="en-US" dirty="0" smtClean="0"/>
              <a:t>Datacenter Management infancy where resources and components were monitored and managed at the discrete level. – ‘Manage at the Component level” – Yes, we can monitor at the service level today but management is still typically done at the component level.</a:t>
            </a:r>
          </a:p>
          <a:p>
            <a:pPr>
              <a:defRPr/>
            </a:pPr>
            <a:endParaRPr lang="en-US" b="1" dirty="0" smtClean="0"/>
          </a:p>
          <a:p>
            <a:pPr>
              <a:buFont typeface="Arial" pitchFamily="34" charset="0"/>
              <a:buChar char="•"/>
              <a:defRPr/>
            </a:pPr>
            <a:r>
              <a:rPr lang="en-US" b="1" dirty="0" smtClean="0"/>
              <a:t>NEW WAY, System Center approach will be : “Service Centric”</a:t>
            </a:r>
          </a:p>
          <a:p>
            <a:pPr>
              <a:defRPr/>
            </a:pPr>
            <a:r>
              <a:rPr lang="en-US" dirty="0" smtClean="0"/>
              <a:t>“Manage  at the Service Level” and from the context of the ‘service’.  True monitoring </a:t>
            </a:r>
            <a:r>
              <a:rPr lang="en-US" u="sng" dirty="0" smtClean="0"/>
              <a:t>and</a:t>
            </a:r>
            <a:r>
              <a:rPr lang="en-US" dirty="0" smtClean="0"/>
              <a:t> management of the ‘service’.</a:t>
            </a:r>
          </a:p>
          <a:p>
            <a:pPr>
              <a:defRPr/>
            </a:pPr>
            <a:endParaRPr lang="en-US" dirty="0" smtClean="0"/>
          </a:p>
          <a:p>
            <a:pPr>
              <a:buFont typeface="Arial" pitchFamily="34" charset="0"/>
              <a:buChar char="•"/>
              <a:defRPr/>
            </a:pPr>
            <a:r>
              <a:rPr lang="en-US" dirty="0" smtClean="0"/>
              <a:t>The </a:t>
            </a:r>
            <a:r>
              <a:rPr lang="en-US" b="1" dirty="0" smtClean="0"/>
              <a:t>NEW WAY </a:t>
            </a:r>
            <a:r>
              <a:rPr lang="en-US" dirty="0" smtClean="0"/>
              <a:t>will afford </a:t>
            </a:r>
            <a:r>
              <a:rPr lang="en-US" b="1" dirty="0" smtClean="0"/>
              <a:t>cost improvement</a:t>
            </a:r>
            <a:r>
              <a:rPr lang="en-US" dirty="0" smtClean="0"/>
              <a:t>, </a:t>
            </a:r>
            <a:r>
              <a:rPr lang="en-US" b="1" dirty="0" err="1" smtClean="0"/>
              <a:t>standardardization</a:t>
            </a:r>
            <a:r>
              <a:rPr lang="en-US" dirty="0" smtClean="0"/>
              <a:t> of processes with automation, and </a:t>
            </a:r>
            <a:r>
              <a:rPr lang="en-US" b="1" dirty="0" smtClean="0"/>
              <a:t>SLA</a:t>
            </a:r>
            <a:r>
              <a:rPr lang="en-US" dirty="0" smtClean="0"/>
              <a:t>s that consistently monitor and manage at the business service level</a:t>
            </a:r>
          </a:p>
          <a:p>
            <a:pPr>
              <a:defRPr/>
            </a:pPr>
            <a:endParaRPr lang="en-US" b="1" dirty="0" smtClean="0"/>
          </a:p>
          <a:p>
            <a:pPr>
              <a:defRPr/>
            </a:pPr>
            <a:r>
              <a:rPr lang="en-US" b="1" u="sng" dirty="0" smtClean="0"/>
              <a:t>Notes: </a:t>
            </a:r>
          </a:p>
          <a:p>
            <a:pPr>
              <a:defRPr/>
            </a:pPr>
            <a:r>
              <a:rPr lang="en-US" b="1" dirty="0" smtClean="0"/>
              <a:t>“Process Focused Management” – </a:t>
            </a:r>
            <a:r>
              <a:rPr lang="en-US" dirty="0" smtClean="0"/>
              <a:t>the approach the industry took in it’s infancy where components were monitored and managed. Rudimentary SLAs were in place and process integration was minimal. Also a period of multiple tools and inflexible applications was at hand. “Work flow by Meeting”  resulted as a lack of automation and understanding the ‘service’  caused  time-wasting discussion on what to do, when to do it, how to do it.  Key vendors: HP (Tivoli), HP (</a:t>
            </a:r>
            <a:r>
              <a:rPr lang="en-US" dirty="0" err="1" smtClean="0"/>
              <a:t>OpenView</a:t>
            </a:r>
            <a:r>
              <a:rPr lang="en-US" dirty="0" smtClean="0"/>
              <a:t>); CA (</a:t>
            </a:r>
            <a:r>
              <a:rPr lang="en-US" dirty="0" err="1" smtClean="0"/>
              <a:t>Unicenter</a:t>
            </a:r>
            <a:r>
              <a:rPr lang="en-US" dirty="0" smtClean="0"/>
              <a:t>); BMC (Patrol/Remedy)</a:t>
            </a:r>
          </a:p>
          <a:p>
            <a:pPr>
              <a:defRPr/>
            </a:pPr>
            <a:r>
              <a:rPr lang="en-US" b="1" dirty="0" smtClean="0"/>
              <a:t>“Virtualized” -  </a:t>
            </a:r>
            <a:r>
              <a:rPr lang="en-US" dirty="0" smtClean="0"/>
              <a:t>What we have seen over the past 5 years or  so. Organizations build for peak periods of consumption, an expensive proposition. Still focused  though on managing at the component level. VMware is an example here as they focus on the managing the VM (Virtual Machine). Still also an environment of too many disparate tools and vendors causing further complexity and higher than needed costs. </a:t>
            </a:r>
          </a:p>
          <a:p>
            <a:pPr>
              <a:defRPr/>
            </a:pPr>
            <a:r>
              <a:rPr lang="en-US" b="1" dirty="0" smtClean="0"/>
              <a:t>“Service Centric” -  </a:t>
            </a:r>
            <a:r>
              <a:rPr lang="en-US" dirty="0" smtClean="0"/>
              <a:t>System Center view today and moving forward.  Datacenters will see benefits in improved cost models, ability for standardization, and improved SLAs. To achieve this service centric view and to be able to manage at the service level will require focus on four key areas:</a:t>
            </a:r>
          </a:p>
          <a:p>
            <a:pPr marL="226108" indent="-226108">
              <a:buFont typeface="+mj-lt"/>
              <a:buAutoNum type="arabicPeriod"/>
              <a:defRPr/>
            </a:pPr>
            <a:r>
              <a:rPr lang="en-US" b="1" i="1" dirty="0" smtClean="0"/>
              <a:t>Application Flexibility  - </a:t>
            </a:r>
            <a:r>
              <a:rPr lang="en-US" dirty="0" smtClean="0"/>
              <a:t>to allow for applications to scale up and scale down easily as well as to be </a:t>
            </a:r>
            <a:r>
              <a:rPr lang="en-US" dirty="0" err="1" smtClean="0"/>
              <a:t>composable</a:t>
            </a:r>
            <a:r>
              <a:rPr lang="en-US" dirty="0" smtClean="0"/>
              <a:t> as abstract services and not just components.</a:t>
            </a:r>
          </a:p>
          <a:p>
            <a:pPr marL="226108" indent="-226108">
              <a:buFont typeface="+mj-lt"/>
              <a:buAutoNum type="arabicPeriod"/>
              <a:defRPr/>
            </a:pPr>
            <a:r>
              <a:rPr lang="en-US" b="1" i="1" dirty="0" smtClean="0"/>
              <a:t>Unified Solutions – </a:t>
            </a:r>
            <a:r>
              <a:rPr lang="en-US" dirty="0" smtClean="0"/>
              <a:t>Consistency of definition and common  understanding of the service across the compute, network, and  storage areas will allow an ‘apples to apples’ approach to  datacenter service management. This will allow various disciplines to manage their discrete resources but in a common taxonomy across the datacenter. </a:t>
            </a:r>
          </a:p>
          <a:p>
            <a:pPr marL="226108" indent="-226108">
              <a:buFont typeface="+mj-lt"/>
              <a:buAutoNum type="arabicPeriod"/>
              <a:defRPr/>
            </a:pPr>
            <a:r>
              <a:rPr lang="en-US" b="1" i="1" dirty="0" smtClean="0"/>
              <a:t>Simplified Automated Processes – </a:t>
            </a:r>
            <a:r>
              <a:rPr lang="en-US" dirty="0" smtClean="0"/>
              <a:t>Automation of process is key and results in reliability, consistency, and lowering of costs. Datacenter scale and scope comes into play here. Automation will be required as complexity of work flows will still exist and automation will help remove certain expenses from </a:t>
            </a:r>
            <a:r>
              <a:rPr lang="en-US" dirty="0" err="1" smtClean="0"/>
              <a:t>OpEx</a:t>
            </a:r>
            <a:r>
              <a:rPr lang="en-US" dirty="0" smtClean="0"/>
              <a:t> budgets. </a:t>
            </a:r>
            <a:endParaRPr lang="en-US" b="1" i="1" dirty="0" smtClean="0"/>
          </a:p>
          <a:p>
            <a:pPr marL="226108" indent="-226108">
              <a:buFont typeface="+mj-lt"/>
              <a:buAutoNum type="arabicPeriod"/>
              <a:defRPr/>
            </a:pPr>
            <a:r>
              <a:rPr lang="en-US" b="1" i="1" dirty="0" smtClean="0"/>
              <a:t>Service  Definitions and Management - </a:t>
            </a:r>
            <a:r>
              <a:rPr lang="en-US" dirty="0" smtClean="0"/>
              <a:t> To manage at the service level requires efficient ways to define complex models and then monitor them and react (manage) to variances in the definition. </a:t>
            </a:r>
            <a:endParaRPr lang="en-US" b="1" i="1"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4755800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xfrm>
            <a:off x="1143000" y="685800"/>
            <a:ext cx="4572000" cy="3429000"/>
          </a:xfrm>
          <a:ln/>
        </p:spPr>
      </p:sp>
      <p:sp>
        <p:nvSpPr>
          <p:cNvPr id="169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07" tIns="46153" rIns="92307" bIns="46153"/>
          <a:lstStyle/>
          <a:p>
            <a:pPr>
              <a:buFontTx/>
              <a:buChar char="•"/>
            </a:pPr>
            <a:r>
              <a:rPr lang="en-US" b="1" dirty="0" smtClean="0"/>
              <a:t> Slide: Today Datacenter Management is an Expensive Disconnected Set of Processes</a:t>
            </a:r>
          </a:p>
          <a:p>
            <a:pPr>
              <a:buFontTx/>
              <a:buChar char="•"/>
            </a:pPr>
            <a:endParaRPr lang="en-US" b="1" dirty="0" smtClean="0"/>
          </a:p>
          <a:p>
            <a:pPr>
              <a:buFontTx/>
              <a:buChar char="•"/>
            </a:pPr>
            <a:r>
              <a:rPr lang="en-US" b="1" dirty="0" smtClean="0"/>
              <a:t> Discuss: </a:t>
            </a:r>
          </a:p>
          <a:p>
            <a:pPr>
              <a:buFontTx/>
              <a:buChar char="•"/>
            </a:pPr>
            <a:endParaRPr lang="en-US" dirty="0" smtClean="0"/>
          </a:p>
          <a:p>
            <a:r>
              <a:rPr lang="en-US" dirty="0" smtClean="0"/>
              <a:t>This is today’s world…</a:t>
            </a:r>
            <a:r>
              <a:rPr lang="en-US" b="1" u="sng" dirty="0" smtClean="0"/>
              <a:t>while we have gradually improved when compared to the past  </a:t>
            </a:r>
            <a:r>
              <a:rPr lang="en-US" dirty="0" smtClean="0"/>
              <a:t>datacenter management is still overly expensive and disconnected with several tools from several vendors needed for end to end management.</a:t>
            </a:r>
          </a:p>
          <a:p>
            <a:endParaRPr lang="en-US" dirty="0" smtClean="0"/>
          </a:p>
          <a:p>
            <a:pPr>
              <a:buFontTx/>
              <a:buChar char="•"/>
            </a:pPr>
            <a:r>
              <a:rPr lang="en-US" dirty="0" smtClean="0"/>
              <a:t>Today there are: Loosely coupled processes, non-automated tasks, and non-unified workflows – </a:t>
            </a:r>
            <a:r>
              <a:rPr lang="en-US" b="1" dirty="0" smtClean="0"/>
              <a:t>not well-defined services. </a:t>
            </a:r>
            <a:br>
              <a:rPr lang="en-US" b="1" dirty="0" smtClean="0"/>
            </a:br>
            <a:endParaRPr lang="en-US" b="1" dirty="0" smtClean="0"/>
          </a:p>
          <a:p>
            <a:pPr>
              <a:buFontTx/>
              <a:buChar char="•"/>
            </a:pPr>
            <a:r>
              <a:rPr lang="en-US" dirty="0" smtClean="0"/>
              <a:t>Today  separate products and  separate service definitions show the </a:t>
            </a:r>
            <a:r>
              <a:rPr lang="en-US" b="1" dirty="0" smtClean="0"/>
              <a:t>lack of unified  management solutions </a:t>
            </a:r>
            <a:r>
              <a:rPr lang="en-US" dirty="0" smtClean="0"/>
              <a:t>and the disconnected state of an organization’s people and processes. </a:t>
            </a:r>
          </a:p>
          <a:p>
            <a:pPr>
              <a:buFontTx/>
              <a:buChar char="•"/>
            </a:pPr>
            <a:endParaRPr lang="en-US" dirty="0" smtClean="0"/>
          </a:p>
          <a:p>
            <a:pPr>
              <a:buFontTx/>
              <a:buChar char="•"/>
            </a:pPr>
            <a:endParaRPr lang="en-US" sz="100" dirty="0" smtClean="0"/>
          </a:p>
          <a:p>
            <a:pPr>
              <a:buFontTx/>
              <a:buChar char="•"/>
            </a:pPr>
            <a:r>
              <a:rPr lang="en-US" dirty="0" smtClean="0"/>
              <a:t> Network &amp; Storage Administrators today have many different tools &amp; view of service showing again </a:t>
            </a:r>
            <a:r>
              <a:rPr lang="en-US" b="1" dirty="0" smtClean="0"/>
              <a:t>lack of common service definitions for monitoring and management. </a:t>
            </a:r>
            <a:br>
              <a:rPr lang="en-US" b="1" dirty="0" smtClean="0"/>
            </a:br>
            <a:endParaRPr lang="en-US" b="1" dirty="0" smtClean="0"/>
          </a:p>
          <a:p>
            <a:pPr>
              <a:buFontTx/>
              <a:buChar char="•"/>
            </a:pPr>
            <a:r>
              <a:rPr lang="en-US" dirty="0" smtClean="0"/>
              <a:t> Low coordination across systems shows the </a:t>
            </a:r>
            <a:r>
              <a:rPr lang="en-US" b="1" dirty="0" smtClean="0"/>
              <a:t>lack of connecting the organization and people</a:t>
            </a:r>
            <a:r>
              <a:rPr lang="en-US" dirty="0" smtClean="0"/>
              <a:t>. ‘Work flow meetings’ is the  norm. </a:t>
            </a:r>
          </a:p>
          <a:p>
            <a:pPr>
              <a:buFontTx/>
              <a:buChar char="•"/>
            </a:pPr>
            <a:endParaRPr lang="en-US" dirty="0" smtClean="0"/>
          </a:p>
          <a:p>
            <a:pPr>
              <a:buFontTx/>
              <a:buChar char="•"/>
            </a:pPr>
            <a:r>
              <a:rPr lang="en-US" dirty="0" smtClean="0"/>
              <a:t> Every deployment is a “custom”, expensive job showing how </a:t>
            </a:r>
            <a:r>
              <a:rPr lang="en-US" b="1" dirty="0" smtClean="0"/>
              <a:t>inflexible applications impact the cost </a:t>
            </a:r>
            <a:r>
              <a:rPr lang="en-US" dirty="0" smtClean="0"/>
              <a:t>and time of datacenter management. </a:t>
            </a:r>
          </a:p>
          <a:p>
            <a:endParaRPr lang="en-US" dirty="0" smtClean="0"/>
          </a:p>
        </p:txBody>
      </p:sp>
      <p:sp>
        <p:nvSpPr>
          <p:cNvPr id="169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eaLnBrk="0" hangingPunct="0">
              <a:defRPr sz="3200">
                <a:solidFill>
                  <a:schemeClr val="tx2"/>
                </a:solidFill>
                <a:latin typeface="Tahoma" pitchFamily="34" charset="0"/>
              </a:defRPr>
            </a:lvl1pPr>
            <a:lvl2pPr marL="742950" indent="-285750" defTabSz="904875" eaLnBrk="0" hangingPunct="0">
              <a:defRPr sz="3200">
                <a:solidFill>
                  <a:schemeClr val="tx2"/>
                </a:solidFill>
                <a:latin typeface="Tahoma" pitchFamily="34" charset="0"/>
              </a:defRPr>
            </a:lvl2pPr>
            <a:lvl3pPr marL="1143000" indent="-228600" defTabSz="904875" eaLnBrk="0" hangingPunct="0">
              <a:defRPr sz="3200">
                <a:solidFill>
                  <a:schemeClr val="tx2"/>
                </a:solidFill>
                <a:latin typeface="Tahoma" pitchFamily="34" charset="0"/>
              </a:defRPr>
            </a:lvl3pPr>
            <a:lvl4pPr marL="1600200" indent="-228600" defTabSz="904875" eaLnBrk="0" hangingPunct="0">
              <a:defRPr sz="3200">
                <a:solidFill>
                  <a:schemeClr val="tx2"/>
                </a:solidFill>
                <a:latin typeface="Tahoma" pitchFamily="34" charset="0"/>
              </a:defRPr>
            </a:lvl4pPr>
            <a:lvl5pPr marL="2057400" indent="-228600" defTabSz="904875" eaLnBrk="0" hangingPunct="0">
              <a:defRPr sz="3200">
                <a:solidFill>
                  <a:schemeClr val="tx2"/>
                </a:solidFill>
                <a:latin typeface="Tahoma" pitchFamily="34" charset="0"/>
              </a:defRPr>
            </a:lvl5pPr>
            <a:lvl6pPr marL="2514600" indent="-228600" algn="ctr" defTabSz="904875"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04875"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04875"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04875" eaLnBrk="0" fontAlgn="base" hangingPunct="0">
              <a:lnSpc>
                <a:spcPct val="80000"/>
              </a:lnSpc>
              <a:spcBef>
                <a:spcPct val="0"/>
              </a:spcBef>
              <a:spcAft>
                <a:spcPct val="0"/>
              </a:spcAft>
              <a:defRPr sz="3200">
                <a:solidFill>
                  <a:schemeClr val="tx2"/>
                </a:solidFill>
                <a:latin typeface="Tahoma" pitchFamily="34" charset="0"/>
              </a:defRPr>
            </a:lvl9pPr>
          </a:lstStyle>
          <a:p>
            <a:pPr eaLnBrk="1" hangingPunct="1"/>
            <a:fld id="{7C424DC0-947A-4653-B7CD-CF50C7132083}" type="slidenum">
              <a:rPr lang="en-US" sz="1100" smtClean="0">
                <a:solidFill>
                  <a:schemeClr val="tx1"/>
                </a:solidFill>
                <a:latin typeface="Segoe" pitchFamily="34" charset="0"/>
              </a:rPr>
              <a:pPr eaLnBrk="1" hangingPunct="1"/>
              <a:t>19</a:t>
            </a:fld>
            <a:endParaRPr lang="en-US" sz="1100" smtClean="0">
              <a:solidFill>
                <a:schemeClr val="tx1"/>
              </a:solidFill>
              <a:latin typeface="Segoe"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a:xfrm>
            <a:off x="1143000" y="685800"/>
            <a:ext cx="4572000" cy="3429000"/>
          </a:xfrm>
          <a:ln/>
        </p:spPr>
      </p:sp>
      <p:sp>
        <p:nvSpPr>
          <p:cNvPr id="185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Microsoft’s “Help Desk” for incident management.  Collects alerts from SCOM and asset information from SCCM and leverages other System Center tools to create a comprehensive enterprise management infrastructure</a:t>
            </a:r>
          </a:p>
          <a:p>
            <a:endParaRPr lang="en-US" dirty="0" smtClean="0"/>
          </a:p>
        </p:txBody>
      </p:sp>
      <p:sp>
        <p:nvSpPr>
          <p:cNvPr id="185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eaLnBrk="0" hangingPunct="0">
              <a:defRPr sz="3200">
                <a:solidFill>
                  <a:schemeClr val="tx2"/>
                </a:solidFill>
                <a:latin typeface="Tahoma" pitchFamily="34" charset="0"/>
              </a:defRPr>
            </a:lvl1pPr>
            <a:lvl2pPr marL="742950" indent="-285750" defTabSz="904875" eaLnBrk="0" hangingPunct="0">
              <a:defRPr sz="3200">
                <a:solidFill>
                  <a:schemeClr val="tx2"/>
                </a:solidFill>
                <a:latin typeface="Tahoma" pitchFamily="34" charset="0"/>
              </a:defRPr>
            </a:lvl2pPr>
            <a:lvl3pPr marL="1143000" indent="-228600" defTabSz="904875" eaLnBrk="0" hangingPunct="0">
              <a:defRPr sz="3200">
                <a:solidFill>
                  <a:schemeClr val="tx2"/>
                </a:solidFill>
                <a:latin typeface="Tahoma" pitchFamily="34" charset="0"/>
              </a:defRPr>
            </a:lvl3pPr>
            <a:lvl4pPr marL="1600200" indent="-228600" defTabSz="904875" eaLnBrk="0" hangingPunct="0">
              <a:defRPr sz="3200">
                <a:solidFill>
                  <a:schemeClr val="tx2"/>
                </a:solidFill>
                <a:latin typeface="Tahoma" pitchFamily="34" charset="0"/>
              </a:defRPr>
            </a:lvl4pPr>
            <a:lvl5pPr marL="2057400" indent="-228600" defTabSz="904875" eaLnBrk="0" hangingPunct="0">
              <a:defRPr sz="3200">
                <a:solidFill>
                  <a:schemeClr val="tx2"/>
                </a:solidFill>
                <a:latin typeface="Tahoma" pitchFamily="34" charset="0"/>
              </a:defRPr>
            </a:lvl5pPr>
            <a:lvl6pPr marL="2514600" indent="-228600" algn="ctr" defTabSz="904875"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04875"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04875"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04875" eaLnBrk="0" fontAlgn="base" hangingPunct="0">
              <a:lnSpc>
                <a:spcPct val="80000"/>
              </a:lnSpc>
              <a:spcBef>
                <a:spcPct val="0"/>
              </a:spcBef>
              <a:spcAft>
                <a:spcPct val="0"/>
              </a:spcAft>
              <a:defRPr sz="3200">
                <a:solidFill>
                  <a:schemeClr val="tx2"/>
                </a:solidFill>
                <a:latin typeface="Tahoma" pitchFamily="34" charset="0"/>
              </a:defRPr>
            </a:lvl9pPr>
          </a:lstStyle>
          <a:p>
            <a:pPr eaLnBrk="1" hangingPunct="1"/>
            <a:fld id="{EE74DBC8-8545-426F-B623-40910C537EA6}" type="slidenum">
              <a:rPr lang="en-US" sz="1100" smtClean="0">
                <a:solidFill>
                  <a:schemeClr val="tx1"/>
                </a:solidFill>
                <a:latin typeface="Times New Roman" pitchFamily="18" charset="0"/>
              </a:rPr>
              <a:pPr eaLnBrk="1" hangingPunct="1"/>
              <a:t>20</a:t>
            </a:fld>
            <a:endParaRPr lang="en-US" sz="1100" smtClean="0">
              <a:solidFill>
                <a:schemeClr val="tx1"/>
              </a:solidFill>
              <a:latin typeface="Times New Roman"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eaLnBrk="0" hangingPunct="0">
              <a:defRPr sz="3200">
                <a:solidFill>
                  <a:schemeClr val="tx2"/>
                </a:solidFill>
                <a:latin typeface="Tahoma" pitchFamily="34" charset="0"/>
              </a:defRPr>
            </a:lvl1pPr>
            <a:lvl2pPr marL="742950" indent="-285750" defTabSz="904875" eaLnBrk="0" hangingPunct="0">
              <a:defRPr sz="3200">
                <a:solidFill>
                  <a:schemeClr val="tx2"/>
                </a:solidFill>
                <a:latin typeface="Tahoma" pitchFamily="34" charset="0"/>
              </a:defRPr>
            </a:lvl2pPr>
            <a:lvl3pPr marL="1143000" indent="-228600" defTabSz="904875" eaLnBrk="0" hangingPunct="0">
              <a:defRPr sz="3200">
                <a:solidFill>
                  <a:schemeClr val="tx2"/>
                </a:solidFill>
                <a:latin typeface="Tahoma" pitchFamily="34" charset="0"/>
              </a:defRPr>
            </a:lvl3pPr>
            <a:lvl4pPr marL="1600200" indent="-228600" defTabSz="904875" eaLnBrk="0" hangingPunct="0">
              <a:defRPr sz="3200">
                <a:solidFill>
                  <a:schemeClr val="tx2"/>
                </a:solidFill>
                <a:latin typeface="Tahoma" pitchFamily="34" charset="0"/>
              </a:defRPr>
            </a:lvl4pPr>
            <a:lvl5pPr marL="2057400" indent="-228600" defTabSz="904875" eaLnBrk="0" hangingPunct="0">
              <a:defRPr sz="3200">
                <a:solidFill>
                  <a:schemeClr val="tx2"/>
                </a:solidFill>
                <a:latin typeface="Tahoma" pitchFamily="34" charset="0"/>
              </a:defRPr>
            </a:lvl5pPr>
            <a:lvl6pPr marL="2514600" indent="-228600" algn="ctr" defTabSz="904875"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04875"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04875"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04875" eaLnBrk="0" fontAlgn="base" hangingPunct="0">
              <a:lnSpc>
                <a:spcPct val="80000"/>
              </a:lnSpc>
              <a:spcBef>
                <a:spcPct val="0"/>
              </a:spcBef>
              <a:spcAft>
                <a:spcPct val="0"/>
              </a:spcAft>
              <a:defRPr sz="3200">
                <a:solidFill>
                  <a:schemeClr val="tx2"/>
                </a:solidFill>
                <a:latin typeface="Tahoma" pitchFamily="34" charset="0"/>
              </a:defRPr>
            </a:lvl9pPr>
          </a:lstStyle>
          <a:p>
            <a:pPr eaLnBrk="1" hangingPunct="1"/>
            <a:fld id="{57313857-7FE6-41AE-B248-D0E412302C31}" type="datetime8">
              <a:rPr lang="en-US" sz="1100" smtClean="0">
                <a:solidFill>
                  <a:schemeClr val="tx1"/>
                </a:solidFill>
                <a:latin typeface="Times New Roman" pitchFamily="18" charset="0"/>
              </a:rPr>
              <a:pPr eaLnBrk="1" hangingPunct="1"/>
              <a:t>12/24/2012 8:12 PM</a:t>
            </a:fld>
            <a:endParaRPr lang="en-US" sz="1100" smtClean="0">
              <a:solidFill>
                <a:schemeClr val="tx1"/>
              </a:solidFill>
              <a:latin typeface="Times New Roman" pitchFamily="18" charset="0"/>
            </a:endParaRPr>
          </a:p>
        </p:txBody>
      </p:sp>
      <p:sp>
        <p:nvSpPr>
          <p:cNvPr id="16281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eaLnBrk="0" hangingPunct="0">
              <a:defRPr sz="3200">
                <a:solidFill>
                  <a:schemeClr val="tx2"/>
                </a:solidFill>
                <a:latin typeface="Tahoma" pitchFamily="34" charset="0"/>
              </a:defRPr>
            </a:lvl1pPr>
            <a:lvl2pPr marL="742950" indent="-285750" defTabSz="904875" eaLnBrk="0" hangingPunct="0">
              <a:defRPr sz="3200">
                <a:solidFill>
                  <a:schemeClr val="tx2"/>
                </a:solidFill>
                <a:latin typeface="Tahoma" pitchFamily="34" charset="0"/>
              </a:defRPr>
            </a:lvl2pPr>
            <a:lvl3pPr marL="1143000" indent="-228600" defTabSz="904875" eaLnBrk="0" hangingPunct="0">
              <a:defRPr sz="3200">
                <a:solidFill>
                  <a:schemeClr val="tx2"/>
                </a:solidFill>
                <a:latin typeface="Tahoma" pitchFamily="34" charset="0"/>
              </a:defRPr>
            </a:lvl3pPr>
            <a:lvl4pPr marL="1600200" indent="-228600" defTabSz="904875" eaLnBrk="0" hangingPunct="0">
              <a:defRPr sz="3200">
                <a:solidFill>
                  <a:schemeClr val="tx2"/>
                </a:solidFill>
                <a:latin typeface="Tahoma" pitchFamily="34" charset="0"/>
              </a:defRPr>
            </a:lvl4pPr>
            <a:lvl5pPr marL="2057400" indent="-228600" defTabSz="904875" eaLnBrk="0" hangingPunct="0">
              <a:defRPr sz="3200">
                <a:solidFill>
                  <a:schemeClr val="tx2"/>
                </a:solidFill>
                <a:latin typeface="Tahoma" pitchFamily="34" charset="0"/>
              </a:defRPr>
            </a:lvl5pPr>
            <a:lvl6pPr marL="2514600" indent="-228600" algn="ctr" defTabSz="904875"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04875"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04875"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04875" eaLnBrk="0" fontAlgn="base" hangingPunct="0">
              <a:lnSpc>
                <a:spcPct val="80000"/>
              </a:lnSpc>
              <a:spcBef>
                <a:spcPct val="0"/>
              </a:spcBef>
              <a:spcAft>
                <a:spcPct val="0"/>
              </a:spcAft>
              <a:defRPr sz="3200">
                <a:solidFill>
                  <a:schemeClr val="tx2"/>
                </a:solidFill>
                <a:latin typeface="Tahoma" pitchFamily="34" charset="0"/>
              </a:defRPr>
            </a:lvl9pPr>
          </a:lstStyle>
          <a:p>
            <a:pPr eaLnBrk="1" hangingPunct="1"/>
            <a:r>
              <a:rPr lang="en-US" altLang="ja-JP" sz="1100" smtClean="0">
                <a:solidFill>
                  <a:schemeClr val="tx1"/>
                </a:solidFill>
                <a:latin typeface="Arial" pitchFamily="34" charset="0"/>
              </a:rPr>
              <a:t>© 2006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100" smtClean="0">
              <a:solidFill>
                <a:schemeClr val="tx1"/>
              </a:solidFill>
              <a:latin typeface="Arial" pitchFamily="34" charset="0"/>
              <a:cs typeface="Arial" pitchFamily="34" charset="0"/>
            </a:endParaRPr>
          </a:p>
        </p:txBody>
      </p:sp>
      <p:sp>
        <p:nvSpPr>
          <p:cNvPr id="16282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eaLnBrk="0" hangingPunct="0">
              <a:defRPr sz="3200">
                <a:solidFill>
                  <a:schemeClr val="tx2"/>
                </a:solidFill>
                <a:latin typeface="Tahoma" pitchFamily="34" charset="0"/>
              </a:defRPr>
            </a:lvl1pPr>
            <a:lvl2pPr marL="742950" indent="-285750" defTabSz="904875" eaLnBrk="0" hangingPunct="0">
              <a:defRPr sz="3200">
                <a:solidFill>
                  <a:schemeClr val="tx2"/>
                </a:solidFill>
                <a:latin typeface="Tahoma" pitchFamily="34" charset="0"/>
              </a:defRPr>
            </a:lvl2pPr>
            <a:lvl3pPr marL="1143000" indent="-228600" defTabSz="904875" eaLnBrk="0" hangingPunct="0">
              <a:defRPr sz="3200">
                <a:solidFill>
                  <a:schemeClr val="tx2"/>
                </a:solidFill>
                <a:latin typeface="Tahoma" pitchFamily="34" charset="0"/>
              </a:defRPr>
            </a:lvl3pPr>
            <a:lvl4pPr marL="1600200" indent="-228600" defTabSz="904875" eaLnBrk="0" hangingPunct="0">
              <a:defRPr sz="3200">
                <a:solidFill>
                  <a:schemeClr val="tx2"/>
                </a:solidFill>
                <a:latin typeface="Tahoma" pitchFamily="34" charset="0"/>
              </a:defRPr>
            </a:lvl4pPr>
            <a:lvl5pPr marL="2057400" indent="-228600" defTabSz="904875" eaLnBrk="0" hangingPunct="0">
              <a:defRPr sz="3200">
                <a:solidFill>
                  <a:schemeClr val="tx2"/>
                </a:solidFill>
                <a:latin typeface="Tahoma" pitchFamily="34" charset="0"/>
              </a:defRPr>
            </a:lvl5pPr>
            <a:lvl6pPr marL="2514600" indent="-228600" algn="ctr" defTabSz="904875"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04875"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04875"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04875" eaLnBrk="0" fontAlgn="base" hangingPunct="0">
              <a:lnSpc>
                <a:spcPct val="80000"/>
              </a:lnSpc>
              <a:spcBef>
                <a:spcPct val="0"/>
              </a:spcBef>
              <a:spcAft>
                <a:spcPct val="0"/>
              </a:spcAft>
              <a:defRPr sz="3200">
                <a:solidFill>
                  <a:schemeClr val="tx2"/>
                </a:solidFill>
                <a:latin typeface="Tahoma" pitchFamily="34" charset="0"/>
              </a:defRPr>
            </a:lvl9pPr>
          </a:lstStyle>
          <a:p>
            <a:pPr eaLnBrk="1" hangingPunct="1"/>
            <a:fld id="{E2701B48-914D-4AF2-AD8C-7DE607851AC5}" type="slidenum">
              <a:rPr lang="en-US" sz="1100" smtClean="0">
                <a:solidFill>
                  <a:schemeClr val="tx1"/>
                </a:solidFill>
                <a:latin typeface="Times New Roman" pitchFamily="18" charset="0"/>
              </a:rPr>
              <a:pPr eaLnBrk="1" hangingPunct="1"/>
              <a:t>22</a:t>
            </a:fld>
            <a:endParaRPr lang="en-US" sz="1100" smtClean="0">
              <a:solidFill>
                <a:schemeClr val="tx1"/>
              </a:solidFill>
              <a:latin typeface="Times New Roman" pitchFamily="18" charset="0"/>
            </a:endParaRPr>
          </a:p>
        </p:txBody>
      </p:sp>
      <p:sp>
        <p:nvSpPr>
          <p:cNvPr id="162821" name="Rectangle 2"/>
          <p:cNvSpPr>
            <a:spLocks noGrp="1" noRot="1" noChangeAspect="1" noChangeArrowheads="1" noTextEdit="1"/>
          </p:cNvSpPr>
          <p:nvPr>
            <p:ph type="sldImg"/>
          </p:nvPr>
        </p:nvSpPr>
        <p:spPr>
          <a:xfrm>
            <a:off x="1143000" y="685800"/>
            <a:ext cx="4572000" cy="3429000"/>
          </a:xfrm>
          <a:ln/>
        </p:spPr>
      </p:sp>
      <p:sp>
        <p:nvSpPr>
          <p:cNvPr id="162822" name="Rectangle 3"/>
          <p:cNvSpPr>
            <a:spLocks noGrp="1" noChangeArrowheads="1"/>
          </p:cNvSpPr>
          <p:nvPr>
            <p:ph type="body" idx="1"/>
          </p:nvPr>
        </p:nvSpPr>
        <p:spPr>
          <a:xfrm>
            <a:off x="915989" y="4344025"/>
            <a:ext cx="5026025" cy="411292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Clr>
                <a:schemeClr val="tx2"/>
              </a:buClr>
              <a:buSzPct val="65000"/>
              <a:buFont typeface="Wingdings" pitchFamily="2" charset="2"/>
              <a:buChar char="Ø"/>
            </a:pPr>
            <a:r>
              <a:rPr lang="en-US" sz="900" dirty="0" smtClean="0"/>
              <a:t>End to end security with a unified security platform</a:t>
            </a:r>
          </a:p>
          <a:p>
            <a:pPr>
              <a:buClr>
                <a:schemeClr val="tx2"/>
              </a:buClr>
              <a:buSzPct val="65000"/>
              <a:buFont typeface="Wingdings" pitchFamily="2" charset="2"/>
              <a:buChar char="Ø"/>
            </a:pPr>
            <a:r>
              <a:rPr lang="en-US" sz="900" dirty="0" smtClean="0"/>
              <a:t>Patches, Updates, and Signature files updated using standard Microsoft Windows Update, WSUS, or Configuration Manager:  No need for separate update servers</a:t>
            </a:r>
          </a:p>
          <a:p>
            <a:pPr>
              <a:buClr>
                <a:schemeClr val="tx2"/>
              </a:buClr>
              <a:buSzPct val="65000"/>
              <a:buFont typeface="Wingdings" pitchFamily="2" charset="2"/>
              <a:buChar char="Ø"/>
            </a:pPr>
            <a:r>
              <a:rPr lang="en-US" sz="900" dirty="0" smtClean="0"/>
              <a:t>Can be included in enterprise license agreements eliminating the need for multiple license contracts to manage</a:t>
            </a:r>
          </a:p>
          <a:p>
            <a:pPr>
              <a:buClr>
                <a:schemeClr val="tx2"/>
              </a:buClr>
              <a:buSzPct val="65000"/>
              <a:buFont typeface="Wingdings" pitchFamily="2" charset="2"/>
              <a:buChar char="Ø"/>
            </a:pPr>
            <a:r>
              <a:rPr lang="en-US" sz="900" dirty="0" err="1" smtClean="0"/>
              <a:t>ForeFront</a:t>
            </a:r>
            <a:r>
              <a:rPr lang="en-US" sz="900" dirty="0" smtClean="0"/>
              <a:t> security can be rolled right into Windows 7 images and Exchange / SharePoint migrations and implementations</a:t>
            </a:r>
          </a:p>
          <a:p>
            <a:pPr eaLnBrk="1" hangingPunct="1"/>
            <a:endParaRPr lang="en-US" sz="90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12/24/2012 8:12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
        <p:nvSpPr>
          <p:cNvPr id="8" name="Footer Placeholder 3"/>
          <p:cNvSpPr>
            <a:spLocks noGrp="1"/>
          </p:cNvSpPr>
          <p:nvPr/>
        </p:nvSpPr>
        <p:spPr>
          <a:xfrm>
            <a:off x="0" y="8686800"/>
            <a:ext cx="6248400" cy="457200"/>
          </a:xfrm>
          <a:prstGeom prst="rect">
            <a:avLst/>
          </a:prstGeom>
        </p:spPr>
        <p:txBody>
          <a:bodyPr vert="horz" lIns="91440" tIns="45720" rIns="91440" bIns="45720" rtlCol="0" anchor="b"/>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900" dirty="0" smtClean="0"/>
              <a:t>The Microsoft Application Platform gives you a robust, scalable, and manageable infrastructure for your mission-critical applications through Windows Server 2008 and SQL Server 2008. Additionally, BizTalk Server 2009 brings unprecedented ability to integrate systems and services across your organization and beyond.</a:t>
            </a:r>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546779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smtClean="0"/>
              <a:t>Describe the platform technologies</a:t>
            </a:r>
          </a:p>
          <a:p>
            <a:endParaRPr lang="en-US" sz="900" dirty="0" smtClean="0"/>
          </a:p>
          <a:p>
            <a:r>
              <a:rPr lang="en-US" sz="900" dirty="0" smtClean="0"/>
              <a:t>We span multiple hardware sizes from large servers to PCs to laptops to handheld devices. Platform allows you to develop solutions for all hardware devices and you can use the same infrastructure solution to manage all your hardware systems.</a:t>
            </a:r>
          </a:p>
          <a:p>
            <a:endParaRPr lang="en-US" sz="900" dirty="0" smtClean="0"/>
          </a:p>
          <a:p>
            <a:r>
              <a:rPr lang="en-US" sz="900" dirty="0" smtClean="0"/>
              <a:t>We also deliver the software on premise, or as a service, or both with out S+S approach.</a:t>
            </a:r>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3810958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ChangeArrowheads="1" noTextEdit="1"/>
          </p:cNvSpPr>
          <p:nvPr>
            <p:ph type="sldImg"/>
          </p:nvPr>
        </p:nvSpPr>
        <p:spPr>
          <a:xfrm>
            <a:off x="965200" y="463550"/>
            <a:ext cx="5032375" cy="3775075"/>
          </a:xfrm>
          <a:ln/>
        </p:spPr>
      </p:sp>
      <p:sp>
        <p:nvSpPr>
          <p:cNvPr id="1320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90" tIns="46546" rIns="93090" bIns="46546"/>
          <a:lstStyle/>
          <a:p>
            <a:pPr eaLnBrk="1" hangingPunct="1">
              <a:lnSpc>
                <a:spcPct val="80000"/>
              </a:lnSpc>
              <a:spcBef>
                <a:spcPct val="10000"/>
              </a:spcBef>
            </a:pPr>
            <a:endParaRPr lang="en-US" sz="700" b="1" dirty="0" smtClean="0">
              <a:latin typeface="Segoe" pitchFamily="34" charset="0"/>
            </a:endParaRPr>
          </a:p>
          <a:p>
            <a:pPr eaLnBrk="1" hangingPunct="1">
              <a:lnSpc>
                <a:spcPct val="80000"/>
              </a:lnSpc>
              <a:spcBef>
                <a:spcPct val="10000"/>
              </a:spcBef>
            </a:pPr>
            <a:r>
              <a:rPr lang="en-US" sz="700" b="1" dirty="0" smtClean="0">
                <a:latin typeface="Segoe" pitchFamily="34" charset="0"/>
              </a:rPr>
              <a:t>What is Server Infrastructure Optimization, what are the benefits, why you should care and how can you achieve it. Finally, how can Microsoft help. We’ll do this by covering the following topics:</a:t>
            </a:r>
          </a:p>
          <a:p>
            <a:pPr eaLnBrk="1" hangingPunct="1">
              <a:lnSpc>
                <a:spcPct val="80000"/>
              </a:lnSpc>
              <a:spcBef>
                <a:spcPct val="10000"/>
              </a:spcBef>
              <a:buFontTx/>
              <a:buChar char="•"/>
            </a:pPr>
            <a:r>
              <a:rPr lang="en-US" sz="700" dirty="0" smtClean="0">
                <a:latin typeface="Segoe" pitchFamily="34" charset="0"/>
              </a:rPr>
              <a:t>Challenges in Enterprise Server Management - What are the pains enterprises face today</a:t>
            </a:r>
          </a:p>
          <a:p>
            <a:pPr eaLnBrk="1" hangingPunct="1">
              <a:lnSpc>
                <a:spcPct val="80000"/>
              </a:lnSpc>
              <a:spcBef>
                <a:spcPct val="10000"/>
              </a:spcBef>
              <a:buFontTx/>
              <a:buChar char="•"/>
            </a:pPr>
            <a:r>
              <a:rPr lang="en-US" sz="700" dirty="0" smtClean="0">
                <a:latin typeface="Segoe" pitchFamily="34" charset="0"/>
              </a:rPr>
              <a:t>Benefits of Server Infrastructure Optimization – What is the potential gain from optimizing your Server infrastructure</a:t>
            </a:r>
          </a:p>
          <a:p>
            <a:pPr eaLnBrk="1" hangingPunct="1">
              <a:lnSpc>
                <a:spcPct val="80000"/>
              </a:lnSpc>
              <a:spcBef>
                <a:spcPct val="10000"/>
              </a:spcBef>
              <a:buFontTx/>
              <a:buChar char="•"/>
            </a:pPr>
            <a:r>
              <a:rPr lang="en-US" sz="700" dirty="0" smtClean="0">
                <a:latin typeface="Segoe" pitchFamily="34" charset="0"/>
              </a:rPr>
              <a:t>Path to Server Infrastructure Optimization: </a:t>
            </a:r>
            <a:r>
              <a:rPr lang="en-US" sz="700" b="1" i="1" dirty="0" smtClean="0">
                <a:latin typeface="Segoe" pitchFamily="34" charset="0"/>
              </a:rPr>
              <a:t>The five best practices </a:t>
            </a:r>
            <a:r>
              <a:rPr lang="en-US" sz="700" dirty="0" smtClean="0">
                <a:latin typeface="Segoe" pitchFamily="34" charset="0"/>
              </a:rPr>
              <a:t>– How companies are transforming their server networks from a cost center to a strategic asset</a:t>
            </a:r>
          </a:p>
          <a:p>
            <a:pPr eaLnBrk="1" hangingPunct="1">
              <a:lnSpc>
                <a:spcPct val="80000"/>
              </a:lnSpc>
              <a:spcBef>
                <a:spcPct val="10000"/>
              </a:spcBef>
              <a:buFontTx/>
              <a:buChar char="•"/>
            </a:pPr>
            <a:r>
              <a:rPr lang="en-US" sz="700" dirty="0" smtClean="0">
                <a:latin typeface="Segoe" pitchFamily="34" charset="0"/>
              </a:rPr>
              <a:t>Microsoft solutions for Server Infrastructure Optimization – How Microsoft technologies help in achieving Server Infrastructure Optimization and which are the key elements</a:t>
            </a:r>
          </a:p>
          <a:p>
            <a:pPr eaLnBrk="1" hangingPunct="1">
              <a:lnSpc>
                <a:spcPct val="80000"/>
              </a:lnSpc>
              <a:spcBef>
                <a:spcPct val="10000"/>
              </a:spcBef>
              <a:buFontTx/>
              <a:buChar char="•"/>
            </a:pPr>
            <a:endParaRPr lang="en-US" sz="700" dirty="0" smtClean="0">
              <a:latin typeface="Segoe" pitchFamily="34" charset="0"/>
            </a:endParaRPr>
          </a:p>
          <a:p>
            <a:pPr eaLnBrk="1" hangingPunct="1">
              <a:lnSpc>
                <a:spcPct val="80000"/>
              </a:lnSpc>
              <a:spcBef>
                <a:spcPct val="0"/>
              </a:spcBef>
            </a:pPr>
            <a:r>
              <a:rPr lang="en-US" sz="700" b="1" i="1" dirty="0" smtClean="0">
                <a:solidFill>
                  <a:srgbClr val="0070C0"/>
                </a:solidFill>
                <a:latin typeface="Segoe" pitchFamily="34" charset="0"/>
              </a:rPr>
              <a:t>Server Infrastructure defined:</a:t>
            </a:r>
            <a:endParaRPr lang="en-US" sz="700" i="1" dirty="0" smtClean="0">
              <a:solidFill>
                <a:srgbClr val="0070C0"/>
              </a:solidFill>
              <a:latin typeface="Segoe" pitchFamily="34" charset="0"/>
            </a:endParaRPr>
          </a:p>
          <a:p>
            <a:pPr eaLnBrk="1" hangingPunct="1">
              <a:lnSpc>
                <a:spcPct val="80000"/>
              </a:lnSpc>
              <a:spcBef>
                <a:spcPct val="0"/>
              </a:spcBef>
            </a:pPr>
            <a:r>
              <a:rPr lang="en-US" sz="700" dirty="0" smtClean="0">
                <a:latin typeface="Segoe" pitchFamily="34" charset="0"/>
              </a:rPr>
              <a:t> </a:t>
            </a:r>
          </a:p>
          <a:p>
            <a:pPr eaLnBrk="1" hangingPunct="1">
              <a:lnSpc>
                <a:spcPct val="80000"/>
              </a:lnSpc>
              <a:spcBef>
                <a:spcPct val="0"/>
              </a:spcBef>
            </a:pPr>
            <a:r>
              <a:rPr lang="en-US" sz="700" dirty="0" smtClean="0">
                <a:latin typeface="Segoe" pitchFamily="34" charset="0"/>
              </a:rPr>
              <a:t>“Server infrastructure” is a broad term to define a collection of enterprise servers usually located at a data center or scattered through a company’s divisions and departments. </a:t>
            </a:r>
          </a:p>
          <a:p>
            <a:pPr eaLnBrk="1" hangingPunct="1">
              <a:lnSpc>
                <a:spcPct val="80000"/>
              </a:lnSpc>
              <a:spcBef>
                <a:spcPct val="0"/>
              </a:spcBef>
            </a:pPr>
            <a:endParaRPr lang="en-US" sz="700" dirty="0" smtClean="0">
              <a:latin typeface="Segoe" pitchFamily="34" charset="0"/>
            </a:endParaRPr>
          </a:p>
          <a:p>
            <a:pPr eaLnBrk="1" hangingPunct="1">
              <a:lnSpc>
                <a:spcPct val="80000"/>
              </a:lnSpc>
              <a:spcBef>
                <a:spcPct val="0"/>
              </a:spcBef>
            </a:pPr>
            <a:r>
              <a:rPr lang="en-US" sz="700" dirty="0" smtClean="0">
                <a:latin typeface="Segoe" pitchFamily="34" charset="0"/>
              </a:rPr>
              <a:t>This definition includes:</a:t>
            </a:r>
          </a:p>
          <a:p>
            <a:pPr eaLnBrk="1" hangingPunct="1">
              <a:lnSpc>
                <a:spcPct val="80000"/>
              </a:lnSpc>
              <a:spcBef>
                <a:spcPct val="0"/>
              </a:spcBef>
            </a:pPr>
            <a:r>
              <a:rPr lang="en-US" sz="700" b="1" u="sng" dirty="0" smtClean="0">
                <a:latin typeface="Segoe" pitchFamily="34" charset="0"/>
              </a:rPr>
              <a:t>Data center servers:</a:t>
            </a:r>
            <a:r>
              <a:rPr lang="en-US" sz="700" b="1" dirty="0" smtClean="0">
                <a:latin typeface="Segoe" pitchFamily="34" charset="0"/>
              </a:rPr>
              <a:t> </a:t>
            </a:r>
            <a:r>
              <a:rPr lang="en-US" sz="700" dirty="0" smtClean="0">
                <a:latin typeface="Segoe" pitchFamily="34" charset="0"/>
              </a:rPr>
              <a:t>Typically rack-mounted LOB and mission critical servers, 50% of total enterprise servers</a:t>
            </a:r>
          </a:p>
          <a:p>
            <a:pPr eaLnBrk="1" hangingPunct="1">
              <a:lnSpc>
                <a:spcPct val="80000"/>
              </a:lnSpc>
              <a:spcBef>
                <a:spcPct val="0"/>
              </a:spcBef>
            </a:pPr>
            <a:r>
              <a:rPr lang="en-US" sz="700" b="1" u="sng" dirty="0" smtClean="0">
                <a:latin typeface="Segoe" pitchFamily="34" charset="0"/>
              </a:rPr>
              <a:t>Divisional or work group servers:</a:t>
            </a:r>
            <a:r>
              <a:rPr lang="en-US" sz="700" b="1" dirty="0" smtClean="0">
                <a:latin typeface="Segoe" pitchFamily="34" charset="0"/>
              </a:rPr>
              <a:t> </a:t>
            </a:r>
            <a:r>
              <a:rPr lang="en-US" sz="700" dirty="0" smtClean="0">
                <a:latin typeface="Segoe" pitchFamily="34" charset="0"/>
              </a:rPr>
              <a:t>Servers dedicated to the web, mail, ecommerce, and file and print functions scattered through the enterprise (approximately 25% of the total number of servers)</a:t>
            </a:r>
          </a:p>
          <a:p>
            <a:pPr eaLnBrk="1" hangingPunct="1">
              <a:lnSpc>
                <a:spcPct val="80000"/>
              </a:lnSpc>
              <a:spcBef>
                <a:spcPct val="0"/>
              </a:spcBef>
            </a:pPr>
            <a:r>
              <a:rPr lang="en-US" sz="700" b="1" u="sng" dirty="0" smtClean="0">
                <a:latin typeface="Segoe" pitchFamily="34" charset="0"/>
              </a:rPr>
              <a:t>Edge servers</a:t>
            </a:r>
            <a:r>
              <a:rPr lang="en-US" sz="700" dirty="0" smtClean="0">
                <a:latin typeface="Segoe" pitchFamily="34" charset="0"/>
              </a:rPr>
              <a:t>: servers at the network “edge” dedicated to enhancing overall system performance through network dispatching, caching proxy, content distribution, and application service (comprising another 25% (approximately) of the total number of servers)</a:t>
            </a:r>
          </a:p>
          <a:p>
            <a:pPr eaLnBrk="1" hangingPunct="1">
              <a:lnSpc>
                <a:spcPct val="80000"/>
              </a:lnSpc>
              <a:spcBef>
                <a:spcPct val="0"/>
              </a:spcBef>
            </a:pPr>
            <a:endParaRPr lang="en-US" sz="700" dirty="0" smtClean="0">
              <a:latin typeface="Segoe" pitchFamily="34" charset="0"/>
            </a:endParaRPr>
          </a:p>
          <a:p>
            <a:pPr eaLnBrk="1" hangingPunct="1">
              <a:lnSpc>
                <a:spcPct val="80000"/>
              </a:lnSpc>
              <a:spcBef>
                <a:spcPct val="0"/>
              </a:spcBef>
            </a:pPr>
            <a:r>
              <a:rPr lang="en-US" sz="700" b="1" i="1" dirty="0" smtClean="0">
                <a:solidFill>
                  <a:srgbClr val="0070C0"/>
                </a:solidFill>
                <a:latin typeface="Segoe" pitchFamily="34" charset="0"/>
              </a:rPr>
              <a:t>Servers located in remote locations (branches, retail stores) are covered in more detail in the a related document:</a:t>
            </a:r>
          </a:p>
          <a:p>
            <a:pPr eaLnBrk="1" hangingPunct="1">
              <a:lnSpc>
                <a:spcPct val="80000"/>
              </a:lnSpc>
              <a:spcBef>
                <a:spcPct val="0"/>
              </a:spcBef>
            </a:pPr>
            <a:endParaRPr lang="en-US" sz="700" b="1" i="1" dirty="0" smtClean="0">
              <a:solidFill>
                <a:srgbClr val="0070C0"/>
              </a:solidFill>
              <a:latin typeface="Segoe" pitchFamily="34" charset="0"/>
            </a:endParaRPr>
          </a:p>
          <a:p>
            <a:pPr eaLnBrk="1" hangingPunct="1">
              <a:lnSpc>
                <a:spcPct val="80000"/>
              </a:lnSpc>
              <a:spcBef>
                <a:spcPct val="0"/>
              </a:spcBef>
            </a:pPr>
            <a:r>
              <a:rPr lang="en-US" sz="700" b="1" i="1" dirty="0" smtClean="0">
                <a:solidFill>
                  <a:srgbClr val="0070C0"/>
                </a:solidFill>
                <a:latin typeface="Segoe" pitchFamily="34" charset="0"/>
              </a:rPr>
              <a:t>Remote Infrastructure Optimization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xfrm>
            <a:off x="1143000" y="685800"/>
            <a:ext cx="4572000" cy="3429000"/>
          </a:xfrm>
          <a:ln/>
        </p:spPr>
      </p:sp>
      <p:sp>
        <p:nvSpPr>
          <p:cNvPr id="133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ts val="1800"/>
              </a:lnSpc>
              <a:buClr>
                <a:schemeClr val="tx2"/>
              </a:buClr>
              <a:buSzPct val="65000"/>
              <a:buFont typeface="Wingdings" pitchFamily="2" charset="2"/>
              <a:buChar char="Ø"/>
            </a:pPr>
            <a:r>
              <a:rPr lang="en-US" dirty="0" smtClean="0"/>
              <a:t>Microsoft made fundamental changes to the way Windows 2008 / 2008 R2 and Windows Vista / Windows 7 communicate by compressing communications traffic and optimizing end to end communications</a:t>
            </a:r>
          </a:p>
          <a:p>
            <a:pPr>
              <a:lnSpc>
                <a:spcPts val="1800"/>
              </a:lnSpc>
              <a:buClr>
                <a:schemeClr val="tx2"/>
              </a:buClr>
              <a:buSzPct val="65000"/>
              <a:buFont typeface="Wingdings" pitchFamily="2" charset="2"/>
              <a:buChar char="Ø"/>
            </a:pPr>
            <a:r>
              <a:rPr lang="en-US" dirty="0" smtClean="0"/>
              <a:t>Windows 2008/2008R2 servers communicate server to server 20-40 times faster with no special appliances, add-in software, or updates</a:t>
            </a:r>
          </a:p>
          <a:p>
            <a:pPr>
              <a:lnSpc>
                <a:spcPts val="1800"/>
              </a:lnSpc>
              <a:buClr>
                <a:schemeClr val="tx2"/>
              </a:buClr>
              <a:buSzPct val="65000"/>
              <a:buFont typeface="Wingdings" pitchFamily="2" charset="2"/>
              <a:buChar char="Ø"/>
            </a:pPr>
            <a:r>
              <a:rPr lang="en-US" dirty="0" smtClean="0"/>
              <a:t>Faster communications means better site to site replication between servers, and the elimination of WAN accelerator appliances saving money and improving disaster recovery out of the box</a:t>
            </a:r>
          </a:p>
          <a:p>
            <a:pPr>
              <a:lnSpc>
                <a:spcPts val="1800"/>
              </a:lnSpc>
              <a:buClr>
                <a:schemeClr val="tx2"/>
              </a:buClr>
              <a:buSzPct val="65000"/>
              <a:buFont typeface="Wingdings" pitchFamily="2" charset="2"/>
              <a:buChar char="Ø"/>
            </a:pPr>
            <a:r>
              <a:rPr lang="en-US" dirty="0" smtClean="0"/>
              <a:t>Competitor -  Bluecoat </a:t>
            </a:r>
            <a:r>
              <a:rPr lang="en-US" dirty="0" err="1" smtClean="0"/>
              <a:t>Packateer</a:t>
            </a:r>
            <a:r>
              <a:rPr lang="en-US" dirty="0" smtClean="0"/>
              <a:t>/F5 </a:t>
            </a:r>
          </a:p>
          <a:p>
            <a:endParaRPr lang="en-US" dirty="0" smtClean="0"/>
          </a:p>
        </p:txBody>
      </p:sp>
      <p:sp>
        <p:nvSpPr>
          <p:cNvPr id="133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defRPr sz="3200">
                <a:solidFill>
                  <a:schemeClr val="tx2"/>
                </a:solidFill>
                <a:latin typeface="Tahoma" pitchFamily="34" charset="0"/>
              </a:defRPr>
            </a:lvl1pPr>
            <a:lvl2pPr marL="742950" indent="-285750" defTabSz="911225" eaLnBrk="0" hangingPunct="0">
              <a:defRPr sz="3200">
                <a:solidFill>
                  <a:schemeClr val="tx2"/>
                </a:solidFill>
                <a:latin typeface="Tahoma" pitchFamily="34" charset="0"/>
              </a:defRPr>
            </a:lvl2pPr>
            <a:lvl3pPr marL="1143000" indent="-228600" defTabSz="911225" eaLnBrk="0" hangingPunct="0">
              <a:defRPr sz="3200">
                <a:solidFill>
                  <a:schemeClr val="tx2"/>
                </a:solidFill>
                <a:latin typeface="Tahoma" pitchFamily="34" charset="0"/>
              </a:defRPr>
            </a:lvl3pPr>
            <a:lvl4pPr marL="1600200" indent="-228600" defTabSz="911225" eaLnBrk="0" hangingPunct="0">
              <a:defRPr sz="3200">
                <a:solidFill>
                  <a:schemeClr val="tx2"/>
                </a:solidFill>
                <a:latin typeface="Tahoma" pitchFamily="34" charset="0"/>
              </a:defRPr>
            </a:lvl4pPr>
            <a:lvl5pPr marL="2057400" indent="-228600" defTabSz="911225" eaLnBrk="0" hangingPunct="0">
              <a:defRPr sz="3200">
                <a:solidFill>
                  <a:schemeClr val="tx2"/>
                </a:solidFill>
                <a:latin typeface="Tahoma" pitchFamily="34" charset="0"/>
              </a:defRPr>
            </a:lvl5pPr>
            <a:lvl6pPr marL="2514600" indent="-228600" algn="ctr" defTabSz="911225"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11225"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11225"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11225" eaLnBrk="0" fontAlgn="base" hangingPunct="0">
              <a:lnSpc>
                <a:spcPct val="80000"/>
              </a:lnSpc>
              <a:spcBef>
                <a:spcPct val="0"/>
              </a:spcBef>
              <a:spcAft>
                <a:spcPct val="0"/>
              </a:spcAft>
              <a:defRPr sz="3200">
                <a:solidFill>
                  <a:schemeClr val="tx2"/>
                </a:solidFill>
                <a:latin typeface="Tahoma" pitchFamily="34" charset="0"/>
              </a:defRPr>
            </a:lvl9pPr>
          </a:lstStyle>
          <a:p>
            <a:pPr eaLnBrk="1" hangingPunct="1"/>
            <a:fld id="{FB705C35-DCC8-4603-9787-D1C5A104B2F6}" type="slidenum">
              <a:rPr lang="en-US" sz="1100" smtClean="0">
                <a:solidFill>
                  <a:schemeClr val="tx1"/>
                </a:solidFill>
                <a:latin typeface="Times New Roman" pitchFamily="18" charset="0"/>
              </a:rPr>
              <a:pPr eaLnBrk="1" hangingPunct="1"/>
              <a:t>7</a:t>
            </a:fld>
            <a:endParaRPr lang="en-US" sz="1100" smtClean="0">
              <a:solidFill>
                <a:schemeClr val="tx1"/>
              </a:solidFill>
              <a:latin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xfrm>
            <a:off x="1143000" y="685800"/>
            <a:ext cx="4572000" cy="3429000"/>
          </a:xfrm>
          <a:ln/>
        </p:spPr>
      </p:sp>
      <p:sp>
        <p:nvSpPr>
          <p:cNvPr id="134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Clr>
                <a:schemeClr val="tx2"/>
              </a:buClr>
              <a:buSzPct val="65000"/>
              <a:buFont typeface="Wingdings" pitchFamily="2" charset="2"/>
              <a:buChar char="Ø"/>
            </a:pPr>
            <a:r>
              <a:rPr lang="en-US" dirty="0" smtClean="0"/>
              <a:t>Communications from Windows 2008 / 2008 R2 servers and Windows Vista / Windows 7 clients is also 20-40 times faster</a:t>
            </a:r>
          </a:p>
          <a:p>
            <a:pPr>
              <a:buClr>
                <a:schemeClr val="tx2"/>
              </a:buClr>
              <a:buSzPct val="65000"/>
              <a:buFont typeface="Wingdings" pitchFamily="2" charset="2"/>
              <a:buChar char="Ø"/>
            </a:pPr>
            <a:r>
              <a:rPr lang="en-US" dirty="0" smtClean="0"/>
              <a:t>Better end user experience communicating with Web servers, SharePoint servers, downloading Exchange email messages, etc. </a:t>
            </a:r>
          </a:p>
          <a:p>
            <a:pPr>
              <a:buClr>
                <a:schemeClr val="tx2"/>
              </a:buClr>
              <a:buSzPct val="65000"/>
              <a:buFont typeface="Wingdings" pitchFamily="2" charset="2"/>
              <a:buChar char="Ø"/>
            </a:pPr>
            <a:r>
              <a:rPr lang="en-US" dirty="0" smtClean="0"/>
              <a:t>Upgrading to Windows 7 on the client and having Windows 2008 or 2008 R2 servers on the backend</a:t>
            </a:r>
          </a:p>
          <a:p>
            <a:endParaRPr lang="en-US" dirty="0" smtClean="0"/>
          </a:p>
        </p:txBody>
      </p:sp>
      <p:sp>
        <p:nvSpPr>
          <p:cNvPr id="134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eaLnBrk="0" hangingPunct="0">
              <a:defRPr sz="3200">
                <a:solidFill>
                  <a:schemeClr val="tx2"/>
                </a:solidFill>
                <a:latin typeface="Tahoma" pitchFamily="34" charset="0"/>
              </a:defRPr>
            </a:lvl1pPr>
            <a:lvl2pPr marL="742950" indent="-285750" defTabSz="904875" eaLnBrk="0" hangingPunct="0">
              <a:defRPr sz="3200">
                <a:solidFill>
                  <a:schemeClr val="tx2"/>
                </a:solidFill>
                <a:latin typeface="Tahoma" pitchFamily="34" charset="0"/>
              </a:defRPr>
            </a:lvl2pPr>
            <a:lvl3pPr marL="1143000" indent="-228600" defTabSz="904875" eaLnBrk="0" hangingPunct="0">
              <a:defRPr sz="3200">
                <a:solidFill>
                  <a:schemeClr val="tx2"/>
                </a:solidFill>
                <a:latin typeface="Tahoma" pitchFamily="34" charset="0"/>
              </a:defRPr>
            </a:lvl3pPr>
            <a:lvl4pPr marL="1600200" indent="-228600" defTabSz="904875" eaLnBrk="0" hangingPunct="0">
              <a:defRPr sz="3200">
                <a:solidFill>
                  <a:schemeClr val="tx2"/>
                </a:solidFill>
                <a:latin typeface="Tahoma" pitchFamily="34" charset="0"/>
              </a:defRPr>
            </a:lvl4pPr>
            <a:lvl5pPr marL="2057400" indent="-228600" defTabSz="904875" eaLnBrk="0" hangingPunct="0">
              <a:defRPr sz="3200">
                <a:solidFill>
                  <a:schemeClr val="tx2"/>
                </a:solidFill>
                <a:latin typeface="Tahoma" pitchFamily="34" charset="0"/>
              </a:defRPr>
            </a:lvl5pPr>
            <a:lvl6pPr marL="2514600" indent="-228600" algn="ctr" defTabSz="904875"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04875"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04875"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04875" eaLnBrk="0" fontAlgn="base" hangingPunct="0">
              <a:lnSpc>
                <a:spcPct val="80000"/>
              </a:lnSpc>
              <a:spcBef>
                <a:spcPct val="0"/>
              </a:spcBef>
              <a:spcAft>
                <a:spcPct val="0"/>
              </a:spcAft>
              <a:defRPr sz="3200">
                <a:solidFill>
                  <a:schemeClr val="tx2"/>
                </a:solidFill>
                <a:latin typeface="Tahoma" pitchFamily="34" charset="0"/>
              </a:defRPr>
            </a:lvl9pPr>
          </a:lstStyle>
          <a:p>
            <a:pPr eaLnBrk="1" hangingPunct="1"/>
            <a:fld id="{3E18A6BF-BF2F-4443-8115-F20F67ED137A}" type="slidenum">
              <a:rPr lang="en-US" sz="1100" smtClean="0">
                <a:solidFill>
                  <a:schemeClr val="tx1"/>
                </a:solidFill>
                <a:latin typeface="Times New Roman" pitchFamily="18" charset="0"/>
              </a:rPr>
              <a:pPr eaLnBrk="1" hangingPunct="1"/>
              <a:t>8</a:t>
            </a:fld>
            <a:endParaRPr lang="en-US" sz="1100" smtClean="0">
              <a:solidFill>
                <a:schemeClr val="tx1"/>
              </a:solidFill>
              <a:latin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xfrm>
            <a:off x="1143000" y="685800"/>
            <a:ext cx="4572000" cy="3429000"/>
          </a:xfrm>
          <a:ln/>
        </p:spPr>
      </p:sp>
      <p:sp>
        <p:nvSpPr>
          <p:cNvPr id="135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dirty="0" smtClean="0"/>
              <a:t>Faster Client to Server means less need to have servers “near” users</a:t>
            </a:r>
          </a:p>
          <a:p>
            <a:pPr>
              <a:spcBef>
                <a:spcPct val="0"/>
              </a:spcBef>
            </a:pPr>
            <a:r>
              <a:rPr lang="en-US" dirty="0" smtClean="0"/>
              <a:t>Better server to server and server to client performance is a basis for better Cloud Computing strategies for centralized data servers</a:t>
            </a:r>
          </a:p>
          <a:p>
            <a:pPr>
              <a:spcBef>
                <a:spcPct val="0"/>
              </a:spcBef>
            </a:pPr>
            <a:r>
              <a:rPr lang="en-US" dirty="0" smtClean="0"/>
              <a:t>Centralized data means no need to replicate information from site to site</a:t>
            </a:r>
          </a:p>
          <a:p>
            <a:pPr>
              <a:spcBef>
                <a:spcPct val="0"/>
              </a:spcBef>
            </a:pPr>
            <a:r>
              <a:rPr lang="en-US" dirty="0" smtClean="0"/>
              <a:t>Centralized model decreases IT overhead costs</a:t>
            </a:r>
          </a:p>
          <a:p>
            <a:endParaRPr lang="en-US" dirty="0" smtClean="0"/>
          </a:p>
        </p:txBody>
      </p:sp>
      <p:sp>
        <p:nvSpPr>
          <p:cNvPr id="135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defRPr sz="3200">
                <a:solidFill>
                  <a:schemeClr val="tx2"/>
                </a:solidFill>
                <a:latin typeface="Tahoma" pitchFamily="34" charset="0"/>
              </a:defRPr>
            </a:lvl1pPr>
            <a:lvl2pPr marL="742950" indent="-285750" defTabSz="911225" eaLnBrk="0" hangingPunct="0">
              <a:defRPr sz="3200">
                <a:solidFill>
                  <a:schemeClr val="tx2"/>
                </a:solidFill>
                <a:latin typeface="Tahoma" pitchFamily="34" charset="0"/>
              </a:defRPr>
            </a:lvl2pPr>
            <a:lvl3pPr marL="1143000" indent="-228600" defTabSz="911225" eaLnBrk="0" hangingPunct="0">
              <a:defRPr sz="3200">
                <a:solidFill>
                  <a:schemeClr val="tx2"/>
                </a:solidFill>
                <a:latin typeface="Tahoma" pitchFamily="34" charset="0"/>
              </a:defRPr>
            </a:lvl3pPr>
            <a:lvl4pPr marL="1600200" indent="-228600" defTabSz="911225" eaLnBrk="0" hangingPunct="0">
              <a:defRPr sz="3200">
                <a:solidFill>
                  <a:schemeClr val="tx2"/>
                </a:solidFill>
                <a:latin typeface="Tahoma" pitchFamily="34" charset="0"/>
              </a:defRPr>
            </a:lvl4pPr>
            <a:lvl5pPr marL="2057400" indent="-228600" defTabSz="911225" eaLnBrk="0" hangingPunct="0">
              <a:defRPr sz="3200">
                <a:solidFill>
                  <a:schemeClr val="tx2"/>
                </a:solidFill>
                <a:latin typeface="Tahoma" pitchFamily="34" charset="0"/>
              </a:defRPr>
            </a:lvl5pPr>
            <a:lvl6pPr marL="2514600" indent="-228600" algn="ctr" defTabSz="911225"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11225"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11225"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11225" eaLnBrk="0" fontAlgn="base" hangingPunct="0">
              <a:lnSpc>
                <a:spcPct val="80000"/>
              </a:lnSpc>
              <a:spcBef>
                <a:spcPct val="0"/>
              </a:spcBef>
              <a:spcAft>
                <a:spcPct val="0"/>
              </a:spcAft>
              <a:defRPr sz="3200">
                <a:solidFill>
                  <a:schemeClr val="tx2"/>
                </a:solidFill>
                <a:latin typeface="Tahoma" pitchFamily="34" charset="0"/>
              </a:defRPr>
            </a:lvl9pPr>
          </a:lstStyle>
          <a:p>
            <a:pPr eaLnBrk="1" hangingPunct="1"/>
            <a:fld id="{C11482C4-E82E-482F-8C02-66178C10C5FD}" type="slidenum">
              <a:rPr lang="en-US" sz="1100" smtClean="0">
                <a:solidFill>
                  <a:schemeClr val="tx1"/>
                </a:solidFill>
                <a:latin typeface="Times New Roman" pitchFamily="18" charset="0"/>
              </a:rPr>
              <a:pPr eaLnBrk="1" hangingPunct="1"/>
              <a:t>9</a:t>
            </a:fld>
            <a:endParaRPr lang="en-US" sz="1100" smtClean="0">
              <a:solidFill>
                <a:schemeClr val="tx1"/>
              </a:solidFill>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xfrm>
            <a:off x="1143000" y="685800"/>
            <a:ext cx="4572000" cy="3429000"/>
          </a:xfrm>
          <a:ln/>
        </p:spPr>
      </p:sp>
      <p:sp>
        <p:nvSpPr>
          <p:cNvPr id="137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37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eaLnBrk="0" hangingPunct="0">
              <a:defRPr sz="3200">
                <a:solidFill>
                  <a:schemeClr val="tx2"/>
                </a:solidFill>
                <a:latin typeface="Tahoma" pitchFamily="34" charset="0"/>
              </a:defRPr>
            </a:lvl1pPr>
            <a:lvl2pPr marL="742950" indent="-285750" defTabSz="904875" eaLnBrk="0" hangingPunct="0">
              <a:defRPr sz="3200">
                <a:solidFill>
                  <a:schemeClr val="tx2"/>
                </a:solidFill>
                <a:latin typeface="Tahoma" pitchFamily="34" charset="0"/>
              </a:defRPr>
            </a:lvl2pPr>
            <a:lvl3pPr marL="1143000" indent="-228600" defTabSz="904875" eaLnBrk="0" hangingPunct="0">
              <a:defRPr sz="3200">
                <a:solidFill>
                  <a:schemeClr val="tx2"/>
                </a:solidFill>
                <a:latin typeface="Tahoma" pitchFamily="34" charset="0"/>
              </a:defRPr>
            </a:lvl3pPr>
            <a:lvl4pPr marL="1600200" indent="-228600" defTabSz="904875" eaLnBrk="0" hangingPunct="0">
              <a:defRPr sz="3200">
                <a:solidFill>
                  <a:schemeClr val="tx2"/>
                </a:solidFill>
                <a:latin typeface="Tahoma" pitchFamily="34" charset="0"/>
              </a:defRPr>
            </a:lvl4pPr>
            <a:lvl5pPr marL="2057400" indent="-228600" defTabSz="904875" eaLnBrk="0" hangingPunct="0">
              <a:defRPr sz="3200">
                <a:solidFill>
                  <a:schemeClr val="tx2"/>
                </a:solidFill>
                <a:latin typeface="Tahoma" pitchFamily="34" charset="0"/>
              </a:defRPr>
            </a:lvl5pPr>
            <a:lvl6pPr marL="2514600" indent="-228600" algn="ctr" defTabSz="904875"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04875"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04875"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04875" eaLnBrk="0" fontAlgn="base" hangingPunct="0">
              <a:lnSpc>
                <a:spcPct val="80000"/>
              </a:lnSpc>
              <a:spcBef>
                <a:spcPct val="0"/>
              </a:spcBef>
              <a:spcAft>
                <a:spcPct val="0"/>
              </a:spcAft>
              <a:defRPr sz="3200">
                <a:solidFill>
                  <a:schemeClr val="tx2"/>
                </a:solidFill>
                <a:latin typeface="Tahoma" pitchFamily="34" charset="0"/>
              </a:defRPr>
            </a:lvl9pPr>
          </a:lstStyle>
          <a:p>
            <a:pPr eaLnBrk="1" hangingPunct="1"/>
            <a:fld id="{BDEE711F-21B8-4994-AF55-E8CDE0BE2781}" type="slidenum">
              <a:rPr lang="en-US" sz="1100" smtClean="0">
                <a:solidFill>
                  <a:schemeClr val="tx1"/>
                </a:solidFill>
                <a:latin typeface="Times New Roman" pitchFamily="18" charset="0"/>
              </a:rPr>
              <a:pPr eaLnBrk="1" hangingPunct="1"/>
              <a:t>10</a:t>
            </a:fld>
            <a:endParaRPr lang="en-US" sz="1100" smtClean="0">
              <a:solidFill>
                <a:schemeClr val="tx1"/>
              </a:solidFill>
              <a:latin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a:xfrm>
            <a:off x="1143000" y="685800"/>
            <a:ext cx="4572000" cy="3429000"/>
          </a:xfrm>
          <a:ln/>
        </p:spPr>
      </p:sp>
      <p:sp>
        <p:nvSpPr>
          <p:cNvPr id="3" name="Notes Placeholder 2"/>
          <p:cNvSpPr>
            <a:spLocks noGrp="1"/>
          </p:cNvSpPr>
          <p:nvPr>
            <p:ph type="body" idx="1"/>
          </p:nvPr>
        </p:nvSpPr>
        <p:spPr/>
        <p:txBody>
          <a:bodyPr>
            <a:normAutofit/>
          </a:bodyPr>
          <a:lstStyle/>
          <a:p>
            <a:pPr>
              <a:defRPr/>
            </a:pPr>
            <a:r>
              <a:rPr lang="en-US" b="1" dirty="0" smtClean="0">
                <a:latin typeface="Segoe Condensed" pitchFamily="34" charset="0"/>
              </a:rPr>
              <a:t>Time: </a:t>
            </a:r>
            <a:r>
              <a:rPr lang="en-US" dirty="0" smtClean="0">
                <a:latin typeface="Segoe Condensed" pitchFamily="34" charset="0"/>
              </a:rPr>
              <a:t>3-4 min</a:t>
            </a:r>
          </a:p>
          <a:p>
            <a:pPr>
              <a:spcBef>
                <a:spcPts val="0"/>
              </a:spcBef>
              <a:defRPr/>
            </a:pPr>
            <a:r>
              <a:rPr lang="en-US" b="1" dirty="0" smtClean="0">
                <a:latin typeface="Segoe Condensed" pitchFamily="34" charset="0"/>
              </a:rPr>
              <a:t>Key Message:</a:t>
            </a:r>
            <a:r>
              <a:rPr lang="en-US" dirty="0" smtClean="0">
                <a:latin typeface="Segoe Condensed" pitchFamily="34" charset="0"/>
              </a:rPr>
              <a:t> This slide </a:t>
            </a:r>
            <a:r>
              <a:rPr lang="en-US" dirty="0" smtClean="0">
                <a:latin typeface="Segoe"/>
              </a:rPr>
              <a:t>provides an overview of what is new and improved in RDS</a:t>
            </a:r>
            <a:endParaRPr lang="en-US" b="1" dirty="0" smtClean="0">
              <a:latin typeface="Segoe Condensed" pitchFamily="34" charset="0"/>
            </a:endParaRPr>
          </a:p>
          <a:p>
            <a:pPr>
              <a:spcBef>
                <a:spcPts val="0"/>
              </a:spcBef>
              <a:defRPr/>
            </a:pPr>
            <a:r>
              <a:rPr lang="en-US" b="1" dirty="0" smtClean="0">
                <a:latin typeface="Segoe Condensed" pitchFamily="34" charset="0"/>
              </a:rPr>
              <a:t>Why should the audience care?</a:t>
            </a:r>
            <a:r>
              <a:rPr lang="en-US" dirty="0" smtClean="0">
                <a:latin typeface="Segoe Condensed" pitchFamily="34" charset="0"/>
              </a:rPr>
              <a:t> Audience can get an overview of the key new features and enhancements over Terminal Services</a:t>
            </a:r>
            <a:endParaRPr lang="en-US" b="1" dirty="0" smtClean="0">
              <a:latin typeface="Segoe Condensed" pitchFamily="34" charset="0"/>
            </a:endParaRPr>
          </a:p>
          <a:p>
            <a:pPr>
              <a:defRPr/>
            </a:pPr>
            <a:r>
              <a:rPr lang="en-US" b="1" dirty="0" smtClean="0">
                <a:latin typeface="Segoe Condensed" pitchFamily="34" charset="0"/>
              </a:rPr>
              <a:t>Additional notes:</a:t>
            </a:r>
          </a:p>
          <a:p>
            <a:pPr>
              <a:defRPr/>
            </a:pPr>
            <a:r>
              <a:rPr lang="en-US" b="1" dirty="0" smtClean="0">
                <a:latin typeface="Segoe"/>
              </a:rPr>
              <a:t>Completing the Remote Desktop Services toolset addressing customer </a:t>
            </a:r>
            <a:r>
              <a:rPr lang="en-US" dirty="0" smtClean="0">
                <a:latin typeface="Segoe"/>
              </a:rPr>
              <a:t> </a:t>
            </a:r>
            <a:r>
              <a:rPr lang="en-US" b="1" dirty="0" smtClean="0">
                <a:latin typeface="Segoe"/>
              </a:rPr>
              <a:t>needs.</a:t>
            </a:r>
            <a:r>
              <a:rPr lang="en-US" dirty="0" smtClean="0">
                <a:latin typeface="Segoe"/>
              </a:rPr>
              <a:t> Remote Desktops Services in Windows Server 2008 R2 improves capabilities for the existing scenarios delivered previously in Terminal Services, and in addition RDS adds exciting new VDI scenarios.</a:t>
            </a:r>
          </a:p>
          <a:p>
            <a:pPr>
              <a:defRPr/>
            </a:pPr>
            <a:endParaRPr lang="en-US" dirty="0" smtClean="0"/>
          </a:p>
          <a:p>
            <a:pPr>
              <a:defRPr/>
            </a:pPr>
            <a:r>
              <a:rPr lang="en-US" dirty="0" smtClean="0"/>
              <a:t>Remote Desktop Services in Windows Server 2008 R2 includes the following improvements over Windows Server 2008 :</a:t>
            </a:r>
          </a:p>
          <a:p>
            <a:pPr>
              <a:defRPr/>
            </a:pPr>
            <a:r>
              <a:rPr lang="en-US" sz="800" b="1" kern="1200" dirty="0" smtClean="0">
                <a:solidFill>
                  <a:schemeClr val="tx1"/>
                </a:solidFill>
                <a:latin typeface="Segoe UI" pitchFamily="34" charset="0"/>
                <a:ea typeface="+mn-ea"/>
                <a:cs typeface="+mn-cs"/>
              </a:rPr>
              <a:t>Extending Remote Desktop Services to enable a Virtual Desktop Infrastructure (VDI).</a:t>
            </a:r>
            <a:r>
              <a:rPr lang="en-US" sz="800" kern="1200" dirty="0" smtClean="0">
                <a:solidFill>
                  <a:schemeClr val="tx1"/>
                </a:solidFill>
                <a:latin typeface="Segoe UI" pitchFamily="34" charset="0"/>
                <a:ea typeface="+mn-ea"/>
                <a:cs typeface="+mn-cs"/>
              </a:rPr>
              <a:t> The in-box Remote Desktop Services capability is targeted at low-complexity deployments and as a platform for partner solutions, which can extend scalability and manageability to address the needs of more demanding enterprise deployments. Combined with Microsoft Hyper-V Server, System Center Virtual Machine Manager, App-V within MDOP, and VECD licensing, Microsoft provides a complete end to end VDI solution.</a:t>
            </a:r>
            <a:br>
              <a:rPr lang="en-US" sz="800" kern="1200" dirty="0" smtClean="0">
                <a:solidFill>
                  <a:schemeClr val="tx1"/>
                </a:solidFill>
                <a:latin typeface="Segoe UI" pitchFamily="34" charset="0"/>
                <a:ea typeface="+mn-ea"/>
                <a:cs typeface="+mn-cs"/>
              </a:rPr>
            </a:br>
            <a:endParaRPr lang="en-US" sz="800" kern="1200" dirty="0" smtClean="0">
              <a:solidFill>
                <a:schemeClr val="tx1"/>
              </a:solidFill>
              <a:latin typeface="Segoe UI" pitchFamily="34" charset="0"/>
              <a:ea typeface="+mn-ea"/>
              <a:cs typeface="+mn-cs"/>
            </a:endParaRPr>
          </a:p>
          <a:p>
            <a:pPr eaLnBrk="1" fontAlgn="auto" hangingPunct="1">
              <a:spcBef>
                <a:spcPts val="0"/>
              </a:spcBef>
              <a:spcAft>
                <a:spcPts val="0"/>
              </a:spcAft>
              <a:defRPr/>
            </a:pPr>
            <a:r>
              <a:rPr lang="en-US" sz="800" b="1" kern="1200" dirty="0" smtClean="0">
                <a:solidFill>
                  <a:schemeClr val="tx1"/>
                </a:solidFill>
                <a:latin typeface="Segoe UI" pitchFamily="34" charset="0"/>
                <a:ea typeface="+mn-ea"/>
                <a:cs typeface="+mn-cs"/>
              </a:rPr>
              <a:t>Providing simplified access to Remote Desktops and Applications.  </a:t>
            </a:r>
            <a:r>
              <a:rPr lang="en-US" sz="800" kern="1200" dirty="0" smtClean="0">
                <a:solidFill>
                  <a:schemeClr val="tx1"/>
                </a:solidFill>
                <a:latin typeface="Segoe UI" pitchFamily="34" charset="0"/>
                <a:ea typeface="+mn-ea"/>
                <a:cs typeface="+mn-cs"/>
              </a:rPr>
              <a:t>The new </a:t>
            </a:r>
            <a:r>
              <a:rPr lang="en-US" sz="800" kern="1200" dirty="0" err="1" smtClean="0">
                <a:solidFill>
                  <a:schemeClr val="tx1"/>
                </a:solidFill>
                <a:latin typeface="Segoe UI" pitchFamily="34" charset="0"/>
                <a:ea typeface="+mn-ea"/>
                <a:cs typeface="+mn-cs"/>
              </a:rPr>
              <a:t>RemoteApp</a:t>
            </a:r>
            <a:r>
              <a:rPr lang="en-US" sz="800" kern="1200" dirty="0" smtClean="0">
                <a:solidFill>
                  <a:schemeClr val="tx1"/>
                </a:solidFill>
                <a:latin typeface="Segoe UI" pitchFamily="34" charset="0"/>
                <a:ea typeface="+mn-ea"/>
                <a:cs typeface="+mn-cs"/>
              </a:rPr>
              <a:t> &amp; Desktop Connections feature provides access to a set of resources, such as </a:t>
            </a:r>
            <a:r>
              <a:rPr lang="en-US" sz="800" kern="1200" dirty="0" err="1" smtClean="0">
                <a:solidFill>
                  <a:schemeClr val="tx1"/>
                </a:solidFill>
                <a:latin typeface="Segoe UI" pitchFamily="34" charset="0"/>
                <a:ea typeface="+mn-ea"/>
                <a:cs typeface="+mn-cs"/>
              </a:rPr>
              <a:t>RemoteApp</a:t>
            </a:r>
            <a:r>
              <a:rPr lang="en-US" sz="800" kern="1200" dirty="0" smtClean="0">
                <a:solidFill>
                  <a:schemeClr val="tx1"/>
                </a:solidFill>
                <a:latin typeface="Segoe UI" pitchFamily="34" charset="0"/>
                <a:ea typeface="+mn-ea"/>
                <a:cs typeface="+mn-cs"/>
              </a:rPr>
              <a:t> programs and Remote Desktops. For Windows 7 users, these remote resources are made available, and are continually updated, via the new </a:t>
            </a:r>
            <a:r>
              <a:rPr lang="en-US" sz="800" kern="1200" dirty="0" err="1" smtClean="0">
                <a:solidFill>
                  <a:schemeClr val="tx1"/>
                </a:solidFill>
                <a:latin typeface="Segoe UI" pitchFamily="34" charset="0"/>
                <a:ea typeface="+mn-ea"/>
                <a:cs typeface="+mn-cs"/>
              </a:rPr>
              <a:t>RemoteApp</a:t>
            </a:r>
            <a:r>
              <a:rPr lang="en-US" sz="800" kern="1200" dirty="0" smtClean="0">
                <a:solidFill>
                  <a:schemeClr val="tx1"/>
                </a:solidFill>
                <a:latin typeface="Segoe UI" pitchFamily="34" charset="0"/>
                <a:ea typeface="+mn-ea"/>
                <a:cs typeface="+mn-cs"/>
              </a:rPr>
              <a:t> &amp; Desktop Connection control panel. The new </a:t>
            </a:r>
            <a:r>
              <a:rPr lang="en-US" sz="800" kern="1200" dirty="0" err="1" smtClean="0">
                <a:solidFill>
                  <a:schemeClr val="tx1"/>
                </a:solidFill>
                <a:latin typeface="Segoe UI" pitchFamily="34" charset="0"/>
                <a:ea typeface="+mn-ea"/>
                <a:cs typeface="+mn-cs"/>
              </a:rPr>
              <a:t>RemoteApp</a:t>
            </a:r>
            <a:r>
              <a:rPr lang="en-US" sz="800" kern="1200" dirty="0" smtClean="0">
                <a:solidFill>
                  <a:schemeClr val="tx1"/>
                </a:solidFill>
                <a:latin typeface="Segoe UI" pitchFamily="34" charset="0"/>
                <a:ea typeface="+mn-ea"/>
                <a:cs typeface="+mn-cs"/>
              </a:rPr>
              <a:t> &amp; Desktop Web Access provides the ability to connect to resources from Vista &amp; XP in addition to Windows 7. </a:t>
            </a:r>
            <a:r>
              <a:rPr lang="en-US" dirty="0" smtClean="0">
                <a:latin typeface="Segoe"/>
              </a:rPr>
              <a:t>RD Gateway securely provides access to these remote resources from outside the corporate network without the need for opening additional ports or the use of a VPN. </a:t>
            </a:r>
            <a:endParaRPr lang="en-US" sz="800" kern="1200" dirty="0" smtClean="0">
              <a:solidFill>
                <a:schemeClr val="tx1"/>
              </a:solidFill>
              <a:latin typeface="Segoe UI" pitchFamily="34" charset="0"/>
              <a:ea typeface="+mn-ea"/>
              <a:cs typeface="+mn-cs"/>
            </a:endParaRPr>
          </a:p>
          <a:p>
            <a:pPr eaLnBrk="1" fontAlgn="auto" hangingPunct="1">
              <a:spcBef>
                <a:spcPts val="0"/>
              </a:spcBef>
              <a:spcAft>
                <a:spcPts val="0"/>
              </a:spcAft>
              <a:defRPr/>
            </a:pPr>
            <a:endParaRPr lang="en-US" sz="800" b="1" kern="1200" dirty="0" smtClean="0">
              <a:solidFill>
                <a:schemeClr val="tx1"/>
              </a:solidFill>
              <a:latin typeface="Segoe UI" pitchFamily="34" charset="0"/>
              <a:ea typeface="+mn-ea"/>
              <a:cs typeface="+mn-cs"/>
            </a:endParaRPr>
          </a:p>
          <a:p>
            <a:pPr eaLnBrk="1" fontAlgn="auto" hangingPunct="1">
              <a:spcBef>
                <a:spcPts val="0"/>
              </a:spcBef>
              <a:spcAft>
                <a:spcPts val="0"/>
              </a:spcAft>
              <a:defRPr/>
            </a:pPr>
            <a:r>
              <a:rPr lang="en-US" sz="800" b="1" kern="1200" dirty="0" smtClean="0">
                <a:solidFill>
                  <a:schemeClr val="tx1"/>
                </a:solidFill>
                <a:latin typeface="Segoe UI" pitchFamily="34" charset="0"/>
                <a:ea typeface="+mn-ea"/>
                <a:cs typeface="+mn-cs"/>
              </a:rPr>
              <a:t>Improving User Experience through new Remote Desktop Protocol capabilities. </a:t>
            </a:r>
            <a:r>
              <a:rPr lang="en-US" sz="800" kern="1200" dirty="0" smtClean="0">
                <a:solidFill>
                  <a:schemeClr val="tx1"/>
                </a:solidFill>
                <a:latin typeface="Segoe UI" pitchFamily="34" charset="0"/>
                <a:ea typeface="+mn-ea"/>
                <a:cs typeface="+mn-cs"/>
              </a:rPr>
              <a:t>These new capabilities, enabled with Windows Server 2008 R2 in combination with Windows7 Enterprise Edition and Ultimate Edition, improve significantly the experience of remote users, making it more similar to the experience enjoyed by users accessing local computing resources. </a:t>
            </a:r>
            <a:r>
              <a:rPr lang="en-US" dirty="0" smtClean="0"/>
              <a:t> </a:t>
            </a:r>
            <a:endParaRPr lang="en-US" sz="800" kern="1200" dirty="0" smtClean="0">
              <a:solidFill>
                <a:schemeClr val="tx1"/>
              </a:solidFill>
              <a:latin typeface="Segoe UI" pitchFamily="34" charset="0"/>
              <a:ea typeface="+mn-ea"/>
              <a:cs typeface="+mn-cs"/>
            </a:endParaRPr>
          </a:p>
        </p:txBody>
      </p:sp>
      <p:sp>
        <p:nvSpPr>
          <p:cNvPr id="140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eaLnBrk="0" hangingPunct="0">
              <a:defRPr sz="3200">
                <a:solidFill>
                  <a:schemeClr val="tx2"/>
                </a:solidFill>
                <a:latin typeface="Tahoma" pitchFamily="34" charset="0"/>
              </a:defRPr>
            </a:lvl1pPr>
            <a:lvl2pPr marL="742950" indent="-285750" defTabSz="904875" eaLnBrk="0" hangingPunct="0">
              <a:defRPr sz="3200">
                <a:solidFill>
                  <a:schemeClr val="tx2"/>
                </a:solidFill>
                <a:latin typeface="Tahoma" pitchFamily="34" charset="0"/>
              </a:defRPr>
            </a:lvl2pPr>
            <a:lvl3pPr marL="1143000" indent="-228600" defTabSz="904875" eaLnBrk="0" hangingPunct="0">
              <a:defRPr sz="3200">
                <a:solidFill>
                  <a:schemeClr val="tx2"/>
                </a:solidFill>
                <a:latin typeface="Tahoma" pitchFamily="34" charset="0"/>
              </a:defRPr>
            </a:lvl3pPr>
            <a:lvl4pPr marL="1600200" indent="-228600" defTabSz="904875" eaLnBrk="0" hangingPunct="0">
              <a:defRPr sz="3200">
                <a:solidFill>
                  <a:schemeClr val="tx2"/>
                </a:solidFill>
                <a:latin typeface="Tahoma" pitchFamily="34" charset="0"/>
              </a:defRPr>
            </a:lvl4pPr>
            <a:lvl5pPr marL="2057400" indent="-228600" defTabSz="904875" eaLnBrk="0" hangingPunct="0">
              <a:defRPr sz="3200">
                <a:solidFill>
                  <a:schemeClr val="tx2"/>
                </a:solidFill>
                <a:latin typeface="Tahoma" pitchFamily="34" charset="0"/>
              </a:defRPr>
            </a:lvl5pPr>
            <a:lvl6pPr marL="2514600" indent="-228600" algn="ctr" defTabSz="904875"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04875"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04875"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04875" eaLnBrk="0" fontAlgn="base" hangingPunct="0">
              <a:lnSpc>
                <a:spcPct val="80000"/>
              </a:lnSpc>
              <a:spcBef>
                <a:spcPct val="0"/>
              </a:spcBef>
              <a:spcAft>
                <a:spcPct val="0"/>
              </a:spcAft>
              <a:defRPr sz="3200">
                <a:solidFill>
                  <a:schemeClr val="tx2"/>
                </a:solidFill>
                <a:latin typeface="Tahoma" pitchFamily="34" charset="0"/>
              </a:defRPr>
            </a:lvl9pPr>
          </a:lstStyle>
          <a:p>
            <a:pPr eaLnBrk="1" hangingPunct="1"/>
            <a:fld id="{C54AF9C6-EF3C-435C-A449-9B5671FB9901}" type="slidenum">
              <a:rPr lang="en-US" sz="1100" smtClean="0">
                <a:solidFill>
                  <a:schemeClr val="tx1"/>
                </a:solidFill>
                <a:latin typeface="Times New Roman" pitchFamily="18" charset="0"/>
              </a:rPr>
              <a:pPr eaLnBrk="1" hangingPunct="1"/>
              <a:t>13</a:t>
            </a:fld>
            <a:endParaRPr lang="en-US" sz="1100" smtClean="0">
              <a:solidFill>
                <a:schemeClr val="tx1"/>
              </a:solidFill>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5614" y="4665663"/>
            <a:ext cx="7683913" cy="853088"/>
          </a:xfrm>
        </p:spPr>
        <p:txBody>
          <a:bodyPr anchor="t">
            <a:noAutofit/>
          </a:bodyPr>
          <a:lstStyle>
            <a:lvl1pPr>
              <a:lnSpc>
                <a:spcPct val="90000"/>
              </a:lnSpc>
              <a:defRPr sz="2600">
                <a:gradFill flip="none" rotWithShape="1">
                  <a:gsLst>
                    <a:gs pos="0">
                      <a:schemeClr val="tx2"/>
                    </a:gs>
                    <a:gs pos="86000">
                      <a:schemeClr val="tx2"/>
                    </a:gs>
                  </a:gsLst>
                  <a:lin ang="5400000" scaled="0"/>
                  <a:tileRect/>
                </a:gra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55613" y="6012396"/>
            <a:ext cx="7683914" cy="463255"/>
          </a:xfrm>
        </p:spPr>
        <p:txBody>
          <a:bodyPr>
            <a:noAutofit/>
          </a:bodyPr>
          <a:lstStyle>
            <a:lvl1pPr marL="0" indent="0" algn="l">
              <a:lnSpc>
                <a:spcPct val="90000"/>
              </a:lnSpc>
              <a:spcBef>
                <a:spcPts val="0"/>
              </a:spcBef>
              <a:buNone/>
              <a:defRPr sz="1300" b="1" baseline="0">
                <a:gradFill>
                  <a:gsLst>
                    <a:gs pos="0">
                      <a:schemeClr val="bg2"/>
                    </a:gs>
                    <a:gs pos="86000">
                      <a:schemeClr val="bg2"/>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1" name="Slide Number Placeholder 47"/>
          <p:cNvSpPr>
            <a:spLocks noGrp="1"/>
          </p:cNvSpPr>
          <p:nvPr>
            <p:ph type="sldNum" sz="quarter" idx="4"/>
          </p:nvPr>
        </p:nvSpPr>
        <p:spPr>
          <a:xfrm>
            <a:off x="449909" y="6365985"/>
            <a:ext cx="242070" cy="199571"/>
          </a:xfrm>
          <a:prstGeom prst="rect">
            <a:avLst/>
          </a:prstGeom>
        </p:spPr>
        <p:txBody>
          <a:bodyPr vert="horz" lIns="0" tIns="0" rIns="0" bIns="0" rtlCol="0" anchor="ctr"/>
          <a:lstStyle>
            <a:lvl1pPr algn="ctr">
              <a:defRPr sz="700">
                <a:solidFill>
                  <a:schemeClr val="tx1">
                    <a:tint val="75000"/>
                  </a:schemeClr>
                </a:solidFill>
              </a:defRPr>
            </a:lvl1pPr>
          </a:lstStyle>
          <a:p>
            <a:fld id="{02B51FD2-AF65-4559-B5BB-AE7FBFFEA02E}" type="slidenum">
              <a:rPr lang="en-US" smtClean="0">
                <a:latin typeface="Verdana" pitchFamily="34" charset="0"/>
                <a:cs typeface="Verdana" pitchFamily="34" charset="0"/>
              </a:rPr>
              <a:pPr/>
              <a:t>‹#›</a:t>
            </a:fld>
            <a:r>
              <a:rPr lang="en-US" smtClean="0">
                <a:latin typeface="Verdana" pitchFamily="34" charset="0"/>
                <a:cs typeface="Verdana" pitchFamily="34" charset="0"/>
              </a:rPr>
              <a:t> |</a:t>
            </a:r>
            <a:endParaRPr lang="en-US" dirty="0">
              <a:latin typeface="Verdana" pitchFamily="34" charset="0"/>
              <a:cs typeface="Verdana" pitchFamily="34" charset="0"/>
            </a:endParaRPr>
          </a:p>
        </p:txBody>
      </p:sp>
      <p:sp>
        <p:nvSpPr>
          <p:cNvPr id="12" name="Footer Placeholder 52"/>
          <p:cNvSpPr>
            <a:spLocks noGrp="1"/>
          </p:cNvSpPr>
          <p:nvPr>
            <p:ph type="ftr" sz="quarter" idx="3"/>
          </p:nvPr>
        </p:nvSpPr>
        <p:spPr>
          <a:xfrm>
            <a:off x="694038" y="6364388"/>
            <a:ext cx="2895600" cy="201168"/>
          </a:xfrm>
          <a:prstGeom prst="rect">
            <a:avLst/>
          </a:prstGeom>
        </p:spPr>
        <p:txBody>
          <a:bodyPr vert="horz" lIns="0" tIns="0" rIns="0" bIns="0" rtlCol="0" anchor="ctr"/>
          <a:lstStyle>
            <a:lvl1pPr algn="l">
              <a:defRPr lang="en-US" sz="700" dirty="0">
                <a:solidFill>
                  <a:schemeClr val="tx1">
                    <a:tint val="75000"/>
                  </a:schemeClr>
                </a:solidFill>
                <a:latin typeface="Verdana" pitchFamily="34" charset="0"/>
                <a:cs typeface="Verdana" pitchFamily="34" charset="0"/>
              </a:defRPr>
            </a:lvl1pPr>
          </a:lstStyle>
          <a:p>
            <a:r>
              <a:rPr lang="en-US" dirty="0" smtClean="0"/>
              <a:t>INSERT PRESENTATION TITLE</a:t>
            </a:r>
          </a:p>
        </p:txBody>
      </p:sp>
    </p:spTree>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randing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455613" y="2208744"/>
            <a:ext cx="8226425" cy="382058"/>
          </a:xfrm>
        </p:spPr>
        <p:txBody>
          <a:bodyPr tIns="0" bIns="0" anchor="t">
            <a:normAutofit/>
          </a:bodyPr>
          <a:lstStyle>
            <a:lvl1pPr algn="l" defTabSz="914363" rtl="0" eaLnBrk="1" latinLnBrk="0" hangingPunct="1">
              <a:lnSpc>
                <a:spcPct val="90000"/>
              </a:lnSpc>
              <a:spcBef>
                <a:spcPct val="0"/>
              </a:spcBef>
              <a:buNone/>
              <a:defRPr lang="en-US" sz="1600" b="0" kern="1200" cap="none" spc="-100" baseline="0" dirty="0">
                <a:ln w="3175">
                  <a:noFill/>
                </a:ln>
                <a:gradFill flip="none" rotWithShape="1">
                  <a:gsLst>
                    <a:gs pos="0">
                      <a:schemeClr val="tx2"/>
                    </a:gs>
                    <a:gs pos="86000">
                      <a:schemeClr val="tx2"/>
                    </a:gs>
                  </a:gsLst>
                  <a:lin ang="5400000" scaled="0"/>
                  <a:tileRect/>
                </a:gradFill>
                <a:effectLst/>
                <a:latin typeface="+mj-lt"/>
                <a:ea typeface="+mn-ea"/>
                <a:cs typeface="Arial" charset="0"/>
              </a:defRPr>
            </a:lvl1pPr>
          </a:lstStyle>
          <a:p>
            <a:r>
              <a:rPr lang="en-US" dirty="0" smtClean="0"/>
              <a:t>Click to edit Master title style</a:t>
            </a:r>
            <a:endParaRPr lang="en-US" dirty="0"/>
          </a:p>
        </p:txBody>
      </p:sp>
      <p:sp>
        <p:nvSpPr>
          <p:cNvPr id="7" name="Text Placeholder 6"/>
          <p:cNvSpPr>
            <a:spLocks noGrp="1"/>
          </p:cNvSpPr>
          <p:nvPr>
            <p:ph type="body" sz="quarter" idx="10"/>
          </p:nvPr>
        </p:nvSpPr>
        <p:spPr>
          <a:xfrm>
            <a:off x="457200" y="2819400"/>
            <a:ext cx="8221663" cy="3302000"/>
          </a:xfrm>
        </p:spPr>
        <p:txBody>
          <a:bodyPr/>
          <a:lstStyle>
            <a:lvl1pPr>
              <a:spcBef>
                <a:spcPts val="0"/>
              </a:spcBef>
              <a:defRPr/>
            </a:lvl1pPr>
          </a:lstStyle>
          <a:p>
            <a:pPr lvl="0"/>
            <a:r>
              <a:rPr lang="en-US" dirty="0" smtClean="0"/>
              <a:t>Click to edit Master text styles</a:t>
            </a:r>
          </a:p>
        </p:txBody>
      </p:sp>
    </p:spTree>
    <p:extLst>
      <p:ext uri="{BB962C8B-B14F-4D97-AF65-F5344CB8AC3E}">
        <p14:creationId xmlns:p14="http://schemas.microsoft.com/office/powerpoint/2010/main" val="773529583"/>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dirty="0" smtClean="0"/>
              <a:t>Click to edit Master text styles</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9437" y="1905000"/>
            <a:ext cx="8363937"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2012/12/24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96667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2012/12/24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87636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2012/12/24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34928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2012/12/24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84534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2012/12/24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1574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5613" y="1600200"/>
            <a:ext cx="7683913" cy="1523497"/>
          </a:xfrm>
        </p:spPr>
        <p:txBody>
          <a:bodyPr anchor="t">
            <a:noAutofit/>
          </a:bodyPr>
          <a:lstStyle>
            <a:lvl1pPr>
              <a:lnSpc>
                <a:spcPct val="90000"/>
              </a:lnSpc>
              <a:defRPr sz="2600"/>
            </a:lvl1pPr>
          </a:lstStyle>
          <a:p>
            <a:r>
              <a:rPr lang="en-US" dirty="0" smtClean="0"/>
              <a:t>Click to edit Master title style</a:t>
            </a:r>
            <a:endParaRPr lang="en-US" dirty="0"/>
          </a:p>
        </p:txBody>
      </p:sp>
      <p:sp>
        <p:nvSpPr>
          <p:cNvPr id="3" name="Subtitle 2"/>
          <p:cNvSpPr>
            <a:spLocks noGrp="1"/>
          </p:cNvSpPr>
          <p:nvPr>
            <p:ph type="subTitle" idx="1"/>
          </p:nvPr>
        </p:nvSpPr>
        <p:spPr>
          <a:xfrm>
            <a:off x="455613" y="6010737"/>
            <a:ext cx="7683914" cy="549876"/>
          </a:xfrm>
        </p:spPr>
        <p:txBody>
          <a:bodyPr>
            <a:noAutofit/>
          </a:bodyPr>
          <a:lstStyle>
            <a:lvl1pPr marL="0" indent="0" algn="l" defTabSz="914363" rtl="0" eaLnBrk="1" latinLnBrk="0" hangingPunct="1">
              <a:lnSpc>
                <a:spcPct val="90000"/>
              </a:lnSpc>
              <a:spcBef>
                <a:spcPts val="0"/>
              </a:spcBef>
              <a:buSzPct val="90000"/>
              <a:buFontTx/>
              <a:buNone/>
              <a:defRPr lang="en-US" sz="1300" b="1" kern="1200" baseline="0" dirty="0">
                <a:gradFill>
                  <a:gsLst>
                    <a:gs pos="0">
                      <a:schemeClr val="bg2"/>
                    </a:gs>
                    <a:gs pos="86000">
                      <a:schemeClr val="bg2"/>
                    </a:gs>
                  </a:gsLst>
                  <a:lin ang="5400000" scaled="0"/>
                </a:gradFill>
                <a:latin typeface="Segoe UI Semibold" pitchFamily="34" charset="0"/>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4229860921"/>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2012/12/24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59586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2012/12/24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73678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2012/12/24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182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2012/12/24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2924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2012/12/24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340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2012/12/24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5417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47146" y="1004888"/>
            <a:ext cx="6994362" cy="1523494"/>
          </a:xfrm>
        </p:spPr>
        <p:txBody>
          <a:bodyPr anchor="t" anchorCtr="0">
            <a:noAutofit/>
          </a:bodyPr>
          <a:lstStyle>
            <a:lvl1pPr>
              <a:lnSpc>
                <a:spcPct val="90000"/>
              </a:lnSpc>
              <a:defRPr sz="2200">
                <a:gradFill flip="none" rotWithShape="1">
                  <a:gsLst>
                    <a:gs pos="0">
                      <a:schemeClr val="accent1"/>
                    </a:gs>
                    <a:gs pos="86000">
                      <a:schemeClr val="accent1"/>
                    </a:gs>
                  </a:gsLst>
                  <a:lin ang="5400000" scaled="0"/>
                  <a:tileRect/>
                </a:gra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04811" y="4134013"/>
            <a:ext cx="6994363" cy="461665"/>
          </a:xfrm>
        </p:spPr>
        <p:txBody>
          <a:bodyPr lIns="45720">
            <a:noAutofit/>
          </a:bodyPr>
          <a:lstStyle>
            <a:lvl1pPr marL="0" indent="0" algn="l">
              <a:lnSpc>
                <a:spcPct val="90000"/>
              </a:lnSpc>
              <a:spcBef>
                <a:spcPts val="0"/>
              </a:spcBef>
              <a:buNone/>
              <a:defRPr sz="1800">
                <a:gradFill>
                  <a:gsLst>
                    <a:gs pos="0">
                      <a:schemeClr val="bg1"/>
                    </a:gs>
                    <a:gs pos="86000">
                      <a:schemeClr val="bg1"/>
                    </a:gs>
                  </a:gsLst>
                  <a:lin ang="5400000" scaled="0"/>
                </a:gradFill>
                <a:latin typeface="+mj-lt"/>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405040" y="3229233"/>
            <a:ext cx="7683914" cy="922638"/>
          </a:xfrm>
        </p:spPr>
        <p:txBody>
          <a:bodyPr anchor="ctr" anchorCtr="0">
            <a:noAutofit/>
            <a:scene3d>
              <a:camera prst="orthographicFront"/>
              <a:lightRig rig="flat" dir="t"/>
            </a:scene3d>
            <a:sp3d>
              <a:contourClr>
                <a:schemeClr val="tx2"/>
              </a:contourClr>
            </a:sp3d>
          </a:bodyPr>
          <a:lstStyle>
            <a:lvl1pPr marL="0" indent="0" algn="l">
              <a:buFont typeface="Arial" pitchFamily="34" charset="0"/>
              <a:buNone/>
              <a:defRPr kumimoji="0" lang="en-US" sz="8000" b="0" i="0" u="none" strike="noStrike" kern="1200" cap="none" spc="-642" normalizeH="0" baseline="0" noProof="0" dirty="0" smtClean="0">
                <a:ln w="11430"/>
                <a:gradFill>
                  <a:gsLst>
                    <a:gs pos="0">
                      <a:schemeClr val="bg1"/>
                    </a:gs>
                    <a:gs pos="88000">
                      <a:schemeClr val="bg1"/>
                    </a:gs>
                  </a:gsLst>
                  <a:lin ang="5400000"/>
                </a:gradFill>
                <a:effectLst/>
                <a:uLnTx/>
                <a:uFillTx/>
                <a:latin typeface="+mj-lt"/>
                <a:ea typeface="+mn-ea"/>
                <a:cs typeface="+mn-cs"/>
              </a:defRPr>
            </a:lvl1pPr>
          </a:lstStyle>
          <a:p>
            <a:pPr lvl="0"/>
            <a:r>
              <a:rPr lang="en-US" dirty="0" smtClean="0"/>
              <a:t>click to…</a:t>
            </a:r>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365125"/>
            <a:ext cx="8232775" cy="609398"/>
          </a:xfrm>
        </p:spPr>
        <p:txBody>
          <a:bodyPr/>
          <a:lstStyle>
            <a:lvl1pPr>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455613" y="1600200"/>
            <a:ext cx="8232775" cy="1588640"/>
          </a:xfrm>
        </p:spPr>
        <p:txBody>
          <a:bodyPr/>
          <a:lstStyle>
            <a:lvl1pPr>
              <a:lnSpc>
                <a:spcPts val="2200"/>
              </a:lnSpc>
              <a:defRPr/>
            </a:lvl1pPr>
            <a:lvl2pPr marL="237744" indent="-237744">
              <a:lnSpc>
                <a:spcPts val="2200"/>
              </a:lnSpc>
              <a:spcBef>
                <a:spcPts val="1100"/>
              </a:spcBef>
              <a:defRPr sz="1600"/>
            </a:lvl2pPr>
            <a:lvl3pPr>
              <a:lnSpc>
                <a:spcPts val="2200"/>
              </a:lnSpc>
              <a:spcBef>
                <a:spcPts val="0"/>
              </a:spcBef>
              <a:defRPr sz="1600"/>
            </a:lvl3pPr>
            <a:lvl4pPr>
              <a:lnSpc>
                <a:spcPts val="2200"/>
              </a:lnSpc>
              <a:spcBef>
                <a:spcPts val="0"/>
              </a:spcBef>
              <a:defRPr sz="1600"/>
            </a:lvl4pPr>
            <a:lvl5pPr>
              <a:lnSpc>
                <a:spcPts val="2200"/>
              </a:lnSpc>
              <a:spcBef>
                <a:spcPts val="0"/>
              </a:spcBef>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Slide Number Placeholder 47"/>
          <p:cNvSpPr>
            <a:spLocks noGrp="1"/>
          </p:cNvSpPr>
          <p:nvPr>
            <p:ph type="sldNum" sz="quarter" idx="4"/>
          </p:nvPr>
        </p:nvSpPr>
        <p:spPr>
          <a:xfrm>
            <a:off x="449909" y="6365985"/>
            <a:ext cx="242070" cy="199571"/>
          </a:xfrm>
          <a:prstGeom prst="rect">
            <a:avLst/>
          </a:prstGeom>
        </p:spPr>
        <p:txBody>
          <a:bodyPr vert="horz" lIns="0" tIns="0" rIns="0" bIns="0" rtlCol="0" anchor="ctr"/>
          <a:lstStyle>
            <a:lvl1pPr algn="ctr">
              <a:defRPr sz="700">
                <a:solidFill>
                  <a:schemeClr val="tx1">
                    <a:tint val="75000"/>
                  </a:schemeClr>
                </a:solidFill>
              </a:defRPr>
            </a:lvl1pPr>
          </a:lstStyle>
          <a:p>
            <a:fld id="{02B51FD2-AF65-4559-B5BB-AE7FBFFEA02E}" type="slidenum">
              <a:rPr lang="en-US" smtClean="0">
                <a:latin typeface="Verdana" pitchFamily="34" charset="0"/>
                <a:cs typeface="Verdana" pitchFamily="34" charset="0"/>
              </a:rPr>
              <a:pPr/>
              <a:t>‹#›</a:t>
            </a:fld>
            <a:r>
              <a:rPr lang="en-US" smtClean="0">
                <a:latin typeface="Verdana" pitchFamily="34" charset="0"/>
                <a:cs typeface="Verdana" pitchFamily="34" charset="0"/>
              </a:rPr>
              <a:t> |</a:t>
            </a:r>
            <a:endParaRPr lang="en-US" dirty="0">
              <a:latin typeface="Verdana" pitchFamily="34" charset="0"/>
              <a:cs typeface="Verdana" pitchFamily="34" charset="0"/>
            </a:endParaRPr>
          </a:p>
        </p:txBody>
      </p:sp>
      <p:sp>
        <p:nvSpPr>
          <p:cNvPr id="11" name="Footer Placeholder 52"/>
          <p:cNvSpPr>
            <a:spLocks noGrp="1"/>
          </p:cNvSpPr>
          <p:nvPr>
            <p:ph type="ftr" sz="quarter" idx="3"/>
          </p:nvPr>
        </p:nvSpPr>
        <p:spPr>
          <a:xfrm>
            <a:off x="694038" y="6364388"/>
            <a:ext cx="2895600" cy="201168"/>
          </a:xfrm>
          <a:prstGeom prst="rect">
            <a:avLst/>
          </a:prstGeom>
        </p:spPr>
        <p:txBody>
          <a:bodyPr vert="horz" lIns="0" tIns="0" rIns="0" bIns="0" rtlCol="0" anchor="ctr"/>
          <a:lstStyle>
            <a:lvl1pPr algn="l">
              <a:defRPr lang="en-US" sz="700" dirty="0">
                <a:solidFill>
                  <a:schemeClr val="tx1">
                    <a:tint val="75000"/>
                  </a:schemeClr>
                </a:solidFill>
                <a:latin typeface="Verdana" pitchFamily="34" charset="0"/>
                <a:cs typeface="Verdana" pitchFamily="34" charset="0"/>
              </a:defRPr>
            </a:lvl1pPr>
          </a:lstStyle>
          <a:p>
            <a:r>
              <a:rPr lang="en-US" dirty="0" smtClean="0"/>
              <a:t>INSERT PRESENTATION TITLE</a:t>
            </a:r>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Divider Slide">
    <p:bg bwMode="ltGray">
      <p:bgPr>
        <a:solidFill>
          <a:schemeClr val="bg1"/>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455613" y="1006947"/>
            <a:ext cx="8226425" cy="804919"/>
          </a:xfrm>
        </p:spPr>
        <p:txBody>
          <a:bodyPr tIns="0" bIns="0" anchor="t">
            <a:normAutofit/>
          </a:bodyPr>
          <a:lstStyle>
            <a:lvl1pPr algn="l" defTabSz="914363" rtl="0" eaLnBrk="1" latinLnBrk="0" hangingPunct="1">
              <a:lnSpc>
                <a:spcPct val="90000"/>
              </a:lnSpc>
              <a:spcBef>
                <a:spcPct val="0"/>
              </a:spcBef>
              <a:buNone/>
              <a:defRPr lang="en-US" sz="2200" b="0" kern="1200" cap="none" spc="-100" baseline="0" dirty="0">
                <a:ln w="3175">
                  <a:noFill/>
                </a:ln>
                <a:gradFill flip="none" rotWithShape="1">
                  <a:gsLst>
                    <a:gs pos="0">
                      <a:schemeClr val="tx2"/>
                    </a:gs>
                    <a:gs pos="86000">
                      <a:schemeClr val="tx2"/>
                    </a:gs>
                  </a:gsLst>
                  <a:lin ang="5400000" scaled="0"/>
                  <a:tileRect/>
                </a:gradFill>
                <a:effectLst/>
                <a:latin typeface="+mj-lt"/>
                <a:ea typeface="+mn-ea"/>
                <a:cs typeface="Arial" charset="0"/>
              </a:defRPr>
            </a:lvl1pPr>
          </a:lstStyle>
          <a:p>
            <a:r>
              <a:rPr lang="en-US" dirty="0" smtClean="0"/>
              <a:t>Click to edit Master title style</a:t>
            </a:r>
            <a:endParaRPr lang="en-US" dirty="0"/>
          </a:p>
        </p:txBody>
      </p:sp>
      <p:sp>
        <p:nvSpPr>
          <p:cNvPr id="7" name="Text Placeholder 6"/>
          <p:cNvSpPr>
            <a:spLocks noGrp="1"/>
          </p:cNvSpPr>
          <p:nvPr>
            <p:ph type="body" sz="quarter" idx="10"/>
          </p:nvPr>
        </p:nvSpPr>
        <p:spPr>
          <a:xfrm>
            <a:off x="448962" y="1930404"/>
            <a:ext cx="8221663" cy="3979332"/>
          </a:xfrm>
        </p:spPr>
        <p:txBody>
          <a:bodyPr/>
          <a:lstStyle>
            <a:lvl1pPr marL="228600" indent="-228600">
              <a:spcBef>
                <a:spcPts val="0"/>
              </a:spcBef>
              <a:spcAft>
                <a:spcPts val="1100"/>
              </a:spcAft>
              <a:buFont typeface="Arial" pitchFamily="34" charset="0"/>
              <a:buChar char="•"/>
              <a:defRPr sz="2200" b="0">
                <a:latin typeface="+mj-lt"/>
              </a:defRPr>
            </a:lvl1pPr>
            <a:lvl2pPr>
              <a:defRPr lang="en-US" sz="2200" kern="1200" dirty="0" smtClean="0">
                <a:gradFill>
                  <a:gsLst>
                    <a:gs pos="0">
                      <a:schemeClr val="tx2"/>
                    </a:gs>
                    <a:gs pos="86000">
                      <a:schemeClr val="tx2"/>
                    </a:gs>
                  </a:gsLst>
                  <a:lin ang="5400000" scaled="0"/>
                </a:gradFill>
                <a:latin typeface="+mn-lt"/>
                <a:ea typeface="+mn-ea"/>
                <a:cs typeface="+mn-cs"/>
              </a:defRPr>
            </a:lvl2pPr>
          </a:lstStyle>
          <a:p>
            <a:pPr marL="237744" lvl="1" indent="-237744" algn="l" defTabSz="914363" rtl="0" eaLnBrk="1" latinLnBrk="0" hangingPunct="1">
              <a:lnSpc>
                <a:spcPts val="2200"/>
              </a:lnSpc>
              <a:spcBef>
                <a:spcPts val="1100"/>
              </a:spcBef>
              <a:buClr>
                <a:schemeClr val="bg2"/>
              </a:buClr>
              <a:buSzPct val="90000"/>
              <a:buFont typeface="Arial" pitchFamily="34" charset="0"/>
              <a:buChar char="•"/>
            </a:pPr>
            <a:r>
              <a:rPr lang="en-US" dirty="0" smtClean="0"/>
              <a:t>Click to edit Master text styles</a:t>
            </a:r>
          </a:p>
        </p:txBody>
      </p:sp>
      <p:pic>
        <p:nvPicPr>
          <p:cNvPr id="26" name="Picture 2" descr="\\.psf\Home\Desktop\newDividerMask.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6010656"/>
            <a:ext cx="9144000" cy="847344"/>
          </a:xfrm>
          <a:prstGeom prst="rect">
            <a:avLst/>
          </a:prstGeom>
          <a:noFill/>
        </p:spPr>
      </p:pic>
    </p:spTree>
    <p:extLst>
      <p:ext uri="{BB962C8B-B14F-4D97-AF65-F5344CB8AC3E}">
        <p14:creationId xmlns:p14="http://schemas.microsoft.com/office/powerpoint/2010/main" val="256520717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5613" y="1600200"/>
            <a:ext cx="8363938" cy="1486561"/>
          </a:xfrm>
        </p:spPr>
        <p:txBody>
          <a:bodyPr/>
          <a:lstStyle>
            <a:lvl1pPr>
              <a:lnSpc>
                <a:spcPts val="2200"/>
              </a:lnSpc>
              <a:defRPr/>
            </a:lvl1pPr>
            <a:lvl2pPr marL="0" indent="0">
              <a:lnSpc>
                <a:spcPts val="2200"/>
              </a:lnSpc>
              <a:buNone/>
              <a:defRPr lang="en-US" sz="1600" kern="1200" dirty="0" smtClean="0">
                <a:gradFill>
                  <a:gsLst>
                    <a:gs pos="0">
                      <a:schemeClr val="tx2"/>
                    </a:gs>
                    <a:gs pos="86000">
                      <a:schemeClr val="tx2"/>
                    </a:gs>
                  </a:gsLst>
                  <a:lin ang="5400000" scaled="0"/>
                </a:gradFill>
                <a:latin typeface="+mn-lt"/>
                <a:ea typeface="+mn-ea"/>
                <a:cs typeface="+mn-cs"/>
              </a:defRPr>
            </a:lvl2pPr>
            <a:lvl3pPr marL="228600" indent="-228600">
              <a:lnSpc>
                <a:spcPts val="2200"/>
              </a:lnSpc>
              <a:defRPr lang="en-US" sz="1600" kern="1200" dirty="0" smtClean="0">
                <a:gradFill>
                  <a:gsLst>
                    <a:gs pos="0">
                      <a:schemeClr val="tx2"/>
                    </a:gs>
                    <a:gs pos="86000">
                      <a:schemeClr val="tx2"/>
                    </a:gs>
                  </a:gsLst>
                  <a:lin ang="5400000" scaled="0"/>
                </a:gradFill>
                <a:latin typeface="+mn-lt"/>
                <a:ea typeface="+mn-ea"/>
                <a:cs typeface="+mn-cs"/>
              </a:defRPr>
            </a:lvl3pPr>
            <a:lvl4pPr marL="457200" indent="-228600">
              <a:lnSpc>
                <a:spcPct val="90000"/>
              </a:lnSpc>
              <a:defRPr/>
            </a:lvl4pPr>
            <a:lvl5pPr>
              <a:lnSpc>
                <a:spcPts val="2200"/>
              </a:lnSpc>
              <a:defRPr sz="1600"/>
            </a:lvl5pPr>
          </a:lstStyle>
          <a:p>
            <a:pPr lvl="0"/>
            <a:r>
              <a:rPr lang="en-US" dirty="0" smtClean="0"/>
              <a:t>Click to edit Master text styles</a:t>
            </a:r>
          </a:p>
          <a:p>
            <a:pPr lvl="1"/>
            <a:r>
              <a:rPr lang="en-US" dirty="0" smtClean="0"/>
              <a:t>Second level</a:t>
            </a:r>
          </a:p>
          <a:p>
            <a:pPr marL="228600" lvl="1" indent="-228600" algn="l" defTabSz="914363" rtl="0" eaLnBrk="1" latinLnBrk="0" hangingPunct="1">
              <a:lnSpc>
                <a:spcPct val="90000"/>
              </a:lnSpc>
              <a:spcBef>
                <a:spcPct val="20000"/>
              </a:spcBef>
              <a:buClr>
                <a:schemeClr val="bg2"/>
              </a:buClr>
              <a:buSzPct val="90000"/>
              <a:buFont typeface="Arial" pitchFamily="34" charset="0"/>
              <a:buChar char="•"/>
            </a:pPr>
            <a:r>
              <a:rPr lang="en-US" dirty="0" smtClean="0"/>
              <a:t>Third level</a:t>
            </a:r>
          </a:p>
          <a:p>
            <a:pPr marL="457200" lvl="2" indent="-228600" algn="l" defTabSz="914363" rtl="0" eaLnBrk="1" latinLnBrk="0" hangingPunct="1">
              <a:lnSpc>
                <a:spcPct val="90000"/>
              </a:lnSpc>
              <a:spcBef>
                <a:spcPct val="20000"/>
              </a:spcBef>
              <a:buClr>
                <a:schemeClr val="bg2"/>
              </a:buClr>
              <a:buSzPct val="90000"/>
              <a:buFont typeface="Segoe UI" pitchFamily="34" charset="0"/>
              <a:buChar char="−"/>
            </a:pPr>
            <a:r>
              <a:rPr lang="en-US" dirty="0" smtClean="0"/>
              <a:t>Fourth level</a:t>
            </a:r>
          </a:p>
          <a:p>
            <a:pPr lvl="4"/>
            <a:r>
              <a:rPr lang="en-US" dirty="0" smtClean="0"/>
              <a:t>Fifth level</a:t>
            </a:r>
            <a:endParaRPr lang="en-US" dirty="0"/>
          </a:p>
        </p:txBody>
      </p:sp>
      <p:sp>
        <p:nvSpPr>
          <p:cNvPr id="31" name="Slide Number Placeholder 47"/>
          <p:cNvSpPr>
            <a:spLocks noGrp="1"/>
          </p:cNvSpPr>
          <p:nvPr>
            <p:ph type="sldNum" sz="quarter" idx="4"/>
          </p:nvPr>
        </p:nvSpPr>
        <p:spPr>
          <a:xfrm>
            <a:off x="449909" y="6365985"/>
            <a:ext cx="242070" cy="199571"/>
          </a:xfrm>
          <a:prstGeom prst="rect">
            <a:avLst/>
          </a:prstGeom>
        </p:spPr>
        <p:txBody>
          <a:bodyPr vert="horz" lIns="0" tIns="0" rIns="0" bIns="0" rtlCol="0" anchor="ctr"/>
          <a:lstStyle>
            <a:lvl1pPr algn="ctr">
              <a:defRPr sz="700">
                <a:solidFill>
                  <a:schemeClr val="tx1">
                    <a:tint val="75000"/>
                  </a:schemeClr>
                </a:solidFill>
              </a:defRPr>
            </a:lvl1pPr>
          </a:lstStyle>
          <a:p>
            <a:fld id="{02B51FD2-AF65-4559-B5BB-AE7FBFFEA02E}" type="slidenum">
              <a:rPr lang="en-US" smtClean="0">
                <a:latin typeface="Verdana" pitchFamily="34" charset="0"/>
                <a:cs typeface="Verdana" pitchFamily="34" charset="0"/>
              </a:rPr>
              <a:pPr/>
              <a:t>‹#›</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32" name="Footer Placeholder 52"/>
          <p:cNvSpPr>
            <a:spLocks noGrp="1"/>
          </p:cNvSpPr>
          <p:nvPr>
            <p:ph type="ftr" sz="quarter" idx="3"/>
          </p:nvPr>
        </p:nvSpPr>
        <p:spPr>
          <a:xfrm>
            <a:off x="694038" y="6364388"/>
            <a:ext cx="2895600" cy="201168"/>
          </a:xfrm>
          <a:prstGeom prst="rect">
            <a:avLst/>
          </a:prstGeom>
        </p:spPr>
        <p:txBody>
          <a:bodyPr vert="horz" lIns="0" tIns="0" rIns="0" bIns="0" rtlCol="0" anchor="ctr"/>
          <a:lstStyle>
            <a:lvl1pPr algn="l">
              <a:defRPr lang="en-US" sz="700" dirty="0">
                <a:solidFill>
                  <a:schemeClr val="tx1">
                    <a:tint val="75000"/>
                  </a:schemeClr>
                </a:solidFill>
                <a:latin typeface="Verdana" pitchFamily="34" charset="0"/>
                <a:cs typeface="Verdana" pitchFamily="34" charset="0"/>
              </a:defRPr>
            </a:lvl1pPr>
          </a:lstStyle>
          <a:p>
            <a:r>
              <a:rPr lang="en-US" dirty="0" smtClean="0"/>
              <a:t>INSERT PRESENTATION TITLE</a:t>
            </a:r>
          </a:p>
        </p:txBody>
      </p:sp>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5613" y="1600200"/>
            <a:ext cx="4115872" cy="1917448"/>
          </a:xfrm>
        </p:spPr>
        <p:txBody>
          <a:bodyPr/>
          <a:lstStyle>
            <a:lvl1pPr marL="339976" indent="-339976">
              <a:lnSpc>
                <a:spcPct val="90000"/>
              </a:lnSpc>
              <a:defRPr sz="2400"/>
            </a:lvl1pPr>
            <a:lvl2pPr marL="673338" indent="-325424">
              <a:lnSpc>
                <a:spcPct val="90000"/>
              </a:lnSpc>
              <a:defRPr sz="2000"/>
            </a:lvl2pPr>
            <a:lvl3pPr marL="953785" indent="-288384">
              <a:lnSpc>
                <a:spcPct val="90000"/>
              </a:lnSpc>
              <a:defRPr sz="1800"/>
            </a:lvl3pPr>
            <a:lvl4pPr marL="1227618" indent="-273833">
              <a:lnSpc>
                <a:spcPct val="90000"/>
              </a:lnSpc>
              <a:defRPr sz="1600"/>
            </a:lvl4pPr>
            <a:lvl5pPr marL="1516002" indent="-280447">
              <a:lnSpc>
                <a:spcPct val="90000"/>
              </a:lnSpc>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572000" y="1600200"/>
            <a:ext cx="4115872" cy="1917448"/>
          </a:xfrm>
        </p:spPr>
        <p:txBody>
          <a:bodyPr/>
          <a:lstStyle>
            <a:lvl1pPr marL="347914" indent="-347914">
              <a:lnSpc>
                <a:spcPct val="90000"/>
              </a:lnSpc>
              <a:defRPr sz="2400"/>
            </a:lvl1pPr>
            <a:lvl2pPr marL="673338" indent="-339976">
              <a:lnSpc>
                <a:spcPct val="90000"/>
              </a:lnSpc>
              <a:defRPr sz="2000"/>
            </a:lvl2pPr>
            <a:lvl3pPr marL="961722" indent="-302936">
              <a:lnSpc>
                <a:spcPct val="90000"/>
              </a:lnSpc>
              <a:defRPr sz="1800"/>
            </a:lvl3pPr>
            <a:lvl4pPr marL="1227618" indent="-265896">
              <a:lnSpc>
                <a:spcPct val="90000"/>
              </a:lnSpc>
              <a:defRPr sz="1600"/>
            </a:lvl4pPr>
            <a:lvl5pPr marL="1516002" indent="-273833">
              <a:lnSpc>
                <a:spcPct val="90000"/>
              </a:lnSpc>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Slide Number Placeholder 47"/>
          <p:cNvSpPr>
            <a:spLocks noGrp="1"/>
          </p:cNvSpPr>
          <p:nvPr>
            <p:ph type="sldNum" sz="quarter" idx="4"/>
          </p:nvPr>
        </p:nvSpPr>
        <p:spPr>
          <a:xfrm>
            <a:off x="449909" y="6365985"/>
            <a:ext cx="242070" cy="199571"/>
          </a:xfrm>
          <a:prstGeom prst="rect">
            <a:avLst/>
          </a:prstGeom>
        </p:spPr>
        <p:txBody>
          <a:bodyPr vert="horz" lIns="0" tIns="0" rIns="0" bIns="0" rtlCol="0" anchor="ctr"/>
          <a:lstStyle>
            <a:lvl1pPr algn="ctr">
              <a:defRPr sz="700">
                <a:solidFill>
                  <a:schemeClr val="tx1">
                    <a:tint val="75000"/>
                  </a:schemeClr>
                </a:solidFill>
              </a:defRPr>
            </a:lvl1pPr>
          </a:lstStyle>
          <a:p>
            <a:fld id="{02B51FD2-AF65-4559-B5BB-AE7FBFFEA02E}" type="slidenum">
              <a:rPr lang="en-US" smtClean="0">
                <a:latin typeface="Verdana" pitchFamily="34" charset="0"/>
                <a:cs typeface="Verdana" pitchFamily="34" charset="0"/>
              </a:rPr>
              <a:pPr/>
              <a:t>‹#›</a:t>
            </a:fld>
            <a:r>
              <a:rPr lang="en-US" smtClean="0">
                <a:latin typeface="Verdana" pitchFamily="34" charset="0"/>
                <a:cs typeface="Verdana" pitchFamily="34" charset="0"/>
              </a:rPr>
              <a:t> |</a:t>
            </a:r>
            <a:endParaRPr lang="en-US" dirty="0">
              <a:latin typeface="Verdana" pitchFamily="34" charset="0"/>
              <a:cs typeface="Verdana" pitchFamily="34" charset="0"/>
            </a:endParaRPr>
          </a:p>
        </p:txBody>
      </p:sp>
      <p:sp>
        <p:nvSpPr>
          <p:cNvPr id="14" name="Footer Placeholder 52"/>
          <p:cNvSpPr>
            <a:spLocks noGrp="1"/>
          </p:cNvSpPr>
          <p:nvPr>
            <p:ph type="ftr" sz="quarter" idx="3"/>
          </p:nvPr>
        </p:nvSpPr>
        <p:spPr>
          <a:xfrm>
            <a:off x="694038" y="6364388"/>
            <a:ext cx="2895600" cy="201168"/>
          </a:xfrm>
          <a:prstGeom prst="rect">
            <a:avLst/>
          </a:prstGeom>
        </p:spPr>
        <p:txBody>
          <a:bodyPr vert="horz" lIns="0" tIns="0" rIns="0" bIns="0" rtlCol="0" anchor="ctr"/>
          <a:lstStyle>
            <a:lvl1pPr algn="l">
              <a:defRPr lang="en-US" sz="700" dirty="0">
                <a:solidFill>
                  <a:schemeClr val="tx1">
                    <a:tint val="75000"/>
                  </a:schemeClr>
                </a:solidFill>
                <a:latin typeface="Verdana" pitchFamily="34" charset="0"/>
                <a:cs typeface="Verdana" pitchFamily="34" charset="0"/>
              </a:defRPr>
            </a:lvl1pPr>
          </a:lstStyle>
          <a:p>
            <a:r>
              <a:rPr lang="en-US" dirty="0" smtClean="0"/>
              <a:t>INSERT PRESENTATION TITLE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6128" y="1600301"/>
            <a:ext cx="4115872" cy="304699"/>
          </a:xfrm>
        </p:spPr>
        <p:txBody>
          <a:bodyPr anchor="b"/>
          <a:lstStyle>
            <a:lvl1pPr marL="0" indent="0">
              <a:lnSpc>
                <a:spcPct val="90000"/>
              </a:lnSpc>
              <a:spcBef>
                <a:spcPts val="0"/>
              </a:spcBef>
              <a:buNone/>
              <a:defRPr sz="22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5613" y="2362200"/>
            <a:ext cx="3997325" cy="1394228"/>
          </a:xfrm>
        </p:spPr>
        <p:txBody>
          <a:bodyPr/>
          <a:lstStyle>
            <a:lvl1pPr marL="281770" indent="-281770">
              <a:defRPr sz="2000"/>
            </a:lvl1pPr>
            <a:lvl2pPr marL="562218" indent="-265896">
              <a:defRPr sz="1800"/>
            </a:lvl2pPr>
            <a:lvl3pPr marL="813562" indent="-243407">
              <a:defRPr sz="1600"/>
            </a:lvl3pPr>
            <a:lvl4pPr marL="1050354" indent="-228856">
              <a:defRPr sz="1600"/>
            </a:lvl4pPr>
            <a:lvl5pPr marL="1279210" indent="-206367">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572516" y="1600200"/>
            <a:ext cx="4115872" cy="304699"/>
          </a:xfrm>
        </p:spPr>
        <p:txBody>
          <a:bodyPr anchor="b"/>
          <a:lstStyle>
            <a:lvl1pPr marL="0" indent="0">
              <a:lnSpc>
                <a:spcPct val="90000"/>
              </a:lnSpc>
              <a:spcBef>
                <a:spcPts val="0"/>
              </a:spcBef>
              <a:buNone/>
              <a:defRPr sz="22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572516" y="2362200"/>
            <a:ext cx="4115872" cy="1428083"/>
          </a:xfrm>
        </p:spPr>
        <p:txBody>
          <a:bodyPr/>
          <a:lstStyle>
            <a:lvl1pPr marL="296321" indent="-296321">
              <a:defRPr sz="2000"/>
            </a:lvl1pPr>
            <a:lvl2pPr marL="570155" indent="-273833">
              <a:defRPr sz="1800"/>
            </a:lvl2pPr>
            <a:lvl3pPr marL="821499" indent="-244730">
              <a:defRPr sz="1600"/>
            </a:lvl3pPr>
            <a:lvl4pPr marL="1050354" indent="-236793">
              <a:defRPr sz="1600"/>
            </a:lvl4pPr>
            <a:lvl5pPr marL="1279210" indent="-220919">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Slide Number Placeholder 47"/>
          <p:cNvSpPr>
            <a:spLocks noGrp="1"/>
          </p:cNvSpPr>
          <p:nvPr>
            <p:ph type="sldNum" sz="quarter" idx="10"/>
          </p:nvPr>
        </p:nvSpPr>
        <p:spPr>
          <a:xfrm>
            <a:off x="449909" y="6365985"/>
            <a:ext cx="242070" cy="199571"/>
          </a:xfrm>
          <a:prstGeom prst="rect">
            <a:avLst/>
          </a:prstGeom>
        </p:spPr>
        <p:txBody>
          <a:bodyPr vert="horz" lIns="0" tIns="0" rIns="0" bIns="0" rtlCol="0" anchor="ctr"/>
          <a:lstStyle>
            <a:lvl1pPr algn="ctr">
              <a:defRPr sz="700">
                <a:solidFill>
                  <a:schemeClr val="tx1">
                    <a:tint val="75000"/>
                  </a:schemeClr>
                </a:solidFill>
              </a:defRPr>
            </a:lvl1pPr>
          </a:lstStyle>
          <a:p>
            <a:fld id="{02B51FD2-AF65-4559-B5BB-AE7FBFFEA02E}" type="slidenum">
              <a:rPr lang="en-US" smtClean="0">
                <a:latin typeface="Verdana" pitchFamily="34" charset="0"/>
                <a:cs typeface="Verdana" pitchFamily="34" charset="0"/>
              </a:rPr>
              <a:pPr/>
              <a:t>‹#›</a:t>
            </a:fld>
            <a:r>
              <a:rPr lang="en-US" smtClean="0">
                <a:latin typeface="Verdana" pitchFamily="34" charset="0"/>
                <a:cs typeface="Verdana" pitchFamily="34" charset="0"/>
              </a:rPr>
              <a:t> |</a:t>
            </a:r>
            <a:endParaRPr lang="en-US" dirty="0">
              <a:latin typeface="Verdana" pitchFamily="34" charset="0"/>
              <a:cs typeface="Verdana" pitchFamily="34" charset="0"/>
            </a:endParaRPr>
          </a:p>
        </p:txBody>
      </p:sp>
      <p:sp>
        <p:nvSpPr>
          <p:cNvPr id="17" name="Footer Placeholder 52"/>
          <p:cNvSpPr>
            <a:spLocks noGrp="1"/>
          </p:cNvSpPr>
          <p:nvPr>
            <p:ph type="ftr" sz="quarter" idx="11"/>
          </p:nvPr>
        </p:nvSpPr>
        <p:spPr>
          <a:xfrm>
            <a:off x="694038" y="6364388"/>
            <a:ext cx="2895600" cy="201168"/>
          </a:xfrm>
          <a:prstGeom prst="rect">
            <a:avLst/>
          </a:prstGeom>
        </p:spPr>
        <p:txBody>
          <a:bodyPr vert="horz" lIns="0" tIns="0" rIns="0" bIns="0" rtlCol="0" anchor="ctr"/>
          <a:lstStyle>
            <a:lvl1pPr algn="l">
              <a:defRPr lang="en-US" sz="700" dirty="0">
                <a:solidFill>
                  <a:schemeClr val="tx1">
                    <a:tint val="75000"/>
                  </a:schemeClr>
                </a:solidFill>
                <a:latin typeface="Verdana" pitchFamily="34" charset="0"/>
                <a:cs typeface="Verdana" pitchFamily="34" charset="0"/>
              </a:defRPr>
            </a:lvl1pPr>
          </a:lstStyle>
          <a:p>
            <a:r>
              <a:rPr lang="en-US" dirty="0" smtClean="0"/>
              <a:t>INSERT PRESENTATION TITLE</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12" name="Slide Number Placeholder 47"/>
          <p:cNvSpPr>
            <a:spLocks noGrp="1"/>
          </p:cNvSpPr>
          <p:nvPr>
            <p:ph type="sldNum" sz="quarter" idx="4"/>
          </p:nvPr>
        </p:nvSpPr>
        <p:spPr>
          <a:xfrm>
            <a:off x="449909" y="6365985"/>
            <a:ext cx="242070" cy="199571"/>
          </a:xfrm>
          <a:prstGeom prst="rect">
            <a:avLst/>
          </a:prstGeom>
        </p:spPr>
        <p:txBody>
          <a:bodyPr vert="horz" lIns="0" tIns="0" rIns="0" bIns="0" rtlCol="0" anchor="ctr"/>
          <a:lstStyle>
            <a:lvl1pPr algn="ctr">
              <a:defRPr sz="700">
                <a:solidFill>
                  <a:schemeClr val="tx1">
                    <a:tint val="75000"/>
                  </a:schemeClr>
                </a:solidFill>
              </a:defRPr>
            </a:lvl1pPr>
          </a:lstStyle>
          <a:p>
            <a:fld id="{02B51FD2-AF65-4559-B5BB-AE7FBFFEA02E}" type="slidenum">
              <a:rPr lang="en-US" smtClean="0">
                <a:latin typeface="Verdana" pitchFamily="34" charset="0"/>
                <a:cs typeface="Verdana" pitchFamily="34" charset="0"/>
              </a:rPr>
              <a:pPr/>
              <a:t>‹#›</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13" name="Footer Placeholder 52"/>
          <p:cNvSpPr>
            <a:spLocks noGrp="1"/>
          </p:cNvSpPr>
          <p:nvPr>
            <p:ph type="ftr" sz="quarter" idx="3"/>
          </p:nvPr>
        </p:nvSpPr>
        <p:spPr>
          <a:xfrm>
            <a:off x="694038" y="6364388"/>
            <a:ext cx="2895600" cy="201168"/>
          </a:xfrm>
          <a:prstGeom prst="rect">
            <a:avLst/>
          </a:prstGeom>
        </p:spPr>
        <p:txBody>
          <a:bodyPr vert="horz" lIns="0" tIns="0" rIns="0" bIns="0" rtlCol="0" anchor="ctr"/>
          <a:lstStyle>
            <a:lvl1pPr algn="l">
              <a:defRPr lang="en-US" sz="700" dirty="0">
                <a:solidFill>
                  <a:schemeClr val="tx1">
                    <a:tint val="75000"/>
                  </a:schemeClr>
                </a:solidFill>
                <a:latin typeface="Verdana" pitchFamily="34" charset="0"/>
                <a:cs typeface="Verdana" pitchFamily="34" charset="0"/>
              </a:defRPr>
            </a:lvl1pPr>
          </a:lstStyle>
          <a:p>
            <a:r>
              <a:rPr lang="en-US" dirty="0" smtClean="0"/>
              <a:t>INSERT PRESENTATION TITLE</a:t>
            </a:r>
          </a:p>
        </p:txBody>
      </p:sp>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2.xml"/><Relationship Id="rId1" Type="http://schemas.openxmlformats.org/officeDocument/2006/relationships/slideLayout" Target="../slideLayouts/slideLayout14.xml"/><Relationship Id="rId4" Type="http://schemas.openxmlformats.org/officeDocument/2006/relationships/image" Target="../media/image8.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ltGray">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5613" y="365125"/>
            <a:ext cx="8232775" cy="290849"/>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5614" y="1600200"/>
            <a:ext cx="8232774" cy="1600951"/>
          </a:xfrm>
          <a:prstGeom prst="rect">
            <a:avLst/>
          </a:prstGeom>
        </p:spPr>
        <p:txBody>
          <a:bodyPr vert="horz" wrap="square" lIns="0" tIns="0" rIns="0" bIns="0" rtlCol="0">
            <a:spAutoFit/>
          </a:bodyPr>
          <a:lstStyle/>
          <a:p>
            <a:pPr lvl="0"/>
            <a:r>
              <a:rPr lang="en-US" dirty="0" smtClean="0"/>
              <a:t>Click to edit Master text styles</a:t>
            </a:r>
          </a:p>
          <a:p>
            <a:pPr marL="237744" lvl="1" indent="-237744" algn="l" defTabSz="914363" rtl="0" eaLnBrk="1" latinLnBrk="0" hangingPunct="1">
              <a:lnSpc>
                <a:spcPts val="2200"/>
              </a:lnSpc>
              <a:spcBef>
                <a:spcPts val="1100"/>
              </a:spcBef>
              <a:buClr>
                <a:schemeClr val="bg2"/>
              </a:buClr>
              <a:buSzPct val="90000"/>
              <a:buFont typeface="Arial" pitchFamily="34" charset="0"/>
              <a:buChar char="•"/>
            </a:pPr>
            <a:r>
              <a:rPr lang="en-US" dirty="0" smtClean="0"/>
              <a:t>Second level</a:t>
            </a:r>
          </a:p>
          <a:p>
            <a:pPr marL="457200" lvl="2" indent="-228600" algn="l" defTabSz="914363" rtl="0" eaLnBrk="1" latinLnBrk="0" hangingPunct="1">
              <a:lnSpc>
                <a:spcPts val="2200"/>
              </a:lnSpc>
              <a:spcBef>
                <a:spcPts val="0"/>
              </a:spcBef>
              <a:buClr>
                <a:schemeClr val="bg2"/>
              </a:buClr>
              <a:buSzPct val="90000"/>
              <a:buFont typeface="Segoe UI" pitchFamily="34" charset="0"/>
              <a:buChar char="−"/>
            </a:pPr>
            <a:r>
              <a:rPr lang="en-US" dirty="0" smtClean="0"/>
              <a:t>Third level</a:t>
            </a:r>
          </a:p>
          <a:p>
            <a:pPr marL="627063" lvl="3" indent="-169863" algn="l" defTabSz="914363" rtl="0" eaLnBrk="1" latinLnBrk="0" hangingPunct="1">
              <a:lnSpc>
                <a:spcPts val="2200"/>
              </a:lnSpc>
              <a:spcBef>
                <a:spcPts val="0"/>
              </a:spcBef>
              <a:buClr>
                <a:schemeClr val="accent1"/>
              </a:buClr>
              <a:buSzPct val="90000"/>
              <a:buFont typeface="Arial" pitchFamily="34" charset="0"/>
              <a:buChar char="•"/>
            </a:pPr>
            <a:r>
              <a:rPr lang="en-US" dirty="0" smtClean="0"/>
              <a:t>Fourth level</a:t>
            </a:r>
          </a:p>
          <a:p>
            <a:pPr marL="804863" lvl="4" indent="-177800" algn="l" defTabSz="914363" rtl="0" eaLnBrk="1" latinLnBrk="0" hangingPunct="1">
              <a:lnSpc>
                <a:spcPts val="2200"/>
              </a:lnSpc>
              <a:spcBef>
                <a:spcPts val="0"/>
              </a:spcBef>
              <a:buClr>
                <a:schemeClr val="accent1"/>
              </a:buClr>
              <a:buSzPct val="90000"/>
              <a:buFont typeface="Arial" pitchFamily="34" charset="0"/>
              <a:buChar char="•"/>
            </a:pPr>
            <a:r>
              <a:rPr lang="en-US" dirty="0" smtClean="0"/>
              <a:t>Fifth level</a:t>
            </a:r>
            <a:endParaRPr lang="en-US" dirty="0"/>
          </a:p>
        </p:txBody>
      </p:sp>
      <p:sp>
        <p:nvSpPr>
          <p:cNvPr id="52" name="Slide Number Placeholder 47"/>
          <p:cNvSpPr>
            <a:spLocks noGrp="1"/>
          </p:cNvSpPr>
          <p:nvPr>
            <p:ph type="sldNum" sz="quarter" idx="4"/>
          </p:nvPr>
        </p:nvSpPr>
        <p:spPr>
          <a:xfrm>
            <a:off x="449909" y="6365985"/>
            <a:ext cx="242070" cy="199571"/>
          </a:xfrm>
          <a:prstGeom prst="rect">
            <a:avLst/>
          </a:prstGeom>
        </p:spPr>
        <p:txBody>
          <a:bodyPr vert="horz" lIns="0" tIns="0" rIns="0" bIns="0" rtlCol="0" anchor="ctr"/>
          <a:lstStyle>
            <a:lvl1pPr algn="ctr">
              <a:defRPr sz="700">
                <a:solidFill>
                  <a:schemeClr val="tx1">
                    <a:tint val="75000"/>
                  </a:schemeClr>
                </a:solidFill>
              </a:defRPr>
            </a:lvl1pPr>
          </a:lstStyle>
          <a:p>
            <a:fld id="{02B51FD2-AF65-4559-B5BB-AE7FBFFEA02E}" type="slidenum">
              <a:rPr lang="en-US" smtClean="0">
                <a:latin typeface="Verdana" pitchFamily="34" charset="0"/>
                <a:cs typeface="Verdana" pitchFamily="34" charset="0"/>
              </a:rPr>
              <a:pPr/>
              <a:t>‹#›</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53" name="Footer Placeholder 52"/>
          <p:cNvSpPr>
            <a:spLocks noGrp="1"/>
          </p:cNvSpPr>
          <p:nvPr>
            <p:ph type="ftr" sz="quarter" idx="3"/>
          </p:nvPr>
        </p:nvSpPr>
        <p:spPr>
          <a:xfrm>
            <a:off x="694038" y="6364388"/>
            <a:ext cx="2895600" cy="201168"/>
          </a:xfrm>
          <a:prstGeom prst="rect">
            <a:avLst/>
          </a:prstGeom>
        </p:spPr>
        <p:txBody>
          <a:bodyPr vert="horz" lIns="0" tIns="0" rIns="0" bIns="0" rtlCol="0" anchor="ctr"/>
          <a:lstStyle>
            <a:lvl1pPr algn="l">
              <a:defRPr lang="en-US" sz="700" dirty="0">
                <a:solidFill>
                  <a:schemeClr val="tx1">
                    <a:tint val="75000"/>
                  </a:schemeClr>
                </a:solidFill>
                <a:latin typeface="Verdana" pitchFamily="34" charset="0"/>
                <a:cs typeface="Verdana" pitchFamily="34" charset="0"/>
              </a:defRPr>
            </a:lvl1pPr>
          </a:lstStyle>
          <a:p>
            <a:r>
              <a:rPr lang="en-US" dirty="0" smtClean="0"/>
              <a:t>INSERT PRESENTATION TITLE</a:t>
            </a:r>
          </a:p>
        </p:txBody>
      </p:sp>
    </p:spTree>
  </p:cSld>
  <p:clrMap bg1="lt1" tx1="dk1" bg2="lt2" tx2="dk2" accent1="accent1" accent2="accent2" accent3="accent3" accent4="accent4" accent5="accent5" accent6="accent6" hlink="hlink" folHlink="folHlink"/>
  <p:sldLayoutIdLst>
    <p:sldLayoutId id="2147483694" r:id="rId1"/>
    <p:sldLayoutId id="2147483722" r:id="rId2"/>
    <p:sldLayoutId id="2147483695" r:id="rId3"/>
    <p:sldLayoutId id="2147483696" r:id="rId4"/>
    <p:sldLayoutId id="2147483727" r:id="rId5"/>
    <p:sldLayoutId id="2147483697" r:id="rId6"/>
    <p:sldLayoutId id="2147483698" r:id="rId7"/>
    <p:sldLayoutId id="2147483699" r:id="rId8"/>
    <p:sldLayoutId id="2147483700" r:id="rId9"/>
    <p:sldLayoutId id="2147483701" r:id="rId10"/>
    <p:sldLayoutId id="2147483728" r:id="rId11"/>
    <p:sldLayoutId id="2147483703" r:id="rId12"/>
    <p:sldLayoutId id="2147483704" r:id="rId13"/>
  </p:sldLayoutIdLst>
  <p:transition>
    <p:fade/>
  </p:transition>
  <p:timing>
    <p:tnLst>
      <p:par>
        <p:cTn id="1" dur="indefinite" restart="never" nodeType="tmRoot"/>
      </p:par>
    </p:tnLst>
  </p:timing>
  <p:hf hdr="0" dt="0"/>
  <p:txStyles>
    <p:titleStyle>
      <a:lvl1pPr algn="l" defTabSz="914363" rtl="0" eaLnBrk="1" latinLnBrk="0" hangingPunct="1">
        <a:lnSpc>
          <a:spcPct val="90000"/>
        </a:lnSpc>
        <a:spcBef>
          <a:spcPct val="0"/>
        </a:spcBef>
        <a:buNone/>
        <a:defRPr lang="en-US" sz="2100" b="0" kern="1200" cap="none" spc="-100" baseline="0" dirty="0" smtClean="0">
          <a:ln w="3175">
            <a:noFill/>
          </a:ln>
          <a:gradFill flip="none" rotWithShape="1">
            <a:gsLst>
              <a:gs pos="0">
                <a:schemeClr val="bg1"/>
              </a:gs>
              <a:gs pos="86000">
                <a:schemeClr val="bg1"/>
              </a:gs>
            </a:gsLst>
            <a:lin ang="5400000" scaled="0"/>
            <a:tileRect/>
          </a:gradFill>
          <a:effectLst/>
          <a:latin typeface="+mj-lt"/>
          <a:ea typeface="+mn-ea"/>
          <a:cs typeface="Arial" charset="0"/>
        </a:defRPr>
      </a:lvl1pPr>
    </p:titleStyle>
    <p:bodyStyle>
      <a:lvl1pPr marL="0" indent="0" algn="l" defTabSz="914363" rtl="0" eaLnBrk="1" latinLnBrk="0" hangingPunct="1">
        <a:lnSpc>
          <a:spcPts val="2200"/>
        </a:lnSpc>
        <a:spcBef>
          <a:spcPct val="20000"/>
        </a:spcBef>
        <a:buClr>
          <a:schemeClr val="bg2"/>
        </a:buClr>
        <a:buSzPct val="90000"/>
        <a:buFont typeface="Arial" pitchFamily="34" charset="0"/>
        <a:buNone/>
        <a:defRPr sz="1800" kern="1200">
          <a:gradFill>
            <a:gsLst>
              <a:gs pos="0">
                <a:schemeClr val="tx2"/>
              </a:gs>
              <a:gs pos="86000">
                <a:schemeClr val="tx2"/>
              </a:gs>
            </a:gsLst>
            <a:lin ang="5400000" scaled="0"/>
          </a:gradFill>
          <a:latin typeface="Segoe UI Semibold" pitchFamily="34" charset="0"/>
          <a:ea typeface="+mn-ea"/>
          <a:cs typeface="+mn-cs"/>
        </a:defRPr>
      </a:lvl1pPr>
      <a:lvl2pPr marL="228600" indent="-228600" algn="l" defTabSz="914363" rtl="0" eaLnBrk="1" latinLnBrk="0" hangingPunct="1">
        <a:lnSpc>
          <a:spcPts val="2200"/>
        </a:lnSpc>
        <a:spcBef>
          <a:spcPct val="20000"/>
        </a:spcBef>
        <a:buClr>
          <a:schemeClr val="bg2"/>
        </a:buClr>
        <a:buSzPct val="90000"/>
        <a:buFont typeface="Arial" pitchFamily="34" charset="0"/>
        <a:buChar char="•"/>
        <a:defRPr lang="en-US" sz="1600" kern="1200" dirty="0" smtClean="0">
          <a:gradFill>
            <a:gsLst>
              <a:gs pos="0">
                <a:schemeClr val="tx2"/>
              </a:gs>
              <a:gs pos="86000">
                <a:schemeClr val="tx2"/>
              </a:gs>
            </a:gsLst>
            <a:lin ang="5400000" scaled="0"/>
          </a:gradFill>
          <a:latin typeface="+mn-lt"/>
          <a:ea typeface="+mn-ea"/>
          <a:cs typeface="+mn-cs"/>
        </a:defRPr>
      </a:lvl2pPr>
      <a:lvl3pPr marL="457200" indent="-228600" algn="l" defTabSz="914363" rtl="0" eaLnBrk="1" latinLnBrk="0" hangingPunct="1">
        <a:lnSpc>
          <a:spcPts val="2200"/>
        </a:lnSpc>
        <a:spcBef>
          <a:spcPct val="20000"/>
        </a:spcBef>
        <a:buClr>
          <a:schemeClr val="bg2"/>
        </a:buClr>
        <a:buSzPct val="90000"/>
        <a:buFont typeface="Segoe UI" pitchFamily="34" charset="0"/>
        <a:buChar char="−"/>
        <a:defRPr lang="en-US" sz="1600" kern="1200" dirty="0" smtClean="0">
          <a:gradFill>
            <a:gsLst>
              <a:gs pos="0">
                <a:schemeClr val="tx2"/>
              </a:gs>
              <a:gs pos="86000">
                <a:schemeClr val="tx2"/>
              </a:gs>
            </a:gsLst>
            <a:lin ang="5400000" scaled="0"/>
          </a:gradFill>
          <a:latin typeface="+mn-lt"/>
          <a:ea typeface="+mn-ea"/>
          <a:cs typeface="+mn-cs"/>
        </a:defRPr>
      </a:lvl3pPr>
      <a:lvl4pPr marL="627063" indent="-169863" algn="l" defTabSz="914363" rtl="0" eaLnBrk="1" latinLnBrk="0" hangingPunct="1">
        <a:lnSpc>
          <a:spcPts val="2200"/>
        </a:lnSpc>
        <a:spcBef>
          <a:spcPct val="20000"/>
        </a:spcBef>
        <a:buClr>
          <a:schemeClr val="accent1"/>
        </a:buClr>
        <a:buSzPct val="90000"/>
        <a:buFont typeface="Arial" pitchFamily="34" charset="0"/>
        <a:buChar char="•"/>
        <a:defRPr lang="en-US" sz="1600" kern="1200" dirty="0" smtClean="0">
          <a:gradFill>
            <a:gsLst>
              <a:gs pos="0">
                <a:schemeClr val="tx2"/>
              </a:gs>
              <a:gs pos="86000">
                <a:schemeClr val="tx2"/>
              </a:gs>
            </a:gsLst>
            <a:lin ang="5400000" scaled="0"/>
          </a:gradFill>
          <a:latin typeface="+mn-lt"/>
          <a:ea typeface="+mn-ea"/>
          <a:cs typeface="+mn-cs"/>
        </a:defRPr>
      </a:lvl4pPr>
      <a:lvl5pPr marL="804863" indent="-177800" algn="l" defTabSz="914363" rtl="0" eaLnBrk="1" latinLnBrk="0" hangingPunct="1">
        <a:lnSpc>
          <a:spcPts val="2200"/>
        </a:lnSpc>
        <a:spcBef>
          <a:spcPct val="20000"/>
        </a:spcBef>
        <a:buClr>
          <a:schemeClr val="accent1"/>
        </a:buClr>
        <a:buSzPct val="90000"/>
        <a:buFont typeface="Arial" pitchFamily="34" charset="0"/>
        <a:buChar char="•"/>
        <a:defRPr lang="en-US" sz="1600" kern="1200" dirty="0">
          <a:gradFill>
            <a:gsLst>
              <a:gs pos="0">
                <a:schemeClr val="tx2"/>
              </a:gs>
              <a:gs pos="86000">
                <a:schemeClr val="tx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455613" y="365125"/>
            <a:ext cx="8363938" cy="290849"/>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5613" y="1905000"/>
            <a:ext cx="8363936"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hf hdr="0" dt="0"/>
  <p:txStyles>
    <p:titleStyle>
      <a:lvl1pPr algn="l" defTabSz="914363" rtl="0" eaLnBrk="1" latinLnBrk="0" hangingPunct="1">
        <a:lnSpc>
          <a:spcPct val="90000"/>
        </a:lnSpc>
        <a:spcBef>
          <a:spcPct val="0"/>
        </a:spcBef>
        <a:buNone/>
        <a:defRPr lang="en-US" sz="2100" b="0" kern="1200" cap="none" spc="-100" baseline="0" dirty="0">
          <a:ln w="3175">
            <a:noFill/>
          </a:ln>
          <a:gradFill flip="none" rotWithShape="1">
            <a:gsLst>
              <a:gs pos="0">
                <a:schemeClr val="bg1"/>
              </a:gs>
              <a:gs pos="86000">
                <a:schemeClr val="bg1"/>
              </a:gs>
            </a:gsLst>
            <a:lin ang="5400000" scaled="0"/>
            <a:tileRect/>
          </a:gra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2012/12/24</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929995369"/>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0.png"/><Relationship Id="rId3" Type="http://schemas.openxmlformats.org/officeDocument/2006/relationships/image" Target="../media/image60.png"/><Relationship Id="rId7" Type="http://schemas.openxmlformats.org/officeDocument/2006/relationships/image" Target="../media/image64.gif"/><Relationship Id="rId12" Type="http://schemas.openxmlformats.org/officeDocument/2006/relationships/image" Target="../media/image69.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gif"/></Relationships>
</file>

<file path=ppt/slides/_rels/slide11.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image" Target="../media/image71.png"/><Relationship Id="rId1" Type="http://schemas.openxmlformats.org/officeDocument/2006/relationships/slideLayout" Target="../slideLayouts/slideLayout9.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 Id="rId9" Type="http://schemas.openxmlformats.org/officeDocument/2006/relationships/image" Target="../media/image78.png"/></Relationships>
</file>

<file path=ppt/slides/_rels/slide12.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80.png"/><Relationship Id="rId7" Type="http://schemas.openxmlformats.org/officeDocument/2006/relationships/image" Target="../media/image83.jpeg"/><Relationship Id="rId2" Type="http://schemas.openxmlformats.org/officeDocument/2006/relationships/image" Target="../media/image79.png"/><Relationship Id="rId1" Type="http://schemas.openxmlformats.org/officeDocument/2006/relationships/slideLayout" Target="../slideLayouts/slideLayout9.xml"/><Relationship Id="rId6" Type="http://schemas.openxmlformats.org/officeDocument/2006/relationships/hyperlink" Target="http://blogs.msdn.com/blogfiles/rds/WindowsLiveWriter/AeroGlassRemotinginWindowsServer2008R2_115D3/clip_image006_2.jpg" TargetMode="External"/><Relationship Id="rId5" Type="http://schemas.openxmlformats.org/officeDocument/2006/relationships/image" Target="../media/image82.png"/><Relationship Id="rId10" Type="http://schemas.openxmlformats.org/officeDocument/2006/relationships/image" Target="../media/image86.png"/><Relationship Id="rId4" Type="http://schemas.openxmlformats.org/officeDocument/2006/relationships/image" Target="../media/image81.png"/><Relationship Id="rId9" Type="http://schemas.openxmlformats.org/officeDocument/2006/relationships/image" Target="../media/image8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89.png"/></Relationships>
</file>

<file path=ppt/slides/_rels/slide1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image" Target="../media/image92.png"/><Relationship Id="rId4" Type="http://schemas.openxmlformats.org/officeDocument/2006/relationships/image" Target="../media/image91.png"/></Relationships>
</file>

<file path=ppt/slides/_rels/slide17.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image" Target="../media/image93.png"/><Relationship Id="rId1" Type="http://schemas.openxmlformats.org/officeDocument/2006/relationships/slideLayout" Target="../slideLayouts/slideLayout9.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18.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19.xml.rels><?xml version="1.0" encoding="UTF-8" standalone="yes"?>
<Relationships xmlns="http://schemas.openxmlformats.org/package/2006/relationships"><Relationship Id="rId8" Type="http://schemas.openxmlformats.org/officeDocument/2006/relationships/image" Target="../media/image110.png"/><Relationship Id="rId13" Type="http://schemas.openxmlformats.org/officeDocument/2006/relationships/image" Target="../media/image115.png"/><Relationship Id="rId18" Type="http://schemas.openxmlformats.org/officeDocument/2006/relationships/image" Target="../media/image120.png"/><Relationship Id="rId3" Type="http://schemas.openxmlformats.org/officeDocument/2006/relationships/image" Target="../media/image105.png"/><Relationship Id="rId21" Type="http://schemas.openxmlformats.org/officeDocument/2006/relationships/image" Target="../media/image123.png"/><Relationship Id="rId7" Type="http://schemas.openxmlformats.org/officeDocument/2006/relationships/image" Target="../media/image109.png"/><Relationship Id="rId12" Type="http://schemas.openxmlformats.org/officeDocument/2006/relationships/image" Target="../media/image114.png"/><Relationship Id="rId17" Type="http://schemas.openxmlformats.org/officeDocument/2006/relationships/image" Target="../media/image119.png"/><Relationship Id="rId2" Type="http://schemas.openxmlformats.org/officeDocument/2006/relationships/notesSlide" Target="../notesSlides/notesSlide14.xml"/><Relationship Id="rId16" Type="http://schemas.openxmlformats.org/officeDocument/2006/relationships/image" Target="../media/image118.png"/><Relationship Id="rId20" Type="http://schemas.openxmlformats.org/officeDocument/2006/relationships/image" Target="../media/image122.png"/><Relationship Id="rId1" Type="http://schemas.openxmlformats.org/officeDocument/2006/relationships/slideLayout" Target="../slideLayouts/slideLayout9.xml"/><Relationship Id="rId6" Type="http://schemas.openxmlformats.org/officeDocument/2006/relationships/image" Target="../media/image108.png"/><Relationship Id="rId11" Type="http://schemas.openxmlformats.org/officeDocument/2006/relationships/image" Target="../media/image113.png"/><Relationship Id="rId24" Type="http://schemas.openxmlformats.org/officeDocument/2006/relationships/image" Target="../media/image126.png"/><Relationship Id="rId5" Type="http://schemas.openxmlformats.org/officeDocument/2006/relationships/image" Target="../media/image107.png"/><Relationship Id="rId15" Type="http://schemas.openxmlformats.org/officeDocument/2006/relationships/image" Target="../media/image117.png"/><Relationship Id="rId23" Type="http://schemas.openxmlformats.org/officeDocument/2006/relationships/image" Target="../media/image125.png"/><Relationship Id="rId10" Type="http://schemas.openxmlformats.org/officeDocument/2006/relationships/image" Target="../media/image112.png"/><Relationship Id="rId19" Type="http://schemas.openxmlformats.org/officeDocument/2006/relationships/image" Target="../media/image121.png"/><Relationship Id="rId4" Type="http://schemas.openxmlformats.org/officeDocument/2006/relationships/image" Target="../media/image106.png"/><Relationship Id="rId9" Type="http://schemas.openxmlformats.org/officeDocument/2006/relationships/image" Target="../media/image111.png"/><Relationship Id="rId14" Type="http://schemas.openxmlformats.org/officeDocument/2006/relationships/image" Target="../media/image116.png"/><Relationship Id="rId22" Type="http://schemas.openxmlformats.org/officeDocument/2006/relationships/image" Target="../media/image124.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8" Type="http://schemas.openxmlformats.org/officeDocument/2006/relationships/image" Target="../media/image132.png"/><Relationship Id="rId13" Type="http://schemas.openxmlformats.org/officeDocument/2006/relationships/image" Target="../media/image137.png"/><Relationship Id="rId18" Type="http://schemas.openxmlformats.org/officeDocument/2006/relationships/image" Target="../media/image142.png"/><Relationship Id="rId3" Type="http://schemas.openxmlformats.org/officeDocument/2006/relationships/image" Target="../media/image127.png"/><Relationship Id="rId21" Type="http://schemas.openxmlformats.org/officeDocument/2006/relationships/image" Target="../media/image145.png"/><Relationship Id="rId7" Type="http://schemas.openxmlformats.org/officeDocument/2006/relationships/image" Target="../media/image131.png"/><Relationship Id="rId12" Type="http://schemas.openxmlformats.org/officeDocument/2006/relationships/image" Target="../media/image136.png"/><Relationship Id="rId17" Type="http://schemas.openxmlformats.org/officeDocument/2006/relationships/image" Target="../media/image141.png"/><Relationship Id="rId2" Type="http://schemas.openxmlformats.org/officeDocument/2006/relationships/notesSlide" Target="../notesSlides/notesSlide15.xml"/><Relationship Id="rId16" Type="http://schemas.openxmlformats.org/officeDocument/2006/relationships/image" Target="../media/image140.png"/><Relationship Id="rId20" Type="http://schemas.openxmlformats.org/officeDocument/2006/relationships/image" Target="../media/image144.png"/><Relationship Id="rId1" Type="http://schemas.openxmlformats.org/officeDocument/2006/relationships/slideLayout" Target="../slideLayouts/slideLayout9.xml"/><Relationship Id="rId6" Type="http://schemas.openxmlformats.org/officeDocument/2006/relationships/image" Target="../media/image130.png"/><Relationship Id="rId11" Type="http://schemas.openxmlformats.org/officeDocument/2006/relationships/image" Target="../media/image135.png"/><Relationship Id="rId5" Type="http://schemas.openxmlformats.org/officeDocument/2006/relationships/image" Target="../media/image129.png"/><Relationship Id="rId15" Type="http://schemas.openxmlformats.org/officeDocument/2006/relationships/image" Target="../media/image139.png"/><Relationship Id="rId23" Type="http://schemas.openxmlformats.org/officeDocument/2006/relationships/hyperlink" Target="http://www.1ppt.com/moban/shangwu/" TargetMode="External"/><Relationship Id="rId10" Type="http://schemas.openxmlformats.org/officeDocument/2006/relationships/image" Target="../media/image134.png"/><Relationship Id="rId19" Type="http://schemas.openxmlformats.org/officeDocument/2006/relationships/image" Target="../media/image143.png"/><Relationship Id="rId4" Type="http://schemas.openxmlformats.org/officeDocument/2006/relationships/image" Target="../media/image128.png"/><Relationship Id="rId9" Type="http://schemas.openxmlformats.org/officeDocument/2006/relationships/image" Target="../media/image133.png"/><Relationship Id="rId14" Type="http://schemas.openxmlformats.org/officeDocument/2006/relationships/image" Target="../media/image138.png"/><Relationship Id="rId22" Type="http://schemas.openxmlformats.org/officeDocument/2006/relationships/hyperlink" Target="http://www.rapidbbs.c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47.emf"/><Relationship Id="rId2" Type="http://schemas.openxmlformats.org/officeDocument/2006/relationships/image" Target="../media/image146.png"/><Relationship Id="rId1" Type="http://schemas.openxmlformats.org/officeDocument/2006/relationships/slideLayout" Target="../slideLayouts/slideLayout4.xml"/><Relationship Id="rId5" Type="http://schemas.openxmlformats.org/officeDocument/2006/relationships/image" Target="../media/image149.png"/><Relationship Id="rId4" Type="http://schemas.openxmlformats.org/officeDocument/2006/relationships/image" Target="../media/image148.png"/></Relationships>
</file>

<file path=ppt/slides/_rels/slide22.xml.rels><?xml version="1.0" encoding="UTF-8" standalone="yes"?>
<Relationships xmlns="http://schemas.openxmlformats.org/package/2006/relationships"><Relationship Id="rId8" Type="http://schemas.openxmlformats.org/officeDocument/2006/relationships/image" Target="../media/image154.png"/><Relationship Id="rId13" Type="http://schemas.openxmlformats.org/officeDocument/2006/relationships/image" Target="../media/image159.png"/><Relationship Id="rId3" Type="http://schemas.openxmlformats.org/officeDocument/2006/relationships/notesSlide" Target="../notesSlides/notesSlide16.xml"/><Relationship Id="rId7" Type="http://schemas.openxmlformats.org/officeDocument/2006/relationships/image" Target="../media/image153.png"/><Relationship Id="rId12" Type="http://schemas.openxmlformats.org/officeDocument/2006/relationships/image" Target="../media/image158.png"/><Relationship Id="rId2" Type="http://schemas.openxmlformats.org/officeDocument/2006/relationships/slideLayout" Target="../slideLayouts/slideLayout9.xml"/><Relationship Id="rId1" Type="http://schemas.openxmlformats.org/officeDocument/2006/relationships/tags" Target="../tags/tag1.xml"/><Relationship Id="rId6" Type="http://schemas.openxmlformats.org/officeDocument/2006/relationships/image" Target="../media/image152.png"/><Relationship Id="rId11" Type="http://schemas.openxmlformats.org/officeDocument/2006/relationships/image" Target="../media/image157.png"/><Relationship Id="rId5" Type="http://schemas.openxmlformats.org/officeDocument/2006/relationships/image" Target="../media/image151.png"/><Relationship Id="rId10" Type="http://schemas.openxmlformats.org/officeDocument/2006/relationships/image" Target="../media/image156.png"/><Relationship Id="rId4" Type="http://schemas.openxmlformats.org/officeDocument/2006/relationships/image" Target="../media/image150.png"/><Relationship Id="rId9" Type="http://schemas.openxmlformats.org/officeDocument/2006/relationships/image" Target="../media/image155.png"/><Relationship Id="rId14" Type="http://schemas.openxmlformats.org/officeDocument/2006/relationships/image" Target="../media/image16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image" Target="../media/image163.gif"/><Relationship Id="rId3" Type="http://schemas.openxmlformats.org/officeDocument/2006/relationships/hyperlink" Target="http://www.1ppt.com/jieri/" TargetMode="External"/><Relationship Id="rId7" Type="http://schemas.openxmlformats.org/officeDocument/2006/relationships/hyperlink" Target="http://www.1ppt.com/xiazai/" TargetMode="External"/><Relationship Id="rId12" Type="http://schemas.openxmlformats.org/officeDocument/2006/relationships/image" Target="../media/image162.png"/><Relationship Id="rId2" Type="http://schemas.openxmlformats.org/officeDocument/2006/relationships/hyperlink" Target="http://www.1ppt.com/moban/" TargetMode="External"/><Relationship Id="rId1" Type="http://schemas.openxmlformats.org/officeDocument/2006/relationships/slideLayout" Target="../slideLayouts/slideLayout16.xml"/><Relationship Id="rId6" Type="http://schemas.openxmlformats.org/officeDocument/2006/relationships/hyperlink" Target="http://www.1ppt.com/tubiao/" TargetMode="External"/><Relationship Id="rId11" Type="http://schemas.openxmlformats.org/officeDocument/2006/relationships/image" Target="../media/image161.png"/><Relationship Id="rId5" Type="http://schemas.openxmlformats.org/officeDocument/2006/relationships/hyperlink" Target="http://www.1ppt.com/beijing/" TargetMode="External"/><Relationship Id="rId10" Type="http://schemas.openxmlformats.org/officeDocument/2006/relationships/hyperlink" Target="http://www.1ppt.com/excel/" TargetMode="External"/><Relationship Id="rId4" Type="http://schemas.openxmlformats.org/officeDocument/2006/relationships/hyperlink" Target="http://www.1ppt.com/sucai/" TargetMode="External"/><Relationship Id="rId9" Type="http://schemas.openxmlformats.org/officeDocument/2006/relationships/hyperlink" Target="http://www.1ppt.com/word/"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8.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png"/><Relationship Id="rId2" Type="http://schemas.openxmlformats.org/officeDocument/2006/relationships/notesSlide" Target="../notesSlides/notesSlide3.xml"/><Relationship Id="rId16" Type="http://schemas.openxmlformats.org/officeDocument/2006/relationships/image" Target="../media/image26.png"/><Relationship Id="rId20" Type="http://schemas.openxmlformats.org/officeDocument/2006/relationships/image" Target="../media/image30.png"/><Relationship Id="rId1" Type="http://schemas.openxmlformats.org/officeDocument/2006/relationships/slideLayout" Target="../slideLayouts/slideLayout9.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5.png"/><Relationship Id="rId10" Type="http://schemas.openxmlformats.org/officeDocument/2006/relationships/image" Target="../media/image20.png"/><Relationship Id="rId19" Type="http://schemas.openxmlformats.org/officeDocument/2006/relationships/image" Target="../media/image29.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s>
</file>

<file path=ppt/slides/_rels/slide4.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3" Type="http://schemas.openxmlformats.org/officeDocument/2006/relationships/image" Target="../media/image32.png"/><Relationship Id="rId7" Type="http://schemas.microsoft.com/office/2007/relationships/hdphoto" Target="../media/hdphoto1.wdp"/><Relationship Id="rId12" Type="http://schemas.openxmlformats.org/officeDocument/2006/relationships/image" Target="../media/image40.png"/><Relationship Id="rId2"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35.png"/><Relationship Id="rId11" Type="http://schemas.openxmlformats.org/officeDocument/2006/relationships/image" Target="../media/image39.png"/><Relationship Id="rId5" Type="http://schemas.openxmlformats.org/officeDocument/2006/relationships/image" Target="../media/image34.png"/><Relationship Id="rId10" Type="http://schemas.openxmlformats.org/officeDocument/2006/relationships/image" Target="../media/image38.png"/><Relationship Id="rId4" Type="http://schemas.openxmlformats.org/officeDocument/2006/relationships/image" Target="../media/image33.png"/><Relationship Id="rId9" Type="http://schemas.openxmlformats.org/officeDocument/2006/relationships/image" Target="../media/image37.jpeg"/></Relationships>
</file>

<file path=ppt/slides/_rels/slide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4.xml"/><Relationship Id="rId6" Type="http://schemas.openxmlformats.org/officeDocument/2006/relationships/image" Target="../media/image46.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s/_rels/slide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5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dirty="0" smtClean="0"/>
              <a:t>微软商务</a:t>
            </a:r>
            <a:r>
              <a:rPr lang="en-US" altLang="zh-CN" dirty="0" smtClean="0"/>
              <a:t>PPT</a:t>
            </a:r>
            <a:r>
              <a:rPr lang="zh-CN" altLang="en-US" dirty="0" smtClean="0"/>
              <a:t>模板下载</a:t>
            </a:r>
            <a:endParaRPr lang="en-US" dirty="0" smtClean="0"/>
          </a:p>
        </p:txBody>
      </p:sp>
      <p:sp>
        <p:nvSpPr>
          <p:cNvPr id="4" name="Subtitle 3"/>
          <p:cNvSpPr>
            <a:spLocks noGrp="1"/>
          </p:cNvSpPr>
          <p:nvPr>
            <p:ph type="subTitle" idx="1"/>
          </p:nvPr>
        </p:nvSpPr>
        <p:spPr>
          <a:xfrm>
            <a:off x="455613" y="6012396"/>
            <a:ext cx="2737530" cy="463255"/>
          </a:xfrm>
        </p:spPr>
        <p:txBody>
          <a:bodyPr/>
          <a:lstStyle/>
          <a:p>
            <a:r>
              <a:rPr lang="zh-CN" altLang="en-US" dirty="0" smtClean="0"/>
              <a:t>第一</a:t>
            </a:r>
            <a:r>
              <a:rPr lang="en-US" altLang="zh-CN" dirty="0" smtClean="0"/>
              <a:t>PPT</a:t>
            </a:r>
            <a:r>
              <a:rPr lang="zh-CN" altLang="en-US" dirty="0" smtClean="0"/>
              <a:t>模板网提供，</a:t>
            </a:r>
            <a:r>
              <a:rPr lang="en-US" altLang="zh-CN" dirty="0" smtClean="0"/>
              <a:t>www.1ppt.com</a:t>
            </a:r>
            <a:endParaRPr lang="en-US" dirty="0" smtClean="0"/>
          </a:p>
        </p:txBody>
      </p:sp>
    </p:spTree>
    <p:extLst>
      <p:ext uri="{BB962C8B-B14F-4D97-AF65-F5344CB8AC3E}">
        <p14:creationId xmlns:p14="http://schemas.microsoft.com/office/powerpoint/2010/main" val="407348526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Server Virtualization: Dynamic Foundation</a:t>
            </a:r>
            <a:endParaRPr lang="en-US" dirty="0"/>
          </a:p>
        </p:txBody>
      </p:sp>
      <p:sp>
        <p:nvSpPr>
          <p:cNvPr id="45" name="Rounded Rectangle 44"/>
          <p:cNvSpPr>
            <a:spLocks noChangeAspect="1"/>
          </p:cNvSpPr>
          <p:nvPr/>
        </p:nvSpPr>
        <p:spPr bwMode="auto">
          <a:xfrm>
            <a:off x="455613" y="1601788"/>
            <a:ext cx="2591724" cy="1080920"/>
          </a:xfrm>
          <a:prstGeom prst="roundRect">
            <a:avLst>
              <a:gd name="adj" fmla="val 0"/>
            </a:avLst>
          </a:prstGeom>
          <a:solidFill>
            <a:schemeClr val="bg2"/>
          </a:solidFill>
          <a:ln>
            <a:noFill/>
          </a:ln>
        </p:spPr>
        <p:style>
          <a:lnRef idx="2">
            <a:schemeClr val="dk1"/>
          </a:lnRef>
          <a:fillRef idx="1">
            <a:schemeClr val="lt1"/>
          </a:fillRef>
          <a:effectRef idx="0">
            <a:schemeClr val="dk1"/>
          </a:effectRef>
          <a:fontRef idx="minor">
            <a:schemeClr val="dk1"/>
          </a:fontRef>
        </p:style>
        <p:txBody>
          <a:bodyPr lIns="89190" tIns="44595" rIns="89190" bIns="44595" anchor="ctr"/>
          <a:lstStyle/>
          <a:p>
            <a:pPr eaLnBrk="0" hangingPunct="0">
              <a:lnSpc>
                <a:spcPct val="90000"/>
              </a:lnSpc>
              <a:buClr>
                <a:srgbClr val="DEF5FA"/>
              </a:buClr>
              <a:buSzPct val="95000"/>
              <a:defRPr/>
            </a:pPr>
            <a:endParaRPr lang="en-US" dirty="0">
              <a:ea typeface="ＭＳ Ｐゴシック" pitchFamily="34" charset="-128"/>
            </a:endParaRPr>
          </a:p>
        </p:txBody>
      </p:sp>
      <p:sp>
        <p:nvSpPr>
          <p:cNvPr id="46" name="Content Placeholder 2"/>
          <p:cNvSpPr txBox="1">
            <a:spLocks/>
          </p:cNvSpPr>
          <p:nvPr/>
        </p:nvSpPr>
        <p:spPr>
          <a:xfrm>
            <a:off x="541519" y="1659479"/>
            <a:ext cx="2422112" cy="935641"/>
          </a:xfrm>
          <a:prstGeom prst="rect">
            <a:avLst/>
          </a:prstGeom>
        </p:spPr>
        <p:txBody>
          <a:bodyPr wrap="square" lIns="0" tIns="0" rIns="0" bIns="0" anchor="ctr">
            <a:spAutoFit/>
          </a:bodyPr>
          <a:lstStyle/>
          <a:p>
            <a:pPr marL="168779" indent="-168779" defTabSz="891861">
              <a:lnSpc>
                <a:spcPct val="90000"/>
              </a:lnSpc>
              <a:spcAft>
                <a:spcPts val="585"/>
              </a:spcAft>
              <a:buSzPct val="65000"/>
              <a:defRPr/>
            </a:pPr>
            <a:r>
              <a:rPr lang="en-US" sz="1400" b="1" dirty="0">
                <a:solidFill>
                  <a:schemeClr val="bg1"/>
                </a:solidFill>
              </a:rPr>
              <a:t>Lower Cost</a:t>
            </a:r>
          </a:p>
          <a:p>
            <a:pPr defTabSz="891861">
              <a:lnSpc>
                <a:spcPct val="90000"/>
              </a:lnSpc>
              <a:spcAft>
                <a:spcPts val="585"/>
              </a:spcAft>
              <a:buSzPct val="65000"/>
              <a:defRPr/>
            </a:pPr>
            <a:r>
              <a:rPr lang="en-US" sz="1200" dirty="0">
                <a:solidFill>
                  <a:schemeClr val="bg1"/>
                </a:solidFill>
                <a:cs typeface="Calibri" pitchFamily="34" charset="0"/>
              </a:rPr>
              <a:t>Built-in virtualization and integrated windows-based platform less than 1/6 of the upfront and on-going cost of competitors</a:t>
            </a:r>
          </a:p>
        </p:txBody>
      </p:sp>
      <p:sp>
        <p:nvSpPr>
          <p:cNvPr id="47" name="TextBox 46"/>
          <p:cNvSpPr txBox="1">
            <a:spLocks noChangeArrowheads="1"/>
          </p:cNvSpPr>
          <p:nvPr/>
        </p:nvSpPr>
        <p:spPr bwMode="auto">
          <a:xfrm>
            <a:off x="398678" y="2741431"/>
            <a:ext cx="8358269" cy="41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190" tIns="44595" rIns="89190" bIns="44595">
            <a:spAutoFit/>
          </a:bodyPr>
          <a:lstStyle>
            <a:lvl1pPr eaLnBrk="0" hangingPunct="0">
              <a:defRPr sz="3200">
                <a:solidFill>
                  <a:schemeClr val="tx2"/>
                </a:solidFill>
                <a:latin typeface="Tahoma" pitchFamily="34" charset="0"/>
              </a:defRPr>
            </a:lvl1pPr>
            <a:lvl2pPr marL="742950" indent="-285750" eaLnBrk="0" hangingPunct="0">
              <a:defRPr sz="3200">
                <a:solidFill>
                  <a:schemeClr val="tx2"/>
                </a:solidFill>
                <a:latin typeface="Tahoma" pitchFamily="34" charset="0"/>
              </a:defRPr>
            </a:lvl2pPr>
            <a:lvl3pPr marL="1143000" indent="-228600" eaLnBrk="0" hangingPunct="0">
              <a:defRPr sz="3200">
                <a:solidFill>
                  <a:schemeClr val="tx2"/>
                </a:solidFill>
                <a:latin typeface="Tahoma" pitchFamily="34" charset="0"/>
              </a:defRPr>
            </a:lvl3pPr>
            <a:lvl4pPr marL="1600200" indent="-228600" eaLnBrk="0" hangingPunct="0">
              <a:defRPr sz="3200">
                <a:solidFill>
                  <a:schemeClr val="tx2"/>
                </a:solidFill>
                <a:latin typeface="Tahoma" pitchFamily="34" charset="0"/>
              </a:defRPr>
            </a:lvl4pPr>
            <a:lvl5pPr marL="2057400" indent="-228600" eaLnBrk="0" hangingPunct="0">
              <a:defRPr sz="3200">
                <a:solidFill>
                  <a:schemeClr val="tx2"/>
                </a:solidFill>
                <a:latin typeface="Tahoma" pitchFamily="34" charset="0"/>
              </a:defRPr>
            </a:lvl5pPr>
            <a:lvl6pPr marL="2514600" indent="-228600" algn="ctr"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eaLnBrk="0" fontAlgn="base" hangingPunct="0">
              <a:lnSpc>
                <a:spcPct val="80000"/>
              </a:lnSpc>
              <a:spcBef>
                <a:spcPct val="0"/>
              </a:spcBef>
              <a:spcAft>
                <a:spcPct val="0"/>
              </a:spcAft>
              <a:defRPr sz="3200">
                <a:solidFill>
                  <a:schemeClr val="tx2"/>
                </a:solidFill>
                <a:latin typeface="Tahoma" pitchFamily="34" charset="0"/>
              </a:defRPr>
            </a:lvl9pPr>
          </a:lstStyle>
          <a:p>
            <a:pPr algn="ctr" eaLnBrk="1" hangingPunct="1"/>
            <a:r>
              <a:rPr lang="en-US" sz="2100" dirty="0">
                <a:latin typeface="+mn-lt"/>
              </a:rPr>
              <a:t>Applications get the resources they need when they need them</a:t>
            </a:r>
          </a:p>
        </p:txBody>
      </p:sp>
      <p:sp>
        <p:nvSpPr>
          <p:cNvPr id="48" name="Rounded Rectangle 47"/>
          <p:cNvSpPr>
            <a:spLocks noChangeAspect="1"/>
          </p:cNvSpPr>
          <p:nvPr/>
        </p:nvSpPr>
        <p:spPr bwMode="auto">
          <a:xfrm>
            <a:off x="3274551" y="1601787"/>
            <a:ext cx="2591724" cy="1080921"/>
          </a:xfrm>
          <a:prstGeom prst="roundRect">
            <a:avLst>
              <a:gd name="adj" fmla="val 0"/>
            </a:avLst>
          </a:prstGeom>
          <a:solidFill>
            <a:schemeClr val="bg2"/>
          </a:solidFill>
          <a:ln>
            <a:noFill/>
          </a:ln>
        </p:spPr>
        <p:style>
          <a:lnRef idx="2">
            <a:schemeClr val="dk1"/>
          </a:lnRef>
          <a:fillRef idx="1">
            <a:schemeClr val="lt1"/>
          </a:fillRef>
          <a:effectRef idx="0">
            <a:schemeClr val="dk1"/>
          </a:effectRef>
          <a:fontRef idx="minor">
            <a:schemeClr val="dk1"/>
          </a:fontRef>
        </p:style>
        <p:txBody>
          <a:bodyPr lIns="89190" tIns="44595" rIns="89190" bIns="44595" anchor="ctr"/>
          <a:lstStyle/>
          <a:p>
            <a:pPr eaLnBrk="0" hangingPunct="0">
              <a:lnSpc>
                <a:spcPct val="90000"/>
              </a:lnSpc>
              <a:buClr>
                <a:srgbClr val="DEF5FA"/>
              </a:buClr>
              <a:buSzPct val="95000"/>
            </a:pPr>
            <a:endParaRPr lang="en-US" dirty="0">
              <a:ea typeface="ＭＳ Ｐゴシック" pitchFamily="34" charset="-128"/>
            </a:endParaRPr>
          </a:p>
        </p:txBody>
      </p:sp>
      <p:sp>
        <p:nvSpPr>
          <p:cNvPr id="49" name="Content Placeholder 2"/>
          <p:cNvSpPr txBox="1">
            <a:spLocks/>
          </p:cNvSpPr>
          <p:nvPr/>
        </p:nvSpPr>
        <p:spPr>
          <a:xfrm>
            <a:off x="3355831" y="1659478"/>
            <a:ext cx="2482293" cy="935641"/>
          </a:xfrm>
          <a:prstGeom prst="rect">
            <a:avLst/>
          </a:prstGeom>
        </p:spPr>
        <p:txBody>
          <a:bodyPr wrap="square" lIns="0" tIns="0" rIns="0" bIns="0" anchor="ctr">
            <a:spAutoFit/>
          </a:bodyPr>
          <a:lstStyle/>
          <a:p>
            <a:pPr marL="230716" indent="-230716" defTabSz="891861">
              <a:lnSpc>
                <a:spcPct val="90000"/>
              </a:lnSpc>
              <a:spcAft>
                <a:spcPts val="585"/>
              </a:spcAft>
              <a:buSzPct val="65000"/>
              <a:defRPr/>
            </a:pPr>
            <a:r>
              <a:rPr lang="en-US" sz="1400" b="1" dirty="0">
                <a:solidFill>
                  <a:schemeClr val="bg1"/>
                </a:solidFill>
              </a:rPr>
              <a:t>Availability</a:t>
            </a:r>
          </a:p>
          <a:p>
            <a:pPr defTabSz="891861">
              <a:lnSpc>
                <a:spcPct val="90000"/>
              </a:lnSpc>
              <a:spcAft>
                <a:spcPts val="585"/>
              </a:spcAft>
              <a:buSzPct val="65000"/>
              <a:defRPr/>
            </a:pPr>
            <a:r>
              <a:rPr lang="en-US" sz="1200" dirty="0">
                <a:solidFill>
                  <a:schemeClr val="bg1"/>
                </a:solidFill>
                <a:cs typeface="Calibri" pitchFamily="34" charset="0"/>
              </a:rPr>
              <a:t>Comprehensive capabilities including Live Migration, Failover Clustering, and Site Recovery to minimize service downtime</a:t>
            </a:r>
          </a:p>
        </p:txBody>
      </p:sp>
      <p:sp>
        <p:nvSpPr>
          <p:cNvPr id="50" name="Rounded Rectangle 49"/>
          <p:cNvSpPr>
            <a:spLocks noChangeAspect="1"/>
          </p:cNvSpPr>
          <p:nvPr/>
        </p:nvSpPr>
        <p:spPr bwMode="auto">
          <a:xfrm>
            <a:off x="6093489" y="1601788"/>
            <a:ext cx="2591724" cy="1080920"/>
          </a:xfrm>
          <a:prstGeom prst="roundRect">
            <a:avLst>
              <a:gd name="adj" fmla="val 0"/>
            </a:avLst>
          </a:prstGeom>
          <a:solidFill>
            <a:schemeClr val="bg2"/>
          </a:solidFill>
          <a:ln>
            <a:noFill/>
          </a:ln>
        </p:spPr>
        <p:style>
          <a:lnRef idx="2">
            <a:schemeClr val="dk1"/>
          </a:lnRef>
          <a:fillRef idx="1">
            <a:schemeClr val="lt1"/>
          </a:fillRef>
          <a:effectRef idx="0">
            <a:schemeClr val="dk1"/>
          </a:effectRef>
          <a:fontRef idx="minor">
            <a:schemeClr val="dk1"/>
          </a:fontRef>
        </p:style>
        <p:txBody>
          <a:bodyPr lIns="89190" tIns="44595" rIns="89190" bIns="44595" anchor="ctr"/>
          <a:lstStyle/>
          <a:p>
            <a:pPr eaLnBrk="0" hangingPunct="0">
              <a:lnSpc>
                <a:spcPct val="90000"/>
              </a:lnSpc>
              <a:buClr>
                <a:srgbClr val="DEF5FA"/>
              </a:buClr>
              <a:buSzPct val="95000"/>
            </a:pPr>
            <a:endParaRPr lang="en-US" dirty="0">
              <a:ea typeface="ＭＳ Ｐゴシック" pitchFamily="34" charset="-128"/>
            </a:endParaRPr>
          </a:p>
        </p:txBody>
      </p:sp>
      <p:sp>
        <p:nvSpPr>
          <p:cNvPr id="51" name="Content Placeholder 2"/>
          <p:cNvSpPr txBox="1">
            <a:spLocks/>
          </p:cNvSpPr>
          <p:nvPr/>
        </p:nvSpPr>
        <p:spPr>
          <a:xfrm>
            <a:off x="6174769" y="1672907"/>
            <a:ext cx="2380345" cy="935641"/>
          </a:xfrm>
          <a:prstGeom prst="rect">
            <a:avLst/>
          </a:prstGeom>
        </p:spPr>
        <p:txBody>
          <a:bodyPr wrap="square" lIns="0" tIns="0" rIns="0" bIns="0">
            <a:spAutoFit/>
          </a:bodyPr>
          <a:lstStyle/>
          <a:p>
            <a:pPr marL="168779" indent="-168779" defTabSz="891861">
              <a:lnSpc>
                <a:spcPct val="90000"/>
              </a:lnSpc>
              <a:spcAft>
                <a:spcPts val="585"/>
              </a:spcAft>
              <a:buSzPct val="65000"/>
              <a:defRPr/>
            </a:pPr>
            <a:r>
              <a:rPr lang="en-US" sz="1400" b="1" dirty="0">
                <a:solidFill>
                  <a:schemeClr val="bg1"/>
                </a:solidFill>
              </a:rPr>
              <a:t>Business Agility</a:t>
            </a:r>
          </a:p>
          <a:p>
            <a:pPr defTabSz="891861">
              <a:lnSpc>
                <a:spcPct val="90000"/>
              </a:lnSpc>
              <a:spcAft>
                <a:spcPts val="585"/>
              </a:spcAft>
              <a:buSzPct val="65000"/>
              <a:defRPr/>
            </a:pPr>
            <a:r>
              <a:rPr lang="en-US" sz="1200" dirty="0">
                <a:solidFill>
                  <a:schemeClr val="bg1"/>
                </a:solidFill>
                <a:cs typeface="Calibri" pitchFamily="34" charset="0"/>
              </a:rPr>
              <a:t>Provide fluid pools of resources and QoS for dynamic applications with integrated platform </a:t>
            </a:r>
            <a:r>
              <a:rPr lang="en-US" sz="1200" dirty="0" smtClean="0">
                <a:solidFill>
                  <a:schemeClr val="bg1"/>
                </a:solidFill>
                <a:cs typeface="Calibri" pitchFamily="34" charset="0"/>
              </a:rPr>
              <a:t/>
            </a:r>
            <a:br>
              <a:rPr lang="en-US" sz="1200" dirty="0" smtClean="0">
                <a:solidFill>
                  <a:schemeClr val="bg1"/>
                </a:solidFill>
                <a:cs typeface="Calibri" pitchFamily="34" charset="0"/>
              </a:rPr>
            </a:br>
            <a:r>
              <a:rPr lang="en-US" sz="1200" dirty="0" smtClean="0">
                <a:solidFill>
                  <a:schemeClr val="bg1"/>
                </a:solidFill>
                <a:cs typeface="Calibri" pitchFamily="34" charset="0"/>
              </a:rPr>
              <a:t>and </a:t>
            </a:r>
            <a:r>
              <a:rPr lang="en-US" sz="1200" dirty="0">
                <a:solidFill>
                  <a:schemeClr val="bg1"/>
                </a:solidFill>
                <a:cs typeface="Calibri" pitchFamily="34" charset="0"/>
              </a:rPr>
              <a:t>management</a:t>
            </a:r>
          </a:p>
        </p:txBody>
      </p:sp>
      <p:pic>
        <p:nvPicPr>
          <p:cNvPr id="52"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2452373" y="3195331"/>
            <a:ext cx="2549808" cy="346745"/>
          </a:xfrm>
          <a:prstGeom prst="rect">
            <a:avLst/>
          </a:prstGeom>
          <a:noFill/>
          <a:ln>
            <a:noFill/>
          </a:ln>
          <a:extLst/>
        </p:spPr>
      </p:pic>
      <p:pic>
        <p:nvPicPr>
          <p:cNvPr id="54" name="Picture 12" descr="Server-physical-Single.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945148" y="4738730"/>
            <a:ext cx="2229431" cy="1128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42" descr="Application-cyan.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614454" y="4477742"/>
            <a:ext cx="1114715" cy="57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21" descr="Server-physical-Single.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52444" y="4738730"/>
            <a:ext cx="2229431" cy="1128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33" descr="Application-cyan.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22940" y="4477742"/>
            <a:ext cx="1114715" cy="57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25" descr="Server-physical-Single.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94277" y="4738730"/>
            <a:ext cx="2229431" cy="1128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39" descr="Application-cyan.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248100" y="4477742"/>
            <a:ext cx="1114715" cy="57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9" descr="Server-Virtual-Single.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945148" y="4296600"/>
            <a:ext cx="2229431" cy="1011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26" descr="Server-Virtual-Single.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94277" y="4296600"/>
            <a:ext cx="2229431" cy="1011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45" descr="Application-cyan.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248100" y="4121415"/>
            <a:ext cx="1114715" cy="57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22" descr="Server-Virtual-Single.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52444" y="4296600"/>
            <a:ext cx="2229431" cy="1011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20" descr="Application-cyan.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614454" y="4121415"/>
            <a:ext cx="1114715" cy="57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3" name="Group 35"/>
          <p:cNvGrpSpPr>
            <a:grpSpLocks/>
          </p:cNvGrpSpPr>
          <p:nvPr/>
        </p:nvGrpSpPr>
        <p:grpSpPr bwMode="auto">
          <a:xfrm>
            <a:off x="7580303" y="5335786"/>
            <a:ext cx="816982" cy="629232"/>
            <a:chOff x="3810000" y="2842490"/>
            <a:chExt cx="1524000" cy="1173019"/>
          </a:xfrm>
        </p:grpSpPr>
        <p:pic>
          <p:nvPicPr>
            <p:cNvPr id="74" name="Picture 36" descr="heartbeat.gif"/>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924300" y="2952750"/>
              <a:ext cx="12954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37" descr="heartbeat frame.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810000" y="2842490"/>
              <a:ext cx="1524000" cy="117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6" name="Group 46"/>
          <p:cNvGrpSpPr>
            <a:grpSpLocks/>
          </p:cNvGrpSpPr>
          <p:nvPr/>
        </p:nvGrpSpPr>
        <p:grpSpPr bwMode="auto">
          <a:xfrm>
            <a:off x="4904271" y="5335786"/>
            <a:ext cx="818173" cy="629232"/>
            <a:chOff x="3810000" y="2842490"/>
            <a:chExt cx="1524000" cy="1173019"/>
          </a:xfrm>
        </p:grpSpPr>
        <p:pic>
          <p:nvPicPr>
            <p:cNvPr id="77" name="Picture 47" descr="heartbeat.gif"/>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924300" y="2952750"/>
              <a:ext cx="12954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48" descr="heartbeat frame.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810000" y="2842490"/>
              <a:ext cx="1524000" cy="117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9" name="Group 49"/>
          <p:cNvGrpSpPr>
            <a:grpSpLocks/>
          </p:cNvGrpSpPr>
          <p:nvPr/>
        </p:nvGrpSpPr>
        <p:grpSpPr bwMode="auto">
          <a:xfrm>
            <a:off x="2187748" y="5335786"/>
            <a:ext cx="816982" cy="629232"/>
            <a:chOff x="3810000" y="2842490"/>
            <a:chExt cx="1524000" cy="1173019"/>
          </a:xfrm>
        </p:grpSpPr>
        <p:pic>
          <p:nvPicPr>
            <p:cNvPr id="80" name="Picture 50" descr="heartbeat.gif"/>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924300" y="2952750"/>
              <a:ext cx="12954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51" descr="heartbeat frame.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810000" y="2842490"/>
              <a:ext cx="1524000" cy="117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2" name="Group 52"/>
          <p:cNvGrpSpPr>
            <a:grpSpLocks/>
          </p:cNvGrpSpPr>
          <p:nvPr/>
        </p:nvGrpSpPr>
        <p:grpSpPr bwMode="auto">
          <a:xfrm>
            <a:off x="2187748" y="5335786"/>
            <a:ext cx="816982" cy="629232"/>
            <a:chOff x="2209800" y="6629400"/>
            <a:chExt cx="838200" cy="645160"/>
          </a:xfrm>
        </p:grpSpPr>
        <p:pic>
          <p:nvPicPr>
            <p:cNvPr id="83" name="Picture 41" descr="heartbeat-red.gif"/>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272284" y="6689763"/>
              <a:ext cx="713232" cy="524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 name="Picture 40" descr="heartbeat frame.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209800" y="6629400"/>
              <a:ext cx="8382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5" name="Picture 114" descr="AnnotationWarning.png"/>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2749870" y="5130809"/>
            <a:ext cx="445410" cy="44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 name="Picture 115" descr="Application-cyan.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22940" y="4121415"/>
            <a:ext cx="1114715" cy="57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 name="Picture 43" descr="Server-Virtual-Single.png"/>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594277" y="3928355"/>
            <a:ext cx="2229431" cy="10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 name="Picture 10" descr="Server-Virtual-Single.png"/>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5945148" y="3928355"/>
            <a:ext cx="2229431" cy="10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 name="Picture 118" descr="Application-cyan.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248100" y="3737679"/>
            <a:ext cx="1114715" cy="5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 name="Picture 119" descr="Application-red.png"/>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248100" y="3734104"/>
            <a:ext cx="1114715" cy="57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 name="Picture 120" descr="Server-Virtual-Single.png"/>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594277" y="3585137"/>
            <a:ext cx="2229431" cy="101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 name="Picture 3"/>
          <p:cNvPicPr>
            <a:picLocks noChangeAspect="1" noChangeArrowheads="1"/>
          </p:cNvPicPr>
          <p:nvPr/>
        </p:nvPicPr>
        <p:blipFill>
          <a:blip r:embed="rId13" cstate="screen">
            <a:extLst>
              <a:ext uri="{28A0092B-C50C-407E-A947-70E740481C1C}">
                <a14:useLocalDpi xmlns:a14="http://schemas.microsoft.com/office/drawing/2010/main"/>
              </a:ext>
            </a:extLst>
          </a:blip>
          <a:stretch>
            <a:fillRect/>
          </a:stretch>
        </p:blipFill>
        <p:spPr bwMode="auto">
          <a:xfrm>
            <a:off x="5490007" y="3190118"/>
            <a:ext cx="1687421" cy="357171"/>
          </a:xfrm>
          <a:prstGeom prst="rect">
            <a:avLst/>
          </a:prstGeom>
          <a:noFill/>
          <a:ln>
            <a:noFill/>
          </a:ln>
          <a:effectLst/>
          <a:extLst/>
        </p:spPr>
      </p:pic>
      <p:sp>
        <p:nvSpPr>
          <p:cNvPr id="42" name="Slide Number Placeholder 3"/>
          <p:cNvSpPr>
            <a:spLocks noGrp="1"/>
          </p:cNvSpPr>
          <p:nvPr>
            <p:ph type="sldNum" sz="quarter" idx="4"/>
          </p:nvPr>
        </p:nvSpPr>
        <p:spPr>
          <a:xfrm>
            <a:off x="449909" y="6365985"/>
            <a:ext cx="242070" cy="199571"/>
          </a:xfrm>
        </p:spPr>
        <p:txBody>
          <a:bodyPr/>
          <a:lstStyle/>
          <a:p>
            <a:fld id="{02B51FD2-AF65-4559-B5BB-AE7FBFFEA02E}" type="slidenum">
              <a:rPr lang="en-US" smtClean="0">
                <a:latin typeface="Verdana" pitchFamily="34" charset="0"/>
                <a:cs typeface="Verdana" pitchFamily="34" charset="0"/>
              </a:rPr>
              <a:pPr/>
              <a:t>10</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43" name="Footer Placeholder 4"/>
          <p:cNvSpPr>
            <a:spLocks noGrp="1"/>
          </p:cNvSpPr>
          <p:nvPr>
            <p:ph type="ftr" sz="quarter" idx="3"/>
          </p:nvPr>
        </p:nvSpPr>
        <p:spPr>
          <a:xfrm>
            <a:off x="694038" y="6364388"/>
            <a:ext cx="2895600" cy="201168"/>
          </a:xfrm>
        </p:spPr>
        <p:txBody>
          <a:bodyPr/>
          <a:lstStyle/>
          <a:p>
            <a:r>
              <a:rPr lang="en-US" dirty="0"/>
              <a:t>Selling the Strategic Roadmap for Dynamic Datacenter Services</a:t>
            </a:r>
          </a:p>
        </p:txBody>
      </p:sp>
    </p:spTree>
    <p:extLst>
      <p:ext uri="{BB962C8B-B14F-4D97-AF65-F5344CB8AC3E}">
        <p14:creationId xmlns:p14="http://schemas.microsoft.com/office/powerpoint/2010/main" val="3615173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20"/>
                                        </p:tgtEl>
                                        <p:attrNameLst>
                                          <p:attrName>style.visibility</p:attrName>
                                        </p:attrNameLst>
                                      </p:cBhvr>
                                      <p:to>
                                        <p:strVal val="visible"/>
                                      </p:to>
                                    </p:set>
                                    <p:animEffect transition="in" filter="dissolve">
                                      <p:cBhvr>
                                        <p:cTn id="12" dur="500"/>
                                        <p:tgtEl>
                                          <p:spTgt spid="120"/>
                                        </p:tgtEl>
                                      </p:cBhvr>
                                    </p:animEffect>
                                  </p:childTnLst>
                                </p:cTn>
                              </p:par>
                            </p:childTnLst>
                          </p:cTn>
                        </p:par>
                        <p:par>
                          <p:cTn id="13" fill="hold">
                            <p:stCondLst>
                              <p:cond delay="500"/>
                            </p:stCondLst>
                            <p:childTnLst>
                              <p:par>
                                <p:cTn id="14" presetID="1" presetClass="exit" presetSubtype="0" fill="hold" nodeType="afterEffect">
                                  <p:stCondLst>
                                    <p:cond delay="0"/>
                                  </p:stCondLst>
                                  <p:childTnLst>
                                    <p:set>
                                      <p:cBhvr>
                                        <p:cTn id="15" dur="1" fill="hold">
                                          <p:stCondLst>
                                            <p:cond delay="0"/>
                                          </p:stCondLst>
                                        </p:cTn>
                                        <p:tgtEl>
                                          <p:spTgt spid="119"/>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fade">
                                      <p:cBhvr>
                                        <p:cTn id="18" dur="500"/>
                                        <p:tgtEl>
                                          <p:spTgt spid="82"/>
                                        </p:tgtEl>
                                      </p:cBhvr>
                                    </p:animEffect>
                                  </p:childTnLst>
                                </p:cTn>
                              </p:par>
                            </p:childTnLst>
                          </p:cTn>
                        </p:par>
                        <p:par>
                          <p:cTn id="19" fill="hold">
                            <p:stCondLst>
                              <p:cond delay="1000"/>
                            </p:stCondLst>
                            <p:childTnLst>
                              <p:par>
                                <p:cTn id="20" presetID="23" presetClass="entr" presetSubtype="16" fill="hold" nodeType="afterEffect">
                                  <p:stCondLst>
                                    <p:cond delay="0"/>
                                  </p:stCondLst>
                                  <p:childTnLst>
                                    <p:set>
                                      <p:cBhvr>
                                        <p:cTn id="21" dur="1" fill="hold">
                                          <p:stCondLst>
                                            <p:cond delay="0"/>
                                          </p:stCondLst>
                                        </p:cTn>
                                        <p:tgtEl>
                                          <p:spTgt spid="115"/>
                                        </p:tgtEl>
                                        <p:attrNameLst>
                                          <p:attrName>style.visibility</p:attrName>
                                        </p:attrNameLst>
                                      </p:cBhvr>
                                      <p:to>
                                        <p:strVal val="visible"/>
                                      </p:to>
                                    </p:set>
                                    <p:anim calcmode="lin" valueType="num">
                                      <p:cBhvr>
                                        <p:cTn id="22" dur="500" fill="hold"/>
                                        <p:tgtEl>
                                          <p:spTgt spid="115"/>
                                        </p:tgtEl>
                                        <p:attrNameLst>
                                          <p:attrName>ppt_w</p:attrName>
                                        </p:attrNameLst>
                                      </p:cBhvr>
                                      <p:tavLst>
                                        <p:tav tm="0">
                                          <p:val>
                                            <p:fltVal val="0"/>
                                          </p:val>
                                        </p:tav>
                                        <p:tav tm="100000">
                                          <p:val>
                                            <p:strVal val="#ppt_w"/>
                                          </p:val>
                                        </p:tav>
                                      </p:tavLst>
                                    </p:anim>
                                    <p:anim calcmode="lin" valueType="num">
                                      <p:cBhvr>
                                        <p:cTn id="23" dur="500" fill="hold"/>
                                        <p:tgtEl>
                                          <p:spTgt spid="115"/>
                                        </p:tgtEl>
                                        <p:attrNameLst>
                                          <p:attrName>ppt_h</p:attrName>
                                        </p:attrNameLst>
                                      </p:cBhvr>
                                      <p:tavLst>
                                        <p:tav tm="0">
                                          <p:val>
                                            <p:fltVal val="0"/>
                                          </p:val>
                                        </p:tav>
                                        <p:tav tm="100000">
                                          <p:val>
                                            <p:strVal val="#ppt_h"/>
                                          </p:val>
                                        </p:tav>
                                      </p:tavLst>
                                    </p:anim>
                                  </p:childTnLst>
                                </p:cTn>
                              </p:par>
                            </p:childTnLst>
                          </p:cTn>
                        </p:par>
                        <p:par>
                          <p:cTn id="24" fill="hold">
                            <p:stCondLst>
                              <p:cond delay="1500"/>
                            </p:stCondLst>
                            <p:childTnLst>
                              <p:par>
                                <p:cTn id="25" presetID="0" presetClass="path" presetSubtype="0" accel="50000" decel="50000" fill="hold" nodeType="afterEffect">
                                  <p:stCondLst>
                                    <p:cond delay="0"/>
                                  </p:stCondLst>
                                  <p:childTnLst>
                                    <p:animMotion origin="layout" path="M 0 0 L 0.3 0.05552 " pathEditMode="relative" ptsTypes="AA">
                                      <p:cBhvr>
                                        <p:cTn id="26" dur="1000" fill="hold"/>
                                        <p:tgtEl>
                                          <p:spTgt spid="120"/>
                                        </p:tgtEl>
                                        <p:attrNameLst>
                                          <p:attrName>ppt_x</p:attrName>
                                          <p:attrName>ppt_y</p:attrName>
                                        </p:attrNameLst>
                                      </p:cBhvr>
                                    </p:animMotion>
                                  </p:childTnLst>
                                </p:cTn>
                              </p:par>
                              <p:par>
                                <p:cTn id="27" presetID="0" presetClass="path" presetSubtype="0" accel="50000" decel="50000" fill="hold" nodeType="withEffect">
                                  <p:stCondLst>
                                    <p:cond delay="0"/>
                                  </p:stCondLst>
                                  <p:childTnLst>
                                    <p:animMotion origin="layout" path="M 0 0 L 0.3 0.05552 " pathEditMode="relative" ptsTypes="AA">
                                      <p:cBhvr>
                                        <p:cTn id="28" dur="1000" fill="hold"/>
                                        <p:tgtEl>
                                          <p:spTgt spid="121"/>
                                        </p:tgtEl>
                                        <p:attrNameLst>
                                          <p:attrName>ppt_x</p:attrName>
                                          <p:attrName>ppt_y</p:attrName>
                                        </p:attrNameLst>
                                      </p:cBhvr>
                                    </p:animMotion>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16"/>
                                        </p:tgtEl>
                                        <p:attrNameLst>
                                          <p:attrName>style.visibility</p:attrName>
                                        </p:attrNameLst>
                                      </p:cBhvr>
                                      <p:to>
                                        <p:strVal val="visible"/>
                                      </p:to>
                                    </p:set>
                                    <p:animEffect transition="in" filter="fade">
                                      <p:cBhvr>
                                        <p:cTn id="32" dur="2000"/>
                                        <p:tgtEl>
                                          <p:spTgt spid="116"/>
                                        </p:tgtEl>
                                      </p:cBhvr>
                                    </p:animEffect>
                                  </p:childTnLst>
                                </p:cTn>
                              </p:par>
                              <p:par>
                                <p:cTn id="33" presetID="10" presetClass="exit" presetSubtype="0" fill="hold" nodeType="withEffect">
                                  <p:stCondLst>
                                    <p:cond delay="0"/>
                                  </p:stCondLst>
                                  <p:childTnLst>
                                    <p:animEffect transition="out" filter="fade">
                                      <p:cBhvr>
                                        <p:cTn id="34" dur="2000"/>
                                        <p:tgtEl>
                                          <p:spTgt spid="120"/>
                                        </p:tgtEl>
                                      </p:cBhvr>
                                    </p:animEffect>
                                    <p:set>
                                      <p:cBhvr>
                                        <p:cTn id="35" dur="1" fill="hold">
                                          <p:stCondLst>
                                            <p:cond delay="1999"/>
                                          </p:stCondLst>
                                        </p:cTn>
                                        <p:tgtEl>
                                          <p:spTgt spid="120"/>
                                        </p:tgtEl>
                                        <p:attrNameLst>
                                          <p:attrName>style.visibility</p:attrName>
                                        </p:attrNameLst>
                                      </p:cBhvr>
                                      <p:to>
                                        <p:strVal val="hidden"/>
                                      </p:to>
                                    </p:set>
                                  </p:childTnLst>
                                </p:cTn>
                              </p:par>
                              <p:par>
                                <p:cTn id="36" presetID="23" presetClass="exit" presetSubtype="32" fill="hold" nodeType="withEffect">
                                  <p:stCondLst>
                                    <p:cond delay="0"/>
                                  </p:stCondLst>
                                  <p:childTnLst>
                                    <p:anim calcmode="lin" valueType="num">
                                      <p:cBhvr>
                                        <p:cTn id="37" dur="500"/>
                                        <p:tgtEl>
                                          <p:spTgt spid="115"/>
                                        </p:tgtEl>
                                        <p:attrNameLst>
                                          <p:attrName>ppt_w</p:attrName>
                                        </p:attrNameLst>
                                      </p:cBhvr>
                                      <p:tavLst>
                                        <p:tav tm="0">
                                          <p:val>
                                            <p:strVal val="ppt_w"/>
                                          </p:val>
                                        </p:tav>
                                        <p:tav tm="100000">
                                          <p:val>
                                            <p:fltVal val="0"/>
                                          </p:val>
                                        </p:tav>
                                      </p:tavLst>
                                    </p:anim>
                                    <p:anim calcmode="lin" valueType="num">
                                      <p:cBhvr>
                                        <p:cTn id="38" dur="500"/>
                                        <p:tgtEl>
                                          <p:spTgt spid="115"/>
                                        </p:tgtEl>
                                        <p:attrNameLst>
                                          <p:attrName>ppt_h</p:attrName>
                                        </p:attrNameLst>
                                      </p:cBhvr>
                                      <p:tavLst>
                                        <p:tav tm="0">
                                          <p:val>
                                            <p:strVal val="ppt_h"/>
                                          </p:val>
                                        </p:tav>
                                        <p:tav tm="100000">
                                          <p:val>
                                            <p:fltVal val="0"/>
                                          </p:val>
                                        </p:tav>
                                      </p:tavLst>
                                    </p:anim>
                                    <p:set>
                                      <p:cBhvr>
                                        <p:cTn id="39" dur="1" fill="hold">
                                          <p:stCondLst>
                                            <p:cond delay="499"/>
                                          </p:stCondLst>
                                        </p:cTn>
                                        <p:tgtEl>
                                          <p:spTgt spid="115"/>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82"/>
                                        </p:tgtEl>
                                      </p:cBhvr>
                                    </p:animEffect>
                                    <p:set>
                                      <p:cBhvr>
                                        <p:cTn id="42" dur="1" fill="hold">
                                          <p:stCondLst>
                                            <p:cond delay="499"/>
                                          </p:stCondLst>
                                        </p:cTn>
                                        <p:tgtEl>
                                          <p:spTgt spid="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Continued Innovation</a:t>
            </a:r>
            <a:br>
              <a:rPr lang="en-US" dirty="0" smtClean="0"/>
            </a:br>
            <a:r>
              <a:rPr lang="en-US" sz="1600" dirty="0" smtClean="0"/>
              <a:t>Windows Server 2008 </a:t>
            </a:r>
            <a:r>
              <a:rPr lang="en-US" sz="1600" b="1" dirty="0" smtClean="0"/>
              <a:t>R2</a:t>
            </a:r>
            <a:r>
              <a:rPr lang="en-US" sz="1600" dirty="0" smtClean="0"/>
              <a:t> Hyper-V with Virtual Machine Manager 2008 </a:t>
            </a:r>
            <a:r>
              <a:rPr lang="en-US" sz="1600" b="1" dirty="0" smtClean="0"/>
              <a:t>R2</a:t>
            </a:r>
            <a:r>
              <a:rPr lang="en-US" sz="1600" dirty="0" smtClean="0"/>
              <a:t>\SMSD</a:t>
            </a:r>
            <a:endParaRPr lang="en-US" sz="1600" dirty="0"/>
          </a:p>
        </p:txBody>
      </p:sp>
      <p:sp>
        <p:nvSpPr>
          <p:cNvPr id="32" name="Rounded Rectangle 31"/>
          <p:cNvSpPr>
            <a:spLocks noChangeAspect="1"/>
          </p:cNvSpPr>
          <p:nvPr/>
        </p:nvSpPr>
        <p:spPr bwMode="auto">
          <a:xfrm>
            <a:off x="455613" y="4967916"/>
            <a:ext cx="5383924" cy="863483"/>
          </a:xfrm>
          <a:prstGeom prst="roundRect">
            <a:avLst>
              <a:gd name="adj" fmla="val 0"/>
            </a:avLst>
          </a:prstGeom>
          <a:solidFill>
            <a:schemeClr val="accent2"/>
          </a:solidFill>
        </p:spPr>
        <p:txBody>
          <a:bodyPr wrap="square" lIns="68607" tIns="34304" rIns="68607" bIns="34304" anchor="ctr" anchorCtr="0">
            <a:noAutofit/>
          </a:bodyPr>
          <a:lstStyle/>
          <a:p>
            <a:pPr>
              <a:lnSpc>
                <a:spcPct val="90000"/>
              </a:lnSpc>
              <a:spcBef>
                <a:spcPct val="20000"/>
              </a:spcBef>
            </a:pPr>
            <a:endParaRPr lang="en-US" sz="2100" b="1" dirty="0">
              <a:gradFill>
                <a:gsLst>
                  <a:gs pos="0">
                    <a:srgbClr val="FFFFFF"/>
                  </a:gs>
                  <a:gs pos="86000">
                    <a:srgbClr val="FFFFFF"/>
                  </a:gs>
                </a:gsLst>
                <a:lin ang="5400000" scaled="0"/>
              </a:gradFill>
              <a:ea typeface="ＭＳ Ｐゴシック" pitchFamily="-65" charset="-128"/>
            </a:endParaRPr>
          </a:p>
        </p:txBody>
      </p:sp>
      <p:sp>
        <p:nvSpPr>
          <p:cNvPr id="49" name="Text Placeholder 2"/>
          <p:cNvSpPr txBox="1">
            <a:spLocks/>
          </p:cNvSpPr>
          <p:nvPr/>
        </p:nvSpPr>
        <p:spPr>
          <a:xfrm>
            <a:off x="569907" y="5035589"/>
            <a:ext cx="4336478" cy="695575"/>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Clr>
                <a:schemeClr val="bg2"/>
              </a:buClr>
              <a:buSzPct val="90000"/>
              <a:buFont typeface="Arial" pitchFamily="34" charset="0"/>
              <a:buNone/>
              <a:defRPr sz="1800" kern="1200">
                <a:gradFill>
                  <a:gsLst>
                    <a:gs pos="0">
                      <a:schemeClr val="tx2"/>
                    </a:gs>
                    <a:gs pos="86000">
                      <a:schemeClr val="tx2"/>
                    </a:gs>
                  </a:gsLst>
                  <a:lin ang="5400000" scaled="0"/>
                </a:gradFill>
                <a:latin typeface="Segoe UI Semibold" pitchFamily="34" charset="0"/>
                <a:ea typeface="+mn-ea"/>
                <a:cs typeface="+mn-cs"/>
              </a:defRPr>
            </a:lvl1pPr>
            <a:lvl2pPr marL="228600" indent="-228600" algn="l" defTabSz="914363" rtl="0" eaLnBrk="1" latinLnBrk="0" hangingPunct="1">
              <a:lnSpc>
                <a:spcPct val="90000"/>
              </a:lnSpc>
              <a:spcBef>
                <a:spcPct val="20000"/>
              </a:spcBef>
              <a:buClr>
                <a:schemeClr val="bg2"/>
              </a:buClr>
              <a:buSzPct val="90000"/>
              <a:buFont typeface="Arial" pitchFamily="34" charset="0"/>
              <a:buChar char="•"/>
              <a:defRPr sz="1600" kern="1200">
                <a:gradFill>
                  <a:gsLst>
                    <a:gs pos="0">
                      <a:schemeClr val="tx2"/>
                    </a:gs>
                    <a:gs pos="86000">
                      <a:schemeClr val="tx2"/>
                    </a:gs>
                  </a:gsLst>
                  <a:lin ang="5400000" scaled="0"/>
                </a:gradFill>
                <a:latin typeface="+mn-lt"/>
                <a:ea typeface="+mn-ea"/>
                <a:cs typeface="+mn-cs"/>
              </a:defRPr>
            </a:lvl2pPr>
            <a:lvl3pPr marL="457200" indent="-228600" algn="l" defTabSz="914363" rtl="0" eaLnBrk="1" latinLnBrk="0" hangingPunct="1">
              <a:lnSpc>
                <a:spcPct val="90000"/>
              </a:lnSpc>
              <a:spcBef>
                <a:spcPct val="20000"/>
              </a:spcBef>
              <a:buClr>
                <a:schemeClr val="bg2"/>
              </a:buClr>
              <a:buSzPct val="90000"/>
              <a:buFont typeface="Segoe UI" pitchFamily="34" charset="0"/>
              <a:buChar char="−"/>
              <a:defRPr sz="1600" kern="1200">
                <a:gradFill>
                  <a:gsLst>
                    <a:gs pos="0">
                      <a:schemeClr val="tx2"/>
                    </a:gs>
                    <a:gs pos="86000">
                      <a:schemeClr val="tx2"/>
                    </a:gs>
                  </a:gsLst>
                  <a:lin ang="5400000" scaled="0"/>
                </a:gradFill>
                <a:latin typeface="+mn-lt"/>
                <a:ea typeface="+mn-ea"/>
                <a:cs typeface="+mn-cs"/>
              </a:defRPr>
            </a:lvl3pPr>
            <a:lvl4pPr marL="627063" indent="-169863" algn="l" defTabSz="914363" rtl="0" eaLnBrk="1" latinLnBrk="0" hangingPunct="1">
              <a:lnSpc>
                <a:spcPct val="90000"/>
              </a:lnSpc>
              <a:spcBef>
                <a:spcPct val="20000"/>
              </a:spcBef>
              <a:buClr>
                <a:schemeClr val="accent1"/>
              </a:buClr>
              <a:buSzPct val="90000"/>
              <a:buFont typeface="Arial" pitchFamily="34" charset="0"/>
              <a:buChar char="•"/>
              <a:defRPr sz="1600" kern="1200">
                <a:gradFill>
                  <a:gsLst>
                    <a:gs pos="0">
                      <a:schemeClr val="tx2"/>
                    </a:gs>
                    <a:gs pos="86000">
                      <a:schemeClr val="tx2"/>
                    </a:gs>
                  </a:gsLst>
                  <a:lin ang="5400000" scaled="0"/>
                </a:gradFill>
                <a:latin typeface="+mn-lt"/>
                <a:ea typeface="+mn-ea"/>
                <a:cs typeface="+mn-cs"/>
              </a:defRPr>
            </a:lvl4pPr>
            <a:lvl5pPr marL="804863" indent="-177800" algn="l" defTabSz="914363" rtl="0" eaLnBrk="1" latinLnBrk="0" hangingPunct="1">
              <a:lnSpc>
                <a:spcPct val="90000"/>
              </a:lnSpc>
              <a:spcBef>
                <a:spcPct val="20000"/>
              </a:spcBef>
              <a:buClr>
                <a:schemeClr val="accent1"/>
              </a:buClr>
              <a:buSzPct val="90000"/>
              <a:buFont typeface="Arial" pitchFamily="34" charset="0"/>
              <a:buChar char="•"/>
              <a:defRPr sz="1600" kern="1200">
                <a:gradFill>
                  <a:gsLst>
                    <a:gs pos="0">
                      <a:schemeClr val="tx2"/>
                    </a:gs>
                    <a:gs pos="86000">
                      <a:schemeClr val="tx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buNone/>
            </a:pPr>
            <a:r>
              <a:rPr lang="en-US" b="1" dirty="0">
                <a:solidFill>
                  <a:schemeClr val="bg1"/>
                </a:solidFill>
              </a:rPr>
              <a:t>Greater Scalability</a:t>
            </a:r>
          </a:p>
          <a:p>
            <a:pPr marL="174625" lvl="1" indent="-174625">
              <a:buClr>
                <a:schemeClr val="bg1"/>
              </a:buClr>
            </a:pPr>
            <a:r>
              <a:rPr lang="en-US" sz="1400" dirty="0">
                <a:solidFill>
                  <a:schemeClr val="bg1"/>
                </a:solidFill>
              </a:rPr>
              <a:t>At 64 logical processor support</a:t>
            </a:r>
          </a:p>
          <a:p>
            <a:pPr marL="174625" lvl="1" indent="-174625">
              <a:buClr>
                <a:schemeClr val="bg1"/>
              </a:buClr>
            </a:pPr>
            <a:r>
              <a:rPr lang="en-US" sz="1400" dirty="0">
                <a:solidFill>
                  <a:schemeClr val="bg1"/>
                </a:solidFill>
              </a:rPr>
              <a:t>Enhance green IT with core parking</a:t>
            </a:r>
          </a:p>
        </p:txBody>
      </p:sp>
      <p:sp>
        <p:nvSpPr>
          <p:cNvPr id="51" name="Rounded Rectangle 50"/>
          <p:cNvSpPr>
            <a:spLocks noChangeAspect="1"/>
          </p:cNvSpPr>
          <p:nvPr/>
        </p:nvSpPr>
        <p:spPr bwMode="auto">
          <a:xfrm>
            <a:off x="455613" y="1601788"/>
            <a:ext cx="5383924" cy="1825992"/>
          </a:xfrm>
          <a:prstGeom prst="roundRect">
            <a:avLst>
              <a:gd name="adj" fmla="val 0"/>
            </a:avLst>
          </a:prstGeom>
          <a:solidFill>
            <a:schemeClr val="accent2"/>
          </a:solidFill>
        </p:spPr>
        <p:txBody>
          <a:bodyPr wrap="square" anchor="ctr" anchorCtr="0">
            <a:noAutofit/>
          </a:bodyPr>
          <a:lstStyle/>
          <a:p>
            <a:pPr>
              <a:lnSpc>
                <a:spcPct val="90000"/>
              </a:lnSpc>
              <a:spcBef>
                <a:spcPct val="20000"/>
              </a:spcBef>
            </a:pPr>
            <a:endParaRPr lang="en-US" sz="2100" b="1" dirty="0">
              <a:gradFill>
                <a:gsLst>
                  <a:gs pos="0">
                    <a:srgbClr val="FFFFFF"/>
                  </a:gs>
                  <a:gs pos="86000">
                    <a:srgbClr val="FFFFFF"/>
                  </a:gs>
                </a:gsLst>
                <a:lin ang="5400000" scaled="0"/>
              </a:gradFill>
              <a:ea typeface="ＭＳ Ｐゴシック" pitchFamily="-65" charset="-128"/>
            </a:endParaRPr>
          </a:p>
        </p:txBody>
      </p:sp>
      <p:sp>
        <p:nvSpPr>
          <p:cNvPr id="52" name="Rectangle 33"/>
          <p:cNvSpPr>
            <a:spLocks noChangeArrowheads="1"/>
          </p:cNvSpPr>
          <p:nvPr/>
        </p:nvSpPr>
        <p:spPr bwMode="auto">
          <a:xfrm>
            <a:off x="578097" y="1685700"/>
            <a:ext cx="5029200"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lvl="1">
              <a:lnSpc>
                <a:spcPct val="90000"/>
              </a:lnSpc>
              <a:spcBef>
                <a:spcPct val="20000"/>
              </a:spcBef>
              <a:buClr>
                <a:schemeClr val="bg2"/>
              </a:buClr>
              <a:buSzPct val="90000"/>
            </a:pPr>
            <a:r>
              <a:rPr lang="en-US" sz="1600" b="1" dirty="0">
                <a:solidFill>
                  <a:schemeClr val="bg1"/>
                </a:solidFill>
              </a:rPr>
              <a:t>Better flexibility</a:t>
            </a:r>
          </a:p>
          <a:p>
            <a:pPr marL="174625" lvl="1" indent="-174625">
              <a:lnSpc>
                <a:spcPct val="90000"/>
              </a:lnSpc>
              <a:spcBef>
                <a:spcPct val="20000"/>
              </a:spcBef>
              <a:buClr>
                <a:schemeClr val="bg1"/>
              </a:buClr>
              <a:buSzPct val="90000"/>
              <a:buFont typeface="Arial" pitchFamily="34" charset="0"/>
              <a:buChar char="•"/>
            </a:pPr>
            <a:r>
              <a:rPr lang="en-US" sz="1400" dirty="0">
                <a:solidFill>
                  <a:schemeClr val="bg1"/>
                </a:solidFill>
              </a:rPr>
              <a:t>Live migration</a:t>
            </a:r>
          </a:p>
          <a:p>
            <a:pPr marL="174625" lvl="1" indent="-174625">
              <a:lnSpc>
                <a:spcPct val="90000"/>
              </a:lnSpc>
              <a:spcBef>
                <a:spcPct val="20000"/>
              </a:spcBef>
              <a:buClr>
                <a:schemeClr val="bg1"/>
              </a:buClr>
              <a:buSzPct val="90000"/>
              <a:buFont typeface="Arial" pitchFamily="34" charset="0"/>
              <a:buChar char="•"/>
            </a:pPr>
            <a:r>
              <a:rPr lang="en-US" sz="1400" dirty="0">
                <a:solidFill>
                  <a:schemeClr val="bg1"/>
                </a:solidFill>
              </a:rPr>
              <a:t>Cluster shared volumes</a:t>
            </a:r>
          </a:p>
          <a:p>
            <a:pPr marL="174625" lvl="1" indent="-174625">
              <a:lnSpc>
                <a:spcPct val="90000"/>
              </a:lnSpc>
              <a:spcBef>
                <a:spcPct val="20000"/>
              </a:spcBef>
              <a:buClr>
                <a:schemeClr val="bg1"/>
              </a:buClr>
              <a:buSzPct val="90000"/>
              <a:buFont typeface="Arial" pitchFamily="34" charset="0"/>
              <a:buChar char="•"/>
            </a:pPr>
            <a:r>
              <a:rPr lang="en-US" sz="1400" dirty="0">
                <a:solidFill>
                  <a:schemeClr val="bg1"/>
                </a:solidFill>
              </a:rPr>
              <a:t>Quick storage migration</a:t>
            </a:r>
          </a:p>
          <a:p>
            <a:pPr marL="174625" lvl="1" indent="-174625">
              <a:lnSpc>
                <a:spcPct val="90000"/>
              </a:lnSpc>
              <a:spcBef>
                <a:spcPct val="20000"/>
              </a:spcBef>
              <a:buClr>
                <a:schemeClr val="bg1"/>
              </a:buClr>
              <a:buSzPct val="90000"/>
              <a:buFont typeface="Arial" pitchFamily="34" charset="0"/>
              <a:buChar char="•"/>
            </a:pPr>
            <a:r>
              <a:rPr lang="en-US" sz="1400" dirty="0">
                <a:solidFill>
                  <a:schemeClr val="bg1"/>
                </a:solidFill>
              </a:rPr>
              <a:t>Hot add/remove of storage</a:t>
            </a:r>
          </a:p>
          <a:p>
            <a:pPr marL="174625" lvl="1" indent="-174625">
              <a:lnSpc>
                <a:spcPct val="90000"/>
              </a:lnSpc>
              <a:spcBef>
                <a:spcPct val="20000"/>
              </a:spcBef>
              <a:buClr>
                <a:schemeClr val="bg1"/>
              </a:buClr>
              <a:buSzPct val="90000"/>
              <a:buFont typeface="Arial" pitchFamily="34" charset="0"/>
              <a:buChar char="•"/>
            </a:pPr>
            <a:r>
              <a:rPr lang="en-US" sz="1400" dirty="0">
                <a:solidFill>
                  <a:schemeClr val="bg1"/>
                </a:solidFill>
              </a:rPr>
              <a:t>Processor compatibility mode</a:t>
            </a:r>
          </a:p>
          <a:p>
            <a:pPr marL="174625" lvl="1" indent="-174625">
              <a:lnSpc>
                <a:spcPct val="90000"/>
              </a:lnSpc>
              <a:spcBef>
                <a:spcPct val="20000"/>
              </a:spcBef>
              <a:buClr>
                <a:schemeClr val="bg1"/>
              </a:buClr>
              <a:buSzPct val="90000"/>
              <a:buFont typeface="Arial" pitchFamily="34" charset="0"/>
              <a:buChar char="•"/>
            </a:pPr>
            <a:r>
              <a:rPr lang="en-US" sz="1400" dirty="0">
                <a:solidFill>
                  <a:schemeClr val="bg1"/>
                </a:solidFill>
              </a:rPr>
              <a:t>Boot from VHD</a:t>
            </a:r>
          </a:p>
        </p:txBody>
      </p:sp>
      <p:sp>
        <p:nvSpPr>
          <p:cNvPr id="54" name="Rounded Rectangle 53"/>
          <p:cNvSpPr>
            <a:spLocks noChangeAspect="1"/>
          </p:cNvSpPr>
          <p:nvPr/>
        </p:nvSpPr>
        <p:spPr bwMode="auto">
          <a:xfrm>
            <a:off x="455613" y="3534748"/>
            <a:ext cx="5383924" cy="1330611"/>
          </a:xfrm>
          <a:prstGeom prst="roundRect">
            <a:avLst>
              <a:gd name="adj" fmla="val 0"/>
            </a:avLst>
          </a:prstGeom>
          <a:solidFill>
            <a:schemeClr val="accent2"/>
          </a:solidFill>
        </p:spPr>
        <p:txBody>
          <a:bodyPr wrap="square" anchor="ctr" anchorCtr="0">
            <a:noAutofit/>
          </a:bodyPr>
          <a:lstStyle/>
          <a:p>
            <a:pPr>
              <a:lnSpc>
                <a:spcPct val="90000"/>
              </a:lnSpc>
              <a:spcBef>
                <a:spcPct val="20000"/>
              </a:spcBef>
            </a:pPr>
            <a:endParaRPr lang="en-US" sz="2100" b="1" dirty="0">
              <a:gradFill>
                <a:gsLst>
                  <a:gs pos="0">
                    <a:srgbClr val="FFFFFF"/>
                  </a:gs>
                  <a:gs pos="86000">
                    <a:srgbClr val="FFFFFF"/>
                  </a:gs>
                </a:gsLst>
                <a:lin ang="5400000" scaled="0"/>
              </a:gradFill>
              <a:ea typeface="ＭＳ Ｐゴシック" pitchFamily="-65" charset="-128"/>
            </a:endParaRPr>
          </a:p>
        </p:txBody>
      </p:sp>
      <p:sp>
        <p:nvSpPr>
          <p:cNvPr id="55" name="Rectangle 34"/>
          <p:cNvSpPr>
            <a:spLocks noChangeArrowheads="1"/>
          </p:cNvSpPr>
          <p:nvPr/>
        </p:nvSpPr>
        <p:spPr bwMode="auto">
          <a:xfrm>
            <a:off x="578097" y="3616786"/>
            <a:ext cx="45720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lvl="1">
              <a:lnSpc>
                <a:spcPct val="90000"/>
              </a:lnSpc>
              <a:spcBef>
                <a:spcPct val="20000"/>
              </a:spcBef>
              <a:buClr>
                <a:schemeClr val="bg2"/>
              </a:buClr>
              <a:buSzPct val="90000"/>
            </a:pPr>
            <a:r>
              <a:rPr lang="en-US" sz="1600" b="1" dirty="0">
                <a:solidFill>
                  <a:schemeClr val="bg1"/>
                </a:solidFill>
              </a:rPr>
              <a:t>Improved performance</a:t>
            </a:r>
          </a:p>
          <a:p>
            <a:pPr marL="174625" lvl="1" indent="-174625">
              <a:lnSpc>
                <a:spcPct val="90000"/>
              </a:lnSpc>
              <a:spcBef>
                <a:spcPct val="20000"/>
              </a:spcBef>
              <a:buClr>
                <a:schemeClr val="bg1"/>
              </a:buClr>
              <a:buSzPct val="90000"/>
              <a:buFont typeface="Arial" pitchFamily="34" charset="0"/>
              <a:buChar char="•"/>
            </a:pPr>
            <a:r>
              <a:rPr lang="en-US" sz="1400" dirty="0">
                <a:solidFill>
                  <a:schemeClr val="bg1"/>
                </a:solidFill>
              </a:rPr>
              <a:t>Improved memory management</a:t>
            </a:r>
          </a:p>
          <a:p>
            <a:pPr marL="174625" lvl="1" indent="-174625">
              <a:lnSpc>
                <a:spcPct val="90000"/>
              </a:lnSpc>
              <a:spcBef>
                <a:spcPct val="20000"/>
              </a:spcBef>
              <a:buClr>
                <a:schemeClr val="bg1"/>
              </a:buClr>
              <a:buSzPct val="90000"/>
              <a:buFont typeface="Arial" pitchFamily="34" charset="0"/>
              <a:buChar char="•"/>
            </a:pPr>
            <a:r>
              <a:rPr lang="en-US" sz="1400" dirty="0">
                <a:solidFill>
                  <a:schemeClr val="bg1"/>
                </a:solidFill>
              </a:rPr>
              <a:t>TCP offload support</a:t>
            </a:r>
          </a:p>
          <a:p>
            <a:pPr marL="174625" lvl="1" indent="-174625">
              <a:lnSpc>
                <a:spcPct val="90000"/>
              </a:lnSpc>
              <a:spcBef>
                <a:spcPct val="20000"/>
              </a:spcBef>
              <a:buClr>
                <a:schemeClr val="bg1"/>
              </a:buClr>
              <a:buSzPct val="90000"/>
              <a:buFont typeface="Arial" pitchFamily="34" charset="0"/>
              <a:buChar char="•"/>
            </a:pPr>
            <a:r>
              <a:rPr lang="en-US" sz="1400" dirty="0">
                <a:solidFill>
                  <a:schemeClr val="bg1"/>
                </a:solidFill>
              </a:rPr>
              <a:t>Virtual Machine Queue (VMQ) support</a:t>
            </a:r>
          </a:p>
          <a:p>
            <a:pPr marL="174625" lvl="1" indent="-174625">
              <a:lnSpc>
                <a:spcPct val="90000"/>
              </a:lnSpc>
              <a:spcBef>
                <a:spcPct val="20000"/>
              </a:spcBef>
              <a:buClr>
                <a:schemeClr val="bg1"/>
              </a:buClr>
              <a:buSzPct val="90000"/>
              <a:buFont typeface="Arial" pitchFamily="34" charset="0"/>
              <a:buChar char="•"/>
            </a:pPr>
            <a:r>
              <a:rPr lang="en-US" sz="1400" dirty="0">
                <a:solidFill>
                  <a:schemeClr val="bg1"/>
                </a:solidFill>
              </a:rPr>
              <a:t>Improved networking</a:t>
            </a:r>
          </a:p>
        </p:txBody>
      </p:sp>
      <p:grpSp>
        <p:nvGrpSpPr>
          <p:cNvPr id="56" name="Group 26"/>
          <p:cNvGrpSpPr>
            <a:grpSpLocks/>
          </p:cNvGrpSpPr>
          <p:nvPr/>
        </p:nvGrpSpPr>
        <p:grpSpPr bwMode="auto">
          <a:xfrm>
            <a:off x="6356051" y="1550496"/>
            <a:ext cx="1964260" cy="1044206"/>
            <a:chOff x="7118310" y="1923623"/>
            <a:chExt cx="3763055" cy="1689514"/>
          </a:xfrm>
        </p:grpSpPr>
        <p:pic>
          <p:nvPicPr>
            <p:cNvPr id="57" name="Picture 12" descr="C:\Users\bryons\Pictures\Virtualization Images for PPTs\Server Virtualization.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18310" y="2015061"/>
              <a:ext cx="1489758" cy="1598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12" descr="C:\Users\bryons\Pictures\Virtualization Images for PPTs\Server Virtualization.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391607" y="1923623"/>
              <a:ext cx="1489758" cy="1598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9" name="Group 42"/>
            <p:cNvGrpSpPr>
              <a:grpSpLocks/>
            </p:cNvGrpSpPr>
            <p:nvPr/>
          </p:nvGrpSpPr>
          <p:grpSpPr bwMode="auto">
            <a:xfrm>
              <a:off x="8503157" y="2414047"/>
              <a:ext cx="1046336" cy="557352"/>
              <a:chOff x="1431642" y="6457868"/>
              <a:chExt cx="1055526" cy="637877"/>
            </a:xfrm>
          </p:grpSpPr>
          <p:sp>
            <p:nvSpPr>
              <p:cNvPr id="60" name="Right Arrow 59"/>
              <p:cNvSpPr/>
              <p:nvPr/>
            </p:nvSpPr>
            <p:spPr bwMode="auto">
              <a:xfrm>
                <a:off x="1430983" y="6474779"/>
                <a:ext cx="1055297" cy="620843"/>
              </a:xfrm>
              <a:prstGeom prst="rightArrow">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109728" tIns="54864" rIns="109728" bIns="54864" anchor="ctr"/>
              <a:lstStyle/>
              <a:p>
                <a:pPr defTabSz="891568">
                  <a:defRPr/>
                </a:pPr>
                <a:endParaRPr lang="en-US" dirty="0">
                  <a:solidFill>
                    <a:schemeClr val="tx1"/>
                  </a:solidFill>
                  <a:latin typeface="Segoe" pitchFamily="34" charset="0"/>
                </a:endParaRPr>
              </a:p>
            </p:txBody>
          </p:sp>
          <p:pic>
            <p:nvPicPr>
              <p:cNvPr id="61" name="Picture 9" descr="http://www.iconarchive.com/icons/gort/hardware/RAM-icon.gi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387267">
                <a:off x="1549932" y="6457868"/>
                <a:ext cx="621655" cy="62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62" name="Group 25"/>
          <p:cNvGrpSpPr>
            <a:grpSpLocks/>
          </p:cNvGrpSpPr>
          <p:nvPr/>
        </p:nvGrpSpPr>
        <p:grpSpPr bwMode="auto">
          <a:xfrm>
            <a:off x="6316082" y="4602920"/>
            <a:ext cx="2148409" cy="1228480"/>
            <a:chOff x="7132319" y="3909971"/>
            <a:chExt cx="3565526" cy="2186029"/>
          </a:xfrm>
        </p:grpSpPr>
        <p:pic>
          <p:nvPicPr>
            <p:cNvPr id="63" name="Picture 2" descr="C:\Users\jeffwoo\Documents\Work\Customers &amp; Events\Latest Overview &amp; Roadmap Deck\Virtualization Images for PPTs\Server-3U-Physical-with-Virtualized-Servers-Inside.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914016" y="4618631"/>
              <a:ext cx="783829" cy="687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2" descr="C:\Users\jeffwoo\Documents\Work\Customers &amp; Events\Latest Overview &amp; Roadmap Deck\Virtualization Images for PPTs\Server-3U-Physical-with-Virtualized-Servers-Inside.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132319" y="4572911"/>
              <a:ext cx="818560" cy="718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2" descr="C:\Users\jeffwoo\Documents\Work\Customers &amp; Events\Latest Overview &amp; Roadmap Deck\Virtualization Images for PPTs\Server-3U-Physical-with-Virtualized-Servers-Inside.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049256" y="3909971"/>
              <a:ext cx="793595" cy="696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2" descr="C:\Users\jeffwoo\Documents\Work\Customers &amp; Events\Latest Overview &amp; Roadmap Deck\Virtualization Images for PPTs\Server-3U-Physical-with-Virtualized-Servers-Inside.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865522" y="3909971"/>
              <a:ext cx="790339" cy="69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3" descr="C:\Users\jeffwoo\Documents\Work\Customers &amp; Events\Latest Overview &amp; Roadmap Deck\Virtualization Images for PPTs\Storage Virtualization.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371238" y="5217851"/>
              <a:ext cx="861443" cy="878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8" name="Shape 14"/>
            <p:cNvCxnSpPr>
              <a:stCxn id="64" idx="2"/>
              <a:endCxn id="67" idx="1"/>
            </p:cNvCxnSpPr>
            <p:nvPr/>
          </p:nvCxnSpPr>
          <p:spPr>
            <a:xfrm rot="16200000" flipH="1">
              <a:off x="7774680" y="5059432"/>
              <a:ext cx="364338" cy="829834"/>
            </a:xfrm>
            <a:prstGeom prst="bentConnector2">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69" name="Elbow Connector 68"/>
            <p:cNvCxnSpPr>
              <a:stCxn id="66" idx="2"/>
              <a:endCxn id="67" idx="0"/>
            </p:cNvCxnSpPr>
            <p:nvPr/>
          </p:nvCxnSpPr>
          <p:spPr>
            <a:xfrm rot="16200000" flipH="1">
              <a:off x="8225730" y="4640165"/>
              <a:ext cx="612543" cy="541197"/>
            </a:xfrm>
            <a:prstGeom prst="bentConnector3">
              <a:avLst>
                <a:gd name="adj1" fmla="val 50000"/>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70" name="Elbow Connector 69"/>
            <p:cNvCxnSpPr>
              <a:stCxn id="65" idx="2"/>
              <a:endCxn id="67" idx="0"/>
            </p:cNvCxnSpPr>
            <p:nvPr/>
          </p:nvCxnSpPr>
          <p:spPr>
            <a:xfrm rot="5400000">
              <a:off x="8819001" y="4590368"/>
              <a:ext cx="610267" cy="643068"/>
            </a:xfrm>
            <a:prstGeom prst="bentConnector3">
              <a:avLst>
                <a:gd name="adj1" fmla="val 50000"/>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71" name="Shape 17"/>
            <p:cNvCxnSpPr>
              <a:stCxn id="63" idx="2"/>
              <a:endCxn id="67" idx="3"/>
            </p:cNvCxnSpPr>
            <p:nvPr/>
          </p:nvCxnSpPr>
          <p:spPr>
            <a:xfrm rot="5400000">
              <a:off x="9593987" y="4945291"/>
              <a:ext cx="350675" cy="1071781"/>
            </a:xfrm>
            <a:prstGeom prst="bentConnector2">
              <a:avLst/>
            </a:prstGeom>
            <a:ln w="25400">
              <a:headEnd type="arrow"/>
              <a:tailEnd type="arrow"/>
            </a:ln>
          </p:spPr>
          <p:style>
            <a:lnRef idx="1">
              <a:schemeClr val="accent1"/>
            </a:lnRef>
            <a:fillRef idx="0">
              <a:schemeClr val="accent1"/>
            </a:fillRef>
            <a:effectRef idx="0">
              <a:schemeClr val="accent1"/>
            </a:effectRef>
            <a:fontRef idx="minor">
              <a:schemeClr val="tx1"/>
            </a:fontRef>
          </p:style>
        </p:cxnSp>
      </p:grpSp>
      <p:pic>
        <p:nvPicPr>
          <p:cNvPr id="72" name="Picture 2" descr="C:\Users\jeffwoo\Pictures\Work\Hyper-V RTM\Hyper-V RTM MMC.bmp"/>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310696" y="2594702"/>
            <a:ext cx="2134865" cy="1686445"/>
          </a:xfrm>
          <a:prstGeom prst="rect">
            <a:avLst/>
          </a:prstGeom>
          <a:effectLst/>
          <a:extLst>
            <a:ext uri="{909E8E84-426E-40DD-AFC4-6F175D3DCCD1}">
              <a14:hiddenFill xmlns:a14="http://schemas.microsoft.com/office/drawing/2010/main">
                <a:solidFill>
                  <a:srgbClr val="FFFFFF"/>
                </a:solidFill>
              </a14:hiddenFill>
            </a:ext>
            <a:ext uri="{53640926-AAD7-44D8-BBD7-CCE9431645EC}">
              <a14:shadowObscured xmlns:a14="http://schemas.microsoft.com/office/drawing/2010/main" val="1"/>
            </a:ext>
          </a:extLst>
        </p:spPr>
      </p:pic>
      <p:sp>
        <p:nvSpPr>
          <p:cNvPr id="26" name="Slide Number Placeholder 3"/>
          <p:cNvSpPr>
            <a:spLocks noGrp="1"/>
          </p:cNvSpPr>
          <p:nvPr>
            <p:ph type="sldNum" sz="quarter" idx="4"/>
          </p:nvPr>
        </p:nvSpPr>
        <p:spPr>
          <a:xfrm>
            <a:off x="449909" y="6365985"/>
            <a:ext cx="242070" cy="199571"/>
          </a:xfrm>
        </p:spPr>
        <p:txBody>
          <a:bodyPr/>
          <a:lstStyle/>
          <a:p>
            <a:fld id="{02B51FD2-AF65-4559-B5BB-AE7FBFFEA02E}" type="slidenum">
              <a:rPr lang="en-US" smtClean="0">
                <a:latin typeface="Verdana" pitchFamily="34" charset="0"/>
                <a:cs typeface="Verdana" pitchFamily="34" charset="0"/>
              </a:rPr>
              <a:pPr/>
              <a:t>11</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27" name="Footer Placeholder 4"/>
          <p:cNvSpPr>
            <a:spLocks noGrp="1"/>
          </p:cNvSpPr>
          <p:nvPr>
            <p:ph type="ftr" sz="quarter" idx="3"/>
          </p:nvPr>
        </p:nvSpPr>
        <p:spPr>
          <a:xfrm>
            <a:off x="694038" y="6364388"/>
            <a:ext cx="2895600" cy="201168"/>
          </a:xfrm>
        </p:spPr>
        <p:txBody>
          <a:bodyPr/>
          <a:lstStyle/>
          <a:p>
            <a:r>
              <a:rPr lang="en-US" dirty="0"/>
              <a:t>Selling the Strategic Roadmap for Dynamic Datacenter Services</a:t>
            </a:r>
          </a:p>
        </p:txBody>
      </p:sp>
    </p:spTree>
    <p:extLst>
      <p:ext uri="{BB962C8B-B14F-4D97-AF65-F5344CB8AC3E}">
        <p14:creationId xmlns:p14="http://schemas.microsoft.com/office/powerpoint/2010/main" val="2268488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3"/>
          <p:cNvSpPr>
            <a:spLocks noGrp="1"/>
          </p:cNvSpPr>
          <p:nvPr>
            <p:ph type="title"/>
          </p:nvPr>
        </p:nvSpPr>
        <p:spPr/>
        <p:txBody>
          <a:bodyPr/>
          <a:lstStyle/>
          <a:p>
            <a:r>
              <a:rPr lang="en-US" dirty="0" smtClean="0"/>
              <a:t>Windows Server 2008 R2 SP1</a:t>
            </a:r>
            <a:endParaRPr lang="en-US" dirty="0"/>
          </a:p>
        </p:txBody>
      </p:sp>
      <p:sp>
        <p:nvSpPr>
          <p:cNvPr id="28" name="Content Placeholder 4"/>
          <p:cNvSpPr txBox="1">
            <a:spLocks/>
          </p:cNvSpPr>
          <p:nvPr/>
        </p:nvSpPr>
        <p:spPr>
          <a:xfrm>
            <a:off x="397772" y="5089599"/>
            <a:ext cx="4115872" cy="761747"/>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Clr>
                <a:schemeClr val="bg2"/>
              </a:buClr>
              <a:buSzPct val="90000"/>
              <a:buFont typeface="Arial" pitchFamily="34" charset="0"/>
              <a:buNone/>
              <a:defRPr sz="1800" kern="1200">
                <a:gradFill>
                  <a:gsLst>
                    <a:gs pos="0">
                      <a:schemeClr val="tx2"/>
                    </a:gs>
                    <a:gs pos="86000">
                      <a:schemeClr val="tx2"/>
                    </a:gs>
                  </a:gsLst>
                  <a:lin ang="5400000" scaled="0"/>
                </a:gradFill>
                <a:latin typeface="Segoe UI Semibold" pitchFamily="34" charset="0"/>
                <a:ea typeface="+mn-ea"/>
                <a:cs typeface="+mn-cs"/>
              </a:defRPr>
            </a:lvl1pPr>
            <a:lvl2pPr marL="228600" indent="-228600" algn="l" defTabSz="914363" rtl="0" eaLnBrk="1" latinLnBrk="0" hangingPunct="1">
              <a:lnSpc>
                <a:spcPct val="90000"/>
              </a:lnSpc>
              <a:spcBef>
                <a:spcPct val="20000"/>
              </a:spcBef>
              <a:buClr>
                <a:schemeClr val="bg2"/>
              </a:buClr>
              <a:buSzPct val="90000"/>
              <a:buFont typeface="Arial" pitchFamily="34" charset="0"/>
              <a:buChar char="•"/>
              <a:defRPr sz="1600" kern="1200">
                <a:gradFill>
                  <a:gsLst>
                    <a:gs pos="0">
                      <a:schemeClr val="tx2"/>
                    </a:gs>
                    <a:gs pos="86000">
                      <a:schemeClr val="tx2"/>
                    </a:gs>
                  </a:gsLst>
                  <a:lin ang="5400000" scaled="0"/>
                </a:gradFill>
                <a:latin typeface="+mn-lt"/>
                <a:ea typeface="+mn-ea"/>
                <a:cs typeface="+mn-cs"/>
              </a:defRPr>
            </a:lvl2pPr>
            <a:lvl3pPr marL="457200" indent="-228600" algn="l" defTabSz="914363" rtl="0" eaLnBrk="1" latinLnBrk="0" hangingPunct="1">
              <a:lnSpc>
                <a:spcPct val="90000"/>
              </a:lnSpc>
              <a:spcBef>
                <a:spcPct val="20000"/>
              </a:spcBef>
              <a:buClr>
                <a:schemeClr val="bg2"/>
              </a:buClr>
              <a:buSzPct val="90000"/>
              <a:buFont typeface="Segoe UI" pitchFamily="34" charset="0"/>
              <a:buChar char="−"/>
              <a:defRPr sz="1600" kern="1200">
                <a:gradFill>
                  <a:gsLst>
                    <a:gs pos="0">
                      <a:schemeClr val="tx2"/>
                    </a:gs>
                    <a:gs pos="86000">
                      <a:schemeClr val="tx2"/>
                    </a:gs>
                  </a:gsLst>
                  <a:lin ang="5400000" scaled="0"/>
                </a:gradFill>
                <a:latin typeface="+mn-lt"/>
                <a:ea typeface="+mn-ea"/>
                <a:cs typeface="+mn-cs"/>
              </a:defRPr>
            </a:lvl3pPr>
            <a:lvl4pPr marL="627063" indent="-169863" algn="l" defTabSz="914363" rtl="0" eaLnBrk="1" latinLnBrk="0" hangingPunct="1">
              <a:lnSpc>
                <a:spcPct val="90000"/>
              </a:lnSpc>
              <a:spcBef>
                <a:spcPct val="20000"/>
              </a:spcBef>
              <a:buClr>
                <a:schemeClr val="accent1"/>
              </a:buClr>
              <a:buSzPct val="90000"/>
              <a:buFont typeface="Arial" pitchFamily="34" charset="0"/>
              <a:buChar char="•"/>
              <a:defRPr sz="1600" kern="1200">
                <a:gradFill>
                  <a:gsLst>
                    <a:gs pos="0">
                      <a:schemeClr val="tx2"/>
                    </a:gs>
                    <a:gs pos="86000">
                      <a:schemeClr val="tx2"/>
                    </a:gs>
                  </a:gsLst>
                  <a:lin ang="5400000" scaled="0"/>
                </a:gradFill>
                <a:latin typeface="+mn-lt"/>
                <a:ea typeface="+mn-ea"/>
                <a:cs typeface="+mn-cs"/>
              </a:defRPr>
            </a:lvl4pPr>
            <a:lvl5pPr marL="804863" indent="-177800" algn="l" defTabSz="914363" rtl="0" eaLnBrk="1" latinLnBrk="0" hangingPunct="1">
              <a:lnSpc>
                <a:spcPct val="90000"/>
              </a:lnSpc>
              <a:spcBef>
                <a:spcPct val="20000"/>
              </a:spcBef>
              <a:buClr>
                <a:schemeClr val="accent1"/>
              </a:buClr>
              <a:buSzPct val="90000"/>
              <a:buFont typeface="Arial" pitchFamily="34" charset="0"/>
              <a:buChar char="•"/>
              <a:defRPr sz="1600" kern="1200">
                <a:gradFill>
                  <a:gsLst>
                    <a:gs pos="0">
                      <a:schemeClr val="tx2"/>
                    </a:gs>
                    <a:gs pos="86000">
                      <a:schemeClr val="tx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100" smtClean="0">
                <a:solidFill>
                  <a:schemeClr val="tx2"/>
                </a:solidFill>
                <a:latin typeface="+mn-lt"/>
              </a:rPr>
              <a:t>Dynamic Memory allows the allocation of a </a:t>
            </a:r>
            <a:r>
              <a:rPr lang="en-US" sz="1100" b="1" smtClean="0">
                <a:solidFill>
                  <a:schemeClr val="tx2"/>
                </a:solidFill>
                <a:latin typeface="+mn-lt"/>
              </a:rPr>
              <a:t>range of memory</a:t>
            </a:r>
            <a:r>
              <a:rPr lang="en-US" sz="1100" smtClean="0">
                <a:solidFill>
                  <a:schemeClr val="tx2"/>
                </a:solidFill>
                <a:latin typeface="+mn-lt"/>
              </a:rPr>
              <a:t> (min and max) to individual VMs, enabling the system to </a:t>
            </a:r>
            <a:r>
              <a:rPr lang="en-US" sz="1100" b="1" smtClean="0">
                <a:solidFill>
                  <a:schemeClr val="tx2"/>
                </a:solidFill>
                <a:latin typeface="+mn-lt"/>
              </a:rPr>
              <a:t>dynamically adjust</a:t>
            </a:r>
            <a:r>
              <a:rPr lang="en-US" sz="1100" smtClean="0">
                <a:solidFill>
                  <a:schemeClr val="tx2"/>
                </a:solidFill>
                <a:latin typeface="+mn-lt"/>
              </a:rPr>
              <a:t> the VM’s memory usage based on demand. This provides more </a:t>
            </a:r>
            <a:r>
              <a:rPr lang="en-US" sz="1100" b="1" smtClean="0">
                <a:solidFill>
                  <a:schemeClr val="tx2"/>
                </a:solidFill>
                <a:latin typeface="+mn-lt"/>
              </a:rPr>
              <a:t>consistency in system performance </a:t>
            </a:r>
            <a:r>
              <a:rPr lang="en-US" sz="1100" smtClean="0">
                <a:solidFill>
                  <a:schemeClr val="tx2"/>
                </a:solidFill>
                <a:latin typeface="+mn-lt"/>
              </a:rPr>
              <a:t>enabling </a:t>
            </a:r>
            <a:r>
              <a:rPr lang="en-US" sz="1100" b="1" smtClean="0">
                <a:solidFill>
                  <a:schemeClr val="tx2"/>
                </a:solidFill>
                <a:latin typeface="+mn-lt"/>
              </a:rPr>
              <a:t>better manageability </a:t>
            </a:r>
            <a:r>
              <a:rPr lang="en-US" sz="1100" smtClean="0">
                <a:solidFill>
                  <a:schemeClr val="tx2"/>
                </a:solidFill>
                <a:latin typeface="+mn-lt"/>
              </a:rPr>
              <a:t>for administrators</a:t>
            </a:r>
            <a:endParaRPr lang="en-US" sz="1100" dirty="0">
              <a:solidFill>
                <a:schemeClr val="tx2"/>
              </a:solidFill>
              <a:latin typeface="+mn-lt"/>
            </a:endParaRPr>
          </a:p>
        </p:txBody>
      </p:sp>
      <p:sp>
        <p:nvSpPr>
          <p:cNvPr id="36" name="Content Placeholder 5"/>
          <p:cNvSpPr txBox="1">
            <a:spLocks/>
          </p:cNvSpPr>
          <p:nvPr/>
        </p:nvSpPr>
        <p:spPr>
          <a:xfrm>
            <a:off x="4731434" y="5089599"/>
            <a:ext cx="4115872" cy="761747"/>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Clr>
                <a:schemeClr val="bg2"/>
              </a:buClr>
              <a:buSzPct val="90000"/>
              <a:buFont typeface="Arial" pitchFamily="34" charset="0"/>
              <a:buNone/>
              <a:defRPr sz="1800" kern="1200">
                <a:gradFill>
                  <a:gsLst>
                    <a:gs pos="0">
                      <a:schemeClr val="tx2"/>
                    </a:gs>
                    <a:gs pos="86000">
                      <a:schemeClr val="tx2"/>
                    </a:gs>
                  </a:gsLst>
                  <a:lin ang="5400000" scaled="0"/>
                </a:gradFill>
                <a:latin typeface="Segoe UI Semibold" pitchFamily="34" charset="0"/>
                <a:ea typeface="+mn-ea"/>
                <a:cs typeface="+mn-cs"/>
              </a:defRPr>
            </a:lvl1pPr>
            <a:lvl2pPr marL="228600" indent="-228600" algn="l" defTabSz="914363" rtl="0" eaLnBrk="1" latinLnBrk="0" hangingPunct="1">
              <a:lnSpc>
                <a:spcPct val="90000"/>
              </a:lnSpc>
              <a:spcBef>
                <a:spcPct val="20000"/>
              </a:spcBef>
              <a:buClr>
                <a:schemeClr val="bg2"/>
              </a:buClr>
              <a:buSzPct val="90000"/>
              <a:buFont typeface="Arial" pitchFamily="34" charset="0"/>
              <a:buChar char="•"/>
              <a:defRPr sz="1600" kern="1200">
                <a:gradFill>
                  <a:gsLst>
                    <a:gs pos="0">
                      <a:schemeClr val="tx2"/>
                    </a:gs>
                    <a:gs pos="86000">
                      <a:schemeClr val="tx2"/>
                    </a:gs>
                  </a:gsLst>
                  <a:lin ang="5400000" scaled="0"/>
                </a:gradFill>
                <a:latin typeface="+mn-lt"/>
                <a:ea typeface="+mn-ea"/>
                <a:cs typeface="+mn-cs"/>
              </a:defRPr>
            </a:lvl2pPr>
            <a:lvl3pPr marL="457200" indent="-228600" algn="l" defTabSz="914363" rtl="0" eaLnBrk="1" latinLnBrk="0" hangingPunct="1">
              <a:lnSpc>
                <a:spcPct val="90000"/>
              </a:lnSpc>
              <a:spcBef>
                <a:spcPct val="20000"/>
              </a:spcBef>
              <a:buClr>
                <a:schemeClr val="bg2"/>
              </a:buClr>
              <a:buSzPct val="90000"/>
              <a:buFont typeface="Segoe UI" pitchFamily="34" charset="0"/>
              <a:buChar char="−"/>
              <a:defRPr sz="1600" kern="1200">
                <a:gradFill>
                  <a:gsLst>
                    <a:gs pos="0">
                      <a:schemeClr val="tx2"/>
                    </a:gs>
                    <a:gs pos="86000">
                      <a:schemeClr val="tx2"/>
                    </a:gs>
                  </a:gsLst>
                  <a:lin ang="5400000" scaled="0"/>
                </a:gradFill>
                <a:latin typeface="+mn-lt"/>
                <a:ea typeface="+mn-ea"/>
                <a:cs typeface="+mn-cs"/>
              </a:defRPr>
            </a:lvl3pPr>
            <a:lvl4pPr marL="627063" indent="-169863" algn="l" defTabSz="914363" rtl="0" eaLnBrk="1" latinLnBrk="0" hangingPunct="1">
              <a:lnSpc>
                <a:spcPct val="90000"/>
              </a:lnSpc>
              <a:spcBef>
                <a:spcPct val="20000"/>
              </a:spcBef>
              <a:buClr>
                <a:schemeClr val="accent1"/>
              </a:buClr>
              <a:buSzPct val="90000"/>
              <a:buFont typeface="Arial" pitchFamily="34" charset="0"/>
              <a:buChar char="•"/>
              <a:defRPr sz="1600" kern="1200">
                <a:gradFill>
                  <a:gsLst>
                    <a:gs pos="0">
                      <a:schemeClr val="tx2"/>
                    </a:gs>
                    <a:gs pos="86000">
                      <a:schemeClr val="tx2"/>
                    </a:gs>
                  </a:gsLst>
                  <a:lin ang="5400000" scaled="0"/>
                </a:gradFill>
                <a:latin typeface="+mn-lt"/>
                <a:ea typeface="+mn-ea"/>
                <a:cs typeface="+mn-cs"/>
              </a:defRPr>
            </a:lvl4pPr>
            <a:lvl5pPr marL="804863" indent="-177800" algn="l" defTabSz="914363" rtl="0" eaLnBrk="1" latinLnBrk="0" hangingPunct="1">
              <a:lnSpc>
                <a:spcPct val="90000"/>
              </a:lnSpc>
              <a:spcBef>
                <a:spcPct val="20000"/>
              </a:spcBef>
              <a:buClr>
                <a:schemeClr val="accent1"/>
              </a:buClr>
              <a:buSzPct val="90000"/>
              <a:buFont typeface="Arial" pitchFamily="34" charset="0"/>
              <a:buChar char="•"/>
              <a:defRPr sz="1600" kern="1200">
                <a:gradFill>
                  <a:gsLst>
                    <a:gs pos="0">
                      <a:schemeClr val="tx2"/>
                    </a:gs>
                    <a:gs pos="86000">
                      <a:schemeClr val="tx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100" dirty="0" smtClean="0">
                <a:solidFill>
                  <a:schemeClr val="tx2"/>
                </a:solidFill>
                <a:latin typeface="+mn-lt"/>
              </a:rPr>
              <a:t>Microsoft </a:t>
            </a:r>
            <a:r>
              <a:rPr lang="en-US" sz="1100" b="1" dirty="0" err="1" smtClean="0">
                <a:solidFill>
                  <a:schemeClr val="tx2"/>
                </a:solidFill>
                <a:latin typeface="+mn-lt"/>
              </a:rPr>
              <a:t>RemoteFX</a:t>
            </a:r>
            <a:r>
              <a:rPr lang="en-US" sz="1100" b="1" dirty="0" smtClean="0">
                <a:solidFill>
                  <a:schemeClr val="tx2"/>
                </a:solidFill>
                <a:latin typeface="+mn-lt"/>
              </a:rPr>
              <a:t> </a:t>
            </a:r>
            <a:r>
              <a:rPr lang="en-US" sz="1100" dirty="0" smtClean="0">
                <a:solidFill>
                  <a:schemeClr val="tx2"/>
                </a:solidFill>
                <a:latin typeface="+mn-lt"/>
              </a:rPr>
              <a:t>leverages the power of </a:t>
            </a:r>
            <a:r>
              <a:rPr lang="en-US" sz="1100" b="1" dirty="0" smtClean="0">
                <a:solidFill>
                  <a:schemeClr val="tx2"/>
                </a:solidFill>
                <a:latin typeface="+mn-lt"/>
              </a:rPr>
              <a:t>virtualized graphics resources and advanced codecs</a:t>
            </a:r>
            <a:r>
              <a:rPr lang="en-US" sz="1100" dirty="0" smtClean="0">
                <a:solidFill>
                  <a:schemeClr val="tx2"/>
                </a:solidFill>
                <a:latin typeface="+mn-lt"/>
              </a:rPr>
              <a:t> to recreate the fidelity of </a:t>
            </a:r>
            <a:br>
              <a:rPr lang="en-US" sz="1100" dirty="0" smtClean="0">
                <a:solidFill>
                  <a:schemeClr val="tx2"/>
                </a:solidFill>
                <a:latin typeface="+mn-lt"/>
              </a:rPr>
            </a:br>
            <a:r>
              <a:rPr lang="en-US" sz="1100" dirty="0" smtClean="0">
                <a:solidFill>
                  <a:schemeClr val="tx2"/>
                </a:solidFill>
                <a:latin typeface="+mn-lt"/>
              </a:rPr>
              <a:t>hardware-assisted graphics acceleration, including support for 3D content and Windows Aero, on a remote user’s device. This allows </a:t>
            </a:r>
            <a:br>
              <a:rPr lang="en-US" sz="1100" dirty="0" smtClean="0">
                <a:solidFill>
                  <a:schemeClr val="tx2"/>
                </a:solidFill>
                <a:latin typeface="+mn-lt"/>
              </a:rPr>
            </a:br>
            <a:r>
              <a:rPr lang="en-US" sz="1100" dirty="0" smtClean="0">
                <a:solidFill>
                  <a:schemeClr val="tx2"/>
                </a:solidFill>
                <a:latin typeface="+mn-lt"/>
              </a:rPr>
              <a:t>for a local-like, remote </a:t>
            </a:r>
            <a:endParaRPr lang="en-US" sz="1100" dirty="0">
              <a:solidFill>
                <a:schemeClr val="tx2"/>
              </a:solidFill>
              <a:latin typeface="+mn-lt"/>
            </a:endParaRPr>
          </a:p>
        </p:txBody>
      </p:sp>
      <p:sp>
        <p:nvSpPr>
          <p:cNvPr id="39" name="Title 3"/>
          <p:cNvSpPr txBox="1">
            <a:spLocks/>
          </p:cNvSpPr>
          <p:nvPr/>
        </p:nvSpPr>
        <p:spPr>
          <a:xfrm>
            <a:off x="766763" y="1609278"/>
            <a:ext cx="3133099" cy="543428"/>
          </a:xfrm>
          <a:prstGeom prst="rect">
            <a:avLst/>
          </a:prstGeom>
        </p:spPr>
        <p:txBody>
          <a:bodyPr lIns="0" tIns="0" rIns="0" bIns="0">
            <a:normAutofit/>
          </a:bodyPr>
          <a:lstStyle>
            <a:lvl1pPr algn="l" defTabSz="914363" rtl="0" eaLnBrk="1" latinLnBrk="0" hangingPunct="1">
              <a:lnSpc>
                <a:spcPct val="90000"/>
              </a:lnSpc>
              <a:spcBef>
                <a:spcPct val="0"/>
              </a:spcBef>
              <a:buNone/>
              <a:defRPr lang="en-US" sz="3200" b="0" kern="1200" cap="none" spc="-150" dirty="0" smtClean="0">
                <a:ln w="3175">
                  <a:noFill/>
                </a:ln>
                <a:gradFill flip="none" rotWithShape="1">
                  <a:gsLst>
                    <a:gs pos="0">
                      <a:schemeClr val="bg1"/>
                    </a:gs>
                    <a:gs pos="86000">
                      <a:schemeClr val="bg1">
                        <a:lumMod val="85000"/>
                      </a:schemeClr>
                    </a:gs>
                  </a:gsLst>
                  <a:lin ang="5400000" scaled="0"/>
                  <a:tileRect/>
                </a:gradFill>
                <a:effectLst/>
                <a:latin typeface="Segoe Semibold" pitchFamily="34" charset="0"/>
                <a:ea typeface="+mn-ea"/>
                <a:cs typeface="Arial" charset="0"/>
              </a:defRPr>
            </a:lvl1pPr>
          </a:lstStyle>
          <a:p>
            <a:pPr algn="ctr">
              <a:spcBef>
                <a:spcPct val="20000"/>
              </a:spcBef>
              <a:buClr>
                <a:schemeClr val="bg2"/>
              </a:buClr>
              <a:buSzPct val="90000"/>
              <a:defRPr/>
            </a:pPr>
            <a:r>
              <a:rPr lang="en-US" sz="2400" b="1" spc="-75" dirty="0">
                <a:solidFill>
                  <a:schemeClr val="tx2"/>
                </a:solidFill>
                <a:latin typeface="+mn-lt"/>
              </a:rPr>
              <a:t>Dynamic</a:t>
            </a:r>
            <a:r>
              <a:rPr sz="2400" b="1" spc="-75" dirty="0">
                <a:solidFill>
                  <a:schemeClr val="tx2"/>
                </a:solidFill>
                <a:latin typeface="+mn-lt"/>
              </a:rPr>
              <a:t> </a:t>
            </a:r>
            <a:r>
              <a:rPr lang="en-US" sz="2400" b="1" spc="-75" dirty="0">
                <a:solidFill>
                  <a:schemeClr val="tx2"/>
                </a:solidFill>
                <a:latin typeface="+mn-lt"/>
              </a:rPr>
              <a:t>Memory</a:t>
            </a:r>
            <a:r>
              <a:rPr sz="2400" b="1" spc="-75" dirty="0">
                <a:solidFill>
                  <a:schemeClr val="tx2"/>
                </a:solidFill>
                <a:latin typeface="+mn-lt"/>
              </a:rPr>
              <a:t> </a:t>
            </a:r>
          </a:p>
        </p:txBody>
      </p:sp>
      <p:sp>
        <p:nvSpPr>
          <p:cNvPr id="41" name="Title 3"/>
          <p:cNvSpPr txBox="1">
            <a:spLocks/>
          </p:cNvSpPr>
          <p:nvPr/>
        </p:nvSpPr>
        <p:spPr>
          <a:xfrm>
            <a:off x="5699183" y="1609278"/>
            <a:ext cx="2118806" cy="543428"/>
          </a:xfrm>
          <a:prstGeom prst="rect">
            <a:avLst/>
          </a:prstGeom>
        </p:spPr>
        <p:txBody>
          <a:bodyPr lIns="0" tIns="0" rIns="0" bIns="0">
            <a:normAutofit/>
          </a:bodyPr>
          <a:lstStyle>
            <a:lvl1pPr algn="l" defTabSz="914363" rtl="0" eaLnBrk="1" latinLnBrk="0" hangingPunct="1">
              <a:lnSpc>
                <a:spcPct val="90000"/>
              </a:lnSpc>
              <a:spcBef>
                <a:spcPct val="0"/>
              </a:spcBef>
              <a:buNone/>
              <a:defRPr lang="en-US" sz="3200" b="0" kern="1200" cap="none" spc="-150" dirty="0" smtClean="0">
                <a:ln w="3175">
                  <a:noFill/>
                </a:ln>
                <a:gradFill flip="none" rotWithShape="1">
                  <a:gsLst>
                    <a:gs pos="0">
                      <a:schemeClr val="bg1"/>
                    </a:gs>
                    <a:gs pos="86000">
                      <a:schemeClr val="bg1">
                        <a:lumMod val="85000"/>
                      </a:schemeClr>
                    </a:gs>
                  </a:gsLst>
                  <a:lin ang="5400000" scaled="0"/>
                  <a:tileRect/>
                </a:gradFill>
                <a:effectLst/>
                <a:latin typeface="Segoe Semibold" pitchFamily="34" charset="0"/>
                <a:ea typeface="+mn-ea"/>
                <a:cs typeface="Arial" charset="0"/>
              </a:defRPr>
            </a:lvl1pPr>
          </a:lstStyle>
          <a:p>
            <a:pPr algn="ctr">
              <a:spcBef>
                <a:spcPct val="20000"/>
              </a:spcBef>
              <a:buClr>
                <a:schemeClr val="bg2"/>
              </a:buClr>
              <a:buSzPct val="90000"/>
              <a:defRPr/>
            </a:pPr>
            <a:r>
              <a:rPr lang="en-US" sz="2400" b="1" spc="-75" dirty="0" err="1">
                <a:solidFill>
                  <a:schemeClr val="tx2"/>
                </a:solidFill>
                <a:latin typeface="+mn-lt"/>
              </a:rPr>
              <a:t>RemoteFX</a:t>
            </a:r>
            <a:endParaRPr lang="en-US" sz="2400" b="1" spc="-75" dirty="0">
              <a:solidFill>
                <a:schemeClr val="tx2"/>
              </a:solidFill>
              <a:latin typeface="+mn-lt"/>
            </a:endParaRPr>
          </a:p>
        </p:txBody>
      </p:sp>
      <p:grpSp>
        <p:nvGrpSpPr>
          <p:cNvPr id="42" name="Group 41"/>
          <p:cNvGrpSpPr/>
          <p:nvPr/>
        </p:nvGrpSpPr>
        <p:grpSpPr>
          <a:xfrm>
            <a:off x="4953000" y="2028144"/>
            <a:ext cx="3611173" cy="2864911"/>
            <a:chOff x="6040598" y="1783080"/>
            <a:chExt cx="5747543" cy="4556760"/>
          </a:xfrm>
        </p:grpSpPr>
        <p:sp>
          <p:nvSpPr>
            <p:cNvPr id="43" name="Oval 42"/>
            <p:cNvSpPr/>
            <p:nvPr/>
          </p:nvSpPr>
          <p:spPr>
            <a:xfrm>
              <a:off x="6040598" y="3169920"/>
              <a:ext cx="5747543" cy="3169920"/>
            </a:xfrm>
            <a:prstGeom prst="ellipse">
              <a:avLst/>
            </a:prstGeom>
            <a:gradFill>
              <a:gsLst>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anchor="ctr"/>
            <a:lstStyle/>
            <a:p>
              <a:pPr>
                <a:defRPr/>
              </a:pPr>
              <a:endParaRPr lang="en-US" dirty="0">
                <a:solidFill>
                  <a:schemeClr val="tx2"/>
                </a:solidFill>
              </a:endParaRPr>
            </a:p>
          </p:txBody>
        </p:sp>
        <p:grpSp>
          <p:nvGrpSpPr>
            <p:cNvPr id="44" name="Group 23"/>
            <p:cNvGrpSpPr>
              <a:grpSpLocks/>
            </p:cNvGrpSpPr>
            <p:nvPr/>
          </p:nvGrpSpPr>
          <p:grpSpPr bwMode="auto">
            <a:xfrm>
              <a:off x="7625557" y="5349240"/>
              <a:ext cx="2575560" cy="792480"/>
              <a:chOff x="5562600" y="4953000"/>
              <a:chExt cx="1981200" cy="609600"/>
            </a:xfrm>
          </p:grpSpPr>
          <p:pic>
            <p:nvPicPr>
              <p:cNvPr id="49" name="Picture 2" descr="C:\Users\alexbal\Desktop\icons logos\mstsc_256x256.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562600" y="4953000"/>
                <a:ext cx="554088" cy="566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0" name="Group 25"/>
              <p:cNvGrpSpPr>
                <a:grpSpLocks/>
              </p:cNvGrpSpPr>
              <p:nvPr/>
            </p:nvGrpSpPr>
            <p:grpSpPr bwMode="auto">
              <a:xfrm>
                <a:off x="7086600" y="4953000"/>
                <a:ext cx="457200" cy="609600"/>
                <a:chOff x="2895600" y="5638800"/>
                <a:chExt cx="447639" cy="550920"/>
              </a:xfrm>
            </p:grpSpPr>
            <p:pic>
              <p:nvPicPr>
                <p:cNvPr id="53" name="Picture 3" descr="C:\Users\Public\Pictures\Artwork_Imagery\Icons - Illustrations\_WINDOWS SERVER ICONS\Hardware\Virtual Servers 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949368" y="5638800"/>
                  <a:ext cx="308700" cy="55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9" descr="C:\Users\Public\Pictures\Artwork_Imagery\Icons - Illustrations\_VIRTUALIZATION ICONS\Desktop Virtualization.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95600" y="5715000"/>
                  <a:ext cx="447639"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51" name="Straight Arrow Connector 50"/>
              <p:cNvCxnSpPr/>
              <p:nvPr/>
            </p:nvCxnSpPr>
            <p:spPr>
              <a:xfrm>
                <a:off x="6172200" y="5181600"/>
                <a:ext cx="838200" cy="1588"/>
              </a:xfrm>
              <a:prstGeom prst="straightConnector1">
                <a:avLst/>
              </a:prstGeom>
              <a:ln>
                <a:solidFill>
                  <a:schemeClr val="tx1"/>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6172200" y="5259388"/>
                <a:ext cx="838200" cy="1587"/>
              </a:xfrm>
              <a:prstGeom prst="straightConnector1">
                <a:avLst/>
              </a:prstGeom>
              <a:ln>
                <a:solidFill>
                  <a:schemeClr val="tx1"/>
                </a:solidFill>
                <a:prstDash val="sys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45" name="Group 30"/>
            <p:cNvGrpSpPr>
              <a:grpSpLocks/>
            </p:cNvGrpSpPr>
            <p:nvPr/>
          </p:nvGrpSpPr>
          <p:grpSpPr bwMode="auto">
            <a:xfrm>
              <a:off x="7101365" y="1783080"/>
              <a:ext cx="3694113" cy="3368040"/>
              <a:chOff x="5158602" y="2362200"/>
              <a:chExt cx="2842398" cy="2590800"/>
            </a:xfrm>
          </p:grpSpPr>
          <p:pic>
            <p:nvPicPr>
              <p:cNvPr id="46" name="Picture 17" descr="Single-Monito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158602" y="2362200"/>
                <a:ext cx="2842398"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2" descr="clip_image006">
                <a:hlinkClick r:id="rId6"/>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334000" y="2438400"/>
                <a:ext cx="2514600" cy="1650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5" descr="\\eventsql\dvd\Online_ART\DVD_ART36\Artwork_Imagery\Icons - Illustrations\Screen Captures\Windows 7\wmp video.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858000" y="2514600"/>
                <a:ext cx="909430" cy="70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55" name="Picture 3"/>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814696" y="2053311"/>
            <a:ext cx="3037232" cy="2839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6" name="Picture 2" descr="C:\Users\Tracy\Pictures\DVD_ART36\Logos\Windows Server 2008\Windows Server 2008 R2 Remote Desktop Services\windows server 2008 r2 remote desktop services h rev.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6047779" y="3968785"/>
            <a:ext cx="1417712" cy="301464"/>
          </a:xfrm>
          <a:prstGeom prst="rect">
            <a:avLst/>
          </a:prstGeom>
          <a:noFill/>
          <a:extLst>
            <a:ext uri="{909E8E84-426E-40DD-AFC4-6F175D3DCCD1}">
              <a14:hiddenFill xmlns:a14="http://schemas.microsoft.com/office/drawing/2010/main">
                <a:solidFill>
                  <a:srgbClr val="FFFFFF"/>
                </a:solidFill>
              </a14:hiddenFill>
            </a:ext>
          </a:extLst>
        </p:spPr>
      </p:pic>
      <p:sp>
        <p:nvSpPr>
          <p:cNvPr id="22" name="Slide Number Placeholder 3"/>
          <p:cNvSpPr>
            <a:spLocks noGrp="1"/>
          </p:cNvSpPr>
          <p:nvPr>
            <p:ph type="sldNum" sz="quarter" idx="4"/>
          </p:nvPr>
        </p:nvSpPr>
        <p:spPr>
          <a:xfrm>
            <a:off x="449909" y="6365985"/>
            <a:ext cx="242070" cy="199571"/>
          </a:xfrm>
        </p:spPr>
        <p:txBody>
          <a:bodyPr/>
          <a:lstStyle/>
          <a:p>
            <a:fld id="{02B51FD2-AF65-4559-B5BB-AE7FBFFEA02E}" type="slidenum">
              <a:rPr lang="en-US" smtClean="0">
                <a:latin typeface="Verdana" pitchFamily="34" charset="0"/>
                <a:cs typeface="Verdana" pitchFamily="34" charset="0"/>
              </a:rPr>
              <a:pPr/>
              <a:t>12</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23" name="Footer Placeholder 4"/>
          <p:cNvSpPr>
            <a:spLocks noGrp="1"/>
          </p:cNvSpPr>
          <p:nvPr>
            <p:ph type="ftr" sz="quarter" idx="3"/>
          </p:nvPr>
        </p:nvSpPr>
        <p:spPr>
          <a:xfrm>
            <a:off x="694038" y="6364388"/>
            <a:ext cx="2895600" cy="201168"/>
          </a:xfrm>
        </p:spPr>
        <p:txBody>
          <a:bodyPr/>
          <a:lstStyle/>
          <a:p>
            <a:r>
              <a:rPr lang="en-US" dirty="0"/>
              <a:t>Selling the Strategic Roadmap for Dynamic Datacenter Services</a:t>
            </a:r>
          </a:p>
        </p:txBody>
      </p:sp>
    </p:spTree>
    <p:extLst>
      <p:ext uri="{BB962C8B-B14F-4D97-AF65-F5344CB8AC3E}">
        <p14:creationId xmlns:p14="http://schemas.microsoft.com/office/powerpoint/2010/main" val="1295752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0" name="Title 14"/>
          <p:cNvSpPr>
            <a:spLocks noGrp="1"/>
          </p:cNvSpPr>
          <p:nvPr>
            <p:ph type="title"/>
          </p:nvPr>
        </p:nvSpPr>
        <p:spPr/>
        <p:txBody>
          <a:bodyPr/>
          <a:lstStyle/>
          <a:p>
            <a:r>
              <a:rPr lang="en-US" dirty="0" smtClean="0"/>
              <a:t>Windows Server 2008 R2 Remote Desktop Services</a:t>
            </a:r>
            <a:endParaRPr lang="en-US" dirty="0"/>
          </a:p>
        </p:txBody>
      </p:sp>
      <p:sp>
        <p:nvSpPr>
          <p:cNvPr id="16" name="Rounded Rectangle 15"/>
          <p:cNvSpPr/>
          <p:nvPr/>
        </p:nvSpPr>
        <p:spPr bwMode="auto">
          <a:xfrm>
            <a:off x="456548" y="4522464"/>
            <a:ext cx="371573" cy="1235822"/>
          </a:xfrm>
          <a:prstGeom prst="roundRect">
            <a:avLst>
              <a:gd name="adj" fmla="val 0"/>
            </a:avLst>
          </a:prstGeom>
          <a:solidFill>
            <a:srgbClr val="65B541"/>
          </a:solidFill>
          <a:ln>
            <a:noFill/>
          </a:ln>
        </p:spPr>
        <p:style>
          <a:lnRef idx="2">
            <a:schemeClr val="accent2"/>
          </a:lnRef>
          <a:fillRef idx="1">
            <a:schemeClr val="lt1"/>
          </a:fillRef>
          <a:effectRef idx="0">
            <a:schemeClr val="accent2"/>
          </a:effectRef>
          <a:fontRef idx="minor">
            <a:schemeClr val="dk1"/>
          </a:fontRef>
        </p:style>
        <p:txBody>
          <a:bodyPr vert="vert270" lIns="0" tIns="0" rIns="0" bIns="0" anchor="ctr"/>
          <a:lstStyle/>
          <a:p>
            <a:pPr algn="ctr" defTabSz="1069967">
              <a:defRPr/>
            </a:pPr>
            <a:r>
              <a:rPr lang="en-US" sz="1100" b="1" dirty="0">
                <a:solidFill>
                  <a:schemeClr val="bg1"/>
                </a:solidFill>
              </a:rPr>
              <a:t>IMPROVED</a:t>
            </a:r>
          </a:p>
        </p:txBody>
      </p:sp>
      <p:sp>
        <p:nvSpPr>
          <p:cNvPr id="17" name="Rounded Rectangle 16"/>
          <p:cNvSpPr/>
          <p:nvPr/>
        </p:nvSpPr>
        <p:spPr bwMode="auto">
          <a:xfrm>
            <a:off x="456548" y="3214173"/>
            <a:ext cx="371573" cy="1235583"/>
          </a:xfrm>
          <a:prstGeom prst="roundRect">
            <a:avLst>
              <a:gd name="adj" fmla="val 0"/>
            </a:avLst>
          </a:prstGeom>
          <a:solidFill>
            <a:srgbClr val="65B541"/>
          </a:solidFill>
          <a:ln>
            <a:noFill/>
          </a:ln>
        </p:spPr>
        <p:style>
          <a:lnRef idx="2">
            <a:schemeClr val="accent2"/>
          </a:lnRef>
          <a:fillRef idx="1">
            <a:schemeClr val="lt1"/>
          </a:fillRef>
          <a:effectRef idx="0">
            <a:schemeClr val="accent2"/>
          </a:effectRef>
          <a:fontRef idx="minor">
            <a:schemeClr val="dk1"/>
          </a:fontRef>
        </p:style>
        <p:txBody>
          <a:bodyPr vert="vert270" lIns="0" tIns="0" rIns="0" bIns="0" anchor="ctr"/>
          <a:lstStyle/>
          <a:p>
            <a:pPr algn="ctr" defTabSz="1069967">
              <a:defRPr/>
            </a:pPr>
            <a:r>
              <a:rPr lang="en-US" sz="1100" b="1" dirty="0">
                <a:solidFill>
                  <a:schemeClr val="bg1"/>
                </a:solidFill>
              </a:rPr>
              <a:t>IMPROVED</a:t>
            </a:r>
          </a:p>
        </p:txBody>
      </p:sp>
      <p:sp>
        <p:nvSpPr>
          <p:cNvPr id="18" name="Rounded Rectangle 17"/>
          <p:cNvSpPr/>
          <p:nvPr/>
        </p:nvSpPr>
        <p:spPr bwMode="auto">
          <a:xfrm>
            <a:off x="456548" y="1907075"/>
            <a:ext cx="371573" cy="1235106"/>
          </a:xfrm>
          <a:prstGeom prst="roundRect">
            <a:avLst>
              <a:gd name="adj" fmla="val 0"/>
            </a:avLst>
          </a:prstGeom>
          <a:solidFill>
            <a:schemeClr val="accent1"/>
          </a:solidFill>
          <a:ln>
            <a:noFill/>
          </a:ln>
        </p:spPr>
        <p:style>
          <a:lnRef idx="2">
            <a:schemeClr val="accent2"/>
          </a:lnRef>
          <a:fillRef idx="1">
            <a:schemeClr val="lt1"/>
          </a:fillRef>
          <a:effectRef idx="0">
            <a:schemeClr val="accent2"/>
          </a:effectRef>
          <a:fontRef idx="minor">
            <a:schemeClr val="dk1"/>
          </a:fontRef>
        </p:style>
        <p:txBody>
          <a:bodyPr vert="vert270" lIns="0" tIns="0" rIns="0" bIns="0" anchor="ctr"/>
          <a:lstStyle/>
          <a:p>
            <a:pPr algn="ctr" defTabSz="1069967">
              <a:defRPr/>
            </a:pPr>
            <a:r>
              <a:rPr lang="en-US" sz="1200" b="1" dirty="0">
                <a:solidFill>
                  <a:schemeClr val="bg1"/>
                </a:solidFill>
              </a:rPr>
              <a:t>NEW</a:t>
            </a:r>
          </a:p>
        </p:txBody>
      </p:sp>
      <p:sp>
        <p:nvSpPr>
          <p:cNvPr id="19" name="Rounded Rectangle 18"/>
          <p:cNvSpPr/>
          <p:nvPr/>
        </p:nvSpPr>
        <p:spPr bwMode="auto">
          <a:xfrm>
            <a:off x="822309" y="3214173"/>
            <a:ext cx="7862904" cy="1235822"/>
          </a:xfrm>
          <a:prstGeom prst="roundRect">
            <a:avLst>
              <a:gd name="adj" fmla="val 0"/>
            </a:avLst>
          </a:prstGeom>
          <a:gradFill>
            <a:gsLst>
              <a:gs pos="0">
                <a:schemeClr val="accent2">
                  <a:alpha val="90000"/>
                </a:schemeClr>
              </a:gs>
              <a:gs pos="100000">
                <a:schemeClr val="accent1">
                  <a:alpha val="85000"/>
                </a:schemeClr>
              </a:gs>
            </a:gsLst>
            <a:lin ang="0" scaled="1"/>
          </a:gradFill>
        </p:spPr>
        <p:txBody>
          <a:bodyPr wrap="square" lIns="640080" tIns="68607" rIns="68607" bIns="68607" anchor="ctr" anchorCtr="0">
            <a:noAutofit/>
          </a:bodyPr>
          <a:lstStyle/>
          <a:p>
            <a:pPr>
              <a:lnSpc>
                <a:spcPct val="90000"/>
              </a:lnSpc>
              <a:spcBef>
                <a:spcPct val="20000"/>
              </a:spcBef>
            </a:pPr>
            <a:endParaRPr lang="en-US" sz="2000" dirty="0">
              <a:solidFill>
                <a:schemeClr val="bg1"/>
              </a:solidFill>
              <a:ea typeface="ＭＳ Ｐゴシック" pitchFamily="-65" charset="-128"/>
            </a:endParaRPr>
          </a:p>
        </p:txBody>
      </p:sp>
      <p:sp>
        <p:nvSpPr>
          <p:cNvPr id="20" name="Rounded Rectangle 19"/>
          <p:cNvSpPr/>
          <p:nvPr/>
        </p:nvSpPr>
        <p:spPr bwMode="auto">
          <a:xfrm>
            <a:off x="822308" y="4522464"/>
            <a:ext cx="7862904" cy="1235822"/>
          </a:xfrm>
          <a:prstGeom prst="roundRect">
            <a:avLst>
              <a:gd name="adj" fmla="val 0"/>
            </a:avLst>
          </a:prstGeom>
          <a:gradFill>
            <a:gsLst>
              <a:gs pos="0">
                <a:schemeClr val="accent2">
                  <a:alpha val="90000"/>
                </a:schemeClr>
              </a:gs>
              <a:gs pos="100000">
                <a:schemeClr val="accent1">
                  <a:alpha val="85000"/>
                </a:schemeClr>
              </a:gs>
            </a:gsLst>
            <a:lin ang="0" scaled="1"/>
          </a:gradFill>
        </p:spPr>
        <p:txBody>
          <a:bodyPr wrap="square" lIns="640080" tIns="68607" rIns="68607" bIns="68607" anchor="ctr" anchorCtr="0">
            <a:noAutofit/>
          </a:bodyPr>
          <a:lstStyle/>
          <a:p>
            <a:pPr>
              <a:lnSpc>
                <a:spcPct val="90000"/>
              </a:lnSpc>
              <a:spcBef>
                <a:spcPct val="20000"/>
              </a:spcBef>
            </a:pPr>
            <a:endParaRPr lang="en-US" sz="2000" dirty="0">
              <a:solidFill>
                <a:schemeClr val="bg1"/>
              </a:solidFill>
              <a:ea typeface="ＭＳ Ｐゴシック" pitchFamily="-65" charset="-128"/>
            </a:endParaRPr>
          </a:p>
        </p:txBody>
      </p:sp>
      <p:sp>
        <p:nvSpPr>
          <p:cNvPr id="21" name="Rounded Rectangle 20"/>
          <p:cNvSpPr/>
          <p:nvPr/>
        </p:nvSpPr>
        <p:spPr bwMode="auto">
          <a:xfrm>
            <a:off x="828121" y="1907075"/>
            <a:ext cx="7857194" cy="1234630"/>
          </a:xfrm>
          <a:prstGeom prst="roundRect">
            <a:avLst>
              <a:gd name="adj" fmla="val 0"/>
            </a:avLst>
          </a:prstGeom>
          <a:gradFill>
            <a:gsLst>
              <a:gs pos="0">
                <a:schemeClr val="accent2">
                  <a:alpha val="90000"/>
                </a:schemeClr>
              </a:gs>
              <a:gs pos="100000">
                <a:schemeClr val="accent1">
                  <a:alpha val="85000"/>
                </a:schemeClr>
              </a:gs>
            </a:gsLst>
            <a:lin ang="0" scaled="1"/>
          </a:gradFill>
        </p:spPr>
        <p:txBody>
          <a:bodyPr wrap="square" lIns="640080" tIns="68607" rIns="68607" bIns="68607" anchor="ctr" anchorCtr="0">
            <a:noAutofit/>
          </a:bodyPr>
          <a:lstStyle/>
          <a:p>
            <a:pPr>
              <a:lnSpc>
                <a:spcPct val="90000"/>
              </a:lnSpc>
              <a:spcBef>
                <a:spcPct val="20000"/>
              </a:spcBef>
            </a:pPr>
            <a:endParaRPr lang="en-US" sz="2000" dirty="0">
              <a:solidFill>
                <a:schemeClr val="bg1"/>
              </a:solidFill>
              <a:ea typeface="ＭＳ Ｐゴシック" pitchFamily="-65" charset="-128"/>
            </a:endParaRPr>
          </a:p>
        </p:txBody>
      </p:sp>
      <p:sp>
        <p:nvSpPr>
          <p:cNvPr id="22" name="Rectangle 21"/>
          <p:cNvSpPr/>
          <p:nvPr/>
        </p:nvSpPr>
        <p:spPr>
          <a:xfrm>
            <a:off x="2627751" y="1903500"/>
            <a:ext cx="6126162" cy="1235821"/>
          </a:xfrm>
          <a:prstGeom prst="rect">
            <a:avLst/>
          </a:prstGeom>
        </p:spPr>
        <p:txBody>
          <a:bodyPr lIns="89190" tIns="44595" rIns="89190" bIns="44595" anchor="ctr"/>
          <a:lstStyle/>
          <a:p>
            <a:pPr marL="168275" indent="-168275">
              <a:lnSpc>
                <a:spcPct val="90000"/>
              </a:lnSpc>
              <a:spcBef>
                <a:spcPct val="20000"/>
              </a:spcBef>
              <a:buClr>
                <a:schemeClr val="bg1"/>
              </a:buClr>
              <a:buSzPct val="90000"/>
              <a:buFont typeface="Arial" pitchFamily="34" charset="0"/>
              <a:buChar char="•"/>
              <a:defRPr/>
            </a:pPr>
            <a:r>
              <a:rPr lang="en-US" sz="1200" dirty="0">
                <a:solidFill>
                  <a:schemeClr val="bg1"/>
                </a:solidFill>
              </a:rPr>
              <a:t>Single broker to connect users to sessions or virtual machines; basic </a:t>
            </a:r>
            <a:r>
              <a:rPr lang="en-US" sz="1200" dirty="0" smtClean="0">
                <a:solidFill>
                  <a:schemeClr val="bg1"/>
                </a:solidFill>
              </a:rPr>
              <a:t/>
            </a:r>
            <a:br>
              <a:rPr lang="en-US" sz="1200" dirty="0" smtClean="0">
                <a:solidFill>
                  <a:schemeClr val="bg1"/>
                </a:solidFill>
              </a:rPr>
            </a:br>
            <a:r>
              <a:rPr lang="en-US" sz="1200" dirty="0" smtClean="0">
                <a:solidFill>
                  <a:schemeClr val="bg1"/>
                </a:solidFill>
              </a:rPr>
              <a:t>out-of-the-box </a:t>
            </a:r>
            <a:r>
              <a:rPr lang="en-US" sz="1200" dirty="0">
                <a:solidFill>
                  <a:schemeClr val="bg1"/>
                </a:solidFill>
              </a:rPr>
              <a:t>solution for VDI scenarios with Hyper-V</a:t>
            </a:r>
          </a:p>
          <a:p>
            <a:pPr marL="168275" indent="-168275">
              <a:lnSpc>
                <a:spcPct val="90000"/>
              </a:lnSpc>
              <a:spcBef>
                <a:spcPct val="20000"/>
              </a:spcBef>
              <a:buClr>
                <a:schemeClr val="bg1"/>
              </a:buClr>
              <a:buSzPct val="90000"/>
              <a:buFont typeface="Arial" pitchFamily="34" charset="0"/>
              <a:buChar char="•"/>
              <a:defRPr/>
            </a:pPr>
            <a:r>
              <a:rPr lang="en-US" sz="1200" dirty="0">
                <a:solidFill>
                  <a:schemeClr val="bg1"/>
                </a:solidFill>
              </a:rPr>
              <a:t>New </a:t>
            </a:r>
            <a:r>
              <a:rPr lang="en-US" sz="1200" b="1" dirty="0">
                <a:solidFill>
                  <a:schemeClr val="bg1"/>
                </a:solidFill>
              </a:rPr>
              <a:t>RD Connection Broker </a:t>
            </a:r>
            <a:r>
              <a:rPr lang="en-US" sz="1200" dirty="0">
                <a:solidFill>
                  <a:schemeClr val="bg1"/>
                </a:solidFill>
              </a:rPr>
              <a:t>provides unified administrative experience </a:t>
            </a:r>
            <a:r>
              <a:rPr lang="en-US" sz="1200" dirty="0" smtClean="0">
                <a:solidFill>
                  <a:schemeClr val="bg1"/>
                </a:solidFill>
              </a:rPr>
              <a:t/>
            </a:r>
            <a:br>
              <a:rPr lang="en-US" sz="1200" dirty="0" smtClean="0">
                <a:solidFill>
                  <a:schemeClr val="bg1"/>
                </a:solidFill>
              </a:rPr>
            </a:br>
            <a:r>
              <a:rPr lang="en-US" sz="1200" dirty="0" smtClean="0">
                <a:solidFill>
                  <a:schemeClr val="bg1"/>
                </a:solidFill>
              </a:rPr>
              <a:t>for </a:t>
            </a:r>
            <a:r>
              <a:rPr lang="en-US" sz="1200" dirty="0">
                <a:solidFill>
                  <a:schemeClr val="bg1"/>
                </a:solidFill>
              </a:rPr>
              <a:t>setup and configuration of brokering and publishing remote resources</a:t>
            </a:r>
          </a:p>
          <a:p>
            <a:pPr marL="168275" indent="-168275">
              <a:lnSpc>
                <a:spcPct val="90000"/>
              </a:lnSpc>
              <a:spcBef>
                <a:spcPct val="20000"/>
              </a:spcBef>
              <a:buClr>
                <a:schemeClr val="bg1"/>
              </a:buClr>
              <a:buSzPct val="90000"/>
              <a:buFont typeface="Arial" pitchFamily="34" charset="0"/>
              <a:buChar char="•"/>
              <a:defRPr/>
            </a:pPr>
            <a:r>
              <a:rPr lang="en-US" sz="1200" dirty="0">
                <a:solidFill>
                  <a:schemeClr val="bg1"/>
                </a:solidFill>
              </a:rPr>
              <a:t>Ensures intelligent deployment of Personal and Pooled Virtual Desktops </a:t>
            </a:r>
            <a:r>
              <a:rPr lang="en-US" sz="1200" dirty="0" smtClean="0">
                <a:solidFill>
                  <a:schemeClr val="bg1"/>
                </a:solidFill>
              </a:rPr>
              <a:t/>
            </a:r>
            <a:br>
              <a:rPr lang="en-US" sz="1200" dirty="0" smtClean="0">
                <a:solidFill>
                  <a:schemeClr val="bg1"/>
                </a:solidFill>
              </a:rPr>
            </a:br>
            <a:r>
              <a:rPr lang="en-US" sz="1200" dirty="0" smtClean="0">
                <a:solidFill>
                  <a:schemeClr val="bg1"/>
                </a:solidFill>
              </a:rPr>
              <a:t>by </a:t>
            </a:r>
            <a:r>
              <a:rPr lang="en-US" sz="1200" dirty="0">
                <a:solidFill>
                  <a:schemeClr val="bg1"/>
                </a:solidFill>
              </a:rPr>
              <a:t>integration with </a:t>
            </a:r>
            <a:r>
              <a:rPr lang="en-US" sz="1200" b="1" dirty="0">
                <a:solidFill>
                  <a:schemeClr val="bg1"/>
                </a:solidFill>
              </a:rPr>
              <a:t>System Center Virtual Machine Manager</a:t>
            </a:r>
          </a:p>
        </p:txBody>
      </p:sp>
      <p:sp>
        <p:nvSpPr>
          <p:cNvPr id="24" name="Rectangle 23"/>
          <p:cNvSpPr/>
          <p:nvPr/>
        </p:nvSpPr>
        <p:spPr>
          <a:xfrm>
            <a:off x="2627751" y="3218714"/>
            <a:ext cx="6126162" cy="1235822"/>
          </a:xfrm>
          <a:prstGeom prst="rect">
            <a:avLst/>
          </a:prstGeom>
        </p:spPr>
        <p:txBody>
          <a:bodyPr lIns="89190" tIns="44595" rIns="89190" bIns="44595" anchor="ctr"/>
          <a:lstStyle/>
          <a:p>
            <a:pPr marL="171450" indent="-171450">
              <a:lnSpc>
                <a:spcPct val="90000"/>
              </a:lnSpc>
              <a:spcBef>
                <a:spcPct val="20000"/>
              </a:spcBef>
              <a:buClr>
                <a:schemeClr val="bg1"/>
              </a:buClr>
              <a:buSzPct val="90000"/>
              <a:buFont typeface="Arial" pitchFamily="34" charset="0"/>
              <a:buChar char="•"/>
              <a:defRPr/>
            </a:pPr>
            <a:r>
              <a:rPr lang="en-US" sz="1200" dirty="0">
                <a:solidFill>
                  <a:schemeClr val="bg1"/>
                </a:solidFill>
              </a:rPr>
              <a:t>Allows users to access remote applications and desktops through the </a:t>
            </a:r>
            <a:r>
              <a:rPr lang="en-US" sz="1200" dirty="0" smtClean="0">
                <a:solidFill>
                  <a:schemeClr val="bg1"/>
                </a:solidFill>
              </a:rPr>
              <a:t/>
            </a:r>
            <a:br>
              <a:rPr lang="en-US" sz="1200" dirty="0" smtClean="0">
                <a:solidFill>
                  <a:schemeClr val="bg1"/>
                </a:solidFill>
              </a:rPr>
            </a:br>
            <a:r>
              <a:rPr lang="en-US" sz="1200" dirty="0" smtClean="0">
                <a:solidFill>
                  <a:schemeClr val="bg1"/>
                </a:solidFill>
              </a:rPr>
              <a:t>Start </a:t>
            </a:r>
            <a:r>
              <a:rPr lang="en-US" sz="1200" dirty="0">
                <a:solidFill>
                  <a:schemeClr val="bg1"/>
                </a:solidFill>
              </a:rPr>
              <a:t>menu (Windows 7) with </a:t>
            </a:r>
            <a:r>
              <a:rPr lang="en-US" sz="1200" b="1" dirty="0" err="1">
                <a:solidFill>
                  <a:schemeClr val="bg1"/>
                </a:solidFill>
              </a:rPr>
              <a:t>RemoteApp</a:t>
            </a:r>
            <a:r>
              <a:rPr lang="en-US" sz="1200" b="1" dirty="0">
                <a:solidFill>
                  <a:schemeClr val="bg1"/>
                </a:solidFill>
              </a:rPr>
              <a:t> and Desktop Connections</a:t>
            </a:r>
          </a:p>
          <a:p>
            <a:pPr marL="171450" indent="-171450">
              <a:lnSpc>
                <a:spcPct val="90000"/>
              </a:lnSpc>
              <a:spcBef>
                <a:spcPct val="20000"/>
              </a:spcBef>
              <a:buClr>
                <a:schemeClr val="bg1"/>
              </a:buClr>
              <a:buSzPct val="90000"/>
              <a:buFont typeface="Arial" pitchFamily="34" charset="0"/>
              <a:buChar char="•"/>
              <a:defRPr/>
            </a:pPr>
            <a:r>
              <a:rPr lang="en-US" sz="1200" dirty="0">
                <a:solidFill>
                  <a:schemeClr val="bg1"/>
                </a:solidFill>
              </a:rPr>
              <a:t>Provides simplified access to remote applications through a Web browser using </a:t>
            </a:r>
            <a:r>
              <a:rPr lang="en-US" sz="1200" dirty="0" smtClean="0">
                <a:solidFill>
                  <a:schemeClr val="bg1"/>
                </a:solidFill>
              </a:rPr>
              <a:t/>
            </a:r>
            <a:br>
              <a:rPr lang="en-US" sz="1200" dirty="0" smtClean="0">
                <a:solidFill>
                  <a:schemeClr val="bg1"/>
                </a:solidFill>
              </a:rPr>
            </a:br>
            <a:r>
              <a:rPr lang="en-US" sz="1200" b="1" dirty="0" smtClean="0">
                <a:solidFill>
                  <a:schemeClr val="bg1"/>
                </a:solidFill>
              </a:rPr>
              <a:t>RD </a:t>
            </a:r>
            <a:r>
              <a:rPr lang="en-US" sz="1200" b="1" dirty="0">
                <a:solidFill>
                  <a:schemeClr val="bg1"/>
                </a:solidFill>
              </a:rPr>
              <a:t>Web Access</a:t>
            </a:r>
          </a:p>
          <a:p>
            <a:pPr marL="171450" indent="-171450">
              <a:lnSpc>
                <a:spcPct val="90000"/>
              </a:lnSpc>
              <a:spcBef>
                <a:spcPct val="20000"/>
              </a:spcBef>
              <a:buClr>
                <a:schemeClr val="bg1"/>
              </a:buClr>
              <a:buSzPct val="90000"/>
              <a:buFont typeface="Arial" pitchFamily="34" charset="0"/>
              <a:buChar char="•"/>
              <a:defRPr/>
            </a:pPr>
            <a:r>
              <a:rPr lang="en-US" sz="1200" dirty="0">
                <a:solidFill>
                  <a:schemeClr val="bg1"/>
                </a:solidFill>
              </a:rPr>
              <a:t>Enhances access to remote applications from outside the corporate </a:t>
            </a:r>
            <a:r>
              <a:rPr lang="en-US" sz="1200" dirty="0" smtClean="0">
                <a:solidFill>
                  <a:schemeClr val="bg1"/>
                </a:solidFill>
              </a:rPr>
              <a:t/>
            </a:r>
            <a:br>
              <a:rPr lang="en-US" sz="1200" dirty="0" smtClean="0">
                <a:solidFill>
                  <a:schemeClr val="bg1"/>
                </a:solidFill>
              </a:rPr>
            </a:br>
            <a:r>
              <a:rPr lang="en-US" sz="1200" dirty="0" smtClean="0">
                <a:solidFill>
                  <a:schemeClr val="bg1"/>
                </a:solidFill>
              </a:rPr>
              <a:t>network </a:t>
            </a:r>
            <a:r>
              <a:rPr lang="en-US" sz="1200" dirty="0">
                <a:solidFill>
                  <a:schemeClr val="bg1"/>
                </a:solidFill>
              </a:rPr>
              <a:t>with improved security controls in </a:t>
            </a:r>
            <a:r>
              <a:rPr lang="en-US" sz="1200" b="1" dirty="0">
                <a:solidFill>
                  <a:schemeClr val="bg1"/>
                </a:solidFill>
              </a:rPr>
              <a:t>RD Gateway </a:t>
            </a:r>
          </a:p>
        </p:txBody>
      </p:sp>
      <p:sp>
        <p:nvSpPr>
          <p:cNvPr id="26" name="Rectangle 25"/>
          <p:cNvSpPr/>
          <p:nvPr/>
        </p:nvSpPr>
        <p:spPr>
          <a:xfrm>
            <a:off x="2627751" y="4522464"/>
            <a:ext cx="6126162" cy="1235822"/>
          </a:xfrm>
          <a:prstGeom prst="rect">
            <a:avLst/>
          </a:prstGeom>
        </p:spPr>
        <p:txBody>
          <a:bodyPr lIns="89190" tIns="44595" rIns="89190" bIns="44595" anchor="ctr"/>
          <a:lstStyle/>
          <a:p>
            <a:pPr marL="168275" indent="-168275">
              <a:lnSpc>
                <a:spcPct val="90000"/>
              </a:lnSpc>
              <a:spcBef>
                <a:spcPct val="20000"/>
              </a:spcBef>
              <a:buSzPct val="90000"/>
              <a:buFont typeface="Arial" pitchFamily="34" charset="0"/>
              <a:buChar char="•"/>
              <a:defRPr/>
            </a:pPr>
            <a:r>
              <a:rPr lang="en-US" sz="1200" dirty="0">
                <a:solidFill>
                  <a:schemeClr val="bg1"/>
                </a:solidFill>
              </a:rPr>
              <a:t>Supports connecting to a remote session with any monitor configuration </a:t>
            </a:r>
            <a:r>
              <a:rPr lang="en-US" sz="1200" dirty="0" smtClean="0">
                <a:solidFill>
                  <a:schemeClr val="bg1"/>
                </a:solidFill>
              </a:rPr>
              <a:t/>
            </a:r>
            <a:br>
              <a:rPr lang="en-US" sz="1200" dirty="0" smtClean="0">
                <a:solidFill>
                  <a:schemeClr val="bg1"/>
                </a:solidFill>
              </a:rPr>
            </a:br>
            <a:r>
              <a:rPr lang="en-US" sz="1200" dirty="0" smtClean="0">
                <a:solidFill>
                  <a:schemeClr val="bg1"/>
                </a:solidFill>
              </a:rPr>
              <a:t>with </a:t>
            </a:r>
            <a:r>
              <a:rPr lang="en-US" sz="1200" dirty="0">
                <a:solidFill>
                  <a:schemeClr val="bg1"/>
                </a:solidFill>
              </a:rPr>
              <a:t>true </a:t>
            </a:r>
            <a:r>
              <a:rPr lang="en-US" sz="1200" b="1" dirty="0">
                <a:solidFill>
                  <a:schemeClr val="bg1"/>
                </a:solidFill>
              </a:rPr>
              <a:t>Multi-monitor</a:t>
            </a:r>
            <a:r>
              <a:rPr lang="en-US" sz="1200" dirty="0">
                <a:solidFill>
                  <a:schemeClr val="bg1"/>
                </a:solidFill>
              </a:rPr>
              <a:t> support </a:t>
            </a:r>
          </a:p>
          <a:p>
            <a:pPr marL="168275" indent="-168275">
              <a:lnSpc>
                <a:spcPct val="90000"/>
              </a:lnSpc>
              <a:spcBef>
                <a:spcPct val="20000"/>
              </a:spcBef>
              <a:buSzPct val="90000"/>
              <a:buFont typeface="Arial" pitchFamily="34" charset="0"/>
              <a:buChar char="•"/>
              <a:defRPr/>
            </a:pPr>
            <a:r>
              <a:rPr lang="en-US" sz="1200" dirty="0">
                <a:solidFill>
                  <a:schemeClr val="bg1"/>
                </a:solidFill>
              </a:rPr>
              <a:t>Provides rich media experience with </a:t>
            </a:r>
            <a:r>
              <a:rPr lang="en-US" sz="1200" b="1" dirty="0">
                <a:solidFill>
                  <a:schemeClr val="bg1"/>
                </a:solidFill>
              </a:rPr>
              <a:t>Media Redirection</a:t>
            </a:r>
            <a:r>
              <a:rPr lang="en-US" sz="1200" dirty="0">
                <a:solidFill>
                  <a:schemeClr val="bg1"/>
                </a:solidFill>
              </a:rPr>
              <a:t>, support for </a:t>
            </a:r>
            <a:r>
              <a:rPr lang="en-US" sz="1200" dirty="0" smtClean="0">
                <a:solidFill>
                  <a:schemeClr val="bg1"/>
                </a:solidFill>
              </a:rPr>
              <a:t/>
            </a:r>
            <a:br>
              <a:rPr lang="en-US" sz="1200" dirty="0" smtClean="0">
                <a:solidFill>
                  <a:schemeClr val="bg1"/>
                </a:solidFill>
              </a:rPr>
            </a:br>
            <a:r>
              <a:rPr lang="en-US" sz="1200" b="1" dirty="0" smtClean="0">
                <a:solidFill>
                  <a:schemeClr val="bg1"/>
                </a:solidFill>
              </a:rPr>
              <a:t>Aero </a:t>
            </a:r>
            <a:r>
              <a:rPr lang="en-US" sz="1200" b="1" dirty="0">
                <a:solidFill>
                  <a:schemeClr val="bg1"/>
                </a:solidFill>
              </a:rPr>
              <a:t>Glass</a:t>
            </a:r>
            <a:r>
              <a:rPr lang="en-US" sz="1200" dirty="0">
                <a:solidFill>
                  <a:schemeClr val="bg1"/>
                </a:solidFill>
              </a:rPr>
              <a:t>, and </a:t>
            </a:r>
            <a:r>
              <a:rPr lang="en-US" sz="1200" b="1" dirty="0">
                <a:solidFill>
                  <a:schemeClr val="bg1"/>
                </a:solidFill>
              </a:rPr>
              <a:t>bi-directional audio</a:t>
            </a:r>
          </a:p>
          <a:p>
            <a:pPr marL="168275" indent="-168275">
              <a:lnSpc>
                <a:spcPct val="90000"/>
              </a:lnSpc>
              <a:spcBef>
                <a:spcPct val="20000"/>
              </a:spcBef>
              <a:buSzPct val="90000"/>
              <a:buFont typeface="Arial" pitchFamily="34" charset="0"/>
              <a:buChar char="•"/>
              <a:defRPr/>
            </a:pPr>
            <a:r>
              <a:rPr lang="en-US" sz="1200" dirty="0">
                <a:solidFill>
                  <a:schemeClr val="bg1"/>
                </a:solidFill>
              </a:rPr>
              <a:t>Enhanced bitmap acceleration enables remote rich content for 3D </a:t>
            </a:r>
            <a:r>
              <a:rPr lang="en-US" sz="1200" dirty="0" smtClean="0">
                <a:solidFill>
                  <a:schemeClr val="bg1"/>
                </a:solidFill>
              </a:rPr>
              <a:t/>
            </a:r>
            <a:br>
              <a:rPr lang="en-US" sz="1200" dirty="0" smtClean="0">
                <a:solidFill>
                  <a:schemeClr val="bg1"/>
                </a:solidFill>
              </a:rPr>
            </a:br>
            <a:r>
              <a:rPr lang="en-US" sz="1200" dirty="0" smtClean="0">
                <a:solidFill>
                  <a:schemeClr val="bg1"/>
                </a:solidFill>
              </a:rPr>
              <a:t>and </a:t>
            </a:r>
            <a:r>
              <a:rPr lang="en-US" sz="1200" dirty="0">
                <a:solidFill>
                  <a:schemeClr val="bg1"/>
                </a:solidFill>
              </a:rPr>
              <a:t>portable graphics stacks like </a:t>
            </a:r>
            <a:r>
              <a:rPr lang="en-US" sz="1200" b="1" dirty="0">
                <a:solidFill>
                  <a:schemeClr val="bg1"/>
                </a:solidFill>
              </a:rPr>
              <a:t>Silverlight and Flash</a:t>
            </a:r>
          </a:p>
        </p:txBody>
      </p:sp>
      <p:sp>
        <p:nvSpPr>
          <p:cNvPr id="29" name="Rounded Rectangle 28"/>
          <p:cNvSpPr/>
          <p:nvPr/>
        </p:nvSpPr>
        <p:spPr bwMode="auto">
          <a:xfrm>
            <a:off x="896149" y="3282936"/>
            <a:ext cx="1691640" cy="1098296"/>
          </a:xfrm>
          <a:prstGeom prst="roundRect">
            <a:avLst>
              <a:gd name="adj" fmla="val 0"/>
            </a:avLst>
          </a:prstGeom>
          <a:solidFill>
            <a:schemeClr val="accent2">
              <a:lumMod val="40000"/>
              <a:lumOff val="6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r>
              <a:rPr lang="en-US" sz="1400" dirty="0">
                <a:solidFill>
                  <a:schemeClr val="tx2"/>
                </a:solidFill>
              </a:rPr>
              <a:t>Simplified Remote Application Access</a:t>
            </a:r>
          </a:p>
        </p:txBody>
      </p:sp>
      <p:sp>
        <p:nvSpPr>
          <p:cNvPr id="31" name="Rounded Rectangle 30"/>
          <p:cNvSpPr/>
          <p:nvPr/>
        </p:nvSpPr>
        <p:spPr bwMode="auto">
          <a:xfrm>
            <a:off x="896149" y="1975242"/>
            <a:ext cx="1691640" cy="1098296"/>
          </a:xfrm>
          <a:prstGeom prst="roundRect">
            <a:avLst>
              <a:gd name="adj" fmla="val 0"/>
            </a:avLst>
          </a:prstGeom>
          <a:solidFill>
            <a:schemeClr val="accent2">
              <a:lumMod val="40000"/>
              <a:lumOff val="6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r>
              <a:rPr lang="en-US" sz="1400" dirty="0" smtClean="0">
                <a:solidFill>
                  <a:schemeClr val="tx2"/>
                </a:solidFill>
              </a:rPr>
              <a:t>RDS </a:t>
            </a:r>
            <a:r>
              <a:rPr lang="en-US" sz="1400" dirty="0">
                <a:solidFill>
                  <a:schemeClr val="tx2"/>
                </a:solidFill>
              </a:rPr>
              <a:t>and </a:t>
            </a:r>
            <a:r>
              <a:rPr lang="en-US" sz="1400" dirty="0" smtClean="0">
                <a:solidFill>
                  <a:schemeClr val="tx2"/>
                </a:solidFill>
              </a:rPr>
              <a:t>VDI – an </a:t>
            </a:r>
            <a:r>
              <a:rPr lang="en-US" sz="1400" dirty="0">
                <a:solidFill>
                  <a:schemeClr val="tx2"/>
                </a:solidFill>
              </a:rPr>
              <a:t>integrated solution</a:t>
            </a:r>
          </a:p>
        </p:txBody>
      </p:sp>
      <p:sp>
        <p:nvSpPr>
          <p:cNvPr id="33" name="Rounded Rectangle 32"/>
          <p:cNvSpPr/>
          <p:nvPr/>
        </p:nvSpPr>
        <p:spPr bwMode="auto">
          <a:xfrm>
            <a:off x="896149" y="4591227"/>
            <a:ext cx="1691640" cy="1098296"/>
          </a:xfrm>
          <a:prstGeom prst="roundRect">
            <a:avLst>
              <a:gd name="adj" fmla="val 0"/>
            </a:avLst>
          </a:prstGeom>
          <a:solidFill>
            <a:schemeClr val="accent2">
              <a:lumMod val="40000"/>
              <a:lumOff val="6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r>
              <a:rPr lang="en-US" sz="1400" dirty="0">
                <a:solidFill>
                  <a:schemeClr val="tx2"/>
                </a:solidFill>
              </a:rPr>
              <a:t>Full Fidelity </a:t>
            </a:r>
            <a:r>
              <a:rPr lang="en-US" sz="1400" dirty="0" err="1">
                <a:solidFill>
                  <a:schemeClr val="tx2"/>
                </a:solidFill>
              </a:rPr>
              <a:t>RemoteApp</a:t>
            </a:r>
            <a:r>
              <a:rPr lang="en-US" sz="1400" dirty="0">
                <a:solidFill>
                  <a:schemeClr val="tx2"/>
                </a:solidFill>
              </a:rPr>
              <a:t> </a:t>
            </a:r>
            <a:r>
              <a:rPr lang="en-US" sz="1400" dirty="0" smtClean="0">
                <a:solidFill>
                  <a:schemeClr val="tx2"/>
                </a:solidFill>
              </a:rPr>
              <a:t/>
            </a:r>
            <a:br>
              <a:rPr lang="en-US" sz="1400" dirty="0" smtClean="0">
                <a:solidFill>
                  <a:schemeClr val="tx2"/>
                </a:solidFill>
              </a:rPr>
            </a:br>
            <a:r>
              <a:rPr lang="en-US" sz="1400" dirty="0" smtClean="0">
                <a:solidFill>
                  <a:schemeClr val="tx2"/>
                </a:solidFill>
              </a:rPr>
              <a:t>and </a:t>
            </a:r>
            <a:r>
              <a:rPr lang="en-US" sz="1400" dirty="0">
                <a:solidFill>
                  <a:schemeClr val="tx2"/>
                </a:solidFill>
              </a:rPr>
              <a:t>Desktops</a:t>
            </a:r>
          </a:p>
        </p:txBody>
      </p:sp>
      <p:sp>
        <p:nvSpPr>
          <p:cNvPr id="15" name="Slide Number Placeholder 3"/>
          <p:cNvSpPr>
            <a:spLocks noGrp="1"/>
          </p:cNvSpPr>
          <p:nvPr>
            <p:ph type="sldNum" sz="quarter" idx="4"/>
          </p:nvPr>
        </p:nvSpPr>
        <p:spPr>
          <a:xfrm>
            <a:off x="449909" y="6365985"/>
            <a:ext cx="242070" cy="199571"/>
          </a:xfrm>
        </p:spPr>
        <p:txBody>
          <a:bodyPr/>
          <a:lstStyle/>
          <a:p>
            <a:fld id="{02B51FD2-AF65-4559-B5BB-AE7FBFFEA02E}" type="slidenum">
              <a:rPr lang="en-US" smtClean="0">
                <a:latin typeface="Verdana" pitchFamily="34" charset="0"/>
                <a:cs typeface="Verdana" pitchFamily="34" charset="0"/>
              </a:rPr>
              <a:pPr/>
              <a:t>13</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23" name="Footer Placeholder 4"/>
          <p:cNvSpPr>
            <a:spLocks noGrp="1"/>
          </p:cNvSpPr>
          <p:nvPr>
            <p:ph type="ftr" sz="quarter" idx="3"/>
          </p:nvPr>
        </p:nvSpPr>
        <p:spPr>
          <a:xfrm>
            <a:off x="694038" y="6364388"/>
            <a:ext cx="2895600" cy="201168"/>
          </a:xfrm>
        </p:spPr>
        <p:txBody>
          <a:bodyPr/>
          <a:lstStyle/>
          <a:p>
            <a:r>
              <a:rPr lang="en-US" dirty="0"/>
              <a:t>Selling the Strategic Roadmap for Dynamic Datacenter Services</a:t>
            </a:r>
          </a:p>
        </p:txBody>
      </p:sp>
    </p:spTree>
    <p:extLst>
      <p:ext uri="{BB962C8B-B14F-4D97-AF65-F5344CB8AC3E}">
        <p14:creationId xmlns:p14="http://schemas.microsoft.com/office/powerpoint/2010/main" val="2488121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de-DE" dirty="0" smtClean="0"/>
              <a:t>Remote Desktop Web Access</a:t>
            </a:r>
            <a:endParaRPr lang="en-US" dirty="0" smtClean="0"/>
          </a:p>
        </p:txBody>
      </p:sp>
      <p:sp>
        <p:nvSpPr>
          <p:cNvPr id="3" name="Text Placeholder 2"/>
          <p:cNvSpPr>
            <a:spLocks noGrp="1"/>
          </p:cNvSpPr>
          <p:nvPr>
            <p:ph type="body" sz="quarter" idx="10"/>
          </p:nvPr>
        </p:nvSpPr>
        <p:spPr>
          <a:xfrm>
            <a:off x="455614" y="1600200"/>
            <a:ext cx="3873105" cy="1477328"/>
          </a:xfrm>
        </p:spPr>
        <p:txBody>
          <a:bodyPr/>
          <a:lstStyle/>
          <a:p>
            <a:pPr>
              <a:lnSpc>
                <a:spcPct val="100000"/>
              </a:lnSpc>
              <a:spcBef>
                <a:spcPts val="600"/>
              </a:spcBef>
            </a:pPr>
            <a:r>
              <a:rPr lang="de-DE" dirty="0" smtClean="0"/>
              <a:t>Access published applications from a list of program icons in a Web browser page</a:t>
            </a:r>
          </a:p>
          <a:p>
            <a:pPr lvl="1">
              <a:lnSpc>
                <a:spcPct val="100000"/>
              </a:lnSpc>
              <a:spcBef>
                <a:spcPts val="600"/>
              </a:spcBef>
            </a:pPr>
            <a:r>
              <a:rPr lang="de-DE" dirty="0" smtClean="0"/>
              <a:t>Application icons are presented in IE</a:t>
            </a:r>
          </a:p>
          <a:p>
            <a:pPr lvl="1">
              <a:lnSpc>
                <a:spcPct val="100000"/>
              </a:lnSpc>
              <a:spcBef>
                <a:spcPts val="600"/>
              </a:spcBef>
            </a:pPr>
            <a:r>
              <a:rPr lang="de-DE" dirty="0" smtClean="0"/>
              <a:t>Program opens in a seamless window</a:t>
            </a:r>
            <a:endParaRPr lang="de-DE" dirty="0"/>
          </a:p>
        </p:txBody>
      </p:sp>
      <p:pic>
        <p:nvPicPr>
          <p:cNvPr id="4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l="990" r="642" b="830"/>
          <a:stretch>
            <a:fillRect/>
          </a:stretch>
        </p:blipFill>
        <p:spPr bwMode="auto">
          <a:xfrm>
            <a:off x="4572000" y="1601788"/>
            <a:ext cx="4113213" cy="30782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p:cNvGrpSpPr/>
          <p:nvPr/>
        </p:nvGrpSpPr>
        <p:grpSpPr>
          <a:xfrm>
            <a:off x="0" y="5895974"/>
            <a:ext cx="9144000" cy="962025"/>
            <a:chOff x="0" y="5781040"/>
            <a:chExt cx="9144000" cy="1076960"/>
          </a:xfrm>
        </p:grpSpPr>
        <p:sp>
          <p:nvSpPr>
            <p:cNvPr id="8" name="Rectangle 7"/>
            <p:cNvSpPr/>
            <p:nvPr/>
          </p:nvSpPr>
          <p:spPr bwMode="auto">
            <a:xfrm>
              <a:off x="0" y="5781040"/>
              <a:ext cx="9144000" cy="1076960"/>
            </a:xfrm>
            <a:prstGeom prst="rect">
              <a:avLst/>
            </a:prstGeom>
            <a:solidFill>
              <a:schemeClr val="bg1"/>
            </a:solidFill>
          </p:spPr>
          <p:txBody>
            <a:bodyPr wrap="square" lIns="137215" tIns="68607" rIns="68607" bIns="68607" anchor="ctr" anchorCtr="0">
              <a:noAutofit/>
            </a:bodyPr>
            <a:lstStyle/>
            <a:p>
              <a:pPr>
                <a:lnSpc>
                  <a:spcPct val="90000"/>
                </a:lnSpc>
                <a:spcBef>
                  <a:spcPct val="20000"/>
                </a:spcBef>
              </a:pPr>
              <a:endParaRPr lang="en-US" sz="1600" b="1" dirty="0">
                <a:solidFill>
                  <a:schemeClr val="bg1"/>
                </a:solidFill>
                <a:ea typeface="ＭＳ Ｐゴシック" pitchFamily="-65" charset="-128"/>
              </a:endParaRPr>
            </a:p>
          </p:txBody>
        </p:sp>
        <p:sp>
          <p:nvSpPr>
            <p:cNvPr id="9" name="Rectangle 8"/>
            <p:cNvSpPr/>
            <p:nvPr/>
          </p:nvSpPr>
          <p:spPr bwMode="auto">
            <a:xfrm>
              <a:off x="0" y="5781040"/>
              <a:ext cx="9144000" cy="1076960"/>
            </a:xfrm>
            <a:prstGeom prst="rect">
              <a:avLst/>
            </a:prstGeom>
            <a:gradFill>
              <a:gsLst>
                <a:gs pos="0">
                  <a:schemeClr val="accent2">
                    <a:alpha val="95000"/>
                  </a:schemeClr>
                </a:gs>
                <a:gs pos="100000">
                  <a:schemeClr val="accent1">
                    <a:alpha val="85000"/>
                  </a:schemeClr>
                </a:gs>
              </a:gsLst>
              <a:lin ang="0" scaled="1"/>
            </a:gradFill>
          </p:spPr>
          <p:txBody>
            <a:bodyPr wrap="square" lIns="137215" tIns="68607" rIns="68607" bIns="68607" anchor="ctr" anchorCtr="0">
              <a:noAutofit/>
            </a:bodyPr>
            <a:lstStyle/>
            <a:p>
              <a:pPr>
                <a:lnSpc>
                  <a:spcPct val="90000"/>
                </a:lnSpc>
                <a:spcBef>
                  <a:spcPct val="20000"/>
                </a:spcBef>
              </a:pPr>
              <a:endParaRPr lang="en-US" sz="1600" b="1" dirty="0">
                <a:solidFill>
                  <a:schemeClr val="bg1"/>
                </a:solidFill>
                <a:ea typeface="ＭＳ Ｐゴシック" pitchFamily="-65" charset="-128"/>
              </a:endParaRPr>
            </a:p>
          </p:txBody>
        </p:sp>
      </p:grpSp>
      <p:sp>
        <p:nvSpPr>
          <p:cNvPr id="52" name="Content Placeholder 4"/>
          <p:cNvSpPr txBox="1">
            <a:spLocks/>
          </p:cNvSpPr>
          <p:nvPr/>
        </p:nvSpPr>
        <p:spPr bwMode="auto">
          <a:xfrm>
            <a:off x="455613" y="6004098"/>
            <a:ext cx="8602164" cy="775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eaLnBrk="0" hangingPunct="0">
              <a:defRPr sz="3200">
                <a:solidFill>
                  <a:schemeClr val="tx2"/>
                </a:solidFill>
                <a:latin typeface="Tahoma" pitchFamily="34" charset="0"/>
              </a:defRPr>
            </a:lvl1pPr>
            <a:lvl2pPr marL="742950" indent="-285750" eaLnBrk="0" hangingPunct="0">
              <a:defRPr sz="3200">
                <a:solidFill>
                  <a:schemeClr val="tx2"/>
                </a:solidFill>
                <a:latin typeface="Tahoma" pitchFamily="34" charset="0"/>
              </a:defRPr>
            </a:lvl2pPr>
            <a:lvl3pPr marL="1143000" indent="-228600" eaLnBrk="0" hangingPunct="0">
              <a:defRPr sz="3200">
                <a:solidFill>
                  <a:schemeClr val="tx2"/>
                </a:solidFill>
                <a:latin typeface="Tahoma" pitchFamily="34" charset="0"/>
              </a:defRPr>
            </a:lvl3pPr>
            <a:lvl4pPr marL="1600200" indent="-228600" eaLnBrk="0" hangingPunct="0">
              <a:defRPr sz="3200">
                <a:solidFill>
                  <a:schemeClr val="tx2"/>
                </a:solidFill>
                <a:latin typeface="Tahoma" pitchFamily="34" charset="0"/>
              </a:defRPr>
            </a:lvl4pPr>
            <a:lvl5pPr marL="2057400" indent="-228600" eaLnBrk="0" hangingPunct="0">
              <a:defRPr sz="3200">
                <a:solidFill>
                  <a:schemeClr val="tx2"/>
                </a:solidFill>
                <a:latin typeface="Tahoma" pitchFamily="34" charset="0"/>
              </a:defRPr>
            </a:lvl5pPr>
            <a:lvl6pPr marL="2514600" indent="-228600" algn="ctr"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eaLnBrk="0" fontAlgn="base" hangingPunct="0">
              <a:lnSpc>
                <a:spcPct val="80000"/>
              </a:lnSpc>
              <a:spcBef>
                <a:spcPct val="0"/>
              </a:spcBef>
              <a:spcAft>
                <a:spcPct val="0"/>
              </a:spcAft>
              <a:defRPr sz="3200">
                <a:solidFill>
                  <a:schemeClr val="tx2"/>
                </a:solidFill>
                <a:latin typeface="Tahoma" pitchFamily="34" charset="0"/>
              </a:defRPr>
            </a:lvl9pPr>
          </a:lstStyle>
          <a:p>
            <a:pPr marL="173038" lvl="1" indent="-173038" eaLnBrk="1" hangingPunct="1">
              <a:lnSpc>
                <a:spcPct val="90000"/>
              </a:lnSpc>
              <a:spcBef>
                <a:spcPct val="20000"/>
              </a:spcBef>
              <a:buClr>
                <a:schemeClr val="bg1"/>
              </a:buClr>
              <a:buSzPct val="90000"/>
              <a:buFont typeface="Arial" pitchFamily="34" charset="0"/>
              <a:buChar char="•"/>
            </a:pPr>
            <a:r>
              <a:rPr lang="en-US" sz="1400" dirty="0">
                <a:solidFill>
                  <a:schemeClr val="bg1"/>
                </a:solidFill>
                <a:latin typeface="+mn-lt"/>
              </a:rPr>
              <a:t>Easy implementation</a:t>
            </a:r>
          </a:p>
          <a:p>
            <a:pPr marL="173038" lvl="1" indent="-173038" eaLnBrk="1" hangingPunct="1">
              <a:lnSpc>
                <a:spcPct val="90000"/>
              </a:lnSpc>
              <a:spcBef>
                <a:spcPct val="20000"/>
              </a:spcBef>
              <a:buClr>
                <a:schemeClr val="bg1"/>
              </a:buClr>
              <a:buSzPct val="90000"/>
              <a:buFont typeface="Arial" pitchFamily="34" charset="0"/>
              <a:buChar char="•"/>
            </a:pPr>
            <a:r>
              <a:rPr lang="en-US" sz="1400" dirty="0">
                <a:solidFill>
                  <a:schemeClr val="bg1"/>
                </a:solidFill>
                <a:latin typeface="+mn-lt"/>
              </a:rPr>
              <a:t>Similar experience to Outlook Web Access for e-mail</a:t>
            </a:r>
          </a:p>
          <a:p>
            <a:pPr marL="173038" lvl="1" indent="-173038" eaLnBrk="1" hangingPunct="1">
              <a:lnSpc>
                <a:spcPct val="90000"/>
              </a:lnSpc>
              <a:spcBef>
                <a:spcPct val="20000"/>
              </a:spcBef>
              <a:buClr>
                <a:schemeClr val="bg1"/>
              </a:buClr>
              <a:buSzPct val="90000"/>
              <a:buFont typeface="Arial" pitchFamily="34" charset="0"/>
              <a:buChar char="•"/>
            </a:pPr>
            <a:r>
              <a:rPr lang="en-US" sz="1400" dirty="0">
                <a:solidFill>
                  <a:schemeClr val="bg1"/>
                </a:solidFill>
                <a:latin typeface="+mn-lt"/>
              </a:rPr>
              <a:t>Simplified remote access for mobile and remote users</a:t>
            </a:r>
          </a:p>
        </p:txBody>
      </p:sp>
    </p:spTree>
    <p:extLst>
      <p:ext uri="{BB962C8B-B14F-4D97-AF65-F5344CB8AC3E}">
        <p14:creationId xmlns:p14="http://schemas.microsoft.com/office/powerpoint/2010/main" val="2070975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55613" y="365125"/>
            <a:ext cx="8232775" cy="512448"/>
          </a:xfrm>
        </p:spPr>
        <p:txBody>
          <a:bodyPr/>
          <a:lstStyle/>
          <a:p>
            <a:r>
              <a:rPr lang="en-US" dirty="0" smtClean="0"/>
              <a:t>VDI in Windows 2008 R2</a:t>
            </a:r>
            <a:br>
              <a:rPr lang="en-US" dirty="0" smtClean="0"/>
            </a:br>
            <a:r>
              <a:rPr lang="en-US" sz="1600" dirty="0" smtClean="0">
                <a:sym typeface="Wingdings" pitchFamily="2" charset="2"/>
              </a:rPr>
              <a:t>What is Virtual Desktop Infrastructure (VDI)?</a:t>
            </a:r>
            <a:endParaRPr lang="en-US" sz="1600" dirty="0"/>
          </a:p>
        </p:txBody>
      </p:sp>
      <p:sp>
        <p:nvSpPr>
          <p:cNvPr id="2" name="Text Placeholder 1"/>
          <p:cNvSpPr>
            <a:spLocks noGrp="1"/>
          </p:cNvSpPr>
          <p:nvPr>
            <p:ph type="body" sz="quarter" idx="10"/>
          </p:nvPr>
        </p:nvSpPr>
        <p:spPr>
          <a:xfrm>
            <a:off x="455613" y="1600200"/>
            <a:ext cx="3420101" cy="1107996"/>
          </a:xfrm>
        </p:spPr>
        <p:txBody>
          <a:bodyPr/>
          <a:lstStyle/>
          <a:p>
            <a:pPr>
              <a:lnSpc>
                <a:spcPct val="100000"/>
              </a:lnSpc>
            </a:pPr>
            <a:r>
              <a:rPr lang="en-US" dirty="0" smtClean="0"/>
              <a:t>Running users’ desktops in </a:t>
            </a:r>
            <a:br>
              <a:rPr lang="en-US" dirty="0" smtClean="0"/>
            </a:br>
            <a:r>
              <a:rPr lang="en-US" dirty="0" smtClean="0"/>
              <a:t>server-based virtual machines and making them available remotely over a network</a:t>
            </a:r>
            <a:endParaRPr lang="en-US" dirty="0"/>
          </a:p>
        </p:txBody>
      </p:sp>
      <p:sp>
        <p:nvSpPr>
          <p:cNvPr id="66" name="Rounded Rectangle 65"/>
          <p:cNvSpPr/>
          <p:nvPr/>
        </p:nvSpPr>
        <p:spPr bwMode="auto">
          <a:xfrm>
            <a:off x="6165579" y="2131505"/>
            <a:ext cx="1929374" cy="3405051"/>
          </a:xfrm>
          <a:prstGeom prst="roundRect">
            <a:avLst>
              <a:gd name="adj" fmla="val 0"/>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89186" tIns="44593" rIns="89186" bIns="44593" anchor="ctr"/>
          <a:lstStyle/>
          <a:p>
            <a:pPr marL="222974" lvl="2" indent="-222974" defTabSz="891603" eaLnBrk="0" hangingPunct="0">
              <a:lnSpc>
                <a:spcPts val="1268"/>
              </a:lnSpc>
              <a:buClr>
                <a:schemeClr val="tx2"/>
              </a:buClr>
              <a:buSzPct val="95000"/>
            </a:pPr>
            <a:endParaRPr lang="en-US" sz="1200" dirty="0">
              <a:solidFill>
                <a:schemeClr val="tx1"/>
              </a:solidFill>
            </a:endParaRPr>
          </a:p>
        </p:txBody>
      </p:sp>
      <p:sp>
        <p:nvSpPr>
          <p:cNvPr id="67" name="Round Same Side Corner Rectangle 66"/>
          <p:cNvSpPr/>
          <p:nvPr/>
        </p:nvSpPr>
        <p:spPr bwMode="auto">
          <a:xfrm rot="10800000">
            <a:off x="6256598" y="2962319"/>
            <a:ext cx="1747333" cy="2448121"/>
          </a:xfrm>
          <a:prstGeom prst="round2SameRect">
            <a:avLst>
              <a:gd name="adj1" fmla="val 0"/>
              <a:gd name="adj2" fmla="val 0"/>
            </a:avLst>
          </a:prstGeom>
          <a:solidFill>
            <a:schemeClr val="accent2">
              <a:lumMod val="40000"/>
              <a:lumOff val="6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89186" tIns="44593" rIns="89186" bIns="44593" anchor="ctr"/>
          <a:lstStyle/>
          <a:p>
            <a:pPr marL="222974" lvl="2" indent="-222974" defTabSz="891603" eaLnBrk="0" hangingPunct="0">
              <a:lnSpc>
                <a:spcPts val="1268"/>
              </a:lnSpc>
              <a:buClr>
                <a:schemeClr val="tx2"/>
              </a:buClr>
              <a:buSzPct val="95000"/>
            </a:pPr>
            <a:endParaRPr lang="en-US" sz="1200" dirty="0">
              <a:solidFill>
                <a:schemeClr val="tx1"/>
              </a:solidFill>
            </a:endParaRPr>
          </a:p>
        </p:txBody>
      </p:sp>
      <p:sp>
        <p:nvSpPr>
          <p:cNvPr id="68" name="Rectangle 67"/>
          <p:cNvSpPr/>
          <p:nvPr/>
        </p:nvSpPr>
        <p:spPr bwMode="auto">
          <a:xfrm>
            <a:off x="6296819" y="2916766"/>
            <a:ext cx="1658775" cy="295150"/>
          </a:xfrm>
          <a:prstGeom prst="rect">
            <a:avLst/>
          </a:prstGeom>
        </p:spPr>
        <p:txBody>
          <a:bodyPr tIns="0" bIns="0">
            <a:spAutoFit/>
          </a:bodyPr>
          <a:lstStyle/>
          <a:p>
            <a:pPr marL="171876" lvl="2" indent="-171876">
              <a:lnSpc>
                <a:spcPts val="1990"/>
              </a:lnSpc>
              <a:spcBef>
                <a:spcPts val="390"/>
              </a:spcBef>
              <a:spcAft>
                <a:spcPts val="390"/>
              </a:spcAft>
              <a:buClr>
                <a:schemeClr val="tx1"/>
              </a:buClr>
              <a:buSzPct val="95000"/>
              <a:buFont typeface="Tahoma" pitchFamily="34" charset="0"/>
              <a:buChar char="»"/>
              <a:defRPr/>
            </a:pPr>
            <a:endParaRPr lang="en-US" sz="1100" dirty="0">
              <a:ln>
                <a:solidFill>
                  <a:schemeClr val="bg1">
                    <a:lumMod val="50000"/>
                    <a:lumOff val="50000"/>
                    <a:alpha val="4000"/>
                  </a:schemeClr>
                </a:solidFill>
              </a:ln>
            </a:endParaRPr>
          </a:p>
        </p:txBody>
      </p:sp>
      <p:sp>
        <p:nvSpPr>
          <p:cNvPr id="69" name="Rounded Rectangle 68"/>
          <p:cNvSpPr/>
          <p:nvPr/>
        </p:nvSpPr>
        <p:spPr>
          <a:xfrm>
            <a:off x="6525476" y="3037262"/>
            <a:ext cx="1440942" cy="1108842"/>
          </a:xfrm>
          <a:prstGeom prst="roundRect">
            <a:avLst>
              <a:gd name="adj" fmla="val 0"/>
            </a:avLst>
          </a:prstGeom>
          <a:solidFill>
            <a:schemeClr val="accent1">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89190" tIns="44595" rIns="89190" bIns="44595" anchor="ctr"/>
          <a:lstStyle/>
          <a:p>
            <a:pPr indent="-1549" algn="ctr">
              <a:buSzPct val="100000"/>
              <a:tabLst>
                <a:tab pos="4459483" algn="r"/>
              </a:tabLst>
            </a:pPr>
            <a:endParaRPr lang="en-US" sz="1200" dirty="0">
              <a:ln>
                <a:solidFill>
                  <a:schemeClr val="tx1">
                    <a:lumMod val="50000"/>
                    <a:lumOff val="50000"/>
                    <a:alpha val="3000"/>
                  </a:schemeClr>
                </a:solidFill>
              </a:ln>
              <a:solidFill>
                <a:schemeClr val="bg1"/>
              </a:solidFill>
            </a:endParaRPr>
          </a:p>
        </p:txBody>
      </p:sp>
      <p:sp>
        <p:nvSpPr>
          <p:cNvPr id="70" name="Rounded Rectangle 69"/>
          <p:cNvSpPr/>
          <p:nvPr/>
        </p:nvSpPr>
        <p:spPr>
          <a:xfrm>
            <a:off x="6449709" y="3113080"/>
            <a:ext cx="1442295" cy="1106135"/>
          </a:xfrm>
          <a:prstGeom prst="roundRect">
            <a:avLst>
              <a:gd name="adj" fmla="val 0"/>
            </a:avLst>
          </a:prstGeom>
          <a:solidFill>
            <a:schemeClr val="accent1">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89190" tIns="44595" rIns="89190" bIns="44595" anchor="ctr"/>
          <a:lstStyle/>
          <a:p>
            <a:pPr indent="-1549" algn="ctr">
              <a:buSzPct val="100000"/>
              <a:tabLst>
                <a:tab pos="4459483" algn="r"/>
              </a:tabLst>
            </a:pPr>
            <a:endParaRPr lang="en-US" sz="1200" dirty="0">
              <a:ln>
                <a:solidFill>
                  <a:schemeClr val="tx1">
                    <a:lumMod val="50000"/>
                    <a:lumOff val="50000"/>
                    <a:alpha val="3000"/>
                  </a:schemeClr>
                </a:solidFill>
              </a:ln>
              <a:solidFill>
                <a:schemeClr val="bg1"/>
              </a:solidFill>
            </a:endParaRPr>
          </a:p>
        </p:txBody>
      </p:sp>
      <p:sp>
        <p:nvSpPr>
          <p:cNvPr id="71" name="Round Same Side Corner Rectangle 70"/>
          <p:cNvSpPr/>
          <p:nvPr/>
        </p:nvSpPr>
        <p:spPr bwMode="auto">
          <a:xfrm>
            <a:off x="6253318" y="2251796"/>
            <a:ext cx="1749122" cy="682111"/>
          </a:xfrm>
          <a:prstGeom prst="round2SameRect">
            <a:avLst>
              <a:gd name="adj1" fmla="val 0"/>
              <a:gd name="adj2" fmla="val 0"/>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89186" tIns="44593" rIns="89186" bIns="44593" anchor="ctr"/>
          <a:lstStyle/>
          <a:p>
            <a:pPr algn="ctr"/>
            <a:r>
              <a:rPr lang="en-US" dirty="0">
                <a:sym typeface="Wingdings" pitchFamily="2" charset="2"/>
              </a:rPr>
              <a:t>Server</a:t>
            </a:r>
          </a:p>
        </p:txBody>
      </p:sp>
      <p:pic>
        <p:nvPicPr>
          <p:cNvPr id="72" name="Picture 5" descr="E:\Syngai\Microsoft Clip Organizer\Tech Icons\CPUs &amp; Servers\j0431616.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20930" y="1556099"/>
            <a:ext cx="932216" cy="865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Rounded Rectangle 72"/>
          <p:cNvSpPr/>
          <p:nvPr/>
        </p:nvSpPr>
        <p:spPr bwMode="auto">
          <a:xfrm>
            <a:off x="4063838" y="2131346"/>
            <a:ext cx="1929549" cy="3404668"/>
          </a:xfrm>
          <a:prstGeom prst="roundRect">
            <a:avLst>
              <a:gd name="adj" fmla="val 0"/>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89186" tIns="44593" rIns="89186" bIns="44593" anchor="ctr"/>
          <a:lstStyle/>
          <a:p>
            <a:pPr marL="222974" lvl="2" indent="-222974" defTabSz="891603" eaLnBrk="0" hangingPunct="0">
              <a:lnSpc>
                <a:spcPts val="1268"/>
              </a:lnSpc>
              <a:buClr>
                <a:schemeClr val="tx2"/>
              </a:buClr>
              <a:buSzPct val="95000"/>
              <a:defRPr/>
            </a:pPr>
            <a:endParaRPr lang="en-US" sz="1200" dirty="0">
              <a:solidFill>
                <a:schemeClr val="tx1"/>
              </a:solidFill>
            </a:endParaRPr>
          </a:p>
        </p:txBody>
      </p:sp>
      <p:sp>
        <p:nvSpPr>
          <p:cNvPr id="74" name="Round Same Side Corner Rectangle 73"/>
          <p:cNvSpPr/>
          <p:nvPr/>
        </p:nvSpPr>
        <p:spPr bwMode="auto">
          <a:xfrm>
            <a:off x="4154052" y="2251796"/>
            <a:ext cx="1749121" cy="682111"/>
          </a:xfrm>
          <a:prstGeom prst="round2SameRect">
            <a:avLst>
              <a:gd name="adj1" fmla="val 0"/>
              <a:gd name="adj2" fmla="val 0"/>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89186" tIns="44593" rIns="89186" bIns="44593" anchor="ctr"/>
          <a:lstStyle/>
          <a:p>
            <a:pPr algn="ctr"/>
            <a:r>
              <a:rPr lang="en-US" dirty="0">
                <a:sym typeface="Wingdings" pitchFamily="2" charset="2"/>
              </a:rPr>
              <a:t>User PC or </a:t>
            </a:r>
            <a:br>
              <a:rPr lang="en-US" dirty="0">
                <a:sym typeface="Wingdings" pitchFamily="2" charset="2"/>
              </a:rPr>
            </a:br>
            <a:r>
              <a:rPr lang="en-US" dirty="0">
                <a:sym typeface="Wingdings" pitchFamily="2" charset="2"/>
              </a:rPr>
              <a:t>Thin Client</a:t>
            </a:r>
          </a:p>
        </p:txBody>
      </p:sp>
      <p:sp>
        <p:nvSpPr>
          <p:cNvPr id="75" name="Round Same Side Corner Rectangle 74"/>
          <p:cNvSpPr/>
          <p:nvPr/>
        </p:nvSpPr>
        <p:spPr bwMode="auto">
          <a:xfrm rot="10800000">
            <a:off x="4154867" y="2962593"/>
            <a:ext cx="1747491" cy="2447846"/>
          </a:xfrm>
          <a:prstGeom prst="round2SameRect">
            <a:avLst>
              <a:gd name="adj1" fmla="val 0"/>
              <a:gd name="adj2" fmla="val 0"/>
            </a:avLst>
          </a:prstGeom>
          <a:solidFill>
            <a:schemeClr val="accent2">
              <a:lumMod val="40000"/>
              <a:lumOff val="6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89186" tIns="44593" rIns="89186" bIns="44593" anchor="ctr"/>
          <a:lstStyle/>
          <a:p>
            <a:pPr marL="222974" lvl="2" indent="-222974" defTabSz="891603" eaLnBrk="0" hangingPunct="0">
              <a:lnSpc>
                <a:spcPts val="1268"/>
              </a:lnSpc>
              <a:buClr>
                <a:schemeClr val="tx2"/>
              </a:buClr>
              <a:buSzPct val="95000"/>
            </a:pPr>
            <a:endParaRPr lang="en-US" sz="1200" dirty="0">
              <a:solidFill>
                <a:schemeClr val="tx1"/>
              </a:solidFill>
            </a:endParaRPr>
          </a:p>
        </p:txBody>
      </p:sp>
      <p:sp>
        <p:nvSpPr>
          <p:cNvPr id="76" name="Rectangle 75"/>
          <p:cNvSpPr/>
          <p:nvPr/>
        </p:nvSpPr>
        <p:spPr>
          <a:xfrm>
            <a:off x="4195614" y="2916766"/>
            <a:ext cx="1660127" cy="295150"/>
          </a:xfrm>
          <a:prstGeom prst="rect">
            <a:avLst/>
          </a:prstGeom>
        </p:spPr>
        <p:txBody>
          <a:bodyPr lIns="89190" tIns="0" rIns="89190" bIns="0">
            <a:spAutoFit/>
          </a:bodyPr>
          <a:lstStyle/>
          <a:p>
            <a:pPr marL="171876" lvl="2" indent="-171876">
              <a:lnSpc>
                <a:spcPts val="1990"/>
              </a:lnSpc>
              <a:spcBef>
                <a:spcPts val="390"/>
              </a:spcBef>
              <a:spcAft>
                <a:spcPts val="390"/>
              </a:spcAft>
              <a:buClr>
                <a:schemeClr val="tx1"/>
              </a:buClr>
              <a:buSzPct val="95000"/>
              <a:buFont typeface="Tahoma" pitchFamily="34" charset="0"/>
              <a:buChar char="»"/>
              <a:defRPr/>
            </a:pPr>
            <a:endParaRPr lang="en-US" sz="1100" dirty="0">
              <a:ln>
                <a:solidFill>
                  <a:schemeClr val="bg1">
                    <a:lumMod val="50000"/>
                    <a:lumOff val="50000"/>
                    <a:alpha val="4000"/>
                  </a:schemeClr>
                </a:solidFill>
              </a:ln>
            </a:endParaRPr>
          </a:p>
        </p:txBody>
      </p:sp>
      <p:pic>
        <p:nvPicPr>
          <p:cNvPr id="77" name="Picture 6" descr="Desktop-TS-Client"/>
          <p:cNvPicPr>
            <a:picLocks noChangeAspect="1" noChangeArrowheads="1"/>
          </p:cNvPicPr>
          <p:nvPr/>
        </p:nvPicPr>
        <p:blipFill>
          <a:blip r:embed="rId4" cstate="screen">
            <a:grayscl/>
            <a:extLst>
              <a:ext uri="{28A0092B-C50C-407E-A947-70E740481C1C}">
                <a14:useLocalDpi xmlns:a14="http://schemas.microsoft.com/office/drawing/2010/main"/>
              </a:ext>
            </a:extLst>
          </a:blip>
          <a:srcRect/>
          <a:stretch>
            <a:fillRect/>
          </a:stretch>
        </p:blipFill>
        <p:spPr bwMode="invGray">
          <a:xfrm>
            <a:off x="4034608" y="1585884"/>
            <a:ext cx="1283995" cy="74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Left-Right Arrow 77"/>
          <p:cNvSpPr/>
          <p:nvPr/>
        </p:nvSpPr>
        <p:spPr>
          <a:xfrm>
            <a:off x="5746149" y="3328350"/>
            <a:ext cx="618319" cy="463033"/>
          </a:xfrm>
          <a:prstGeom prst="leftRightArrow">
            <a:avLst>
              <a:gd name="adj1" fmla="val 53676"/>
              <a:gd name="adj2" fmla="val 38208"/>
            </a:avLst>
          </a:prstGeom>
          <a:solidFill>
            <a:schemeClr val="tx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89186" tIns="44593" rIns="89186" bIns="44593" anchor="ctr"/>
          <a:lstStyle/>
          <a:p>
            <a:endParaRPr lang="en-US" dirty="0"/>
          </a:p>
        </p:txBody>
      </p:sp>
      <p:sp>
        <p:nvSpPr>
          <p:cNvPr id="79" name="Rounded Rectangle 78"/>
          <p:cNvSpPr/>
          <p:nvPr/>
        </p:nvSpPr>
        <p:spPr>
          <a:xfrm>
            <a:off x="6428432" y="4837505"/>
            <a:ext cx="1463602" cy="396236"/>
          </a:xfrm>
          <a:prstGeom prst="roundRect">
            <a:avLst>
              <a:gd name="adj" fmla="val 0"/>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118872" tIns="59436" rIns="118872" bIns="59436" anchor="ctr"/>
          <a:lstStyle/>
          <a:p>
            <a:pPr indent="-1549" algn="ctr">
              <a:buSzPct val="100000"/>
              <a:tabLst>
                <a:tab pos="4459483" algn="r"/>
              </a:tabLst>
            </a:pPr>
            <a:r>
              <a:rPr lang="en-US" sz="1400" dirty="0">
                <a:ln>
                  <a:solidFill>
                    <a:schemeClr val="tx1">
                      <a:lumMod val="50000"/>
                      <a:lumOff val="50000"/>
                      <a:alpha val="3000"/>
                    </a:schemeClr>
                  </a:solidFill>
                </a:ln>
                <a:solidFill>
                  <a:schemeClr val="bg1"/>
                </a:solidFill>
              </a:rPr>
              <a:t>Server OS</a:t>
            </a:r>
          </a:p>
        </p:txBody>
      </p:sp>
      <p:sp>
        <p:nvSpPr>
          <p:cNvPr id="80" name="Rounded Rectangle 79"/>
          <p:cNvSpPr/>
          <p:nvPr/>
        </p:nvSpPr>
        <p:spPr>
          <a:xfrm>
            <a:off x="6428432" y="4396314"/>
            <a:ext cx="1463602" cy="396236"/>
          </a:xfrm>
          <a:prstGeom prst="roundRect">
            <a:avLst>
              <a:gd name="adj" fmla="val 0"/>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118872" tIns="59436" rIns="118872" bIns="59436" anchor="ctr"/>
          <a:lstStyle/>
          <a:p>
            <a:pPr indent="-1549" algn="ctr">
              <a:buSzPct val="100000"/>
              <a:tabLst>
                <a:tab pos="4459483" algn="r"/>
              </a:tabLst>
            </a:pPr>
            <a:r>
              <a:rPr lang="en-US" sz="1400" dirty="0">
                <a:ln>
                  <a:solidFill>
                    <a:schemeClr val="tx1">
                      <a:lumMod val="50000"/>
                      <a:lumOff val="50000"/>
                      <a:alpha val="3000"/>
                    </a:schemeClr>
                  </a:solidFill>
                </a:ln>
                <a:solidFill>
                  <a:schemeClr val="bg1"/>
                </a:solidFill>
              </a:rPr>
              <a:t>Hyper-V</a:t>
            </a:r>
          </a:p>
        </p:txBody>
      </p:sp>
      <p:sp>
        <p:nvSpPr>
          <p:cNvPr id="81" name="Rounded Rectangle 80"/>
          <p:cNvSpPr/>
          <p:nvPr/>
        </p:nvSpPr>
        <p:spPr>
          <a:xfrm>
            <a:off x="6384765" y="3187546"/>
            <a:ext cx="1440942" cy="1107488"/>
          </a:xfrm>
          <a:prstGeom prst="roundRect">
            <a:avLst>
              <a:gd name="adj" fmla="val 0"/>
            </a:avLst>
          </a:prstGeom>
          <a:solidFill>
            <a:schemeClr val="accent1">
              <a:alpha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89190" tIns="44595" rIns="89190" bIns="44595" anchor="ctr"/>
          <a:lstStyle/>
          <a:p>
            <a:pPr indent="-1549" algn="ctr">
              <a:buSzPct val="100000"/>
              <a:tabLst>
                <a:tab pos="4459483" algn="r"/>
              </a:tabLst>
            </a:pPr>
            <a:endParaRPr lang="en-US" sz="1200" dirty="0">
              <a:ln>
                <a:solidFill>
                  <a:schemeClr val="tx1">
                    <a:lumMod val="50000"/>
                    <a:lumOff val="50000"/>
                    <a:alpha val="3000"/>
                  </a:schemeClr>
                </a:solidFill>
              </a:ln>
              <a:solidFill>
                <a:schemeClr val="bg1"/>
              </a:solidFill>
            </a:endParaRPr>
          </a:p>
        </p:txBody>
      </p:sp>
      <p:sp>
        <p:nvSpPr>
          <p:cNvPr id="82" name="Rounded Rectangle 81"/>
          <p:cNvSpPr/>
          <p:nvPr/>
        </p:nvSpPr>
        <p:spPr>
          <a:xfrm>
            <a:off x="4344882" y="3274470"/>
            <a:ext cx="1367461" cy="559210"/>
          </a:xfrm>
          <a:prstGeom prst="roundRect">
            <a:avLst>
              <a:gd name="adj" fmla="val 0"/>
            </a:avLst>
          </a:prstGeom>
          <a:solidFill>
            <a:schemeClr val="accent1">
              <a:alpha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89190" tIns="44595" rIns="89190" bIns="44595" anchor="ctr"/>
          <a:lstStyle/>
          <a:p>
            <a:pPr indent="-1549" algn="ctr">
              <a:buSzPct val="100000"/>
              <a:tabLst>
                <a:tab pos="4459483" algn="r"/>
              </a:tabLst>
            </a:pPr>
            <a:r>
              <a:rPr lang="en-US" sz="1200" dirty="0">
                <a:ln>
                  <a:solidFill>
                    <a:schemeClr val="tx1">
                      <a:lumMod val="50000"/>
                      <a:lumOff val="50000"/>
                      <a:alpha val="3000"/>
                    </a:schemeClr>
                  </a:solidFill>
                </a:ln>
                <a:solidFill>
                  <a:schemeClr val="bg1"/>
                </a:solidFill>
              </a:rPr>
              <a:t>Presentation </a:t>
            </a:r>
          </a:p>
        </p:txBody>
      </p:sp>
      <p:sp>
        <p:nvSpPr>
          <p:cNvPr id="83" name="Rectangle 82"/>
          <p:cNvSpPr/>
          <p:nvPr/>
        </p:nvSpPr>
        <p:spPr>
          <a:xfrm>
            <a:off x="6539073" y="3198513"/>
            <a:ext cx="1093834" cy="251644"/>
          </a:xfrm>
          <a:prstGeom prst="rect">
            <a:avLst/>
          </a:prstGeom>
        </p:spPr>
        <p:txBody>
          <a:bodyPr wrap="none" lIns="89190" tIns="44595" rIns="89190" bIns="44595">
            <a:spAutoFit/>
          </a:bodyPr>
          <a:lstStyle/>
          <a:p>
            <a:pPr indent="-1549" algn="ctr">
              <a:buSzPct val="100000"/>
              <a:tabLst>
                <a:tab pos="4459483" algn="r"/>
              </a:tabLst>
              <a:defRPr/>
            </a:pPr>
            <a:r>
              <a:rPr lang="en-US" sz="1050" dirty="0">
                <a:ln>
                  <a:solidFill>
                    <a:schemeClr val="tx1">
                      <a:lumMod val="50000"/>
                      <a:lumOff val="50000"/>
                      <a:alpha val="3000"/>
                    </a:schemeClr>
                  </a:solidFill>
                </a:ln>
                <a:solidFill>
                  <a:schemeClr val="bg1"/>
                </a:solidFill>
              </a:rPr>
              <a:t>Virtual Desktop</a:t>
            </a:r>
          </a:p>
        </p:txBody>
      </p:sp>
      <p:grpSp>
        <p:nvGrpSpPr>
          <p:cNvPr id="84" name="Group 47"/>
          <p:cNvGrpSpPr>
            <a:grpSpLocks/>
          </p:cNvGrpSpPr>
          <p:nvPr/>
        </p:nvGrpSpPr>
        <p:grpSpPr bwMode="auto">
          <a:xfrm>
            <a:off x="6628304" y="3497587"/>
            <a:ext cx="975511" cy="713505"/>
            <a:chOff x="8706285" y="3319159"/>
            <a:chExt cx="1516029" cy="1401012"/>
          </a:xfrm>
        </p:grpSpPr>
        <p:sp>
          <p:nvSpPr>
            <p:cNvPr id="85" name="Rounded Rectangle 84"/>
            <p:cNvSpPr/>
            <p:nvPr/>
          </p:nvSpPr>
          <p:spPr>
            <a:xfrm>
              <a:off x="8706285" y="4318226"/>
              <a:ext cx="1516029" cy="401945"/>
            </a:xfrm>
            <a:prstGeom prst="roundRect">
              <a:avLst>
                <a:gd name="adj" fmla="val 0"/>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118872" tIns="59436" rIns="118872" bIns="59436" anchor="ctr"/>
            <a:lstStyle/>
            <a:p>
              <a:pPr indent="-1549" algn="ctr">
                <a:buSzPct val="100000"/>
                <a:tabLst>
                  <a:tab pos="4459483" algn="r"/>
                </a:tabLst>
              </a:pPr>
              <a:r>
                <a:rPr lang="en-US" sz="900" dirty="0">
                  <a:ln>
                    <a:solidFill>
                      <a:schemeClr val="tx1">
                        <a:lumMod val="50000"/>
                        <a:lumOff val="50000"/>
                        <a:alpha val="3000"/>
                      </a:schemeClr>
                    </a:solidFill>
                  </a:ln>
                  <a:solidFill>
                    <a:schemeClr val="bg1"/>
                  </a:solidFill>
                </a:rPr>
                <a:t>OS</a:t>
              </a:r>
            </a:p>
          </p:txBody>
        </p:sp>
        <p:sp>
          <p:nvSpPr>
            <p:cNvPr id="86" name="Rounded Rectangle 85"/>
            <p:cNvSpPr/>
            <p:nvPr/>
          </p:nvSpPr>
          <p:spPr>
            <a:xfrm>
              <a:off x="8706285" y="3827158"/>
              <a:ext cx="1516029" cy="401945"/>
            </a:xfrm>
            <a:prstGeom prst="roundRect">
              <a:avLst>
                <a:gd name="adj" fmla="val 0"/>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118872" tIns="59436" rIns="118872" bIns="59436" anchor="ctr"/>
            <a:lstStyle/>
            <a:p>
              <a:pPr indent="-1549" algn="ctr">
                <a:buSzPct val="100000"/>
                <a:tabLst>
                  <a:tab pos="4459483" algn="r"/>
                </a:tabLst>
              </a:pPr>
              <a:r>
                <a:rPr lang="en-US" sz="900" dirty="0">
                  <a:ln>
                    <a:solidFill>
                      <a:schemeClr val="tx1">
                        <a:lumMod val="50000"/>
                        <a:lumOff val="50000"/>
                        <a:alpha val="3000"/>
                      </a:schemeClr>
                    </a:solidFill>
                  </a:ln>
                  <a:solidFill>
                    <a:schemeClr val="bg1"/>
                  </a:solidFill>
                </a:rPr>
                <a:t>Applications</a:t>
              </a:r>
            </a:p>
          </p:txBody>
        </p:sp>
        <p:sp>
          <p:nvSpPr>
            <p:cNvPr id="87" name="Rounded Rectangle 86"/>
            <p:cNvSpPr/>
            <p:nvPr/>
          </p:nvSpPr>
          <p:spPr>
            <a:xfrm>
              <a:off x="8706285" y="3319159"/>
              <a:ext cx="1516029" cy="401945"/>
            </a:xfrm>
            <a:prstGeom prst="roundRect">
              <a:avLst>
                <a:gd name="adj" fmla="val 0"/>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118872" tIns="59436" rIns="118872" bIns="59436" anchor="ctr"/>
            <a:lstStyle/>
            <a:p>
              <a:pPr indent="-1549" algn="ctr">
                <a:buSzPct val="100000"/>
                <a:tabLst>
                  <a:tab pos="4459483" algn="r"/>
                </a:tabLst>
              </a:pPr>
              <a:r>
                <a:rPr lang="en-US" sz="900" dirty="0">
                  <a:ln>
                    <a:solidFill>
                      <a:schemeClr val="tx1">
                        <a:lumMod val="50000"/>
                        <a:lumOff val="50000"/>
                        <a:alpha val="3000"/>
                      </a:schemeClr>
                    </a:solidFill>
                  </a:ln>
                  <a:solidFill>
                    <a:schemeClr val="bg1"/>
                  </a:solidFill>
                </a:rPr>
                <a:t>User State</a:t>
              </a:r>
            </a:p>
          </p:txBody>
        </p:sp>
      </p:grpSp>
      <p:sp>
        <p:nvSpPr>
          <p:cNvPr id="88" name="Rectangle 87"/>
          <p:cNvSpPr/>
          <p:nvPr/>
        </p:nvSpPr>
        <p:spPr>
          <a:xfrm>
            <a:off x="4233526" y="4090331"/>
            <a:ext cx="1590171" cy="921058"/>
          </a:xfrm>
          <a:prstGeom prst="rect">
            <a:avLst/>
          </a:prstGeom>
        </p:spPr>
        <p:txBody>
          <a:bodyPr wrap="square" lIns="89190" tIns="44595" rIns="89190" bIns="44595">
            <a:spAutoFit/>
          </a:bodyPr>
          <a:lstStyle/>
          <a:p>
            <a:pPr marL="1549" indent="-1549" defTabSz="1015016">
              <a:lnSpc>
                <a:spcPct val="90000"/>
              </a:lnSpc>
              <a:buSzPct val="100000"/>
              <a:tabLst>
                <a:tab pos="4459483" algn="r"/>
              </a:tabLst>
              <a:defRPr/>
            </a:pPr>
            <a:r>
              <a:rPr lang="en-US" sz="1200" dirty="0">
                <a:ln>
                  <a:solidFill>
                    <a:srgbClr val="FFFFFF">
                      <a:lumMod val="75000"/>
                      <a:alpha val="1000"/>
                    </a:srgbClr>
                  </a:solidFill>
                </a:ln>
                <a:solidFill>
                  <a:schemeClr val="tx2"/>
                </a:solidFill>
                <a:cs typeface="Arial" pitchFamily="34" charset="0"/>
              </a:rPr>
              <a:t>Desktop experience is </a:t>
            </a:r>
            <a:r>
              <a:rPr lang="en-US" sz="1200" dirty="0" smtClean="0">
                <a:ln>
                  <a:solidFill>
                    <a:srgbClr val="FFFFFF">
                      <a:lumMod val="75000"/>
                      <a:alpha val="1000"/>
                    </a:srgbClr>
                  </a:solidFill>
                </a:ln>
                <a:solidFill>
                  <a:schemeClr val="tx2"/>
                </a:solidFill>
                <a:cs typeface="Arial" pitchFamily="34" charset="0"/>
              </a:rPr>
              <a:t>centralized and </a:t>
            </a:r>
            <a:r>
              <a:rPr lang="en-US" sz="1200" dirty="0">
                <a:ln>
                  <a:solidFill>
                    <a:srgbClr val="FFFFFF">
                      <a:lumMod val="75000"/>
                      <a:alpha val="1000"/>
                    </a:srgbClr>
                  </a:solidFill>
                </a:ln>
                <a:solidFill>
                  <a:schemeClr val="tx2"/>
                </a:solidFill>
                <a:cs typeface="Arial" pitchFamily="34" charset="0"/>
              </a:rPr>
              <a:t>gets delivered </a:t>
            </a:r>
            <a:r>
              <a:rPr lang="en-US" sz="1200" dirty="0" smtClean="0">
                <a:ln>
                  <a:solidFill>
                    <a:srgbClr val="FFFFFF">
                      <a:lumMod val="75000"/>
                      <a:alpha val="1000"/>
                    </a:srgbClr>
                  </a:solidFill>
                </a:ln>
                <a:solidFill>
                  <a:schemeClr val="tx2"/>
                </a:solidFill>
                <a:cs typeface="Arial" pitchFamily="34" charset="0"/>
              </a:rPr>
              <a:t/>
            </a:r>
            <a:br>
              <a:rPr lang="en-US" sz="1200" dirty="0" smtClean="0">
                <a:ln>
                  <a:solidFill>
                    <a:srgbClr val="FFFFFF">
                      <a:lumMod val="75000"/>
                      <a:alpha val="1000"/>
                    </a:srgbClr>
                  </a:solidFill>
                </a:ln>
                <a:solidFill>
                  <a:schemeClr val="tx2"/>
                </a:solidFill>
                <a:cs typeface="Arial" pitchFamily="34" charset="0"/>
              </a:rPr>
            </a:br>
            <a:r>
              <a:rPr lang="en-US" sz="1200" dirty="0" smtClean="0">
                <a:ln>
                  <a:solidFill>
                    <a:srgbClr val="FFFFFF">
                      <a:lumMod val="75000"/>
                      <a:alpha val="1000"/>
                    </a:srgbClr>
                  </a:solidFill>
                </a:ln>
                <a:solidFill>
                  <a:schemeClr val="tx2"/>
                </a:solidFill>
                <a:cs typeface="Arial" pitchFamily="34" charset="0"/>
              </a:rPr>
              <a:t>to </a:t>
            </a:r>
            <a:r>
              <a:rPr lang="en-US" sz="1200" dirty="0">
                <a:ln>
                  <a:solidFill>
                    <a:srgbClr val="FFFFFF">
                      <a:lumMod val="75000"/>
                      <a:alpha val="1000"/>
                    </a:srgbClr>
                  </a:solidFill>
                </a:ln>
                <a:solidFill>
                  <a:schemeClr val="tx2"/>
                </a:solidFill>
                <a:cs typeface="Arial" pitchFamily="34" charset="0"/>
              </a:rPr>
              <a:t>user’s PC or </a:t>
            </a:r>
            <a:r>
              <a:rPr lang="en-US" sz="1200" dirty="0" smtClean="0">
                <a:ln>
                  <a:solidFill>
                    <a:srgbClr val="FFFFFF">
                      <a:lumMod val="75000"/>
                      <a:alpha val="1000"/>
                    </a:srgbClr>
                  </a:solidFill>
                </a:ln>
                <a:solidFill>
                  <a:schemeClr val="tx2"/>
                </a:solidFill>
                <a:cs typeface="Arial" pitchFamily="34" charset="0"/>
              </a:rPr>
              <a:t/>
            </a:r>
            <a:br>
              <a:rPr lang="en-US" sz="1200" dirty="0" smtClean="0">
                <a:ln>
                  <a:solidFill>
                    <a:srgbClr val="FFFFFF">
                      <a:lumMod val="75000"/>
                      <a:alpha val="1000"/>
                    </a:srgbClr>
                  </a:solidFill>
                </a:ln>
                <a:solidFill>
                  <a:schemeClr val="tx2"/>
                </a:solidFill>
                <a:cs typeface="Arial" pitchFamily="34" charset="0"/>
              </a:rPr>
            </a:br>
            <a:r>
              <a:rPr lang="en-US" sz="1200" dirty="0" smtClean="0">
                <a:ln>
                  <a:solidFill>
                    <a:srgbClr val="FFFFFF">
                      <a:lumMod val="75000"/>
                      <a:alpha val="1000"/>
                    </a:srgbClr>
                  </a:solidFill>
                </a:ln>
                <a:solidFill>
                  <a:schemeClr val="tx2"/>
                </a:solidFill>
                <a:cs typeface="Arial" pitchFamily="34" charset="0"/>
              </a:rPr>
              <a:t>thin </a:t>
            </a:r>
            <a:r>
              <a:rPr lang="en-US" sz="1200" dirty="0">
                <a:ln>
                  <a:solidFill>
                    <a:srgbClr val="FFFFFF">
                      <a:lumMod val="75000"/>
                      <a:alpha val="1000"/>
                    </a:srgbClr>
                  </a:solidFill>
                </a:ln>
                <a:solidFill>
                  <a:schemeClr val="tx2"/>
                </a:solidFill>
                <a:cs typeface="Arial" pitchFamily="34" charset="0"/>
              </a:rPr>
              <a:t>client</a:t>
            </a:r>
          </a:p>
        </p:txBody>
      </p:sp>
      <p:grpSp>
        <p:nvGrpSpPr>
          <p:cNvPr id="30" name="Group 29"/>
          <p:cNvGrpSpPr/>
          <p:nvPr/>
        </p:nvGrpSpPr>
        <p:grpSpPr>
          <a:xfrm>
            <a:off x="0" y="5895974"/>
            <a:ext cx="9144000" cy="962025"/>
            <a:chOff x="0" y="5781040"/>
            <a:chExt cx="9144000" cy="1076960"/>
          </a:xfrm>
        </p:grpSpPr>
        <p:sp>
          <p:nvSpPr>
            <p:cNvPr id="31" name="Rectangle 30"/>
            <p:cNvSpPr/>
            <p:nvPr/>
          </p:nvSpPr>
          <p:spPr bwMode="auto">
            <a:xfrm>
              <a:off x="0" y="5781040"/>
              <a:ext cx="9144000" cy="1076960"/>
            </a:xfrm>
            <a:prstGeom prst="rect">
              <a:avLst/>
            </a:prstGeom>
            <a:solidFill>
              <a:schemeClr val="bg1"/>
            </a:solidFill>
          </p:spPr>
          <p:txBody>
            <a:bodyPr wrap="square" lIns="137215" tIns="68607" rIns="68607" bIns="68607" anchor="ctr" anchorCtr="0">
              <a:noAutofit/>
            </a:bodyPr>
            <a:lstStyle/>
            <a:p>
              <a:pPr>
                <a:lnSpc>
                  <a:spcPct val="90000"/>
                </a:lnSpc>
                <a:spcBef>
                  <a:spcPct val="20000"/>
                </a:spcBef>
              </a:pPr>
              <a:endParaRPr lang="en-US" sz="1600" b="1" dirty="0">
                <a:solidFill>
                  <a:schemeClr val="bg1"/>
                </a:solidFill>
                <a:ea typeface="ＭＳ Ｐゴシック" pitchFamily="-65" charset="-128"/>
              </a:endParaRPr>
            </a:p>
          </p:txBody>
        </p:sp>
        <p:sp>
          <p:nvSpPr>
            <p:cNvPr id="32" name="Rectangle 31"/>
            <p:cNvSpPr/>
            <p:nvPr/>
          </p:nvSpPr>
          <p:spPr bwMode="auto">
            <a:xfrm>
              <a:off x="0" y="5781040"/>
              <a:ext cx="9144000" cy="1076960"/>
            </a:xfrm>
            <a:prstGeom prst="rect">
              <a:avLst/>
            </a:prstGeom>
            <a:gradFill>
              <a:gsLst>
                <a:gs pos="0">
                  <a:schemeClr val="accent2">
                    <a:alpha val="95000"/>
                  </a:schemeClr>
                </a:gs>
                <a:gs pos="100000">
                  <a:schemeClr val="accent1">
                    <a:alpha val="85000"/>
                  </a:schemeClr>
                </a:gs>
              </a:gsLst>
              <a:lin ang="0" scaled="1"/>
            </a:gradFill>
          </p:spPr>
          <p:txBody>
            <a:bodyPr wrap="square" lIns="137215" tIns="68607" rIns="68607" bIns="68607" anchor="ctr" anchorCtr="0">
              <a:noAutofit/>
            </a:bodyPr>
            <a:lstStyle/>
            <a:p>
              <a:pPr>
                <a:lnSpc>
                  <a:spcPct val="90000"/>
                </a:lnSpc>
                <a:spcBef>
                  <a:spcPct val="20000"/>
                </a:spcBef>
              </a:pPr>
              <a:endParaRPr lang="en-US" sz="1600" b="1" dirty="0">
                <a:solidFill>
                  <a:schemeClr val="bg1"/>
                </a:solidFill>
                <a:ea typeface="ＭＳ Ｐゴシック" pitchFamily="-65" charset="-128"/>
              </a:endParaRPr>
            </a:p>
          </p:txBody>
        </p:sp>
      </p:grpSp>
      <p:sp>
        <p:nvSpPr>
          <p:cNvPr id="64" name="Content Placeholder 4"/>
          <p:cNvSpPr txBox="1">
            <a:spLocks/>
          </p:cNvSpPr>
          <p:nvPr/>
        </p:nvSpPr>
        <p:spPr bwMode="auto">
          <a:xfrm>
            <a:off x="455613" y="6008688"/>
            <a:ext cx="8602164" cy="775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eaLnBrk="0" hangingPunct="0">
              <a:defRPr sz="3200">
                <a:solidFill>
                  <a:schemeClr val="tx2"/>
                </a:solidFill>
                <a:latin typeface="Tahoma" pitchFamily="34" charset="0"/>
              </a:defRPr>
            </a:lvl1pPr>
            <a:lvl2pPr marL="742950" indent="-285750" eaLnBrk="0" hangingPunct="0">
              <a:defRPr sz="3200">
                <a:solidFill>
                  <a:schemeClr val="tx2"/>
                </a:solidFill>
                <a:latin typeface="Tahoma" pitchFamily="34" charset="0"/>
              </a:defRPr>
            </a:lvl2pPr>
            <a:lvl3pPr marL="1143000" indent="-228600" eaLnBrk="0" hangingPunct="0">
              <a:defRPr sz="3200">
                <a:solidFill>
                  <a:schemeClr val="tx2"/>
                </a:solidFill>
                <a:latin typeface="Tahoma" pitchFamily="34" charset="0"/>
              </a:defRPr>
            </a:lvl3pPr>
            <a:lvl4pPr marL="1600200" indent="-228600" eaLnBrk="0" hangingPunct="0">
              <a:defRPr sz="3200">
                <a:solidFill>
                  <a:schemeClr val="tx2"/>
                </a:solidFill>
                <a:latin typeface="Tahoma" pitchFamily="34" charset="0"/>
              </a:defRPr>
            </a:lvl4pPr>
            <a:lvl5pPr marL="2057400" indent="-228600" eaLnBrk="0" hangingPunct="0">
              <a:defRPr sz="3200">
                <a:solidFill>
                  <a:schemeClr val="tx2"/>
                </a:solidFill>
                <a:latin typeface="Tahoma" pitchFamily="34" charset="0"/>
              </a:defRPr>
            </a:lvl5pPr>
            <a:lvl6pPr marL="2514600" indent="-228600" algn="ctr"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eaLnBrk="0" fontAlgn="base" hangingPunct="0">
              <a:lnSpc>
                <a:spcPct val="80000"/>
              </a:lnSpc>
              <a:spcBef>
                <a:spcPct val="0"/>
              </a:spcBef>
              <a:spcAft>
                <a:spcPct val="0"/>
              </a:spcAft>
              <a:defRPr sz="3200">
                <a:solidFill>
                  <a:schemeClr val="tx2"/>
                </a:solidFill>
                <a:latin typeface="Tahoma" pitchFamily="34" charset="0"/>
              </a:defRPr>
            </a:lvl9pPr>
          </a:lstStyle>
          <a:p>
            <a:pPr marL="173038" lvl="1" indent="-173038" eaLnBrk="1" hangingPunct="1">
              <a:lnSpc>
                <a:spcPct val="90000"/>
              </a:lnSpc>
              <a:spcBef>
                <a:spcPct val="20000"/>
              </a:spcBef>
              <a:buClr>
                <a:schemeClr val="bg1"/>
              </a:buClr>
              <a:buSzPct val="90000"/>
              <a:buFont typeface="Arial" pitchFamily="34" charset="0"/>
              <a:buChar char="•"/>
            </a:pPr>
            <a:r>
              <a:rPr lang="en-US" sz="1400" dirty="0">
                <a:solidFill>
                  <a:schemeClr val="bg1"/>
                </a:solidFill>
                <a:latin typeface="+mn-lt"/>
              </a:rPr>
              <a:t>Improves data security and compliance </a:t>
            </a:r>
          </a:p>
          <a:p>
            <a:pPr marL="173038" lvl="1" indent="-173038" eaLnBrk="1" hangingPunct="1">
              <a:lnSpc>
                <a:spcPct val="90000"/>
              </a:lnSpc>
              <a:spcBef>
                <a:spcPct val="20000"/>
              </a:spcBef>
              <a:buClr>
                <a:schemeClr val="bg1"/>
              </a:buClr>
              <a:buSzPct val="90000"/>
              <a:buFont typeface="Arial" pitchFamily="34" charset="0"/>
              <a:buChar char="•"/>
            </a:pPr>
            <a:r>
              <a:rPr lang="en-US" sz="1400" dirty="0">
                <a:solidFill>
                  <a:schemeClr val="bg1"/>
                </a:solidFill>
                <a:latin typeface="+mn-lt"/>
              </a:rPr>
              <a:t>Simplifies management and deployment of applications</a:t>
            </a:r>
          </a:p>
          <a:p>
            <a:pPr marL="173038" lvl="1" indent="-173038" eaLnBrk="1" hangingPunct="1">
              <a:lnSpc>
                <a:spcPct val="90000"/>
              </a:lnSpc>
              <a:spcBef>
                <a:spcPct val="20000"/>
              </a:spcBef>
              <a:buClr>
                <a:schemeClr val="bg1"/>
              </a:buClr>
              <a:buSzPct val="90000"/>
              <a:buFont typeface="Arial" pitchFamily="34" charset="0"/>
              <a:buChar char="•"/>
            </a:pPr>
            <a:r>
              <a:rPr lang="en-US" sz="1400" dirty="0">
                <a:solidFill>
                  <a:schemeClr val="bg1"/>
                </a:solidFill>
                <a:latin typeface="+mn-lt"/>
              </a:rPr>
              <a:t>Lowers the cost of client system operations</a:t>
            </a:r>
          </a:p>
        </p:txBody>
      </p:sp>
    </p:spTree>
    <p:extLst>
      <p:ext uri="{BB962C8B-B14F-4D97-AF65-F5344CB8AC3E}">
        <p14:creationId xmlns:p14="http://schemas.microsoft.com/office/powerpoint/2010/main" val="3364095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455614" y="1591309"/>
            <a:ext cx="8229600" cy="1228092"/>
          </a:xfrm>
          <a:prstGeom prst="rect">
            <a:avLst/>
          </a:prstGeom>
          <a:gradFill flip="none" rotWithShape="1">
            <a:gsLst>
              <a:gs pos="0">
                <a:schemeClr val="accent2">
                  <a:alpha val="95000"/>
                </a:schemeClr>
              </a:gs>
              <a:gs pos="100000">
                <a:schemeClr val="accent1">
                  <a:alpha val="85000"/>
                </a:schemeClr>
              </a:gs>
            </a:gsLst>
            <a:lin ang="0" scaled="1"/>
            <a:tileRect/>
          </a:gradFill>
        </p:spPr>
        <p:txBody>
          <a:bodyPr wrap="square" lIns="68607" tIns="34304" rIns="68607" bIns="34304" anchor="ctr" anchorCtr="0">
            <a:noAutofit/>
          </a:bodyPr>
          <a:lstStyle/>
          <a:p>
            <a:pPr>
              <a:lnSpc>
                <a:spcPct val="90000"/>
              </a:lnSpc>
              <a:spcBef>
                <a:spcPct val="20000"/>
              </a:spcBef>
            </a:pPr>
            <a:endParaRPr lang="en-US" sz="2100" b="1" dirty="0">
              <a:solidFill>
                <a:schemeClr val="bg1"/>
              </a:solidFill>
              <a:ea typeface="ＭＳ Ｐゴシック" pitchFamily="-65" charset="-128"/>
            </a:endParaRPr>
          </a:p>
        </p:txBody>
      </p:sp>
      <p:sp>
        <p:nvSpPr>
          <p:cNvPr id="19" name="Rectangle 18"/>
          <p:cNvSpPr/>
          <p:nvPr/>
        </p:nvSpPr>
        <p:spPr bwMode="auto">
          <a:xfrm>
            <a:off x="455614" y="2861062"/>
            <a:ext cx="8229600" cy="1084780"/>
          </a:xfrm>
          <a:prstGeom prst="rect">
            <a:avLst/>
          </a:prstGeom>
          <a:gradFill flip="none" rotWithShape="1">
            <a:gsLst>
              <a:gs pos="0">
                <a:schemeClr val="accent2">
                  <a:alpha val="95000"/>
                </a:schemeClr>
              </a:gs>
              <a:gs pos="100000">
                <a:schemeClr val="accent1">
                  <a:alpha val="85000"/>
                </a:schemeClr>
              </a:gs>
            </a:gsLst>
            <a:lin ang="0" scaled="1"/>
            <a:tileRect/>
          </a:gradFill>
        </p:spPr>
        <p:txBody>
          <a:bodyPr wrap="square" lIns="68607" tIns="34304" rIns="68607" bIns="34304" anchor="ctr" anchorCtr="0">
            <a:noAutofit/>
          </a:bodyPr>
          <a:lstStyle/>
          <a:p>
            <a:pPr>
              <a:lnSpc>
                <a:spcPct val="90000"/>
              </a:lnSpc>
              <a:spcBef>
                <a:spcPct val="20000"/>
              </a:spcBef>
            </a:pPr>
            <a:endParaRPr lang="en-US" sz="2100" b="1" dirty="0">
              <a:solidFill>
                <a:schemeClr val="bg1"/>
              </a:solidFill>
              <a:ea typeface="ＭＳ Ｐゴシック" pitchFamily="-65" charset="-128"/>
            </a:endParaRPr>
          </a:p>
        </p:txBody>
      </p:sp>
      <p:sp>
        <p:nvSpPr>
          <p:cNvPr id="20" name="Rectangle 19"/>
          <p:cNvSpPr/>
          <p:nvPr/>
        </p:nvSpPr>
        <p:spPr bwMode="auto">
          <a:xfrm>
            <a:off x="455614" y="3987503"/>
            <a:ext cx="8229600" cy="1460447"/>
          </a:xfrm>
          <a:prstGeom prst="rect">
            <a:avLst/>
          </a:prstGeom>
          <a:gradFill flip="none" rotWithShape="1">
            <a:gsLst>
              <a:gs pos="0">
                <a:schemeClr val="accent2">
                  <a:alpha val="95000"/>
                </a:schemeClr>
              </a:gs>
              <a:gs pos="100000">
                <a:schemeClr val="accent1">
                  <a:alpha val="85000"/>
                </a:schemeClr>
              </a:gs>
            </a:gsLst>
            <a:lin ang="0" scaled="1"/>
            <a:tileRect/>
          </a:gradFill>
        </p:spPr>
        <p:txBody>
          <a:bodyPr wrap="square" lIns="68607" tIns="34304" rIns="68607" bIns="34304" anchor="ctr" anchorCtr="0">
            <a:noAutofit/>
          </a:bodyPr>
          <a:lstStyle/>
          <a:p>
            <a:pPr>
              <a:lnSpc>
                <a:spcPct val="90000"/>
              </a:lnSpc>
              <a:spcBef>
                <a:spcPct val="20000"/>
              </a:spcBef>
            </a:pPr>
            <a:endParaRPr lang="en-US" sz="2100" b="1" dirty="0">
              <a:solidFill>
                <a:schemeClr val="bg1"/>
              </a:solidFill>
              <a:ea typeface="ＭＳ Ｐゴシック" pitchFamily="-65" charset="-128"/>
            </a:endParaRPr>
          </a:p>
        </p:txBody>
      </p:sp>
      <p:sp>
        <p:nvSpPr>
          <p:cNvPr id="36866" name="Title 19"/>
          <p:cNvSpPr>
            <a:spLocks noGrp="1"/>
          </p:cNvSpPr>
          <p:nvPr>
            <p:ph type="title"/>
          </p:nvPr>
        </p:nvSpPr>
        <p:spPr/>
        <p:txBody>
          <a:bodyPr/>
          <a:lstStyle/>
          <a:p>
            <a:r>
              <a:rPr lang="en-US" dirty="0" smtClean="0"/>
              <a:t>RDS and VDI: An Integrated Solution</a:t>
            </a:r>
            <a:endParaRPr lang="en-US" dirty="0"/>
          </a:p>
        </p:txBody>
      </p:sp>
      <p:sp>
        <p:nvSpPr>
          <p:cNvPr id="15" name="Freeform 6"/>
          <p:cNvSpPr>
            <a:spLocks/>
          </p:cNvSpPr>
          <p:nvPr/>
        </p:nvSpPr>
        <p:spPr bwMode="auto">
          <a:xfrm>
            <a:off x="539504" y="4004688"/>
            <a:ext cx="6126163" cy="1235822"/>
          </a:xfrm>
          <a:prstGeom prst="rect">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68607" rIns="0" bIns="0" anchor="t" anchorCtr="0"/>
          <a:lstStyle/>
          <a:p>
            <a:pPr marL="0" lvl="1">
              <a:lnSpc>
                <a:spcPct val="90000"/>
              </a:lnSpc>
              <a:spcBef>
                <a:spcPct val="20000"/>
              </a:spcBef>
              <a:buClr>
                <a:schemeClr val="bg2"/>
              </a:buClr>
              <a:buSzPct val="90000"/>
              <a:defRPr/>
            </a:pPr>
            <a:r>
              <a:rPr lang="en-US" altLang="zh-CN" sz="1400" b="1" dirty="0">
                <a:solidFill>
                  <a:schemeClr val="bg1"/>
                </a:solidFill>
              </a:rPr>
              <a:t>Connection Broker Improvements</a:t>
            </a:r>
          </a:p>
          <a:p>
            <a:pPr marL="168275" lvl="1" indent="-168275">
              <a:lnSpc>
                <a:spcPct val="90000"/>
              </a:lnSpc>
              <a:spcBef>
                <a:spcPct val="20000"/>
              </a:spcBef>
              <a:buClr>
                <a:schemeClr val="bg1"/>
              </a:buClr>
              <a:buSzPct val="90000"/>
              <a:buFont typeface="Arial" pitchFamily="34" charset="0"/>
              <a:buChar char="•"/>
              <a:defRPr/>
            </a:pPr>
            <a:r>
              <a:rPr lang="en-US" altLang="zh-CN" sz="1400" dirty="0">
                <a:solidFill>
                  <a:schemeClr val="bg1"/>
                </a:solidFill>
              </a:rPr>
              <a:t>Simplifies administration with unified management capabilities </a:t>
            </a:r>
            <a:r>
              <a:rPr lang="en-US" altLang="zh-CN" sz="1400" dirty="0" smtClean="0">
                <a:solidFill>
                  <a:schemeClr val="bg1"/>
                </a:solidFill>
              </a:rPr>
              <a:t/>
            </a:r>
            <a:br>
              <a:rPr lang="en-US" altLang="zh-CN" sz="1400" dirty="0" smtClean="0">
                <a:solidFill>
                  <a:schemeClr val="bg1"/>
                </a:solidFill>
              </a:rPr>
            </a:br>
            <a:r>
              <a:rPr lang="en-US" altLang="zh-CN" sz="1400" dirty="0" smtClean="0">
                <a:solidFill>
                  <a:schemeClr val="bg1"/>
                </a:solidFill>
              </a:rPr>
              <a:t>for </a:t>
            </a:r>
            <a:r>
              <a:rPr lang="en-US" altLang="zh-CN" sz="1400" dirty="0">
                <a:solidFill>
                  <a:schemeClr val="bg1"/>
                </a:solidFill>
              </a:rPr>
              <a:t>session-based desktops and virtual machine-based desktops</a:t>
            </a:r>
          </a:p>
          <a:p>
            <a:pPr marL="168275" lvl="1" indent="-168275">
              <a:lnSpc>
                <a:spcPct val="90000"/>
              </a:lnSpc>
              <a:spcBef>
                <a:spcPct val="20000"/>
              </a:spcBef>
              <a:buClr>
                <a:schemeClr val="bg1"/>
              </a:buClr>
              <a:buSzPct val="90000"/>
              <a:buFont typeface="Arial" pitchFamily="34" charset="0"/>
              <a:buChar char="•"/>
              <a:defRPr/>
            </a:pPr>
            <a:r>
              <a:rPr lang="en-US" sz="1400" dirty="0">
                <a:solidFill>
                  <a:schemeClr val="bg1"/>
                </a:solidFill>
              </a:rPr>
              <a:t>Evenly distributes the session load between servers in a load-balanced RD Session Host server farm or RD Virtualization Host server farm using the load balancing feature</a:t>
            </a:r>
            <a:endParaRPr lang="en-US" altLang="zh-CN" sz="1400" dirty="0">
              <a:solidFill>
                <a:schemeClr val="bg1"/>
              </a:solidFill>
            </a:endParaRPr>
          </a:p>
        </p:txBody>
      </p:sp>
      <p:pic>
        <p:nvPicPr>
          <p:cNvPr id="25" name="Picture 25" descr="Wireless Workgroup 2.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28786" y="1576621"/>
            <a:ext cx="1179741" cy="1180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8" descr="WorkGroup.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168383" y="4167087"/>
            <a:ext cx="1100546" cy="1101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p:nvPr/>
        </p:nvGrpSpPr>
        <p:grpSpPr>
          <a:xfrm>
            <a:off x="7108398" y="2774156"/>
            <a:ext cx="1220516" cy="1180526"/>
            <a:chOff x="7209066" y="5021000"/>
            <a:chExt cx="1220516" cy="1180526"/>
          </a:xfrm>
        </p:grpSpPr>
        <p:pic>
          <p:nvPicPr>
            <p:cNvPr id="27" name="Picture 26" descr="Wireless Workgroup 2.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209066" y="5021000"/>
              <a:ext cx="1179741" cy="1180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7" descr="111.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7955912" y="5374270"/>
              <a:ext cx="473670" cy="47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Freeform 6"/>
          <p:cNvSpPr>
            <a:spLocks/>
          </p:cNvSpPr>
          <p:nvPr/>
        </p:nvSpPr>
        <p:spPr bwMode="auto">
          <a:xfrm>
            <a:off x="539504" y="1616475"/>
            <a:ext cx="6126163" cy="1029653"/>
          </a:xfrm>
          <a:prstGeom prst="rect">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44563" rIns="0" bIns="44563" anchor="t" anchorCtr="0"/>
          <a:lstStyle/>
          <a:p>
            <a:pPr marL="0" lvl="1">
              <a:lnSpc>
                <a:spcPct val="90000"/>
              </a:lnSpc>
              <a:spcBef>
                <a:spcPct val="20000"/>
              </a:spcBef>
              <a:buClr>
                <a:schemeClr val="bg2"/>
              </a:buClr>
              <a:buSzPct val="90000"/>
              <a:defRPr/>
            </a:pPr>
            <a:r>
              <a:rPr lang="en-US" altLang="zh-CN" sz="1400" b="1" dirty="0">
                <a:solidFill>
                  <a:schemeClr val="bg1"/>
                </a:solidFill>
              </a:rPr>
              <a:t>Tight Integration with Hyper-V</a:t>
            </a:r>
          </a:p>
          <a:p>
            <a:pPr marL="168275" lvl="1" indent="-168275">
              <a:lnSpc>
                <a:spcPct val="90000"/>
              </a:lnSpc>
              <a:spcBef>
                <a:spcPct val="20000"/>
              </a:spcBef>
              <a:buClr>
                <a:schemeClr val="bg1"/>
              </a:buClr>
              <a:buSzPct val="90000"/>
              <a:buFont typeface="Arial" pitchFamily="34" charset="0"/>
              <a:buChar char="•"/>
              <a:defRPr/>
            </a:pPr>
            <a:r>
              <a:rPr lang="en-US" sz="1400" dirty="0">
                <a:solidFill>
                  <a:schemeClr val="bg1"/>
                </a:solidFill>
              </a:rPr>
              <a:t>Meet diverse desktop computing needs with Hyper-V integration that provides virtual machine-based pooled and personal remote desktops</a:t>
            </a:r>
          </a:p>
          <a:p>
            <a:pPr marL="168275" lvl="1" indent="-168275">
              <a:lnSpc>
                <a:spcPct val="90000"/>
              </a:lnSpc>
              <a:spcBef>
                <a:spcPct val="20000"/>
              </a:spcBef>
              <a:buClr>
                <a:schemeClr val="bg1"/>
              </a:buClr>
              <a:buSzPct val="90000"/>
              <a:buFont typeface="Arial" pitchFamily="34" charset="0"/>
              <a:buChar char="•"/>
              <a:defRPr/>
            </a:pPr>
            <a:r>
              <a:rPr lang="en-US" sz="1400" dirty="0">
                <a:solidFill>
                  <a:schemeClr val="bg1"/>
                </a:solidFill>
              </a:rPr>
              <a:t>Improve productivity by allowing users to access virtual machine-based desktops from any computer while retaining the last saved state</a:t>
            </a:r>
          </a:p>
        </p:txBody>
      </p:sp>
      <p:sp>
        <p:nvSpPr>
          <p:cNvPr id="16" name="Freeform 6"/>
          <p:cNvSpPr>
            <a:spLocks/>
          </p:cNvSpPr>
          <p:nvPr/>
        </p:nvSpPr>
        <p:spPr bwMode="auto">
          <a:xfrm flipH="1">
            <a:off x="539503" y="2898147"/>
            <a:ext cx="6126163" cy="1044679"/>
          </a:xfrm>
          <a:prstGeom prst="rect">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68607" rIns="0" bIns="0" anchor="t" anchorCtr="0"/>
          <a:lstStyle/>
          <a:p>
            <a:pPr marL="0" lvl="1">
              <a:lnSpc>
                <a:spcPct val="90000"/>
              </a:lnSpc>
              <a:spcBef>
                <a:spcPct val="20000"/>
              </a:spcBef>
              <a:buClr>
                <a:schemeClr val="bg2"/>
              </a:buClr>
              <a:buSzPct val="90000"/>
              <a:defRPr/>
            </a:pPr>
            <a:r>
              <a:rPr lang="en-US" altLang="zh-CN" sz="1400" b="1" dirty="0">
                <a:solidFill>
                  <a:schemeClr val="bg1"/>
                </a:solidFill>
              </a:rPr>
              <a:t>System Center Virtual Machine Manager 2008 Support</a:t>
            </a:r>
          </a:p>
          <a:p>
            <a:pPr marL="168275" lvl="1" indent="-168275">
              <a:lnSpc>
                <a:spcPct val="90000"/>
              </a:lnSpc>
              <a:spcBef>
                <a:spcPct val="20000"/>
              </a:spcBef>
              <a:buClr>
                <a:schemeClr val="bg1"/>
              </a:buClr>
              <a:buSzPct val="90000"/>
              <a:buFont typeface="Arial" pitchFamily="34" charset="0"/>
              <a:buChar char="•"/>
              <a:defRPr/>
            </a:pPr>
            <a:r>
              <a:rPr lang="en-US" sz="1400" dirty="0">
                <a:solidFill>
                  <a:schemeClr val="bg1"/>
                </a:solidFill>
              </a:rPr>
              <a:t>Ensures intelligent deployment of virtual machine-based desktops </a:t>
            </a:r>
          </a:p>
          <a:p>
            <a:pPr marL="168275" lvl="1" indent="-168275">
              <a:lnSpc>
                <a:spcPct val="90000"/>
              </a:lnSpc>
              <a:spcBef>
                <a:spcPct val="20000"/>
              </a:spcBef>
              <a:buClr>
                <a:schemeClr val="bg1"/>
              </a:buClr>
              <a:buSzPct val="90000"/>
              <a:buFont typeface="Arial" pitchFamily="34" charset="0"/>
              <a:buChar char="•"/>
              <a:defRPr/>
            </a:pPr>
            <a:r>
              <a:rPr lang="en-US" altLang="zh-CN" sz="1400" dirty="0">
                <a:solidFill>
                  <a:schemeClr val="bg1"/>
                </a:solidFill>
              </a:rPr>
              <a:t>Ensures improved visibility and control over Virtual Desktop with continuous health monitoring </a:t>
            </a:r>
          </a:p>
        </p:txBody>
      </p:sp>
      <p:sp>
        <p:nvSpPr>
          <p:cNvPr id="14" name="Slide Number Placeholder 3"/>
          <p:cNvSpPr>
            <a:spLocks noGrp="1"/>
          </p:cNvSpPr>
          <p:nvPr>
            <p:ph type="sldNum" sz="quarter" idx="4"/>
          </p:nvPr>
        </p:nvSpPr>
        <p:spPr>
          <a:xfrm>
            <a:off x="449909" y="6365985"/>
            <a:ext cx="242070" cy="199571"/>
          </a:xfrm>
        </p:spPr>
        <p:txBody>
          <a:bodyPr/>
          <a:lstStyle/>
          <a:p>
            <a:fld id="{02B51FD2-AF65-4559-B5BB-AE7FBFFEA02E}" type="slidenum">
              <a:rPr lang="en-US" smtClean="0">
                <a:latin typeface="Verdana" pitchFamily="34" charset="0"/>
                <a:cs typeface="Verdana" pitchFamily="34" charset="0"/>
              </a:rPr>
              <a:pPr/>
              <a:t>16</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18" name="Footer Placeholder 4"/>
          <p:cNvSpPr>
            <a:spLocks noGrp="1"/>
          </p:cNvSpPr>
          <p:nvPr>
            <p:ph type="ftr" sz="quarter" idx="3"/>
          </p:nvPr>
        </p:nvSpPr>
        <p:spPr>
          <a:xfrm>
            <a:off x="694038" y="6364388"/>
            <a:ext cx="2895600" cy="201168"/>
          </a:xfrm>
        </p:spPr>
        <p:txBody>
          <a:bodyPr/>
          <a:lstStyle/>
          <a:p>
            <a:r>
              <a:rPr lang="en-US" dirty="0"/>
              <a:t>Selling the Strategic Roadmap for Dynamic Datacenter Services</a:t>
            </a:r>
          </a:p>
        </p:txBody>
      </p:sp>
    </p:spTree>
    <p:extLst>
      <p:ext uri="{BB962C8B-B14F-4D97-AF65-F5344CB8AC3E}">
        <p14:creationId xmlns:p14="http://schemas.microsoft.com/office/powerpoint/2010/main" val="3760449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quot;GLASS&quot;; Transparent to White Linear; Reflection; Stroke"/>
          <p:cNvSpPr/>
          <p:nvPr/>
        </p:nvSpPr>
        <p:spPr bwMode="auto">
          <a:xfrm flipH="1">
            <a:off x="389281" y="3103777"/>
            <a:ext cx="2682176" cy="2552680"/>
          </a:xfrm>
          <a:prstGeom prst="rect">
            <a:avLst/>
          </a:prstGeom>
          <a:solidFill>
            <a:schemeClr val="accent1"/>
          </a:solidFill>
        </p:spPr>
        <p:txBody>
          <a:bodyPr wrap="square" lIns="137215" tIns="68607" rIns="68607" bIns="68607" anchor="ctr" anchorCtr="0">
            <a:noAutofit/>
          </a:bodyPr>
          <a:lstStyle/>
          <a:p>
            <a:pPr>
              <a:lnSpc>
                <a:spcPct val="90000"/>
              </a:lnSpc>
              <a:spcBef>
                <a:spcPct val="20000"/>
              </a:spcBef>
            </a:pPr>
            <a:endParaRPr lang="en-US" altLang="zh-CN" sz="1600" b="1" dirty="0">
              <a:solidFill>
                <a:schemeClr val="bg1"/>
              </a:solidFill>
              <a:ea typeface="ＭＳ Ｐゴシック" pitchFamily="-65" charset="-128"/>
            </a:endParaRPr>
          </a:p>
        </p:txBody>
      </p:sp>
      <p:sp>
        <p:nvSpPr>
          <p:cNvPr id="65" name="&quot;GLASS&quot;; Transparent to White Linear; Reflection; Stroke"/>
          <p:cNvSpPr/>
          <p:nvPr/>
        </p:nvSpPr>
        <p:spPr bwMode="auto">
          <a:xfrm>
            <a:off x="3224611" y="3103777"/>
            <a:ext cx="2682176" cy="2552680"/>
          </a:xfrm>
          <a:prstGeom prst="roundRect">
            <a:avLst>
              <a:gd name="adj" fmla="val 0"/>
            </a:avLst>
          </a:prstGeom>
          <a:solidFill>
            <a:schemeClr val="accent1"/>
          </a:solidFill>
        </p:spPr>
        <p:txBody>
          <a:bodyPr wrap="square" lIns="137215" tIns="68607" rIns="68607" bIns="68607" anchor="ctr" anchorCtr="0">
            <a:noAutofit/>
          </a:bodyPr>
          <a:lstStyle/>
          <a:p>
            <a:pPr>
              <a:lnSpc>
                <a:spcPct val="90000"/>
              </a:lnSpc>
              <a:spcBef>
                <a:spcPct val="20000"/>
              </a:spcBef>
            </a:pPr>
            <a:endParaRPr lang="en-US" altLang="zh-CN" sz="1600" b="1" dirty="0">
              <a:solidFill>
                <a:schemeClr val="bg1"/>
              </a:solidFill>
              <a:ea typeface="ＭＳ Ｐゴシック" pitchFamily="-65" charset="-128"/>
            </a:endParaRPr>
          </a:p>
        </p:txBody>
      </p:sp>
      <p:sp>
        <p:nvSpPr>
          <p:cNvPr id="66" name="&quot;GLASS&quot;; Transparent to White Linear; Reflection; Stroke"/>
          <p:cNvSpPr/>
          <p:nvPr/>
        </p:nvSpPr>
        <p:spPr bwMode="auto">
          <a:xfrm>
            <a:off x="6059942" y="3103777"/>
            <a:ext cx="2682176" cy="2552680"/>
          </a:xfrm>
          <a:prstGeom prst="rect">
            <a:avLst/>
          </a:prstGeom>
          <a:solidFill>
            <a:schemeClr val="accent1"/>
          </a:solidFill>
        </p:spPr>
        <p:txBody>
          <a:bodyPr wrap="square" lIns="137215" tIns="68607" rIns="68607" bIns="68607" anchor="ctr" anchorCtr="0">
            <a:noAutofit/>
          </a:bodyPr>
          <a:lstStyle/>
          <a:p>
            <a:pPr>
              <a:lnSpc>
                <a:spcPct val="90000"/>
              </a:lnSpc>
              <a:spcBef>
                <a:spcPct val="20000"/>
              </a:spcBef>
            </a:pPr>
            <a:endParaRPr lang="en-US" altLang="zh-CN" sz="1600" b="1" dirty="0">
              <a:solidFill>
                <a:schemeClr val="bg1"/>
              </a:solidFill>
              <a:ea typeface="ＭＳ Ｐゴシック" pitchFamily="-65" charset="-128"/>
            </a:endParaRPr>
          </a:p>
        </p:txBody>
      </p:sp>
      <p:sp>
        <p:nvSpPr>
          <p:cNvPr id="55" name="Freeform 9"/>
          <p:cNvSpPr>
            <a:spLocks/>
          </p:cNvSpPr>
          <p:nvPr/>
        </p:nvSpPr>
        <p:spPr bwMode="ltGray">
          <a:xfrm rot="10800000">
            <a:off x="3928" y="1939924"/>
            <a:ext cx="9144000" cy="1432125"/>
          </a:xfrm>
          <a:custGeom>
            <a:avLst/>
            <a:gdLst/>
            <a:ahLst/>
            <a:cxnLst>
              <a:cxn ang="0">
                <a:pos x="6912" y="1510"/>
              </a:cxn>
              <a:cxn ang="0">
                <a:pos x="0" y="1510"/>
              </a:cxn>
              <a:cxn ang="0">
                <a:pos x="0" y="0"/>
              </a:cxn>
              <a:cxn ang="0">
                <a:pos x="0" y="0"/>
              </a:cxn>
              <a:cxn ang="0">
                <a:pos x="68" y="12"/>
              </a:cxn>
              <a:cxn ang="0">
                <a:pos x="266" y="44"/>
              </a:cxn>
              <a:cxn ang="0">
                <a:pos x="408" y="65"/>
              </a:cxn>
              <a:cxn ang="0">
                <a:pos x="579" y="89"/>
              </a:cxn>
              <a:cxn ang="0">
                <a:pos x="775" y="114"/>
              </a:cxn>
              <a:cxn ang="0">
                <a:pos x="997" y="140"/>
              </a:cxn>
              <a:cxn ang="0">
                <a:pos x="1241" y="166"/>
              </a:cxn>
              <a:cxn ang="0">
                <a:pos x="1508" y="191"/>
              </a:cxn>
              <a:cxn ang="0">
                <a:pos x="1793" y="215"/>
              </a:cxn>
              <a:cxn ang="0">
                <a:pos x="1943" y="225"/>
              </a:cxn>
              <a:cxn ang="0">
                <a:pos x="2099" y="236"/>
              </a:cxn>
              <a:cxn ang="0">
                <a:pos x="2256" y="246"/>
              </a:cxn>
              <a:cxn ang="0">
                <a:pos x="2420" y="255"/>
              </a:cxn>
              <a:cxn ang="0">
                <a:pos x="2585" y="261"/>
              </a:cxn>
              <a:cxn ang="0">
                <a:pos x="2756" y="268"/>
              </a:cxn>
              <a:cxn ang="0">
                <a:pos x="2930" y="273"/>
              </a:cxn>
              <a:cxn ang="0">
                <a:pos x="3106" y="277"/>
              </a:cxn>
              <a:cxn ang="0">
                <a:pos x="3287" y="280"/>
              </a:cxn>
              <a:cxn ang="0">
                <a:pos x="3470" y="280"/>
              </a:cxn>
              <a:cxn ang="0">
                <a:pos x="3470" y="280"/>
              </a:cxn>
              <a:cxn ang="0">
                <a:pos x="3652" y="280"/>
              </a:cxn>
              <a:cxn ang="0">
                <a:pos x="3832" y="277"/>
              </a:cxn>
              <a:cxn ang="0">
                <a:pos x="4009" y="273"/>
              </a:cxn>
              <a:cxn ang="0">
                <a:pos x="4182" y="268"/>
              </a:cxn>
              <a:cxn ang="0">
                <a:pos x="4352" y="261"/>
              </a:cxn>
              <a:cxn ang="0">
                <a:pos x="4518" y="255"/>
              </a:cxn>
              <a:cxn ang="0">
                <a:pos x="4680" y="246"/>
              </a:cxn>
              <a:cxn ang="0">
                <a:pos x="4837" y="236"/>
              </a:cxn>
              <a:cxn ang="0">
                <a:pos x="4991" y="225"/>
              </a:cxn>
              <a:cxn ang="0">
                <a:pos x="5140" y="215"/>
              </a:cxn>
              <a:cxn ang="0">
                <a:pos x="5423" y="191"/>
              </a:cxn>
              <a:cxn ang="0">
                <a:pos x="5686" y="166"/>
              </a:cxn>
              <a:cxn ang="0">
                <a:pos x="5928" y="140"/>
              </a:cxn>
              <a:cxn ang="0">
                <a:pos x="6147" y="114"/>
              </a:cxn>
              <a:cxn ang="0">
                <a:pos x="6342" y="89"/>
              </a:cxn>
              <a:cxn ang="0">
                <a:pos x="6509" y="65"/>
              </a:cxn>
              <a:cxn ang="0">
                <a:pos x="6651" y="44"/>
              </a:cxn>
              <a:cxn ang="0">
                <a:pos x="6763" y="26"/>
              </a:cxn>
              <a:cxn ang="0">
                <a:pos x="6845" y="12"/>
              </a:cxn>
              <a:cxn ang="0">
                <a:pos x="6912" y="0"/>
              </a:cxn>
              <a:cxn ang="0">
                <a:pos x="6912" y="1510"/>
              </a:cxn>
            </a:cxnLst>
            <a:rect l="0" t="0" r="r" b="b"/>
            <a:pathLst>
              <a:path w="6912" h="1510">
                <a:moveTo>
                  <a:pt x="6912" y="1510"/>
                </a:moveTo>
                <a:lnTo>
                  <a:pt x="0" y="1510"/>
                </a:lnTo>
                <a:lnTo>
                  <a:pt x="0" y="0"/>
                </a:lnTo>
                <a:lnTo>
                  <a:pt x="0" y="0"/>
                </a:lnTo>
                <a:lnTo>
                  <a:pt x="68" y="12"/>
                </a:lnTo>
                <a:lnTo>
                  <a:pt x="266" y="44"/>
                </a:lnTo>
                <a:lnTo>
                  <a:pt x="408" y="65"/>
                </a:lnTo>
                <a:lnTo>
                  <a:pt x="579" y="89"/>
                </a:lnTo>
                <a:lnTo>
                  <a:pt x="775" y="114"/>
                </a:lnTo>
                <a:lnTo>
                  <a:pt x="997" y="140"/>
                </a:lnTo>
                <a:lnTo>
                  <a:pt x="1241" y="166"/>
                </a:lnTo>
                <a:lnTo>
                  <a:pt x="1508" y="191"/>
                </a:lnTo>
                <a:lnTo>
                  <a:pt x="1793" y="215"/>
                </a:lnTo>
                <a:lnTo>
                  <a:pt x="1943" y="225"/>
                </a:lnTo>
                <a:lnTo>
                  <a:pt x="2099" y="236"/>
                </a:lnTo>
                <a:lnTo>
                  <a:pt x="2256" y="246"/>
                </a:lnTo>
                <a:lnTo>
                  <a:pt x="2420" y="255"/>
                </a:lnTo>
                <a:lnTo>
                  <a:pt x="2585" y="261"/>
                </a:lnTo>
                <a:lnTo>
                  <a:pt x="2756" y="268"/>
                </a:lnTo>
                <a:lnTo>
                  <a:pt x="2930" y="273"/>
                </a:lnTo>
                <a:lnTo>
                  <a:pt x="3106" y="277"/>
                </a:lnTo>
                <a:lnTo>
                  <a:pt x="3287" y="280"/>
                </a:lnTo>
                <a:lnTo>
                  <a:pt x="3470" y="280"/>
                </a:lnTo>
                <a:lnTo>
                  <a:pt x="3470" y="280"/>
                </a:lnTo>
                <a:lnTo>
                  <a:pt x="3652" y="280"/>
                </a:lnTo>
                <a:lnTo>
                  <a:pt x="3832" y="277"/>
                </a:lnTo>
                <a:lnTo>
                  <a:pt x="4009" y="273"/>
                </a:lnTo>
                <a:lnTo>
                  <a:pt x="4182" y="268"/>
                </a:lnTo>
                <a:lnTo>
                  <a:pt x="4352" y="261"/>
                </a:lnTo>
                <a:lnTo>
                  <a:pt x="4518" y="255"/>
                </a:lnTo>
                <a:lnTo>
                  <a:pt x="4680" y="246"/>
                </a:lnTo>
                <a:lnTo>
                  <a:pt x="4837" y="236"/>
                </a:lnTo>
                <a:lnTo>
                  <a:pt x="4991" y="225"/>
                </a:lnTo>
                <a:lnTo>
                  <a:pt x="5140" y="215"/>
                </a:lnTo>
                <a:lnTo>
                  <a:pt x="5423" y="191"/>
                </a:lnTo>
                <a:lnTo>
                  <a:pt x="5686" y="166"/>
                </a:lnTo>
                <a:lnTo>
                  <a:pt x="5928" y="140"/>
                </a:lnTo>
                <a:lnTo>
                  <a:pt x="6147" y="114"/>
                </a:lnTo>
                <a:lnTo>
                  <a:pt x="6342" y="89"/>
                </a:lnTo>
                <a:lnTo>
                  <a:pt x="6509" y="65"/>
                </a:lnTo>
                <a:lnTo>
                  <a:pt x="6651" y="44"/>
                </a:lnTo>
                <a:lnTo>
                  <a:pt x="6763" y="26"/>
                </a:lnTo>
                <a:lnTo>
                  <a:pt x="6845" y="12"/>
                </a:lnTo>
                <a:lnTo>
                  <a:pt x="6912" y="0"/>
                </a:lnTo>
                <a:lnTo>
                  <a:pt x="6912" y="1510"/>
                </a:lnTo>
                <a:close/>
              </a:path>
            </a:pathLst>
          </a:custGeom>
          <a:solidFill>
            <a:schemeClr val="bg1"/>
          </a:solidFill>
          <a:ln>
            <a:noFill/>
            <a:headEnd type="none" w="med" len="med"/>
            <a:tailEnd type="none" w="med" len="med"/>
          </a:ln>
          <a:effectLst>
            <a:outerShdw sx="1000" sy="1000" rotWithShape="0">
              <a:srgbClr val="000000"/>
            </a:outerShdw>
          </a:effectLst>
          <a:scene3d>
            <a:camera prst="orthographicFront" fov="0">
              <a:rot lat="0" lon="0" rev="0"/>
            </a:camera>
            <a:lightRig rig="glow" dir="t">
              <a:rot lat="0" lon="0" rev="6360000"/>
            </a:lightRig>
          </a:scene3d>
          <a:sp3d prstMaterial="flat">
            <a:bevelT w="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61245" tIns="30624" rIns="61245" bIns="30624" anchor="ctr"/>
          <a:lstStyle/>
          <a:p>
            <a:pPr defTabSz="612285">
              <a:defRPr/>
            </a:pPr>
            <a:endParaRPr lang="en-US" sz="1600" dirty="0">
              <a:solidFill>
                <a:schemeClr val="tx2"/>
              </a:solidFill>
              <a:effectLst>
                <a:outerShdw blurRad="38100" dist="38100" dir="2700000" algn="tl">
                  <a:srgbClr val="000000">
                    <a:alpha val="43137"/>
                  </a:srgbClr>
                </a:outerShdw>
              </a:effectLst>
              <a:latin typeface="Segoe" pitchFamily="34" charset="0"/>
            </a:endParaRPr>
          </a:p>
        </p:txBody>
      </p:sp>
      <p:sp>
        <p:nvSpPr>
          <p:cNvPr id="5" name="Title 4"/>
          <p:cNvSpPr>
            <a:spLocks noGrp="1"/>
          </p:cNvSpPr>
          <p:nvPr>
            <p:ph type="title"/>
          </p:nvPr>
        </p:nvSpPr>
        <p:spPr>
          <a:xfrm>
            <a:off x="455613" y="365125"/>
            <a:ext cx="8688387" cy="290849"/>
          </a:xfrm>
        </p:spPr>
        <p:txBody>
          <a:bodyPr/>
          <a:lstStyle/>
          <a:p>
            <a:r>
              <a:rPr lang="en-US" dirty="0" smtClean="0"/>
              <a:t>Research Points to Opportunity to Lower Costs Through Datacenter Automation</a:t>
            </a:r>
            <a:endParaRPr lang="en-US" dirty="0"/>
          </a:p>
        </p:txBody>
      </p:sp>
      <p:sp>
        <p:nvSpPr>
          <p:cNvPr id="62" name="Freeform 9"/>
          <p:cNvSpPr>
            <a:spLocks/>
          </p:cNvSpPr>
          <p:nvPr/>
        </p:nvSpPr>
        <p:spPr bwMode="ltGray">
          <a:xfrm rot="10800000">
            <a:off x="3928" y="1939924"/>
            <a:ext cx="9144000" cy="1432125"/>
          </a:xfrm>
          <a:custGeom>
            <a:avLst/>
            <a:gdLst/>
            <a:ahLst/>
            <a:cxnLst>
              <a:cxn ang="0">
                <a:pos x="6912" y="1510"/>
              </a:cxn>
              <a:cxn ang="0">
                <a:pos x="0" y="1510"/>
              </a:cxn>
              <a:cxn ang="0">
                <a:pos x="0" y="0"/>
              </a:cxn>
              <a:cxn ang="0">
                <a:pos x="0" y="0"/>
              </a:cxn>
              <a:cxn ang="0">
                <a:pos x="68" y="12"/>
              </a:cxn>
              <a:cxn ang="0">
                <a:pos x="266" y="44"/>
              </a:cxn>
              <a:cxn ang="0">
                <a:pos x="408" y="65"/>
              </a:cxn>
              <a:cxn ang="0">
                <a:pos x="579" y="89"/>
              </a:cxn>
              <a:cxn ang="0">
                <a:pos x="775" y="114"/>
              </a:cxn>
              <a:cxn ang="0">
                <a:pos x="997" y="140"/>
              </a:cxn>
              <a:cxn ang="0">
                <a:pos x="1241" y="166"/>
              </a:cxn>
              <a:cxn ang="0">
                <a:pos x="1508" y="191"/>
              </a:cxn>
              <a:cxn ang="0">
                <a:pos x="1793" y="215"/>
              </a:cxn>
              <a:cxn ang="0">
                <a:pos x="1943" y="225"/>
              </a:cxn>
              <a:cxn ang="0">
                <a:pos x="2099" y="236"/>
              </a:cxn>
              <a:cxn ang="0">
                <a:pos x="2256" y="246"/>
              </a:cxn>
              <a:cxn ang="0">
                <a:pos x="2420" y="255"/>
              </a:cxn>
              <a:cxn ang="0">
                <a:pos x="2585" y="261"/>
              </a:cxn>
              <a:cxn ang="0">
                <a:pos x="2756" y="268"/>
              </a:cxn>
              <a:cxn ang="0">
                <a:pos x="2930" y="273"/>
              </a:cxn>
              <a:cxn ang="0">
                <a:pos x="3106" y="277"/>
              </a:cxn>
              <a:cxn ang="0">
                <a:pos x="3287" y="280"/>
              </a:cxn>
              <a:cxn ang="0">
                <a:pos x="3470" y="280"/>
              </a:cxn>
              <a:cxn ang="0">
                <a:pos x="3470" y="280"/>
              </a:cxn>
              <a:cxn ang="0">
                <a:pos x="3652" y="280"/>
              </a:cxn>
              <a:cxn ang="0">
                <a:pos x="3832" y="277"/>
              </a:cxn>
              <a:cxn ang="0">
                <a:pos x="4009" y="273"/>
              </a:cxn>
              <a:cxn ang="0">
                <a:pos x="4182" y="268"/>
              </a:cxn>
              <a:cxn ang="0">
                <a:pos x="4352" y="261"/>
              </a:cxn>
              <a:cxn ang="0">
                <a:pos x="4518" y="255"/>
              </a:cxn>
              <a:cxn ang="0">
                <a:pos x="4680" y="246"/>
              </a:cxn>
              <a:cxn ang="0">
                <a:pos x="4837" y="236"/>
              </a:cxn>
              <a:cxn ang="0">
                <a:pos x="4991" y="225"/>
              </a:cxn>
              <a:cxn ang="0">
                <a:pos x="5140" y="215"/>
              </a:cxn>
              <a:cxn ang="0">
                <a:pos x="5423" y="191"/>
              </a:cxn>
              <a:cxn ang="0">
                <a:pos x="5686" y="166"/>
              </a:cxn>
              <a:cxn ang="0">
                <a:pos x="5928" y="140"/>
              </a:cxn>
              <a:cxn ang="0">
                <a:pos x="6147" y="114"/>
              </a:cxn>
              <a:cxn ang="0">
                <a:pos x="6342" y="89"/>
              </a:cxn>
              <a:cxn ang="0">
                <a:pos x="6509" y="65"/>
              </a:cxn>
              <a:cxn ang="0">
                <a:pos x="6651" y="44"/>
              </a:cxn>
              <a:cxn ang="0">
                <a:pos x="6763" y="26"/>
              </a:cxn>
              <a:cxn ang="0">
                <a:pos x="6845" y="12"/>
              </a:cxn>
              <a:cxn ang="0">
                <a:pos x="6912" y="0"/>
              </a:cxn>
              <a:cxn ang="0">
                <a:pos x="6912" y="1510"/>
              </a:cxn>
            </a:cxnLst>
            <a:rect l="0" t="0" r="r" b="b"/>
            <a:pathLst>
              <a:path w="6912" h="1510">
                <a:moveTo>
                  <a:pt x="6912" y="1510"/>
                </a:moveTo>
                <a:lnTo>
                  <a:pt x="0" y="1510"/>
                </a:lnTo>
                <a:lnTo>
                  <a:pt x="0" y="0"/>
                </a:lnTo>
                <a:lnTo>
                  <a:pt x="0" y="0"/>
                </a:lnTo>
                <a:lnTo>
                  <a:pt x="68" y="12"/>
                </a:lnTo>
                <a:lnTo>
                  <a:pt x="266" y="44"/>
                </a:lnTo>
                <a:lnTo>
                  <a:pt x="408" y="65"/>
                </a:lnTo>
                <a:lnTo>
                  <a:pt x="579" y="89"/>
                </a:lnTo>
                <a:lnTo>
                  <a:pt x="775" y="114"/>
                </a:lnTo>
                <a:lnTo>
                  <a:pt x="997" y="140"/>
                </a:lnTo>
                <a:lnTo>
                  <a:pt x="1241" y="166"/>
                </a:lnTo>
                <a:lnTo>
                  <a:pt x="1508" y="191"/>
                </a:lnTo>
                <a:lnTo>
                  <a:pt x="1793" y="215"/>
                </a:lnTo>
                <a:lnTo>
                  <a:pt x="1943" y="225"/>
                </a:lnTo>
                <a:lnTo>
                  <a:pt x="2099" y="236"/>
                </a:lnTo>
                <a:lnTo>
                  <a:pt x="2256" y="246"/>
                </a:lnTo>
                <a:lnTo>
                  <a:pt x="2420" y="255"/>
                </a:lnTo>
                <a:lnTo>
                  <a:pt x="2585" y="261"/>
                </a:lnTo>
                <a:lnTo>
                  <a:pt x="2756" y="268"/>
                </a:lnTo>
                <a:lnTo>
                  <a:pt x="2930" y="273"/>
                </a:lnTo>
                <a:lnTo>
                  <a:pt x="3106" y="277"/>
                </a:lnTo>
                <a:lnTo>
                  <a:pt x="3287" y="280"/>
                </a:lnTo>
                <a:lnTo>
                  <a:pt x="3470" y="280"/>
                </a:lnTo>
                <a:lnTo>
                  <a:pt x="3470" y="280"/>
                </a:lnTo>
                <a:lnTo>
                  <a:pt x="3652" y="280"/>
                </a:lnTo>
                <a:lnTo>
                  <a:pt x="3832" y="277"/>
                </a:lnTo>
                <a:lnTo>
                  <a:pt x="4009" y="273"/>
                </a:lnTo>
                <a:lnTo>
                  <a:pt x="4182" y="268"/>
                </a:lnTo>
                <a:lnTo>
                  <a:pt x="4352" y="261"/>
                </a:lnTo>
                <a:lnTo>
                  <a:pt x="4518" y="255"/>
                </a:lnTo>
                <a:lnTo>
                  <a:pt x="4680" y="246"/>
                </a:lnTo>
                <a:lnTo>
                  <a:pt x="4837" y="236"/>
                </a:lnTo>
                <a:lnTo>
                  <a:pt x="4991" y="225"/>
                </a:lnTo>
                <a:lnTo>
                  <a:pt x="5140" y="215"/>
                </a:lnTo>
                <a:lnTo>
                  <a:pt x="5423" y="191"/>
                </a:lnTo>
                <a:lnTo>
                  <a:pt x="5686" y="166"/>
                </a:lnTo>
                <a:lnTo>
                  <a:pt x="5928" y="140"/>
                </a:lnTo>
                <a:lnTo>
                  <a:pt x="6147" y="114"/>
                </a:lnTo>
                <a:lnTo>
                  <a:pt x="6342" y="89"/>
                </a:lnTo>
                <a:lnTo>
                  <a:pt x="6509" y="65"/>
                </a:lnTo>
                <a:lnTo>
                  <a:pt x="6651" y="44"/>
                </a:lnTo>
                <a:lnTo>
                  <a:pt x="6763" y="26"/>
                </a:lnTo>
                <a:lnTo>
                  <a:pt x="6845" y="12"/>
                </a:lnTo>
                <a:lnTo>
                  <a:pt x="6912" y="0"/>
                </a:lnTo>
                <a:lnTo>
                  <a:pt x="6912" y="1510"/>
                </a:lnTo>
                <a:close/>
              </a:path>
            </a:pathLst>
          </a:custGeom>
          <a:gradFill flip="none" rotWithShape="1">
            <a:gsLst>
              <a:gs pos="22000">
                <a:schemeClr val="bg2"/>
              </a:gs>
              <a:gs pos="100000">
                <a:schemeClr val="tx2">
                  <a:alpha val="0"/>
                </a:schemeClr>
              </a:gs>
            </a:gsLst>
            <a:lin ang="5400000" scaled="1"/>
            <a:tileRect/>
          </a:gradFill>
          <a:ln>
            <a:noFill/>
            <a:headEnd type="none" w="med" len="med"/>
            <a:tailEnd type="none" w="med" len="med"/>
          </a:ln>
          <a:effectLst>
            <a:outerShdw sx="1000" sy="1000" rotWithShape="0">
              <a:srgbClr val="000000"/>
            </a:outerShdw>
          </a:effectLst>
          <a:scene3d>
            <a:camera prst="orthographicFront" fov="0">
              <a:rot lat="0" lon="0" rev="0"/>
            </a:camera>
            <a:lightRig rig="glow" dir="t">
              <a:rot lat="0" lon="0" rev="6360000"/>
            </a:lightRig>
          </a:scene3d>
          <a:sp3d prstMaterial="flat">
            <a:bevelT w="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61245" tIns="30624" rIns="61245" bIns="30624" anchor="ctr"/>
          <a:lstStyle/>
          <a:p>
            <a:pPr defTabSz="612285">
              <a:defRPr/>
            </a:pPr>
            <a:endParaRPr lang="en-US" sz="1600" dirty="0">
              <a:solidFill>
                <a:schemeClr val="tx2"/>
              </a:solidFill>
              <a:effectLst>
                <a:outerShdw blurRad="38100" dist="38100" dir="2700000" algn="tl">
                  <a:srgbClr val="000000">
                    <a:alpha val="43137"/>
                  </a:srgbClr>
                </a:outerShdw>
              </a:effectLst>
              <a:latin typeface="Segoe" pitchFamily="34" charset="0"/>
            </a:endParaRPr>
          </a:p>
        </p:txBody>
      </p:sp>
      <p:sp>
        <p:nvSpPr>
          <p:cNvPr id="67" name="TextBox 66"/>
          <p:cNvSpPr txBox="1"/>
          <p:nvPr/>
        </p:nvSpPr>
        <p:spPr>
          <a:xfrm>
            <a:off x="392265" y="4058880"/>
            <a:ext cx="2679192" cy="343218"/>
          </a:xfrm>
          <a:prstGeom prst="rect">
            <a:avLst/>
          </a:prstGeom>
          <a:solidFill>
            <a:schemeClr val="accent1">
              <a:lumMod val="75000"/>
            </a:schemeClr>
          </a:solidFill>
        </p:spPr>
        <p:txBody>
          <a:bodyPr wrap="none" lIns="68607" tIns="0" rIns="0" bIns="0" anchor="ctr" anchorCtr="0">
            <a:noAutofit/>
          </a:bodyPr>
          <a:lstStyle/>
          <a:p>
            <a:pPr indent="7147" algn="ctr">
              <a:lnSpc>
                <a:spcPct val="90000"/>
              </a:lnSpc>
              <a:buSzPct val="70000"/>
              <a:defRPr/>
            </a:pPr>
            <a:r>
              <a:rPr lang="en-US" altLang="zh-CN" sz="1500" b="1" dirty="0">
                <a:solidFill>
                  <a:schemeClr val="bg1"/>
                </a:solidFill>
                <a:ea typeface="Kozuka Gothic Pro L" pitchFamily="34" charset="-128"/>
              </a:rPr>
              <a:t>Automation</a:t>
            </a:r>
          </a:p>
        </p:txBody>
      </p:sp>
      <p:sp>
        <p:nvSpPr>
          <p:cNvPr id="68" name="TextBox 67"/>
          <p:cNvSpPr txBox="1"/>
          <p:nvPr/>
        </p:nvSpPr>
        <p:spPr>
          <a:xfrm>
            <a:off x="3224611" y="4058880"/>
            <a:ext cx="2679192" cy="343218"/>
          </a:xfrm>
          <a:prstGeom prst="rect">
            <a:avLst/>
          </a:prstGeom>
          <a:solidFill>
            <a:schemeClr val="accent1">
              <a:lumMod val="75000"/>
            </a:schemeClr>
          </a:solidFill>
        </p:spPr>
        <p:txBody>
          <a:bodyPr wrap="none" lIns="68607" tIns="0" rIns="0" bIns="0" anchor="ctr" anchorCtr="0">
            <a:noAutofit/>
          </a:bodyPr>
          <a:lstStyle/>
          <a:p>
            <a:pPr indent="7147" algn="ctr">
              <a:lnSpc>
                <a:spcPct val="90000"/>
              </a:lnSpc>
              <a:buSzPct val="70000"/>
              <a:defRPr/>
            </a:pPr>
            <a:r>
              <a:rPr lang="en-US" altLang="zh-CN" sz="1500" b="1" dirty="0">
                <a:solidFill>
                  <a:schemeClr val="bg1"/>
                </a:solidFill>
                <a:ea typeface="Kozuka Gothic Pro L" pitchFamily="34" charset="-128"/>
              </a:rPr>
              <a:t>Optimization</a:t>
            </a:r>
          </a:p>
        </p:txBody>
      </p:sp>
      <p:sp>
        <p:nvSpPr>
          <p:cNvPr id="69" name="TextBox 68"/>
          <p:cNvSpPr txBox="1"/>
          <p:nvPr/>
        </p:nvSpPr>
        <p:spPr>
          <a:xfrm>
            <a:off x="6062926" y="4058880"/>
            <a:ext cx="2679192" cy="343218"/>
          </a:xfrm>
          <a:prstGeom prst="rect">
            <a:avLst/>
          </a:prstGeom>
          <a:solidFill>
            <a:schemeClr val="accent1">
              <a:lumMod val="75000"/>
            </a:schemeClr>
          </a:solidFill>
        </p:spPr>
        <p:txBody>
          <a:bodyPr wrap="none" lIns="68607" tIns="0" rIns="0" bIns="0" anchor="ctr" anchorCtr="0">
            <a:noAutofit/>
          </a:bodyPr>
          <a:lstStyle/>
          <a:p>
            <a:pPr indent="7147" algn="ctr">
              <a:lnSpc>
                <a:spcPct val="90000"/>
              </a:lnSpc>
              <a:buSzPct val="70000"/>
              <a:defRPr/>
            </a:pPr>
            <a:r>
              <a:rPr lang="en-US" altLang="zh-CN" sz="1500" b="1" dirty="0">
                <a:solidFill>
                  <a:schemeClr val="bg1"/>
                </a:solidFill>
                <a:ea typeface="Kozuka Gothic Pro L" pitchFamily="34" charset="-128"/>
              </a:rPr>
              <a:t>Simplification</a:t>
            </a:r>
          </a:p>
        </p:txBody>
      </p:sp>
      <p:sp>
        <p:nvSpPr>
          <p:cNvPr id="70" name="TextBox 69"/>
          <p:cNvSpPr txBox="1"/>
          <p:nvPr/>
        </p:nvSpPr>
        <p:spPr>
          <a:xfrm>
            <a:off x="451966" y="4431898"/>
            <a:ext cx="2556807" cy="422814"/>
          </a:xfrm>
          <a:prstGeom prst="rect">
            <a:avLst/>
          </a:prstGeom>
          <a:noFill/>
          <a:effectLst/>
        </p:spPr>
        <p:txBody>
          <a:bodyPr wrap="square" lIns="89190" tIns="44595" rIns="89190" bIns="44595">
            <a:spAutoFit/>
          </a:bodyPr>
          <a:lstStyle/>
          <a:p>
            <a:pPr>
              <a:lnSpc>
                <a:spcPct val="90000"/>
              </a:lnSpc>
              <a:defRPr/>
            </a:pPr>
            <a:r>
              <a:rPr lang="en-US" sz="1200" kern="0" dirty="0">
                <a:solidFill>
                  <a:schemeClr val="bg1"/>
                </a:solidFill>
              </a:rPr>
              <a:t>Lower costs through automation of server and resource management</a:t>
            </a:r>
          </a:p>
        </p:txBody>
      </p:sp>
      <p:grpSp>
        <p:nvGrpSpPr>
          <p:cNvPr id="71" name="Group 223"/>
          <p:cNvGrpSpPr>
            <a:grpSpLocks/>
          </p:cNvGrpSpPr>
          <p:nvPr/>
        </p:nvGrpSpPr>
        <p:grpSpPr bwMode="auto">
          <a:xfrm>
            <a:off x="4023018" y="3381531"/>
            <a:ext cx="1083909" cy="589845"/>
            <a:chOff x="697986" y="3182260"/>
            <a:chExt cx="1335024" cy="970823"/>
          </a:xfrm>
        </p:grpSpPr>
        <p:sp>
          <p:nvSpPr>
            <p:cNvPr id="72" name="Oval 71"/>
            <p:cNvSpPr/>
            <p:nvPr/>
          </p:nvSpPr>
          <p:spPr bwMode="auto">
            <a:xfrm>
              <a:off x="697986" y="3448995"/>
              <a:ext cx="1335024" cy="704088"/>
            </a:xfrm>
            <a:prstGeom prst="ellipse">
              <a:avLst/>
            </a:prstGeom>
            <a:solidFill>
              <a:schemeClr val="accent3"/>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91436" tIns="45718" rIns="91436" bIns="45718" anchor="ctr"/>
            <a:lstStyle/>
            <a:p>
              <a:pPr defTabSz="891603">
                <a:lnSpc>
                  <a:spcPct val="90000"/>
                </a:lnSpc>
                <a:buClr>
                  <a:srgbClr val="777777"/>
                </a:buClr>
                <a:buSzPct val="130000"/>
              </a:pPr>
              <a:endParaRPr lang="en-US" sz="1600" b="1" kern="0" dirty="0" err="1">
                <a:solidFill>
                  <a:schemeClr val="tx2"/>
                </a:solidFill>
              </a:endParaRPr>
            </a:p>
          </p:txBody>
        </p:sp>
        <p:pic>
          <p:nvPicPr>
            <p:cNvPr id="73" name="Picture 4" descr="\\.PSF\Parallels Share\Virtualization Slides\Server-Physical-3U.png"/>
            <p:cNvPicPr>
              <a:picLocks noChangeAspect="1" noChangeArrowheads="1"/>
            </p:cNvPicPr>
            <p:nvPr/>
          </p:nvPicPr>
          <p:blipFill>
            <a:blip r:embed="rId2" cstate="screen">
              <a:extLst>
                <a:ext uri="{28A0092B-C50C-407E-A947-70E740481C1C}">
                  <a14:useLocalDpi xmlns:a14="http://schemas.microsoft.com/office/drawing/2010/main"/>
                </a:ext>
              </a:extLst>
            </a:blip>
            <a:srcRect l="15279" r="15607" b="25282"/>
            <a:stretch>
              <a:fillRect/>
            </a:stretch>
          </p:blipFill>
          <p:spPr bwMode="auto">
            <a:xfrm>
              <a:off x="756745" y="3276267"/>
              <a:ext cx="1213945" cy="838533"/>
            </a:xfrm>
            <a:prstGeom prst="rect">
              <a:avLst/>
            </a:prstGeom>
            <a:ln>
              <a:noFill/>
              <a:headEnd type="none" w="med" len="med"/>
              <a:tailEnd type="none" w="med" len="me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4" name="Group 10"/>
            <p:cNvGrpSpPr>
              <a:grpSpLocks/>
            </p:cNvGrpSpPr>
            <p:nvPr/>
          </p:nvGrpSpPr>
          <p:grpSpPr bwMode="auto">
            <a:xfrm>
              <a:off x="1168655" y="3182260"/>
              <a:ext cx="417799" cy="389422"/>
              <a:chOff x="1260730" y="3657228"/>
              <a:chExt cx="903317" cy="837515"/>
            </a:xfrm>
          </p:grpSpPr>
          <p:grpSp>
            <p:nvGrpSpPr>
              <p:cNvPr id="90" name="Group 56"/>
              <p:cNvGrpSpPr>
                <a:grpSpLocks/>
              </p:cNvGrpSpPr>
              <p:nvPr/>
            </p:nvGrpSpPr>
            <p:grpSpPr bwMode="auto">
              <a:xfrm>
                <a:off x="1260730" y="3810318"/>
                <a:ext cx="903317" cy="684425"/>
                <a:chOff x="6933246" y="4235193"/>
                <a:chExt cx="1422673" cy="1077930"/>
              </a:xfrm>
            </p:grpSpPr>
            <p:pic>
              <p:nvPicPr>
                <p:cNvPr id="92" name="Picture 244" descr="\\.PSF\Parallels Share\DDC\Server-Virtual-2U.png"/>
                <p:cNvPicPr>
                  <a:picLocks noChangeAspect="1" noChangeArrowheads="1"/>
                </p:cNvPicPr>
                <p:nvPr/>
              </p:nvPicPr>
              <p:blipFill>
                <a:blip r:embed="rId3" cstate="screen">
                  <a:grayscl/>
                  <a:extLst>
                    <a:ext uri="{28A0092B-C50C-407E-A947-70E740481C1C}">
                      <a14:useLocalDpi xmlns:a14="http://schemas.microsoft.com/office/drawing/2010/main"/>
                    </a:ext>
                  </a:extLst>
                </a:blip>
                <a:srcRect/>
                <a:stretch>
                  <a:fillRect/>
                </a:stretch>
              </p:blipFill>
              <p:spPr bwMode="auto">
                <a:xfrm>
                  <a:off x="6933246" y="4235193"/>
                  <a:ext cx="1422673" cy="107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 name="Picture 11" descr="Windows_Vista3.png"/>
                <p:cNvPicPr>
                  <a:picLocks/>
                </p:cNvPicPr>
                <p:nvPr/>
              </p:nvPicPr>
              <p:blipFill>
                <a:blip r:embed="rId4" cstate="screen">
                  <a:grayscl/>
                  <a:extLst>
                    <a:ext uri="{28A0092B-C50C-407E-A947-70E740481C1C}">
                      <a14:useLocalDpi xmlns:a14="http://schemas.microsoft.com/office/drawing/2010/main"/>
                    </a:ext>
                  </a:extLst>
                </a:blip>
                <a:srcRect r="76802" b="-2843"/>
                <a:stretch>
                  <a:fillRect/>
                </a:stretch>
              </p:blipFill>
              <p:spPr>
                <a:xfrm>
                  <a:off x="7022081" y="4767556"/>
                  <a:ext cx="315765" cy="292849"/>
                </a:xfrm>
                <a:prstGeom prst="rect">
                  <a:avLst/>
                </a:prstGeom>
                <a:scene3d>
                  <a:camera prst="isometricOffAxis2Left"/>
                  <a:lightRig rig="threePt" dir="t"/>
                </a:scene3d>
              </p:spPr>
            </p:pic>
          </p:grpSp>
          <p:pic>
            <p:nvPicPr>
              <p:cNvPr id="91" name="Picture 243" descr="Application-Virtual.png"/>
              <p:cNvPicPr>
                <a:picLocks/>
              </p:cNvPicPr>
              <p:nvPr/>
            </p:nvPicPr>
            <p:blipFill>
              <a:blip r:embed="rId5" cstate="screen">
                <a:grayscl/>
                <a:extLst>
                  <a:ext uri="{28A0092B-C50C-407E-A947-70E740481C1C}">
                    <a14:useLocalDpi xmlns:a14="http://schemas.microsoft.com/office/drawing/2010/main"/>
                  </a:ext>
                </a:extLst>
              </a:blip>
              <a:srcRect/>
              <a:stretch>
                <a:fillRect/>
              </a:stretch>
            </p:blipFill>
            <p:spPr bwMode="auto">
              <a:xfrm>
                <a:off x="1459984" y="3657228"/>
                <a:ext cx="527078" cy="59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5" name="Group 15"/>
            <p:cNvGrpSpPr>
              <a:grpSpLocks/>
            </p:cNvGrpSpPr>
            <p:nvPr/>
          </p:nvGrpSpPr>
          <p:grpSpPr bwMode="auto">
            <a:xfrm>
              <a:off x="878662" y="3349711"/>
              <a:ext cx="417799" cy="379831"/>
              <a:chOff x="1243866" y="4571629"/>
              <a:chExt cx="903317" cy="816888"/>
            </a:xfrm>
          </p:grpSpPr>
          <p:grpSp>
            <p:nvGrpSpPr>
              <p:cNvPr id="86" name="Group 56"/>
              <p:cNvGrpSpPr>
                <a:grpSpLocks/>
              </p:cNvGrpSpPr>
              <p:nvPr/>
            </p:nvGrpSpPr>
            <p:grpSpPr bwMode="auto">
              <a:xfrm>
                <a:off x="1243866" y="4704092"/>
                <a:ext cx="903317" cy="684425"/>
                <a:chOff x="6933246" y="4235193"/>
                <a:chExt cx="1422673" cy="1077930"/>
              </a:xfrm>
            </p:grpSpPr>
            <p:pic>
              <p:nvPicPr>
                <p:cNvPr id="88" name="Picture 2" descr="\\.PSF\Parallels Share\DDC\Server-Virtual-2U.png"/>
                <p:cNvPicPr>
                  <a:picLocks noChangeAspect="1" noChangeArrowheads="1"/>
                </p:cNvPicPr>
                <p:nvPr/>
              </p:nvPicPr>
              <p:blipFill>
                <a:blip r:embed="rId3" cstate="screen">
                  <a:grayscl/>
                  <a:extLst>
                    <a:ext uri="{28A0092B-C50C-407E-A947-70E740481C1C}">
                      <a14:useLocalDpi xmlns:a14="http://schemas.microsoft.com/office/drawing/2010/main"/>
                    </a:ext>
                  </a:extLst>
                </a:blip>
                <a:srcRect/>
                <a:stretch>
                  <a:fillRect/>
                </a:stretch>
              </p:blipFill>
              <p:spPr bwMode="auto">
                <a:xfrm>
                  <a:off x="6933246" y="4235193"/>
                  <a:ext cx="1422673" cy="107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88" descr="Windows_Vista3.png"/>
                <p:cNvPicPr>
                  <a:picLocks/>
                </p:cNvPicPr>
                <p:nvPr/>
              </p:nvPicPr>
              <p:blipFill>
                <a:blip r:embed="rId4" cstate="screen">
                  <a:grayscl/>
                  <a:extLst>
                    <a:ext uri="{28A0092B-C50C-407E-A947-70E740481C1C}">
                      <a14:useLocalDpi xmlns:a14="http://schemas.microsoft.com/office/drawing/2010/main"/>
                    </a:ext>
                  </a:extLst>
                </a:blip>
                <a:srcRect r="76802" b="-2843"/>
                <a:stretch>
                  <a:fillRect/>
                </a:stretch>
              </p:blipFill>
              <p:spPr>
                <a:xfrm>
                  <a:off x="7022081" y="4767556"/>
                  <a:ext cx="315765" cy="292849"/>
                </a:xfrm>
                <a:prstGeom prst="rect">
                  <a:avLst/>
                </a:prstGeom>
                <a:scene3d>
                  <a:camera prst="isometricOffAxis2Left"/>
                  <a:lightRig rig="threePt" dir="t"/>
                </a:scene3d>
              </p:spPr>
            </p:pic>
          </p:grpSp>
          <p:pic>
            <p:nvPicPr>
              <p:cNvPr id="87" name="Picture 239" descr="Application-Virtual.png"/>
              <p:cNvPicPr>
                <a:picLocks/>
              </p:cNvPicPr>
              <p:nvPr/>
            </p:nvPicPr>
            <p:blipFill>
              <a:blip r:embed="rId5" cstate="screen">
                <a:grayscl/>
                <a:extLst>
                  <a:ext uri="{28A0092B-C50C-407E-A947-70E740481C1C}">
                    <a14:useLocalDpi xmlns:a14="http://schemas.microsoft.com/office/drawing/2010/main"/>
                  </a:ext>
                </a:extLst>
              </a:blip>
              <a:srcRect/>
              <a:stretch>
                <a:fillRect/>
              </a:stretch>
            </p:blipFill>
            <p:spPr bwMode="auto">
              <a:xfrm>
                <a:off x="1451192" y="4571629"/>
                <a:ext cx="527078" cy="59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6" name="Group 25"/>
            <p:cNvGrpSpPr>
              <a:grpSpLocks/>
            </p:cNvGrpSpPr>
            <p:nvPr/>
          </p:nvGrpSpPr>
          <p:grpSpPr bwMode="auto">
            <a:xfrm>
              <a:off x="1438638" y="3330471"/>
              <a:ext cx="417799" cy="383451"/>
              <a:chOff x="2019594" y="4175976"/>
              <a:chExt cx="903317" cy="824675"/>
            </a:xfrm>
          </p:grpSpPr>
          <p:grpSp>
            <p:nvGrpSpPr>
              <p:cNvPr id="82" name="Group 56"/>
              <p:cNvGrpSpPr>
                <a:grpSpLocks/>
              </p:cNvGrpSpPr>
              <p:nvPr/>
            </p:nvGrpSpPr>
            <p:grpSpPr bwMode="auto">
              <a:xfrm>
                <a:off x="2019594" y="4316226"/>
                <a:ext cx="903317" cy="684425"/>
                <a:chOff x="6933246" y="4235193"/>
                <a:chExt cx="1422673" cy="1077930"/>
              </a:xfrm>
            </p:grpSpPr>
            <p:pic>
              <p:nvPicPr>
                <p:cNvPr id="84" name="Picture 2" descr="\\.PSF\Parallels Share\DDC\Server-Virtual-2U.png"/>
                <p:cNvPicPr>
                  <a:picLocks noChangeAspect="1" noChangeArrowheads="1"/>
                </p:cNvPicPr>
                <p:nvPr/>
              </p:nvPicPr>
              <p:blipFill>
                <a:blip r:embed="rId3" cstate="screen">
                  <a:grayscl/>
                  <a:extLst>
                    <a:ext uri="{28A0092B-C50C-407E-A947-70E740481C1C}">
                      <a14:useLocalDpi xmlns:a14="http://schemas.microsoft.com/office/drawing/2010/main"/>
                    </a:ext>
                  </a:extLst>
                </a:blip>
                <a:srcRect/>
                <a:stretch>
                  <a:fillRect/>
                </a:stretch>
              </p:blipFill>
              <p:spPr bwMode="auto">
                <a:xfrm>
                  <a:off x="6933246" y="4235193"/>
                  <a:ext cx="1422673" cy="107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84" descr="Windows_Vista3.png"/>
                <p:cNvPicPr>
                  <a:picLocks/>
                </p:cNvPicPr>
                <p:nvPr/>
              </p:nvPicPr>
              <p:blipFill>
                <a:blip r:embed="rId4" cstate="screen">
                  <a:grayscl/>
                  <a:extLst>
                    <a:ext uri="{28A0092B-C50C-407E-A947-70E740481C1C}">
                      <a14:useLocalDpi xmlns:a14="http://schemas.microsoft.com/office/drawing/2010/main"/>
                    </a:ext>
                  </a:extLst>
                </a:blip>
                <a:srcRect r="76802" b="-2843"/>
                <a:stretch>
                  <a:fillRect/>
                </a:stretch>
              </p:blipFill>
              <p:spPr>
                <a:xfrm>
                  <a:off x="7022081" y="4767556"/>
                  <a:ext cx="315765" cy="292849"/>
                </a:xfrm>
                <a:prstGeom prst="rect">
                  <a:avLst/>
                </a:prstGeom>
                <a:scene3d>
                  <a:camera prst="isometricOffAxis2Left"/>
                  <a:lightRig rig="threePt" dir="t"/>
                </a:scene3d>
              </p:spPr>
            </p:pic>
          </p:grpSp>
          <p:pic>
            <p:nvPicPr>
              <p:cNvPr id="83" name="Picture 235" descr="Application-Virtual.png"/>
              <p:cNvPicPr>
                <a:picLocks/>
              </p:cNvPicPr>
              <p:nvPr/>
            </p:nvPicPr>
            <p:blipFill>
              <a:blip r:embed="rId5" cstate="screen">
                <a:grayscl/>
                <a:extLst>
                  <a:ext uri="{28A0092B-C50C-407E-A947-70E740481C1C}">
                    <a14:useLocalDpi xmlns:a14="http://schemas.microsoft.com/office/drawing/2010/main"/>
                  </a:ext>
                </a:extLst>
              </a:blip>
              <a:srcRect/>
              <a:stretch>
                <a:fillRect/>
              </a:stretch>
            </p:blipFill>
            <p:spPr bwMode="auto">
              <a:xfrm>
                <a:off x="2216123" y="4175976"/>
                <a:ext cx="527078" cy="59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7" name="Group 20"/>
            <p:cNvGrpSpPr>
              <a:grpSpLocks/>
            </p:cNvGrpSpPr>
            <p:nvPr/>
          </p:nvGrpSpPr>
          <p:grpSpPr bwMode="auto">
            <a:xfrm>
              <a:off x="1167412" y="3457631"/>
              <a:ext cx="417799" cy="385531"/>
              <a:chOff x="535592" y="4272688"/>
              <a:chExt cx="903317" cy="829147"/>
            </a:xfrm>
          </p:grpSpPr>
          <p:grpSp>
            <p:nvGrpSpPr>
              <p:cNvPr id="78" name="Group 56"/>
              <p:cNvGrpSpPr>
                <a:grpSpLocks/>
              </p:cNvGrpSpPr>
              <p:nvPr/>
            </p:nvGrpSpPr>
            <p:grpSpPr bwMode="auto">
              <a:xfrm>
                <a:off x="535592" y="4417410"/>
                <a:ext cx="903317" cy="684425"/>
                <a:chOff x="6933246" y="4235193"/>
                <a:chExt cx="1422673" cy="1077930"/>
              </a:xfrm>
            </p:grpSpPr>
            <p:pic>
              <p:nvPicPr>
                <p:cNvPr id="80" name="Picture 232" descr="\\.PSF\Parallels Share\DDC\Server-Virtual-2U.png"/>
                <p:cNvPicPr>
                  <a:picLocks noChangeAspect="1" noChangeArrowheads="1"/>
                </p:cNvPicPr>
                <p:nvPr/>
              </p:nvPicPr>
              <p:blipFill>
                <a:blip r:embed="rId3" cstate="screen">
                  <a:grayscl/>
                  <a:extLst>
                    <a:ext uri="{28A0092B-C50C-407E-A947-70E740481C1C}">
                      <a14:useLocalDpi xmlns:a14="http://schemas.microsoft.com/office/drawing/2010/main"/>
                    </a:ext>
                  </a:extLst>
                </a:blip>
                <a:srcRect/>
                <a:stretch>
                  <a:fillRect/>
                </a:stretch>
              </p:blipFill>
              <p:spPr bwMode="auto">
                <a:xfrm>
                  <a:off x="6933246" y="4235193"/>
                  <a:ext cx="1422673" cy="107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11" descr="Windows_Vista3.png"/>
                <p:cNvPicPr>
                  <a:picLocks/>
                </p:cNvPicPr>
                <p:nvPr/>
              </p:nvPicPr>
              <p:blipFill>
                <a:blip r:embed="rId4" cstate="screen">
                  <a:grayscl/>
                  <a:extLst>
                    <a:ext uri="{28A0092B-C50C-407E-A947-70E740481C1C}">
                      <a14:useLocalDpi xmlns:a14="http://schemas.microsoft.com/office/drawing/2010/main"/>
                    </a:ext>
                  </a:extLst>
                </a:blip>
                <a:srcRect r="76802" b="-2843"/>
                <a:stretch>
                  <a:fillRect/>
                </a:stretch>
              </p:blipFill>
              <p:spPr>
                <a:xfrm>
                  <a:off x="7022081" y="4767556"/>
                  <a:ext cx="315765" cy="292849"/>
                </a:xfrm>
                <a:prstGeom prst="rect">
                  <a:avLst/>
                </a:prstGeom>
                <a:scene3d>
                  <a:camera prst="isometricOffAxis2Left"/>
                  <a:lightRig rig="threePt" dir="t"/>
                </a:scene3d>
              </p:spPr>
            </p:pic>
          </p:grpSp>
          <p:pic>
            <p:nvPicPr>
              <p:cNvPr id="79" name="Picture 9" descr="Application-Virtual.png"/>
              <p:cNvPicPr>
                <a:picLocks/>
              </p:cNvPicPr>
              <p:nvPr/>
            </p:nvPicPr>
            <p:blipFill>
              <a:blip r:embed="rId5" cstate="screen">
                <a:grayscl/>
                <a:extLst>
                  <a:ext uri="{28A0092B-C50C-407E-A947-70E740481C1C}">
                    <a14:useLocalDpi xmlns:a14="http://schemas.microsoft.com/office/drawing/2010/main"/>
                  </a:ext>
                </a:extLst>
              </a:blip>
              <a:srcRect/>
              <a:stretch>
                <a:fillRect/>
              </a:stretch>
            </p:blipFill>
            <p:spPr bwMode="auto">
              <a:xfrm>
                <a:off x="739015" y="4272688"/>
                <a:ext cx="527078" cy="593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94" name="TextBox 93"/>
          <p:cNvSpPr txBox="1"/>
          <p:nvPr/>
        </p:nvSpPr>
        <p:spPr>
          <a:xfrm>
            <a:off x="3285177" y="4431898"/>
            <a:ext cx="2514600" cy="589168"/>
          </a:xfrm>
          <a:prstGeom prst="rect">
            <a:avLst/>
          </a:prstGeom>
          <a:noFill/>
          <a:effectLst/>
        </p:spPr>
        <p:txBody>
          <a:bodyPr lIns="89190" tIns="44595" rIns="89190" bIns="44595">
            <a:spAutoFit/>
          </a:bodyPr>
          <a:lstStyle/>
          <a:p>
            <a:pPr>
              <a:lnSpc>
                <a:spcPct val="90000"/>
              </a:lnSpc>
              <a:defRPr/>
            </a:pPr>
            <a:r>
              <a:rPr lang="en-US" sz="1200" kern="0" dirty="0">
                <a:solidFill>
                  <a:schemeClr val="bg1"/>
                </a:solidFill>
              </a:rPr>
              <a:t>Optimize datacenter infrastructure through unified physical and virtual management</a:t>
            </a:r>
          </a:p>
        </p:txBody>
      </p:sp>
      <p:grpSp>
        <p:nvGrpSpPr>
          <p:cNvPr id="95" name="Group 85"/>
          <p:cNvGrpSpPr>
            <a:grpSpLocks/>
          </p:cNvGrpSpPr>
          <p:nvPr/>
        </p:nvGrpSpPr>
        <p:grpSpPr bwMode="auto">
          <a:xfrm>
            <a:off x="6804678" y="3390605"/>
            <a:ext cx="1192703" cy="580771"/>
            <a:chOff x="658905" y="5020770"/>
            <a:chExt cx="1251775" cy="784856"/>
          </a:xfrm>
        </p:grpSpPr>
        <p:sp>
          <p:nvSpPr>
            <p:cNvPr id="96" name="Oval 95"/>
            <p:cNvSpPr/>
            <p:nvPr/>
          </p:nvSpPr>
          <p:spPr bwMode="auto">
            <a:xfrm>
              <a:off x="776120" y="5228276"/>
              <a:ext cx="1134560" cy="577350"/>
            </a:xfrm>
            <a:prstGeom prst="ellipse">
              <a:avLst/>
            </a:prstGeom>
            <a:solidFill>
              <a:schemeClr val="tx2">
                <a:lumMod val="40000"/>
                <a:lumOff val="6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91436" tIns="45718" rIns="91436" bIns="45718" anchor="ctr"/>
            <a:lstStyle/>
            <a:p>
              <a:pPr defTabSz="891603">
                <a:lnSpc>
                  <a:spcPct val="90000"/>
                </a:lnSpc>
                <a:buClr>
                  <a:srgbClr val="777777"/>
                </a:buClr>
                <a:buSzPct val="130000"/>
              </a:pPr>
              <a:endParaRPr lang="en-US" sz="1600" b="1" kern="0" dirty="0" err="1">
                <a:solidFill>
                  <a:schemeClr val="tx2"/>
                </a:solidFill>
              </a:endParaRPr>
            </a:p>
          </p:txBody>
        </p:sp>
        <p:pic>
          <p:nvPicPr>
            <p:cNvPr id="97" name="Picture 6" descr="Desktop-TS-Client"/>
            <p:cNvPicPr>
              <a:picLocks noChangeAspect="1" noChangeArrowheads="1"/>
            </p:cNvPicPr>
            <p:nvPr/>
          </p:nvPicPr>
          <p:blipFill>
            <a:blip r:embed="rId6" cstate="screen">
              <a:lum bright="10000"/>
              <a:extLst>
                <a:ext uri="{28A0092B-C50C-407E-A947-70E740481C1C}">
                  <a14:useLocalDpi xmlns:a14="http://schemas.microsoft.com/office/drawing/2010/main"/>
                </a:ext>
              </a:extLst>
            </a:blip>
            <a:srcRect/>
            <a:stretch>
              <a:fillRect/>
            </a:stretch>
          </p:blipFill>
          <p:spPr bwMode="invGray">
            <a:xfrm>
              <a:off x="1211185" y="5020770"/>
              <a:ext cx="601896" cy="612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8" name="Group 82"/>
            <p:cNvGrpSpPr>
              <a:grpSpLocks/>
            </p:cNvGrpSpPr>
            <p:nvPr/>
          </p:nvGrpSpPr>
          <p:grpSpPr bwMode="auto">
            <a:xfrm>
              <a:off x="658905" y="5173168"/>
              <a:ext cx="876268" cy="612972"/>
              <a:chOff x="658905" y="5173168"/>
              <a:chExt cx="876268" cy="612972"/>
            </a:xfrm>
          </p:grpSpPr>
          <p:pic>
            <p:nvPicPr>
              <p:cNvPr id="100" name="Picture 6" descr="Desktop-TS-Client"/>
              <p:cNvPicPr>
                <a:picLocks noChangeAspect="1" noChangeArrowheads="1"/>
              </p:cNvPicPr>
              <p:nvPr/>
            </p:nvPicPr>
            <p:blipFill>
              <a:blip r:embed="rId6" cstate="screen">
                <a:lum bright="10000"/>
                <a:extLst>
                  <a:ext uri="{28A0092B-C50C-407E-A947-70E740481C1C}">
                    <a14:useLocalDpi xmlns:a14="http://schemas.microsoft.com/office/drawing/2010/main"/>
                  </a:ext>
                </a:extLst>
              </a:blip>
              <a:srcRect/>
              <a:stretch>
                <a:fillRect/>
              </a:stretch>
            </p:blipFill>
            <p:spPr bwMode="invGray">
              <a:xfrm>
                <a:off x="933277" y="5173168"/>
                <a:ext cx="601896" cy="612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Left-Right Arrow 100"/>
              <p:cNvSpPr/>
              <p:nvPr/>
            </p:nvSpPr>
            <p:spPr bwMode="auto">
              <a:xfrm rot="10800000">
                <a:off x="658905" y="5319234"/>
                <a:ext cx="788659" cy="292671"/>
              </a:xfrm>
              <a:prstGeom prst="leftRightArrow">
                <a:avLst/>
              </a:prstGeom>
              <a:gradFill flip="none" rotWithShape="1">
                <a:gsLst>
                  <a:gs pos="0">
                    <a:srgbClr val="FFFFFF"/>
                  </a:gs>
                  <a:gs pos="100000">
                    <a:srgbClr val="FFFFFF">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isometricLeftDown"/>
                <a:lightRig rig="threePt" dir="t">
                  <a:rot lat="0" lon="0" rev="1200000"/>
                </a:lightRig>
              </a:scene3d>
              <a:sp3d>
                <a:bevelT w="63500" h="25400"/>
              </a:sp3d>
            </p:spPr>
            <p:txBody>
              <a:bodyPr lIns="91436" tIns="45718" rIns="91436" bIns="45718" anchor="ctr"/>
              <a:lstStyle/>
              <a:p>
                <a:pPr defTabSz="891603">
                  <a:defRPr/>
                </a:pPr>
                <a:endParaRPr lang="en-US" b="1" dirty="0">
                  <a:solidFill>
                    <a:schemeClr val="tx2"/>
                  </a:solidFill>
                  <a:effectLst>
                    <a:outerShdw blurRad="38100" dist="38100" dir="2700000" algn="tl">
                      <a:srgbClr val="000000">
                        <a:alpha val="43137"/>
                      </a:srgbClr>
                    </a:outerShdw>
                  </a:effectLst>
                  <a:latin typeface="Calibri" pitchFamily="34" charset="0"/>
                </a:endParaRPr>
              </a:p>
            </p:txBody>
          </p:sp>
        </p:grpSp>
        <p:sp>
          <p:nvSpPr>
            <p:cNvPr id="99" name="Left-Right Arrow 98"/>
            <p:cNvSpPr/>
            <p:nvPr/>
          </p:nvSpPr>
          <p:spPr bwMode="auto">
            <a:xfrm rot="10800000">
              <a:off x="1295401" y="5378382"/>
              <a:ext cx="605115" cy="224558"/>
            </a:xfrm>
            <a:prstGeom prst="leftRightArrow">
              <a:avLst/>
            </a:prstGeom>
            <a:gradFill flip="none" rotWithShape="1">
              <a:gsLst>
                <a:gs pos="0">
                  <a:srgbClr val="FFFFFF"/>
                </a:gs>
                <a:gs pos="100000">
                  <a:srgbClr val="FFFFFF">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isometricRightUp"/>
              <a:lightRig rig="threePt" dir="t">
                <a:rot lat="0" lon="0" rev="1200000"/>
              </a:lightRig>
            </a:scene3d>
            <a:sp3d>
              <a:bevelT w="63500" h="25400"/>
            </a:sp3d>
          </p:spPr>
          <p:txBody>
            <a:bodyPr lIns="91436" tIns="45718" rIns="91436" bIns="45718" anchor="ctr"/>
            <a:lstStyle/>
            <a:p>
              <a:pPr defTabSz="891603">
                <a:defRPr/>
              </a:pPr>
              <a:endParaRPr lang="en-US" b="1" dirty="0">
                <a:solidFill>
                  <a:schemeClr val="tx2"/>
                </a:solidFill>
                <a:effectLst>
                  <a:outerShdw blurRad="38100" dist="38100" dir="2700000" algn="tl">
                    <a:srgbClr val="000000">
                      <a:alpha val="43137"/>
                    </a:srgbClr>
                  </a:outerShdw>
                </a:effectLst>
                <a:latin typeface="Calibri" pitchFamily="34" charset="0"/>
              </a:endParaRPr>
            </a:p>
          </p:txBody>
        </p:sp>
      </p:grpSp>
      <p:sp>
        <p:nvSpPr>
          <p:cNvPr id="102" name="TextBox 101"/>
          <p:cNvSpPr txBox="1"/>
          <p:nvPr/>
        </p:nvSpPr>
        <p:spPr>
          <a:xfrm>
            <a:off x="6110146" y="4431898"/>
            <a:ext cx="2286000" cy="422814"/>
          </a:xfrm>
          <a:prstGeom prst="rect">
            <a:avLst/>
          </a:prstGeom>
          <a:noFill/>
          <a:effectLst/>
        </p:spPr>
        <p:txBody>
          <a:bodyPr lIns="89190" tIns="44595" rIns="89190" bIns="44595">
            <a:spAutoFit/>
          </a:bodyPr>
          <a:lstStyle/>
          <a:p>
            <a:pPr>
              <a:lnSpc>
                <a:spcPct val="90000"/>
              </a:lnSpc>
              <a:defRPr/>
            </a:pPr>
            <a:r>
              <a:rPr lang="en-US" sz="1200" kern="0" dirty="0">
                <a:solidFill>
                  <a:schemeClr val="bg1"/>
                </a:solidFill>
              </a:rPr>
              <a:t>Increase simplicity through integrated management</a:t>
            </a:r>
          </a:p>
        </p:txBody>
      </p:sp>
      <p:grpSp>
        <p:nvGrpSpPr>
          <p:cNvPr id="103" name="Group 132"/>
          <p:cNvGrpSpPr>
            <a:grpSpLocks/>
          </p:cNvGrpSpPr>
          <p:nvPr/>
        </p:nvGrpSpPr>
        <p:grpSpPr bwMode="auto">
          <a:xfrm>
            <a:off x="1173304" y="3295322"/>
            <a:ext cx="1114130" cy="676054"/>
            <a:chOff x="-2549242" y="1147409"/>
            <a:chExt cx="1850562" cy="1446363"/>
          </a:xfrm>
        </p:grpSpPr>
        <p:sp>
          <p:nvSpPr>
            <p:cNvPr id="104" name="Oval 103"/>
            <p:cNvSpPr/>
            <p:nvPr/>
          </p:nvSpPr>
          <p:spPr bwMode="auto">
            <a:xfrm>
              <a:off x="-2549242" y="1680811"/>
              <a:ext cx="1794076" cy="912961"/>
            </a:xfrm>
            <a:prstGeom prst="ellipse">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91436" tIns="45718" rIns="91436" bIns="45718" anchor="ctr"/>
            <a:lstStyle/>
            <a:p>
              <a:pPr defTabSz="891603">
                <a:lnSpc>
                  <a:spcPct val="90000"/>
                </a:lnSpc>
                <a:buClr>
                  <a:srgbClr val="777777"/>
                </a:buClr>
                <a:buSzPct val="130000"/>
                <a:defRPr/>
              </a:pPr>
              <a:endParaRPr lang="en-US" sz="1600" b="1" kern="0" dirty="0" err="1">
                <a:solidFill>
                  <a:schemeClr val="tx2"/>
                </a:solidFill>
              </a:endParaRPr>
            </a:p>
          </p:txBody>
        </p:sp>
        <p:grpSp>
          <p:nvGrpSpPr>
            <p:cNvPr id="105" name="Group 41"/>
            <p:cNvGrpSpPr>
              <a:grpSpLocks/>
            </p:cNvGrpSpPr>
            <p:nvPr/>
          </p:nvGrpSpPr>
          <p:grpSpPr bwMode="auto">
            <a:xfrm>
              <a:off x="-2186889" y="1147405"/>
              <a:ext cx="1488209" cy="1314737"/>
              <a:chOff x="4062636" y="1905408"/>
              <a:chExt cx="1763727" cy="1558140"/>
            </a:xfrm>
          </p:grpSpPr>
          <p:pic>
            <p:nvPicPr>
              <p:cNvPr id="106" name="Picture 276" descr="\\eventsql\dvd27\Clip_Installer\DVD_ART\Artwork_Imagery\Shapes and Graphics\Internet Cloud\cloud 2.png"/>
              <p:cNvPicPr>
                <a:picLocks noChangeAspect="1" noChangeArrowheads="1"/>
              </p:cNvPicPr>
              <p:nvPr/>
            </p:nvPicPr>
            <p:blipFill>
              <a:blip r:embed="rId7" cstate="screen">
                <a:grayscl/>
                <a:extLst>
                  <a:ext uri="{28A0092B-C50C-407E-A947-70E740481C1C}">
                    <a14:useLocalDpi xmlns:a14="http://schemas.microsoft.com/office/drawing/2010/main"/>
                  </a:ext>
                </a:extLst>
              </a:blip>
              <a:srcRect/>
              <a:stretch>
                <a:fillRect/>
              </a:stretch>
            </p:blipFill>
            <p:spPr bwMode="auto">
              <a:xfrm>
                <a:off x="4184166" y="1905408"/>
                <a:ext cx="1642197" cy="123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Curved Left Arrow 106"/>
              <p:cNvSpPr/>
              <p:nvPr/>
            </p:nvSpPr>
            <p:spPr bwMode="auto">
              <a:xfrm rot="10800000">
                <a:off x="4062636" y="2347572"/>
                <a:ext cx="739872" cy="1028799"/>
              </a:xfrm>
              <a:prstGeom prst="curvedLeftArrow">
                <a:avLst/>
              </a:prstGeom>
              <a:gradFill flip="none" rotWithShape="1">
                <a:gsLst>
                  <a:gs pos="0">
                    <a:srgbClr val="FFFFFF"/>
                  </a:gs>
                  <a:gs pos="100000">
                    <a:srgbClr val="FFFFFF">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defTabSz="891603">
                  <a:defRPr/>
                </a:pPr>
                <a:endParaRPr lang="en-US" dirty="0">
                  <a:solidFill>
                    <a:schemeClr val="tx2"/>
                  </a:solidFill>
                  <a:effectLst>
                    <a:outerShdw blurRad="38100" dist="38100" dir="2700000" algn="tl">
                      <a:srgbClr val="000000">
                        <a:alpha val="43137"/>
                      </a:srgbClr>
                    </a:outerShdw>
                  </a:effectLst>
                  <a:latin typeface="Calibri" pitchFamily="34" charset="0"/>
                </a:endParaRPr>
              </a:p>
            </p:txBody>
          </p:sp>
          <p:sp>
            <p:nvSpPr>
              <p:cNvPr id="108" name="Curved Left Arrow 107"/>
              <p:cNvSpPr/>
              <p:nvPr/>
            </p:nvSpPr>
            <p:spPr bwMode="auto">
              <a:xfrm>
                <a:off x="4586634" y="2434749"/>
                <a:ext cx="739872" cy="1028799"/>
              </a:xfrm>
              <a:prstGeom prst="curvedLeftArrow">
                <a:avLst/>
              </a:prstGeom>
              <a:gradFill flip="none" rotWithShape="1">
                <a:gsLst>
                  <a:gs pos="0">
                    <a:srgbClr val="FFFFFF"/>
                  </a:gs>
                  <a:gs pos="100000">
                    <a:srgbClr val="FFFFFF">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defTabSz="891603">
                  <a:defRPr/>
                </a:pPr>
                <a:endParaRPr lang="en-US" dirty="0">
                  <a:solidFill>
                    <a:schemeClr val="tx2"/>
                  </a:solidFill>
                  <a:effectLst>
                    <a:outerShdw blurRad="38100" dist="38100" dir="2700000" algn="tl">
                      <a:srgbClr val="000000">
                        <a:alpha val="43137"/>
                      </a:srgbClr>
                    </a:outerShdw>
                  </a:effectLst>
                  <a:latin typeface="Calibri" pitchFamily="34" charset="0"/>
                </a:endParaRPr>
              </a:p>
            </p:txBody>
          </p:sp>
          <p:pic>
            <p:nvPicPr>
              <p:cNvPr id="109" name="Picture 6" descr="Desktop-TS-Client"/>
              <p:cNvPicPr>
                <a:picLocks noChangeAspect="1" noChangeArrowheads="1"/>
              </p:cNvPicPr>
              <p:nvPr/>
            </p:nvPicPr>
            <p:blipFill>
              <a:blip r:embed="rId8" cstate="screen">
                <a:lum bright="10000"/>
                <a:extLst>
                  <a:ext uri="{28A0092B-C50C-407E-A947-70E740481C1C}">
                    <a14:useLocalDpi xmlns:a14="http://schemas.microsoft.com/office/drawing/2010/main"/>
                  </a:ext>
                </a:extLst>
              </a:blip>
              <a:srcRect/>
              <a:stretch>
                <a:fillRect/>
              </a:stretch>
            </p:blipFill>
            <p:spPr bwMode="invGray">
              <a:xfrm>
                <a:off x="4283412" y="2051144"/>
                <a:ext cx="794703" cy="1090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10" name="TextBox 288"/>
          <p:cNvSpPr txBox="1">
            <a:spLocks noChangeArrowheads="1"/>
          </p:cNvSpPr>
          <p:nvPr/>
        </p:nvSpPr>
        <p:spPr bwMode="auto">
          <a:xfrm>
            <a:off x="664785" y="5085419"/>
            <a:ext cx="2131168" cy="415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3200">
                <a:solidFill>
                  <a:schemeClr val="tx2"/>
                </a:solidFill>
                <a:latin typeface="Tahoma" pitchFamily="34" charset="0"/>
              </a:defRPr>
            </a:lvl1pPr>
            <a:lvl2pPr marL="742950" indent="-285750" eaLnBrk="0" hangingPunct="0">
              <a:defRPr sz="3200">
                <a:solidFill>
                  <a:schemeClr val="tx2"/>
                </a:solidFill>
                <a:latin typeface="Tahoma" pitchFamily="34" charset="0"/>
              </a:defRPr>
            </a:lvl2pPr>
            <a:lvl3pPr marL="1143000" indent="-228600" eaLnBrk="0" hangingPunct="0">
              <a:defRPr sz="3200">
                <a:solidFill>
                  <a:schemeClr val="tx2"/>
                </a:solidFill>
                <a:latin typeface="Tahoma" pitchFamily="34" charset="0"/>
              </a:defRPr>
            </a:lvl3pPr>
            <a:lvl4pPr marL="1600200" indent="-228600" eaLnBrk="0" hangingPunct="0">
              <a:defRPr sz="3200">
                <a:solidFill>
                  <a:schemeClr val="tx2"/>
                </a:solidFill>
                <a:latin typeface="Tahoma" pitchFamily="34" charset="0"/>
              </a:defRPr>
            </a:lvl4pPr>
            <a:lvl5pPr marL="2057400" indent="-228600" eaLnBrk="0" hangingPunct="0">
              <a:defRPr sz="3200">
                <a:solidFill>
                  <a:schemeClr val="tx2"/>
                </a:solidFill>
                <a:latin typeface="Tahoma" pitchFamily="34" charset="0"/>
              </a:defRPr>
            </a:lvl5pPr>
            <a:lvl6pPr marL="2514600" indent="-228600" algn="ctr"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eaLnBrk="0" fontAlgn="base" hangingPunct="0">
              <a:lnSpc>
                <a:spcPct val="80000"/>
              </a:lnSpc>
              <a:spcBef>
                <a:spcPct val="0"/>
              </a:spcBef>
              <a:spcAft>
                <a:spcPct val="0"/>
              </a:spcAft>
              <a:defRPr sz="3200">
                <a:solidFill>
                  <a:schemeClr val="tx2"/>
                </a:solidFill>
                <a:latin typeface="Tahoma" pitchFamily="34" charset="0"/>
              </a:defRPr>
            </a:lvl9pPr>
          </a:lstStyle>
          <a:p>
            <a:pPr algn="ctr" eaLnBrk="1" hangingPunct="1">
              <a:lnSpc>
                <a:spcPct val="90000"/>
              </a:lnSpc>
              <a:spcBef>
                <a:spcPct val="20000"/>
              </a:spcBef>
              <a:buClr>
                <a:srgbClr val="777777"/>
              </a:buClr>
              <a:buSzPct val="130000"/>
            </a:pPr>
            <a:r>
              <a:rPr lang="en-US" sz="1500" dirty="0">
                <a:solidFill>
                  <a:schemeClr val="bg1"/>
                </a:solidFill>
                <a:latin typeface="+mn-lt"/>
              </a:rPr>
              <a:t>Cost savings per server per year $2,000</a:t>
            </a:r>
          </a:p>
        </p:txBody>
      </p:sp>
      <p:sp>
        <p:nvSpPr>
          <p:cNvPr id="111" name="TextBox 289"/>
          <p:cNvSpPr txBox="1">
            <a:spLocks noChangeArrowheads="1"/>
          </p:cNvSpPr>
          <p:nvPr/>
        </p:nvSpPr>
        <p:spPr bwMode="auto">
          <a:xfrm>
            <a:off x="3500115" y="5085420"/>
            <a:ext cx="2131168" cy="415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3200">
                <a:solidFill>
                  <a:schemeClr val="tx2"/>
                </a:solidFill>
                <a:latin typeface="Tahoma" pitchFamily="34" charset="0"/>
              </a:defRPr>
            </a:lvl1pPr>
            <a:lvl2pPr marL="742950" indent="-285750" eaLnBrk="0" hangingPunct="0">
              <a:defRPr sz="3200">
                <a:solidFill>
                  <a:schemeClr val="tx2"/>
                </a:solidFill>
                <a:latin typeface="Tahoma" pitchFamily="34" charset="0"/>
              </a:defRPr>
            </a:lvl2pPr>
            <a:lvl3pPr marL="1143000" indent="-228600" eaLnBrk="0" hangingPunct="0">
              <a:defRPr sz="3200">
                <a:solidFill>
                  <a:schemeClr val="tx2"/>
                </a:solidFill>
                <a:latin typeface="Tahoma" pitchFamily="34" charset="0"/>
              </a:defRPr>
            </a:lvl3pPr>
            <a:lvl4pPr marL="1600200" indent="-228600" eaLnBrk="0" hangingPunct="0">
              <a:defRPr sz="3200">
                <a:solidFill>
                  <a:schemeClr val="tx2"/>
                </a:solidFill>
                <a:latin typeface="Tahoma" pitchFamily="34" charset="0"/>
              </a:defRPr>
            </a:lvl4pPr>
            <a:lvl5pPr marL="2057400" indent="-228600" eaLnBrk="0" hangingPunct="0">
              <a:defRPr sz="3200">
                <a:solidFill>
                  <a:schemeClr val="tx2"/>
                </a:solidFill>
                <a:latin typeface="Tahoma" pitchFamily="34" charset="0"/>
              </a:defRPr>
            </a:lvl5pPr>
            <a:lvl6pPr marL="2514600" indent="-228600" algn="ctr"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eaLnBrk="0" fontAlgn="base" hangingPunct="0">
              <a:lnSpc>
                <a:spcPct val="80000"/>
              </a:lnSpc>
              <a:spcBef>
                <a:spcPct val="0"/>
              </a:spcBef>
              <a:spcAft>
                <a:spcPct val="0"/>
              </a:spcAft>
              <a:defRPr sz="3200">
                <a:solidFill>
                  <a:schemeClr val="tx2"/>
                </a:solidFill>
                <a:latin typeface="Tahoma" pitchFamily="34" charset="0"/>
              </a:defRPr>
            </a:lvl9pPr>
          </a:lstStyle>
          <a:p>
            <a:pPr algn="ctr" eaLnBrk="1" hangingPunct="1">
              <a:lnSpc>
                <a:spcPct val="90000"/>
              </a:lnSpc>
              <a:spcBef>
                <a:spcPct val="20000"/>
              </a:spcBef>
              <a:buClr>
                <a:srgbClr val="777777"/>
              </a:buClr>
              <a:buSzPct val="130000"/>
            </a:pPr>
            <a:r>
              <a:rPr lang="en-US" sz="1500" dirty="0">
                <a:solidFill>
                  <a:schemeClr val="bg1"/>
                </a:solidFill>
                <a:latin typeface="+mn-lt"/>
              </a:rPr>
              <a:t>Cost savings per server per year $3,800</a:t>
            </a:r>
          </a:p>
        </p:txBody>
      </p:sp>
      <p:sp>
        <p:nvSpPr>
          <p:cNvPr id="112" name="TextBox 290"/>
          <p:cNvSpPr txBox="1">
            <a:spLocks noChangeArrowheads="1"/>
          </p:cNvSpPr>
          <p:nvPr/>
        </p:nvSpPr>
        <p:spPr bwMode="auto">
          <a:xfrm>
            <a:off x="6335446" y="5083035"/>
            <a:ext cx="2131168" cy="415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3200">
                <a:solidFill>
                  <a:schemeClr val="tx2"/>
                </a:solidFill>
                <a:latin typeface="Tahoma" pitchFamily="34" charset="0"/>
              </a:defRPr>
            </a:lvl1pPr>
            <a:lvl2pPr marL="742950" indent="-285750" eaLnBrk="0" hangingPunct="0">
              <a:defRPr sz="3200">
                <a:solidFill>
                  <a:schemeClr val="tx2"/>
                </a:solidFill>
                <a:latin typeface="Tahoma" pitchFamily="34" charset="0"/>
              </a:defRPr>
            </a:lvl2pPr>
            <a:lvl3pPr marL="1143000" indent="-228600" eaLnBrk="0" hangingPunct="0">
              <a:defRPr sz="3200">
                <a:solidFill>
                  <a:schemeClr val="tx2"/>
                </a:solidFill>
                <a:latin typeface="Tahoma" pitchFamily="34" charset="0"/>
              </a:defRPr>
            </a:lvl3pPr>
            <a:lvl4pPr marL="1600200" indent="-228600" eaLnBrk="0" hangingPunct="0">
              <a:defRPr sz="3200">
                <a:solidFill>
                  <a:schemeClr val="tx2"/>
                </a:solidFill>
                <a:latin typeface="Tahoma" pitchFamily="34" charset="0"/>
              </a:defRPr>
            </a:lvl4pPr>
            <a:lvl5pPr marL="2057400" indent="-228600" eaLnBrk="0" hangingPunct="0">
              <a:defRPr sz="3200">
                <a:solidFill>
                  <a:schemeClr val="tx2"/>
                </a:solidFill>
                <a:latin typeface="Tahoma" pitchFamily="34" charset="0"/>
              </a:defRPr>
            </a:lvl5pPr>
            <a:lvl6pPr marL="2514600" indent="-228600" algn="ctr"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eaLnBrk="0" fontAlgn="base" hangingPunct="0">
              <a:lnSpc>
                <a:spcPct val="80000"/>
              </a:lnSpc>
              <a:spcBef>
                <a:spcPct val="0"/>
              </a:spcBef>
              <a:spcAft>
                <a:spcPct val="0"/>
              </a:spcAft>
              <a:defRPr sz="3200">
                <a:solidFill>
                  <a:schemeClr val="tx2"/>
                </a:solidFill>
                <a:latin typeface="Tahoma" pitchFamily="34" charset="0"/>
              </a:defRPr>
            </a:lvl9pPr>
          </a:lstStyle>
          <a:p>
            <a:pPr algn="ctr" eaLnBrk="1" hangingPunct="1">
              <a:lnSpc>
                <a:spcPct val="90000"/>
              </a:lnSpc>
              <a:spcBef>
                <a:spcPct val="20000"/>
              </a:spcBef>
              <a:buClr>
                <a:srgbClr val="777777"/>
              </a:buClr>
              <a:buSzPct val="130000"/>
            </a:pPr>
            <a:r>
              <a:rPr lang="en-US" sz="1500" dirty="0">
                <a:solidFill>
                  <a:schemeClr val="bg1"/>
                </a:solidFill>
                <a:latin typeface="+mn-lt"/>
              </a:rPr>
              <a:t>Cost savings per server per year $2,200</a:t>
            </a:r>
          </a:p>
        </p:txBody>
      </p:sp>
      <p:sp>
        <p:nvSpPr>
          <p:cNvPr id="114" name="Text Placeholder 3"/>
          <p:cNvSpPr txBox="1">
            <a:spLocks/>
          </p:cNvSpPr>
          <p:nvPr/>
        </p:nvSpPr>
        <p:spPr bwMode="auto">
          <a:xfrm>
            <a:off x="455613" y="1601788"/>
            <a:ext cx="8577918" cy="1054163"/>
          </a:xfrm>
          <a:prstGeom prst="rect">
            <a:avLst/>
          </a:prstGeom>
        </p:spPr>
        <p:txBody>
          <a:bodyPr wrap="square" lIns="68607" tIns="34304" rIns="68607" bIns="34304">
            <a:spAutoFit/>
          </a:bodyPr>
          <a:lstStyle/>
          <a:p>
            <a:pPr marL="0" lvl="1">
              <a:lnSpc>
                <a:spcPct val="90000"/>
              </a:lnSpc>
              <a:spcBef>
                <a:spcPct val="20000"/>
              </a:spcBef>
              <a:buClr>
                <a:schemeClr val="bg2"/>
              </a:buClr>
              <a:buSzPct val="90000"/>
              <a:defRPr/>
            </a:pPr>
            <a:r>
              <a:rPr lang="en-US" sz="1600" b="1" dirty="0">
                <a:gradFill>
                  <a:gsLst>
                    <a:gs pos="0">
                      <a:schemeClr val="tx2"/>
                    </a:gs>
                    <a:gs pos="86000">
                      <a:schemeClr val="tx2"/>
                    </a:gs>
                  </a:gsLst>
                  <a:lin ang="5400000" scaled="0"/>
                </a:gradFill>
              </a:rPr>
              <a:t>Automating and standardizing IT tasks directly lowers cost of datacenter operations</a:t>
            </a:r>
          </a:p>
          <a:p>
            <a:pPr marL="237744" lvl="1" indent="-237744">
              <a:lnSpc>
                <a:spcPct val="90000"/>
              </a:lnSpc>
              <a:spcBef>
                <a:spcPct val="20000"/>
              </a:spcBef>
              <a:buClr>
                <a:schemeClr val="bg2"/>
              </a:buClr>
              <a:buSzPct val="90000"/>
              <a:buFont typeface="Arial" pitchFamily="34" charset="0"/>
              <a:buChar char="•"/>
              <a:defRPr/>
            </a:pPr>
            <a:r>
              <a:rPr lang="en-US" sz="1600" dirty="0">
                <a:gradFill>
                  <a:gsLst>
                    <a:gs pos="0">
                      <a:schemeClr val="tx2"/>
                    </a:gs>
                    <a:gs pos="86000">
                      <a:schemeClr val="tx2"/>
                    </a:gs>
                  </a:gsLst>
                  <a:lin ang="5400000" scaled="0"/>
                </a:gradFill>
              </a:rPr>
              <a:t>Reduction of highly repetitive, manual tasks </a:t>
            </a:r>
          </a:p>
          <a:p>
            <a:pPr marL="237744" lvl="1" indent="-237744">
              <a:lnSpc>
                <a:spcPct val="90000"/>
              </a:lnSpc>
              <a:spcBef>
                <a:spcPct val="20000"/>
              </a:spcBef>
              <a:buClr>
                <a:schemeClr val="bg2"/>
              </a:buClr>
              <a:buSzPct val="90000"/>
              <a:buFont typeface="Arial" pitchFamily="34" charset="0"/>
              <a:buChar char="•"/>
              <a:defRPr/>
            </a:pPr>
            <a:r>
              <a:rPr lang="en-US" sz="1600" dirty="0">
                <a:gradFill>
                  <a:gsLst>
                    <a:gs pos="0">
                      <a:schemeClr val="tx2"/>
                    </a:gs>
                    <a:gs pos="86000">
                      <a:schemeClr val="tx2"/>
                    </a:gs>
                  </a:gsLst>
                  <a:lin ang="5400000" scaled="0"/>
                </a:gradFill>
              </a:rPr>
              <a:t>Benefits extend beyond cost savings to include reliability of service performance </a:t>
            </a:r>
            <a:r>
              <a:rPr lang="en-US" sz="1600" dirty="0" smtClean="0">
                <a:gradFill>
                  <a:gsLst>
                    <a:gs pos="0">
                      <a:schemeClr val="tx2"/>
                    </a:gs>
                    <a:gs pos="86000">
                      <a:schemeClr val="tx2"/>
                    </a:gs>
                  </a:gsLst>
                  <a:lin ang="5400000" scaled="0"/>
                </a:gradFill>
              </a:rPr>
              <a:t/>
            </a:r>
            <a:br>
              <a:rPr lang="en-US" sz="1600" dirty="0" smtClean="0">
                <a:gradFill>
                  <a:gsLst>
                    <a:gs pos="0">
                      <a:schemeClr val="tx2"/>
                    </a:gs>
                    <a:gs pos="86000">
                      <a:schemeClr val="tx2"/>
                    </a:gs>
                  </a:gsLst>
                  <a:lin ang="5400000" scaled="0"/>
                </a:gradFill>
              </a:rPr>
            </a:br>
            <a:r>
              <a:rPr lang="en-US" sz="1600" dirty="0" smtClean="0">
                <a:gradFill>
                  <a:gsLst>
                    <a:gs pos="0">
                      <a:schemeClr val="tx2"/>
                    </a:gs>
                    <a:gs pos="86000">
                      <a:schemeClr val="tx2"/>
                    </a:gs>
                  </a:gsLst>
                  <a:lin ang="5400000" scaled="0"/>
                </a:gradFill>
              </a:rPr>
              <a:t>and </a:t>
            </a:r>
            <a:r>
              <a:rPr lang="en-US" sz="1600" dirty="0">
                <a:gradFill>
                  <a:gsLst>
                    <a:gs pos="0">
                      <a:schemeClr val="tx2"/>
                    </a:gs>
                    <a:gs pos="86000">
                      <a:schemeClr val="tx2"/>
                    </a:gs>
                  </a:gsLst>
                  <a:lin ang="5400000" scaled="0"/>
                </a:gradFill>
              </a:rPr>
              <a:t>availability</a:t>
            </a:r>
          </a:p>
        </p:txBody>
      </p:sp>
      <p:sp>
        <p:nvSpPr>
          <p:cNvPr id="59" name="Rectangle 229"/>
          <p:cNvSpPr>
            <a:spLocks noChangeArrowheads="1"/>
          </p:cNvSpPr>
          <p:nvPr/>
        </p:nvSpPr>
        <p:spPr bwMode="auto">
          <a:xfrm>
            <a:off x="3835420" y="6409572"/>
            <a:ext cx="3039294" cy="110800"/>
          </a:xfrm>
          <a:prstGeom prst="rect">
            <a:avLst/>
          </a:prstGeom>
          <a:noFill/>
          <a:ln w="12700">
            <a:noFill/>
            <a:miter lim="800000"/>
            <a:headEnd/>
            <a:tailEnd/>
          </a:ln>
          <a:effectLst/>
        </p:spPr>
        <p:txBody>
          <a:bodyPr wrap="none" lIns="0" tIns="0" rIns="0" bIns="0">
            <a:spAutoFit/>
          </a:bodyPr>
          <a:lstStyle/>
          <a:p>
            <a:pPr defTabSz="966119">
              <a:lnSpc>
                <a:spcPct val="90000"/>
              </a:lnSpc>
              <a:defRPr/>
            </a:pPr>
            <a:r>
              <a:rPr lang="en-US" sz="800" dirty="0">
                <a:gradFill>
                  <a:gsLst>
                    <a:gs pos="0">
                      <a:schemeClr val="tx1"/>
                    </a:gs>
                    <a:gs pos="100000">
                      <a:schemeClr val="tx1"/>
                    </a:gs>
                  </a:gsLst>
                  <a:lin ang="16200000" scaled="1"/>
                </a:gradFill>
                <a:latin typeface="Segoe UI" pitchFamily="34" charset="0"/>
              </a:rPr>
              <a:t>Data derived from Microsoft “Spotlight on Cost” Server Study 2009</a:t>
            </a:r>
          </a:p>
        </p:txBody>
      </p:sp>
      <p:sp>
        <p:nvSpPr>
          <p:cNvPr id="60" name="Slide Number Placeholder 3"/>
          <p:cNvSpPr>
            <a:spLocks noGrp="1"/>
          </p:cNvSpPr>
          <p:nvPr>
            <p:ph type="sldNum" sz="quarter" idx="4"/>
          </p:nvPr>
        </p:nvSpPr>
        <p:spPr>
          <a:xfrm>
            <a:off x="449909" y="6365985"/>
            <a:ext cx="242070" cy="199571"/>
          </a:xfrm>
        </p:spPr>
        <p:txBody>
          <a:bodyPr/>
          <a:lstStyle/>
          <a:p>
            <a:fld id="{02B51FD2-AF65-4559-B5BB-AE7FBFFEA02E}" type="slidenum">
              <a:rPr lang="en-US" smtClean="0">
                <a:latin typeface="Verdana" pitchFamily="34" charset="0"/>
                <a:cs typeface="Verdana" pitchFamily="34" charset="0"/>
              </a:rPr>
              <a:pPr/>
              <a:t>17</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61" name="Footer Placeholder 4"/>
          <p:cNvSpPr>
            <a:spLocks noGrp="1"/>
          </p:cNvSpPr>
          <p:nvPr>
            <p:ph type="ftr" sz="quarter" idx="3"/>
          </p:nvPr>
        </p:nvSpPr>
        <p:spPr>
          <a:xfrm>
            <a:off x="694038" y="6364388"/>
            <a:ext cx="2895600" cy="201168"/>
          </a:xfrm>
        </p:spPr>
        <p:txBody>
          <a:bodyPr/>
          <a:lstStyle/>
          <a:p>
            <a:r>
              <a:rPr lang="en-US" dirty="0"/>
              <a:t>Selling the Strategic Roadmap for Dynamic Datacenter Services</a:t>
            </a:r>
          </a:p>
        </p:txBody>
      </p:sp>
    </p:spTree>
    <p:extLst>
      <p:ext uri="{BB962C8B-B14F-4D97-AF65-F5344CB8AC3E}">
        <p14:creationId xmlns:p14="http://schemas.microsoft.com/office/powerpoint/2010/main" val="2767102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Evolution </a:t>
            </a:r>
            <a:r>
              <a:rPr lang="en-US" dirty="0" smtClean="0"/>
              <a:t>to </a:t>
            </a:r>
            <a:r>
              <a:rPr lang="en-US" dirty="0"/>
              <a:t>Service Centric Datacenters</a:t>
            </a:r>
          </a:p>
        </p:txBody>
      </p:sp>
      <p:sp>
        <p:nvSpPr>
          <p:cNvPr id="5" name="Rectangle 4"/>
          <p:cNvSpPr/>
          <p:nvPr/>
        </p:nvSpPr>
        <p:spPr>
          <a:xfrm>
            <a:off x="455612" y="1589226"/>
            <a:ext cx="8232775" cy="4031326"/>
          </a:xfrm>
          <a:prstGeom prst="rect">
            <a:avLst/>
          </a:prstGeom>
          <a:gradFill flip="none" rotWithShape="1">
            <a:gsLst>
              <a:gs pos="0">
                <a:schemeClr val="bg2">
                  <a:alpha val="50000"/>
                </a:schemeClr>
              </a:gs>
              <a:gs pos="100000">
                <a:schemeClr val="bg2">
                  <a:alpha val="0"/>
                </a:schemeClr>
              </a:gs>
            </a:gsLst>
            <a:lin ang="5400000" scaled="1"/>
            <a:tileRect/>
          </a:gradFill>
          <a:ln>
            <a:headEnd type="none" w="med" len="med"/>
            <a:tailEnd type="none" w="med" len="med"/>
          </a:ln>
        </p:spPr>
        <p:txBody>
          <a:bodyPr lIns="68607" tIns="68607" rIns="0" bIns="0"/>
          <a:lstStyle/>
          <a:p>
            <a:pPr>
              <a:lnSpc>
                <a:spcPct val="90000"/>
              </a:lnSpc>
            </a:pPr>
            <a:endParaRPr lang="en-US" dirty="0">
              <a:solidFill>
                <a:schemeClr val="tx2"/>
              </a:solidFill>
              <a:latin typeface="Segoe UI" pitchFamily="34" charset="0"/>
            </a:endParaRPr>
          </a:p>
        </p:txBody>
      </p:sp>
      <p:sp>
        <p:nvSpPr>
          <p:cNvPr id="6" name="Rectangle 5"/>
          <p:cNvSpPr/>
          <p:nvPr/>
        </p:nvSpPr>
        <p:spPr>
          <a:xfrm rot="10800000">
            <a:off x="561933" y="1648087"/>
            <a:ext cx="2404872" cy="3537029"/>
          </a:xfrm>
          <a:prstGeom prst="rect">
            <a:avLst/>
          </a:prstGeom>
          <a:gradFill flip="none" rotWithShape="1">
            <a:gsLst>
              <a:gs pos="0">
                <a:schemeClr val="bg2">
                  <a:alpha val="50000"/>
                </a:schemeClr>
              </a:gs>
              <a:gs pos="100000">
                <a:schemeClr val="bg2">
                  <a:alpha val="0"/>
                </a:schemeClr>
              </a:gs>
            </a:gsLst>
            <a:lin ang="5400000" scaled="1"/>
            <a:tileRect/>
          </a:gradFill>
          <a:ln>
            <a:headEnd type="none" w="med" len="med"/>
            <a:tailEnd type="none" w="med" len="med"/>
          </a:ln>
        </p:spPr>
        <p:txBody>
          <a:bodyPr lIns="68607" tIns="68607" rIns="0" bIns="0"/>
          <a:lstStyle/>
          <a:p>
            <a:pPr marL="0" lvl="1" eaLnBrk="0" hangingPunct="0">
              <a:lnSpc>
                <a:spcPct val="90000"/>
              </a:lnSpc>
              <a:buClr>
                <a:schemeClr val="tx2"/>
              </a:buClr>
              <a:buSzPct val="125000"/>
              <a:defRPr/>
            </a:pPr>
            <a:endParaRPr lang="en-US" sz="1200" kern="0" dirty="0">
              <a:latin typeface="Segoe UI" pitchFamily="34" charset="0"/>
            </a:endParaRPr>
          </a:p>
        </p:txBody>
      </p:sp>
      <p:sp>
        <p:nvSpPr>
          <p:cNvPr id="7" name="Rectangle 6"/>
          <p:cNvSpPr/>
          <p:nvPr/>
        </p:nvSpPr>
        <p:spPr>
          <a:xfrm rot="10800000">
            <a:off x="4883061" y="1648087"/>
            <a:ext cx="3712284" cy="3537030"/>
          </a:xfrm>
          <a:prstGeom prst="rect">
            <a:avLst/>
          </a:prstGeom>
          <a:gradFill flip="none" rotWithShape="1">
            <a:gsLst>
              <a:gs pos="0">
                <a:schemeClr val="bg2">
                  <a:alpha val="50000"/>
                </a:schemeClr>
              </a:gs>
              <a:gs pos="100000">
                <a:schemeClr val="bg2">
                  <a:alpha val="0"/>
                </a:schemeClr>
              </a:gs>
            </a:gsLst>
            <a:lin ang="5400000" scaled="1"/>
            <a:tileRect/>
          </a:gradFill>
          <a:ln>
            <a:headEnd type="none" w="med" len="med"/>
            <a:tailEnd type="none" w="med" len="med"/>
          </a:ln>
        </p:spPr>
        <p:txBody>
          <a:bodyPr lIns="68607" tIns="68607" rIns="0" bIns="0"/>
          <a:lstStyle/>
          <a:p>
            <a:pPr marL="0" lvl="1" eaLnBrk="0" hangingPunct="0">
              <a:lnSpc>
                <a:spcPct val="90000"/>
              </a:lnSpc>
              <a:buClr>
                <a:schemeClr val="tx2"/>
              </a:buClr>
              <a:buSzPct val="125000"/>
            </a:pPr>
            <a:endParaRPr lang="en-US" sz="1200" kern="0" dirty="0">
              <a:latin typeface="Segoe UI" pitchFamily="34" charset="0"/>
            </a:endParaRPr>
          </a:p>
        </p:txBody>
      </p:sp>
      <p:sp>
        <p:nvSpPr>
          <p:cNvPr id="8" name="Rectangle 7"/>
          <p:cNvSpPr/>
          <p:nvPr/>
        </p:nvSpPr>
        <p:spPr>
          <a:xfrm rot="10800000">
            <a:off x="3037233" y="1648087"/>
            <a:ext cx="1792224" cy="3537029"/>
          </a:xfrm>
          <a:prstGeom prst="rect">
            <a:avLst/>
          </a:prstGeom>
          <a:gradFill flip="none" rotWithShape="1">
            <a:gsLst>
              <a:gs pos="0">
                <a:schemeClr val="bg2">
                  <a:alpha val="50000"/>
                </a:schemeClr>
              </a:gs>
              <a:gs pos="100000">
                <a:schemeClr val="bg2">
                  <a:alpha val="0"/>
                </a:schemeClr>
              </a:gs>
            </a:gsLst>
            <a:lin ang="5400000" scaled="1"/>
            <a:tileRect/>
          </a:gradFill>
          <a:ln>
            <a:headEnd type="none" w="med" len="med"/>
            <a:tailEnd type="none" w="med" len="med"/>
          </a:ln>
        </p:spPr>
        <p:txBody>
          <a:bodyPr lIns="68607" tIns="68607" rIns="0" bIns="0"/>
          <a:lstStyle/>
          <a:p>
            <a:pPr marL="0" lvl="1" eaLnBrk="0" hangingPunct="0">
              <a:lnSpc>
                <a:spcPct val="90000"/>
              </a:lnSpc>
              <a:buClr>
                <a:schemeClr val="tx2"/>
              </a:buClr>
              <a:buSzPct val="125000"/>
            </a:pPr>
            <a:endParaRPr lang="en-US" sz="1200" kern="0" dirty="0">
              <a:latin typeface="Segoe UI" pitchFamily="34" charset="0"/>
            </a:endParaRPr>
          </a:p>
        </p:txBody>
      </p:sp>
      <p:sp>
        <p:nvSpPr>
          <p:cNvPr id="9" name="Rectangle 8"/>
          <p:cNvSpPr/>
          <p:nvPr/>
        </p:nvSpPr>
        <p:spPr>
          <a:xfrm>
            <a:off x="3091490" y="3913562"/>
            <a:ext cx="1669545" cy="940273"/>
          </a:xfrm>
          <a:prstGeom prst="rect">
            <a:avLst/>
          </a:prstGeom>
          <a:gradFill flip="none" rotWithShape="1">
            <a:gsLst>
              <a:gs pos="0">
                <a:schemeClr val="bg2"/>
              </a:gs>
              <a:gs pos="100000">
                <a:schemeClr val="bg2">
                  <a:alpha val="0"/>
                </a:schemeClr>
              </a:gs>
            </a:gsLst>
            <a:lin ang="5400000" scaled="1"/>
            <a:tileRect/>
          </a:gradFill>
          <a:ln>
            <a:headEnd type="none" w="med" len="med"/>
            <a:tailEnd type="none" w="med" len="med"/>
          </a:ln>
        </p:spPr>
        <p:txBody>
          <a:bodyPr lIns="0" tIns="0" rIns="0" bIns="0" anchor="ctr"/>
          <a:lstStyle/>
          <a:p>
            <a:pPr marL="0" lvl="1" indent="-257278" algn="ctr">
              <a:lnSpc>
                <a:spcPct val="90000"/>
              </a:lnSpc>
              <a:spcBef>
                <a:spcPts val="400"/>
              </a:spcBef>
              <a:buClr>
                <a:srgbClr val="777777"/>
              </a:buClr>
              <a:buSzPct val="130000"/>
              <a:tabLst>
                <a:tab pos="318570" algn="l"/>
              </a:tabLst>
              <a:defRPr/>
            </a:pPr>
            <a:r>
              <a:rPr lang="en-US" sz="1200" b="1" kern="0" dirty="0" smtClean="0">
                <a:gradFill>
                  <a:gsLst>
                    <a:gs pos="0">
                      <a:srgbClr val="000000"/>
                    </a:gs>
                    <a:gs pos="100000">
                      <a:srgbClr val="000000"/>
                    </a:gs>
                  </a:gsLst>
                  <a:lin ang="0" scaled="0"/>
                </a:gradFill>
                <a:latin typeface="Segoe UI" pitchFamily="34" charset="0"/>
              </a:rPr>
              <a:t>Build for peak</a:t>
            </a:r>
          </a:p>
          <a:p>
            <a:pPr marL="0" lvl="1" indent="-257278" algn="ctr">
              <a:lnSpc>
                <a:spcPct val="90000"/>
              </a:lnSpc>
              <a:spcBef>
                <a:spcPts val="400"/>
              </a:spcBef>
              <a:buClr>
                <a:srgbClr val="777777"/>
              </a:buClr>
              <a:buSzPct val="130000"/>
              <a:tabLst>
                <a:tab pos="318570" algn="l"/>
              </a:tabLst>
              <a:defRPr/>
            </a:pPr>
            <a:r>
              <a:rPr lang="en-US" sz="1200" b="1" kern="0" dirty="0" smtClean="0">
                <a:gradFill>
                  <a:gsLst>
                    <a:gs pos="0">
                      <a:srgbClr val="000000"/>
                    </a:gs>
                    <a:gs pos="100000">
                      <a:srgbClr val="000000"/>
                    </a:gs>
                  </a:gsLst>
                  <a:lin ang="0" scaled="0"/>
                </a:gradFill>
                <a:latin typeface="Segoe UI" pitchFamily="34" charset="0"/>
              </a:rPr>
              <a:t>Manage the VM</a:t>
            </a:r>
          </a:p>
          <a:p>
            <a:pPr marL="0" lvl="1" indent="-257278" algn="ctr">
              <a:lnSpc>
                <a:spcPct val="90000"/>
              </a:lnSpc>
              <a:spcBef>
                <a:spcPts val="400"/>
              </a:spcBef>
              <a:buClr>
                <a:srgbClr val="777777"/>
              </a:buClr>
              <a:buSzPct val="130000"/>
              <a:tabLst>
                <a:tab pos="318570" algn="l"/>
              </a:tabLst>
              <a:defRPr/>
            </a:pPr>
            <a:r>
              <a:rPr lang="en-US" sz="1200" b="1" kern="0" dirty="0" smtClean="0">
                <a:gradFill>
                  <a:gsLst>
                    <a:gs pos="0">
                      <a:srgbClr val="000000"/>
                    </a:gs>
                    <a:gs pos="100000">
                      <a:srgbClr val="000000"/>
                    </a:gs>
                  </a:gsLst>
                  <a:lin ang="0" scaled="0"/>
                </a:gradFill>
                <a:latin typeface="Segoe UI" pitchFamily="34" charset="0"/>
              </a:rPr>
              <a:t>Duplicate processes </a:t>
            </a:r>
            <a:br>
              <a:rPr lang="en-US" sz="1200" b="1" kern="0" dirty="0" smtClean="0">
                <a:gradFill>
                  <a:gsLst>
                    <a:gs pos="0">
                      <a:srgbClr val="000000"/>
                    </a:gs>
                    <a:gs pos="100000">
                      <a:srgbClr val="000000"/>
                    </a:gs>
                  </a:gsLst>
                  <a:lin ang="0" scaled="0"/>
                </a:gradFill>
                <a:latin typeface="Segoe UI" pitchFamily="34" charset="0"/>
              </a:rPr>
            </a:br>
            <a:r>
              <a:rPr lang="en-US" sz="1200" b="1" kern="0" dirty="0" smtClean="0">
                <a:gradFill>
                  <a:gsLst>
                    <a:gs pos="0">
                      <a:srgbClr val="000000"/>
                    </a:gs>
                    <a:gs pos="100000">
                      <a:srgbClr val="000000"/>
                    </a:gs>
                  </a:gsLst>
                  <a:lin ang="0" scaled="0"/>
                </a:gradFill>
                <a:latin typeface="Segoe UI" pitchFamily="34" charset="0"/>
              </a:rPr>
              <a:t>and tools</a:t>
            </a:r>
            <a:endParaRPr lang="en-US" sz="1200" b="1" kern="0" dirty="0">
              <a:gradFill>
                <a:gsLst>
                  <a:gs pos="0">
                    <a:srgbClr val="000000"/>
                  </a:gs>
                  <a:gs pos="100000">
                    <a:srgbClr val="000000"/>
                  </a:gs>
                </a:gsLst>
                <a:lin ang="0" scaled="0"/>
              </a:gradFill>
              <a:latin typeface="Segoe UI" pitchFamily="34" charset="0"/>
            </a:endParaRPr>
          </a:p>
        </p:txBody>
      </p:sp>
      <p:sp>
        <p:nvSpPr>
          <p:cNvPr id="10" name="Rectangle 9"/>
          <p:cNvSpPr/>
          <p:nvPr/>
        </p:nvSpPr>
        <p:spPr>
          <a:xfrm>
            <a:off x="3091490" y="2905375"/>
            <a:ext cx="1669545" cy="936698"/>
          </a:xfrm>
          <a:prstGeom prst="rect">
            <a:avLst/>
          </a:prstGeom>
          <a:gradFill flip="none" rotWithShape="1">
            <a:gsLst>
              <a:gs pos="0">
                <a:schemeClr val="bg2"/>
              </a:gs>
              <a:gs pos="100000">
                <a:schemeClr val="bg2">
                  <a:alpha val="0"/>
                </a:schemeClr>
              </a:gs>
            </a:gsLst>
            <a:lin ang="5400000" scaled="1"/>
            <a:tileRect/>
          </a:gradFill>
          <a:ln>
            <a:headEnd type="none" w="med" len="med"/>
            <a:tailEnd type="none" w="med" len="med"/>
          </a:ln>
        </p:spPr>
        <p:txBody>
          <a:bodyPr lIns="0" tIns="0" rIns="0" bIns="0" anchor="ctr"/>
          <a:lstStyle/>
          <a:p>
            <a:pPr marL="0" lvl="1" indent="-257278" algn="ctr">
              <a:lnSpc>
                <a:spcPct val="90000"/>
              </a:lnSpc>
              <a:spcBef>
                <a:spcPts val="400"/>
              </a:spcBef>
              <a:buClr>
                <a:srgbClr val="777777"/>
              </a:buClr>
              <a:buSzPct val="130000"/>
              <a:tabLst>
                <a:tab pos="318570" algn="l"/>
              </a:tabLst>
              <a:defRPr/>
            </a:pPr>
            <a:r>
              <a:rPr lang="en-US" altLang="zh-CN" sz="1200" b="1" kern="0" dirty="0" err="1" smtClean="0">
                <a:gradFill>
                  <a:gsLst>
                    <a:gs pos="0">
                      <a:srgbClr val="000000"/>
                    </a:gs>
                    <a:gs pos="100000">
                      <a:srgbClr val="000000"/>
                    </a:gs>
                  </a:gsLst>
                  <a:lin ang="0" scaled="0"/>
                </a:gradFill>
                <a:latin typeface="Segoe UI" pitchFamily="34" charset="0"/>
              </a:rPr>
              <a:t>CapEx</a:t>
            </a:r>
            <a:r>
              <a:rPr lang="en-US" altLang="zh-CN" sz="1200" b="1" kern="0" dirty="0" smtClean="0">
                <a:gradFill>
                  <a:gsLst>
                    <a:gs pos="0">
                      <a:srgbClr val="000000"/>
                    </a:gs>
                    <a:gs pos="100000">
                      <a:srgbClr val="000000"/>
                    </a:gs>
                  </a:gsLst>
                  <a:lin ang="0" scaled="0"/>
                </a:gradFill>
                <a:latin typeface="Segoe UI" pitchFamily="34" charset="0"/>
              </a:rPr>
              <a:t> savings</a:t>
            </a:r>
          </a:p>
          <a:p>
            <a:pPr marL="0" lvl="1" indent="-257278" algn="ctr">
              <a:lnSpc>
                <a:spcPct val="90000"/>
              </a:lnSpc>
              <a:spcBef>
                <a:spcPts val="400"/>
              </a:spcBef>
              <a:buClr>
                <a:srgbClr val="777777"/>
              </a:buClr>
              <a:buSzPct val="130000"/>
              <a:tabLst>
                <a:tab pos="318570" algn="l"/>
              </a:tabLst>
              <a:defRPr/>
            </a:pPr>
            <a:r>
              <a:rPr lang="en-US" altLang="zh-CN" sz="1200" b="1" kern="0" dirty="0" smtClean="0">
                <a:gradFill>
                  <a:gsLst>
                    <a:gs pos="0">
                      <a:srgbClr val="000000"/>
                    </a:gs>
                    <a:gs pos="100000">
                      <a:srgbClr val="000000"/>
                    </a:gs>
                  </a:gsLst>
                  <a:lin ang="0" scaled="0"/>
                </a:gradFill>
                <a:latin typeface="Segoe UI" pitchFamily="34" charset="0"/>
              </a:rPr>
              <a:t>Speed</a:t>
            </a:r>
          </a:p>
          <a:p>
            <a:pPr marL="0" lvl="1" indent="-257278" algn="ctr">
              <a:lnSpc>
                <a:spcPct val="90000"/>
              </a:lnSpc>
              <a:spcBef>
                <a:spcPts val="400"/>
              </a:spcBef>
              <a:buClr>
                <a:srgbClr val="777777"/>
              </a:buClr>
              <a:buSzPct val="130000"/>
              <a:tabLst>
                <a:tab pos="318570" algn="l"/>
              </a:tabLst>
              <a:defRPr/>
            </a:pPr>
            <a:r>
              <a:rPr lang="en-US" altLang="zh-CN" sz="1200" b="1" kern="0" dirty="0" smtClean="0">
                <a:gradFill>
                  <a:gsLst>
                    <a:gs pos="0">
                      <a:srgbClr val="000000"/>
                    </a:gs>
                    <a:gs pos="100000">
                      <a:srgbClr val="000000"/>
                    </a:gs>
                  </a:gsLst>
                  <a:lin ang="0" scaled="0"/>
                </a:gradFill>
                <a:latin typeface="Segoe UI" pitchFamily="34" charset="0"/>
              </a:rPr>
              <a:t>Standardization</a:t>
            </a:r>
            <a:endParaRPr lang="en-US" altLang="zh-CN" sz="1200" b="1" kern="0" dirty="0">
              <a:gradFill>
                <a:gsLst>
                  <a:gs pos="0">
                    <a:srgbClr val="000000"/>
                  </a:gs>
                  <a:gs pos="100000">
                    <a:srgbClr val="000000"/>
                  </a:gs>
                </a:gsLst>
                <a:lin ang="0" scaled="0"/>
              </a:gradFill>
              <a:latin typeface="Segoe UI" pitchFamily="34" charset="0"/>
            </a:endParaRPr>
          </a:p>
        </p:txBody>
      </p:sp>
      <p:sp>
        <p:nvSpPr>
          <p:cNvPr id="11" name="Rectangle 10"/>
          <p:cNvSpPr/>
          <p:nvPr/>
        </p:nvSpPr>
        <p:spPr>
          <a:xfrm>
            <a:off x="722741" y="3913562"/>
            <a:ext cx="2163476" cy="940273"/>
          </a:xfrm>
          <a:prstGeom prst="rect">
            <a:avLst/>
          </a:prstGeom>
          <a:gradFill flip="none" rotWithShape="1">
            <a:gsLst>
              <a:gs pos="0">
                <a:schemeClr val="bg2"/>
              </a:gs>
              <a:gs pos="100000">
                <a:schemeClr val="bg2">
                  <a:alpha val="0"/>
                </a:schemeClr>
              </a:gs>
            </a:gsLst>
            <a:lin ang="5400000" scaled="1"/>
            <a:tileRect/>
          </a:gradFill>
          <a:ln>
            <a:headEnd type="none" w="med" len="med"/>
            <a:tailEnd type="none" w="med" len="med"/>
          </a:ln>
        </p:spPr>
        <p:txBody>
          <a:bodyPr lIns="0" tIns="0" rIns="0" bIns="0" anchor="ctr"/>
          <a:lstStyle/>
          <a:p>
            <a:pPr marL="0" lvl="1" indent="-257278" algn="ctr">
              <a:lnSpc>
                <a:spcPct val="90000"/>
              </a:lnSpc>
              <a:spcBef>
                <a:spcPts val="400"/>
              </a:spcBef>
              <a:buClr>
                <a:srgbClr val="777777"/>
              </a:buClr>
              <a:buSzPct val="130000"/>
              <a:tabLst>
                <a:tab pos="318570" algn="l"/>
              </a:tabLst>
              <a:defRPr/>
            </a:pPr>
            <a:r>
              <a:rPr lang="en-US" sz="1200" b="1" kern="0" dirty="0">
                <a:gradFill>
                  <a:gsLst>
                    <a:gs pos="0">
                      <a:srgbClr val="000000"/>
                    </a:gs>
                    <a:gs pos="100000">
                      <a:srgbClr val="000000"/>
                    </a:gs>
                  </a:gsLst>
                  <a:lin ang="0" scaled="0"/>
                </a:gradFill>
                <a:latin typeface="Segoe UI" pitchFamily="34" charset="0"/>
              </a:rPr>
              <a:t>Multiple tools</a:t>
            </a:r>
          </a:p>
          <a:p>
            <a:pPr marL="0" lvl="1" indent="-257278" algn="ctr">
              <a:lnSpc>
                <a:spcPct val="90000"/>
              </a:lnSpc>
              <a:spcBef>
                <a:spcPts val="400"/>
              </a:spcBef>
              <a:buClr>
                <a:srgbClr val="777777"/>
              </a:buClr>
              <a:buSzPct val="130000"/>
              <a:tabLst>
                <a:tab pos="318570" algn="l"/>
              </a:tabLst>
              <a:defRPr/>
            </a:pPr>
            <a:r>
              <a:rPr lang="en-US" sz="1200" b="1" kern="0" dirty="0">
                <a:gradFill>
                  <a:gsLst>
                    <a:gs pos="0">
                      <a:srgbClr val="000000"/>
                    </a:gs>
                    <a:gs pos="100000">
                      <a:srgbClr val="000000"/>
                    </a:gs>
                  </a:gsLst>
                  <a:lin ang="0" scaled="0"/>
                </a:gradFill>
                <a:latin typeface="Segoe UI" pitchFamily="34" charset="0"/>
              </a:rPr>
              <a:t>Complexity</a:t>
            </a:r>
          </a:p>
          <a:p>
            <a:pPr marL="0" lvl="1" indent="-257278" algn="ctr">
              <a:lnSpc>
                <a:spcPct val="90000"/>
              </a:lnSpc>
              <a:spcBef>
                <a:spcPts val="400"/>
              </a:spcBef>
              <a:buClr>
                <a:srgbClr val="777777"/>
              </a:buClr>
              <a:buSzPct val="130000"/>
              <a:tabLst>
                <a:tab pos="318570" algn="l"/>
              </a:tabLst>
              <a:defRPr/>
            </a:pPr>
            <a:r>
              <a:rPr lang="en-US" sz="1200" b="1" kern="0" dirty="0">
                <a:gradFill>
                  <a:gsLst>
                    <a:gs pos="0">
                      <a:srgbClr val="000000"/>
                    </a:gs>
                    <a:gs pos="100000">
                      <a:srgbClr val="000000"/>
                    </a:gs>
                  </a:gsLst>
                  <a:lin ang="0" scaled="0"/>
                </a:gradFill>
                <a:latin typeface="Segoe UI" pitchFamily="34" charset="0"/>
              </a:rPr>
              <a:t>Workflow by meeting</a:t>
            </a:r>
          </a:p>
          <a:p>
            <a:pPr marL="0" lvl="1" indent="-257278" algn="ctr">
              <a:lnSpc>
                <a:spcPct val="90000"/>
              </a:lnSpc>
              <a:spcBef>
                <a:spcPts val="400"/>
              </a:spcBef>
              <a:buClr>
                <a:srgbClr val="777777"/>
              </a:buClr>
              <a:buSzPct val="130000"/>
              <a:tabLst>
                <a:tab pos="318570" algn="l"/>
              </a:tabLst>
              <a:defRPr/>
            </a:pPr>
            <a:r>
              <a:rPr lang="en-US" sz="1200" b="1" kern="0" dirty="0">
                <a:gradFill>
                  <a:gsLst>
                    <a:gs pos="0">
                      <a:srgbClr val="000000"/>
                    </a:gs>
                    <a:gs pos="100000">
                      <a:srgbClr val="000000"/>
                    </a:gs>
                  </a:gsLst>
                  <a:lin ang="0" scaled="0"/>
                </a:gradFill>
                <a:latin typeface="Segoe UI" pitchFamily="34" charset="0"/>
              </a:rPr>
              <a:t>Application inflexibility</a:t>
            </a:r>
          </a:p>
        </p:txBody>
      </p:sp>
      <p:sp>
        <p:nvSpPr>
          <p:cNvPr id="12" name="Rectangle 11"/>
          <p:cNvSpPr/>
          <p:nvPr/>
        </p:nvSpPr>
        <p:spPr>
          <a:xfrm>
            <a:off x="722741" y="2905375"/>
            <a:ext cx="2163476" cy="936698"/>
          </a:xfrm>
          <a:prstGeom prst="rect">
            <a:avLst/>
          </a:prstGeom>
          <a:gradFill flip="none" rotWithShape="1">
            <a:gsLst>
              <a:gs pos="0">
                <a:schemeClr val="bg2"/>
              </a:gs>
              <a:gs pos="100000">
                <a:schemeClr val="bg2">
                  <a:alpha val="0"/>
                </a:schemeClr>
              </a:gs>
            </a:gsLst>
            <a:lin ang="5400000" scaled="1"/>
            <a:tileRect/>
          </a:gradFill>
          <a:ln>
            <a:headEnd type="none" w="med" len="med"/>
            <a:tailEnd type="none" w="med" len="med"/>
          </a:ln>
        </p:spPr>
        <p:txBody>
          <a:bodyPr lIns="0" tIns="0" rIns="0" bIns="0" anchor="ctr"/>
          <a:lstStyle/>
          <a:p>
            <a:pPr marL="0" lvl="1" indent="-257278" algn="ctr">
              <a:lnSpc>
                <a:spcPct val="90000"/>
              </a:lnSpc>
              <a:spcBef>
                <a:spcPts val="400"/>
              </a:spcBef>
              <a:buClr>
                <a:srgbClr val="777777"/>
              </a:buClr>
              <a:buSzPct val="130000"/>
              <a:tabLst>
                <a:tab pos="318570" algn="l"/>
              </a:tabLst>
              <a:defRPr/>
            </a:pPr>
            <a:r>
              <a:rPr lang="en-US" altLang="zh-CN" sz="1200" b="1" kern="0" dirty="0" smtClean="0">
                <a:gradFill>
                  <a:gsLst>
                    <a:gs pos="0">
                      <a:srgbClr val="000000"/>
                    </a:gs>
                    <a:gs pos="100000">
                      <a:srgbClr val="000000"/>
                    </a:gs>
                  </a:gsLst>
                  <a:lin ang="0" scaled="0"/>
                </a:gradFill>
                <a:latin typeface="Segoe UI" pitchFamily="34" charset="0"/>
              </a:rPr>
              <a:t>Task reliability</a:t>
            </a:r>
          </a:p>
          <a:p>
            <a:pPr marL="0" lvl="1" indent="-257278" algn="ctr">
              <a:lnSpc>
                <a:spcPct val="90000"/>
              </a:lnSpc>
              <a:spcBef>
                <a:spcPts val="400"/>
              </a:spcBef>
              <a:buClr>
                <a:srgbClr val="777777"/>
              </a:buClr>
              <a:buSzPct val="130000"/>
              <a:tabLst>
                <a:tab pos="318570" algn="l"/>
              </a:tabLst>
              <a:defRPr/>
            </a:pPr>
            <a:r>
              <a:rPr lang="en-US" altLang="zh-CN" sz="1200" b="1" kern="0" dirty="0" smtClean="0">
                <a:gradFill>
                  <a:gsLst>
                    <a:gs pos="0">
                      <a:srgbClr val="000000"/>
                    </a:gs>
                    <a:gs pos="100000">
                      <a:srgbClr val="000000"/>
                    </a:gs>
                  </a:gsLst>
                  <a:lin ang="0" scaled="0"/>
                </a:gradFill>
                <a:latin typeface="Segoe UI" pitchFamily="34" charset="0"/>
              </a:rPr>
              <a:t>SLAs</a:t>
            </a:r>
          </a:p>
          <a:p>
            <a:pPr marL="0" lvl="1" indent="-257278" algn="ctr">
              <a:lnSpc>
                <a:spcPct val="90000"/>
              </a:lnSpc>
              <a:spcBef>
                <a:spcPts val="400"/>
              </a:spcBef>
              <a:buClr>
                <a:srgbClr val="777777"/>
              </a:buClr>
              <a:buSzPct val="130000"/>
              <a:tabLst>
                <a:tab pos="318570" algn="l"/>
              </a:tabLst>
              <a:defRPr/>
            </a:pPr>
            <a:r>
              <a:rPr lang="en-US" altLang="zh-CN" sz="1200" b="1" kern="0" dirty="0" smtClean="0">
                <a:gradFill>
                  <a:gsLst>
                    <a:gs pos="0">
                      <a:srgbClr val="000000"/>
                    </a:gs>
                    <a:gs pos="100000">
                      <a:srgbClr val="000000"/>
                    </a:gs>
                  </a:gsLst>
                  <a:lin ang="0" scaled="0"/>
                </a:gradFill>
                <a:latin typeface="Segoe UI" pitchFamily="34" charset="0"/>
              </a:rPr>
              <a:t>ITIL</a:t>
            </a:r>
          </a:p>
          <a:p>
            <a:pPr marL="0" lvl="1" indent="-257278" algn="ctr">
              <a:lnSpc>
                <a:spcPct val="90000"/>
              </a:lnSpc>
              <a:spcBef>
                <a:spcPts val="400"/>
              </a:spcBef>
              <a:buClr>
                <a:srgbClr val="777777"/>
              </a:buClr>
              <a:buSzPct val="130000"/>
              <a:tabLst>
                <a:tab pos="318570" algn="l"/>
              </a:tabLst>
              <a:defRPr/>
            </a:pPr>
            <a:r>
              <a:rPr lang="en-US" altLang="zh-CN" sz="1200" b="1" kern="0" dirty="0" smtClean="0">
                <a:gradFill>
                  <a:gsLst>
                    <a:gs pos="0">
                      <a:srgbClr val="000000"/>
                    </a:gs>
                    <a:gs pos="100000">
                      <a:srgbClr val="000000"/>
                    </a:gs>
                  </a:gsLst>
                  <a:lin ang="0" scaled="0"/>
                </a:gradFill>
                <a:latin typeface="Segoe UI" pitchFamily="34" charset="0"/>
              </a:rPr>
              <a:t>Integration</a:t>
            </a:r>
            <a:endParaRPr lang="en-US" altLang="zh-CN" sz="1200" b="1" kern="0" dirty="0">
              <a:gradFill>
                <a:gsLst>
                  <a:gs pos="0">
                    <a:srgbClr val="000000"/>
                  </a:gs>
                  <a:gs pos="100000">
                    <a:srgbClr val="000000"/>
                  </a:gs>
                </a:gsLst>
                <a:lin ang="0" scaled="0"/>
              </a:gradFill>
              <a:latin typeface="Segoe UI" pitchFamily="34" charset="0"/>
            </a:endParaRPr>
          </a:p>
        </p:txBody>
      </p:sp>
      <p:sp>
        <p:nvSpPr>
          <p:cNvPr id="13" name="TextBox 12"/>
          <p:cNvSpPr txBox="1"/>
          <p:nvPr/>
        </p:nvSpPr>
        <p:spPr>
          <a:xfrm>
            <a:off x="4930013" y="1606748"/>
            <a:ext cx="875827" cy="235477"/>
          </a:xfrm>
          <a:prstGeom prst="rect">
            <a:avLst/>
          </a:prstGeom>
          <a:noFill/>
        </p:spPr>
        <p:txBody>
          <a:bodyPr lIns="68607" tIns="34304" rIns="68607" bIns="34304">
            <a:spAutoFit/>
          </a:bodyPr>
          <a:lstStyle/>
          <a:p>
            <a:pPr marL="0" lvl="1" indent="-257278" algn="ctr" defTabSz="685848" fontAlgn="auto">
              <a:lnSpc>
                <a:spcPct val="90000"/>
              </a:lnSpc>
              <a:spcBef>
                <a:spcPts val="0"/>
              </a:spcBef>
              <a:spcAft>
                <a:spcPts val="0"/>
              </a:spcAft>
              <a:buClr>
                <a:srgbClr val="777777"/>
              </a:buClr>
              <a:buSzPct val="130000"/>
              <a:tabLst>
                <a:tab pos="318570" algn="l"/>
              </a:tabLst>
              <a:defRPr/>
            </a:pPr>
            <a:r>
              <a:rPr lang="en-US" sz="1200" b="1" dirty="0">
                <a:gradFill flip="none" rotWithShape="1">
                  <a:gsLst>
                    <a:gs pos="0">
                      <a:schemeClr val="tx1"/>
                    </a:gs>
                    <a:gs pos="100000">
                      <a:schemeClr val="tx1"/>
                    </a:gs>
                  </a:gsLst>
                  <a:lin ang="5400000" scaled="1"/>
                  <a:tileRect/>
                </a:gradFill>
                <a:latin typeface="Segoe UI" pitchFamily="34" charset="0"/>
              </a:rPr>
              <a:t>Today</a:t>
            </a:r>
          </a:p>
        </p:txBody>
      </p:sp>
      <p:sp>
        <p:nvSpPr>
          <p:cNvPr id="14" name="TextBox 13"/>
          <p:cNvSpPr txBox="1"/>
          <p:nvPr/>
        </p:nvSpPr>
        <p:spPr>
          <a:xfrm>
            <a:off x="3224550" y="1606748"/>
            <a:ext cx="1409949" cy="235477"/>
          </a:xfrm>
          <a:prstGeom prst="rect">
            <a:avLst/>
          </a:prstGeom>
          <a:noFill/>
        </p:spPr>
        <p:txBody>
          <a:bodyPr lIns="68607" tIns="34304" rIns="68607" bIns="34304">
            <a:spAutoFit/>
          </a:bodyPr>
          <a:lstStyle/>
          <a:p>
            <a:pPr marL="0" lvl="1" indent="-257278" algn="ctr" defTabSz="685848" fontAlgn="auto">
              <a:lnSpc>
                <a:spcPct val="90000"/>
              </a:lnSpc>
              <a:spcBef>
                <a:spcPts val="0"/>
              </a:spcBef>
              <a:spcAft>
                <a:spcPts val="0"/>
              </a:spcAft>
              <a:buClr>
                <a:srgbClr val="777777"/>
              </a:buClr>
              <a:buSzPct val="130000"/>
              <a:tabLst>
                <a:tab pos="318570" algn="l"/>
              </a:tabLst>
              <a:defRPr/>
            </a:pPr>
            <a:r>
              <a:rPr lang="en-US" sz="1200" b="1" dirty="0">
                <a:gradFill flip="none" rotWithShape="1">
                  <a:gsLst>
                    <a:gs pos="0">
                      <a:schemeClr val="tx1"/>
                    </a:gs>
                    <a:gs pos="100000">
                      <a:schemeClr val="tx1"/>
                    </a:gs>
                  </a:gsLst>
                  <a:lin ang="5400000" scaled="1"/>
                  <a:tileRect/>
                </a:gradFill>
                <a:latin typeface="Segoe UI" pitchFamily="34" charset="0"/>
              </a:rPr>
              <a:t>-5 Years</a:t>
            </a:r>
          </a:p>
        </p:txBody>
      </p:sp>
      <p:sp>
        <p:nvSpPr>
          <p:cNvPr id="15" name="TextBox 14"/>
          <p:cNvSpPr txBox="1"/>
          <p:nvPr/>
        </p:nvSpPr>
        <p:spPr>
          <a:xfrm>
            <a:off x="722741" y="1606748"/>
            <a:ext cx="920254" cy="235477"/>
          </a:xfrm>
          <a:prstGeom prst="rect">
            <a:avLst/>
          </a:prstGeom>
          <a:noFill/>
        </p:spPr>
        <p:txBody>
          <a:bodyPr lIns="68607" tIns="34304" rIns="68607" bIns="34304">
            <a:spAutoFit/>
          </a:bodyPr>
          <a:lstStyle/>
          <a:p>
            <a:pPr marL="0" lvl="1" indent="-257278" algn="ctr" defTabSz="685848" fontAlgn="auto">
              <a:lnSpc>
                <a:spcPct val="90000"/>
              </a:lnSpc>
              <a:spcBef>
                <a:spcPts val="0"/>
              </a:spcBef>
              <a:spcAft>
                <a:spcPts val="0"/>
              </a:spcAft>
              <a:buClr>
                <a:srgbClr val="777777"/>
              </a:buClr>
              <a:buSzPct val="130000"/>
              <a:tabLst>
                <a:tab pos="318570" algn="l"/>
              </a:tabLst>
              <a:defRPr/>
            </a:pPr>
            <a:r>
              <a:rPr lang="en-US" sz="1200" b="1" dirty="0">
                <a:gradFill flip="none" rotWithShape="1">
                  <a:gsLst>
                    <a:gs pos="0">
                      <a:schemeClr val="tx1"/>
                    </a:gs>
                    <a:gs pos="100000">
                      <a:schemeClr val="tx1"/>
                    </a:gs>
                  </a:gsLst>
                  <a:lin ang="5400000" scaled="1"/>
                  <a:tileRect/>
                </a:gradFill>
                <a:latin typeface="Segoe UI" pitchFamily="34" charset="0"/>
              </a:rPr>
              <a:t>-25+Years</a:t>
            </a:r>
          </a:p>
        </p:txBody>
      </p:sp>
      <p:sp>
        <p:nvSpPr>
          <p:cNvPr id="16" name="TextBox 15"/>
          <p:cNvSpPr txBox="1"/>
          <p:nvPr/>
        </p:nvSpPr>
        <p:spPr>
          <a:xfrm>
            <a:off x="722741" y="1903117"/>
            <a:ext cx="2163476" cy="996404"/>
          </a:xfrm>
          <a:prstGeom prst="rect">
            <a:avLst/>
          </a:prstGeom>
          <a:gradFill>
            <a:gsLst>
              <a:gs pos="25000">
                <a:schemeClr val="bg1">
                  <a:alpha val="50000"/>
                </a:schemeClr>
              </a:gs>
              <a:gs pos="100000">
                <a:schemeClr val="bg1">
                  <a:alpha val="0"/>
                </a:schemeClr>
              </a:gs>
            </a:gsLst>
            <a:lin ang="16200000" scaled="0"/>
          </a:grad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lIns="68604" tIns="34302" rIns="68604" bIns="68607" anchor="b" anchorCtr="0"/>
          <a:lstStyle>
            <a:defPPr>
              <a:defRPr lang="en-US"/>
            </a:defPPr>
            <a:lvl1pPr>
              <a:defRPr>
                <a:solidFill>
                  <a:schemeClr val="lt1"/>
                </a:solidFill>
                <a:latin typeface="+mn-lt"/>
              </a:defRPr>
            </a:lvl1pPr>
            <a:lvl2pPr marL="0" lvl="1" indent="-342900" defTabSz="914099" fontAlgn="auto">
              <a:lnSpc>
                <a:spcPct val="100000"/>
              </a:lnSpc>
              <a:spcBef>
                <a:spcPts val="0"/>
              </a:spcBef>
              <a:spcAft>
                <a:spcPts val="0"/>
              </a:spcAft>
              <a:buClr>
                <a:srgbClr val="777777"/>
              </a:buClr>
              <a:buSzPct val="130000"/>
              <a:tabLst>
                <a:tab pos="424590" algn="l"/>
              </a:tabLst>
              <a:defRPr sz="1600" b="1">
                <a:gradFill flip="none" rotWithShape="1">
                  <a:gsLst>
                    <a:gs pos="0">
                      <a:schemeClr val="tx1">
                        <a:lumMod val="50000"/>
                        <a:lumOff val="50000"/>
                      </a:schemeClr>
                    </a:gs>
                    <a:gs pos="100000">
                      <a:schemeClr val="tx1"/>
                    </a:gs>
                  </a:gsLst>
                  <a:lin ang="5400000" scaled="1"/>
                  <a:tileRect/>
                </a:gra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lvl="1" algn="ctr">
              <a:lnSpc>
                <a:spcPct val="90000"/>
              </a:lnSpc>
            </a:pPr>
            <a:r>
              <a:rPr lang="en-US" dirty="0">
                <a:gradFill flip="none" rotWithShape="1">
                  <a:gsLst>
                    <a:gs pos="0">
                      <a:schemeClr val="tx1"/>
                    </a:gs>
                    <a:gs pos="100000">
                      <a:schemeClr val="tx1"/>
                    </a:gs>
                  </a:gsLst>
                  <a:lin ang="5400000" scaled="1"/>
                  <a:tileRect/>
                </a:gradFill>
                <a:latin typeface="Segoe UI" pitchFamily="34" charset="0"/>
              </a:rPr>
              <a:t>Process </a:t>
            </a:r>
            <a:r>
              <a:rPr lang="en-US" dirty="0" smtClean="0">
                <a:gradFill flip="none" rotWithShape="1">
                  <a:gsLst>
                    <a:gs pos="0">
                      <a:schemeClr val="tx1"/>
                    </a:gs>
                    <a:gs pos="100000">
                      <a:schemeClr val="tx1"/>
                    </a:gs>
                  </a:gsLst>
                  <a:lin ang="5400000" scaled="1"/>
                  <a:tileRect/>
                </a:gradFill>
                <a:latin typeface="Segoe UI" pitchFamily="34" charset="0"/>
              </a:rPr>
              <a:t>Focused</a:t>
            </a:r>
            <a:endParaRPr lang="en-US" dirty="0">
              <a:gradFill flip="none" rotWithShape="1">
                <a:gsLst>
                  <a:gs pos="0">
                    <a:schemeClr val="tx1"/>
                  </a:gs>
                  <a:gs pos="100000">
                    <a:schemeClr val="tx1"/>
                  </a:gs>
                </a:gsLst>
                <a:lin ang="5400000" scaled="1"/>
                <a:tileRect/>
              </a:gradFill>
              <a:latin typeface="Segoe UI" pitchFamily="34" charset="0"/>
            </a:endParaRPr>
          </a:p>
        </p:txBody>
      </p:sp>
      <p:sp>
        <p:nvSpPr>
          <p:cNvPr id="17" name="TextBox 16"/>
          <p:cNvSpPr txBox="1"/>
          <p:nvPr/>
        </p:nvSpPr>
        <p:spPr>
          <a:xfrm>
            <a:off x="3098015" y="1902997"/>
            <a:ext cx="1663019" cy="996404"/>
          </a:xfrm>
          <a:prstGeom prst="rect">
            <a:avLst/>
          </a:prstGeom>
          <a:gradFill>
            <a:gsLst>
              <a:gs pos="25000">
                <a:schemeClr val="bg1">
                  <a:alpha val="50000"/>
                </a:schemeClr>
              </a:gs>
              <a:gs pos="100000">
                <a:schemeClr val="bg1">
                  <a:alpha val="0"/>
                </a:schemeClr>
              </a:gs>
            </a:gsLst>
            <a:lin ang="16200000" scaled="0"/>
          </a:grad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lIns="68604" tIns="34302" rIns="68604" bIns="68607" anchor="b" anchorCtr="0"/>
          <a:lstStyle>
            <a:defPPr>
              <a:defRPr lang="en-US"/>
            </a:defPPr>
            <a:lvl1pPr>
              <a:defRPr>
                <a:solidFill>
                  <a:schemeClr val="lt1"/>
                </a:solidFill>
                <a:latin typeface="+mn-lt"/>
              </a:defRPr>
            </a:lvl1pPr>
            <a:lvl2pPr marL="0" lvl="1" indent="-342900" defTabSz="914099" fontAlgn="auto">
              <a:lnSpc>
                <a:spcPct val="100000"/>
              </a:lnSpc>
              <a:spcBef>
                <a:spcPts val="0"/>
              </a:spcBef>
              <a:spcAft>
                <a:spcPts val="0"/>
              </a:spcAft>
              <a:buClr>
                <a:srgbClr val="777777"/>
              </a:buClr>
              <a:buSzPct val="130000"/>
              <a:tabLst>
                <a:tab pos="424590" algn="l"/>
              </a:tabLst>
              <a:defRPr sz="1600" b="1">
                <a:gradFill flip="none" rotWithShape="1">
                  <a:gsLst>
                    <a:gs pos="0">
                      <a:schemeClr val="tx1">
                        <a:lumMod val="50000"/>
                        <a:lumOff val="50000"/>
                      </a:schemeClr>
                    </a:gs>
                    <a:gs pos="100000">
                      <a:schemeClr val="tx1"/>
                    </a:gs>
                  </a:gsLst>
                  <a:lin ang="5400000" scaled="1"/>
                  <a:tileRect/>
                </a:gra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lvl="1" algn="ctr">
              <a:lnSpc>
                <a:spcPct val="90000"/>
              </a:lnSpc>
            </a:pPr>
            <a:r>
              <a:rPr lang="en-US" dirty="0">
                <a:gradFill flip="none" rotWithShape="1">
                  <a:gsLst>
                    <a:gs pos="0">
                      <a:schemeClr val="tx1"/>
                    </a:gs>
                    <a:gs pos="100000">
                      <a:schemeClr val="tx1"/>
                    </a:gs>
                  </a:gsLst>
                  <a:lin ang="5400000" scaled="1"/>
                  <a:tileRect/>
                </a:gradFill>
                <a:latin typeface="Segoe UI" pitchFamily="34" charset="0"/>
              </a:rPr>
              <a:t>Virtualized</a:t>
            </a:r>
          </a:p>
        </p:txBody>
      </p:sp>
      <p:sp>
        <p:nvSpPr>
          <p:cNvPr id="18" name="TextBox 17"/>
          <p:cNvSpPr txBox="1"/>
          <p:nvPr/>
        </p:nvSpPr>
        <p:spPr>
          <a:xfrm>
            <a:off x="4970868" y="1903163"/>
            <a:ext cx="3525841" cy="996404"/>
          </a:xfrm>
          <a:prstGeom prst="rect">
            <a:avLst/>
          </a:prstGeom>
          <a:gradFill>
            <a:gsLst>
              <a:gs pos="25000">
                <a:schemeClr val="bg1">
                  <a:alpha val="50000"/>
                </a:schemeClr>
              </a:gs>
              <a:gs pos="100000">
                <a:schemeClr val="bg1">
                  <a:alpha val="0"/>
                </a:schemeClr>
              </a:gs>
            </a:gsLst>
            <a:lin ang="16200000" scaled="0"/>
          </a:grad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lIns="68604" tIns="34302" rIns="68604" bIns="68607" anchor="b" anchorCtr="0"/>
          <a:lstStyle>
            <a:defPPr>
              <a:defRPr lang="en-US"/>
            </a:defPPr>
            <a:lvl1pPr>
              <a:defRPr>
                <a:solidFill>
                  <a:schemeClr val="lt1"/>
                </a:solidFill>
                <a:latin typeface="+mn-lt"/>
              </a:defRPr>
            </a:lvl1pPr>
            <a:lvl2pPr marL="0" lvl="1" indent="-342900" defTabSz="914099" fontAlgn="auto">
              <a:lnSpc>
                <a:spcPct val="100000"/>
              </a:lnSpc>
              <a:spcBef>
                <a:spcPts val="0"/>
              </a:spcBef>
              <a:spcAft>
                <a:spcPts val="0"/>
              </a:spcAft>
              <a:buClr>
                <a:srgbClr val="777777"/>
              </a:buClr>
              <a:buSzPct val="130000"/>
              <a:tabLst>
                <a:tab pos="424590" algn="l"/>
              </a:tabLst>
              <a:defRPr sz="1600" b="1">
                <a:gradFill flip="none" rotWithShape="1">
                  <a:gsLst>
                    <a:gs pos="0">
                      <a:schemeClr val="tx1">
                        <a:lumMod val="50000"/>
                        <a:lumOff val="50000"/>
                      </a:schemeClr>
                    </a:gs>
                    <a:gs pos="100000">
                      <a:schemeClr val="tx1"/>
                    </a:gs>
                  </a:gsLst>
                  <a:lin ang="5400000" scaled="1"/>
                  <a:tileRect/>
                </a:gra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lvl="1" algn="ctr">
              <a:lnSpc>
                <a:spcPct val="90000"/>
              </a:lnSpc>
            </a:pPr>
            <a:r>
              <a:rPr lang="en-US" dirty="0">
                <a:gradFill flip="none" rotWithShape="1">
                  <a:gsLst>
                    <a:gs pos="0">
                      <a:schemeClr val="tx1"/>
                    </a:gs>
                    <a:gs pos="100000">
                      <a:schemeClr val="tx1"/>
                    </a:gs>
                  </a:gsLst>
                  <a:lin ang="5400000" scaled="1"/>
                  <a:tileRect/>
                </a:gradFill>
                <a:latin typeface="Segoe UI" pitchFamily="34" charset="0"/>
              </a:rPr>
              <a:t>Service Centric</a:t>
            </a:r>
          </a:p>
        </p:txBody>
      </p:sp>
      <p:sp>
        <p:nvSpPr>
          <p:cNvPr id="19" name="TextBox 18"/>
          <p:cNvSpPr txBox="1"/>
          <p:nvPr/>
        </p:nvSpPr>
        <p:spPr>
          <a:xfrm>
            <a:off x="5895332" y="4854216"/>
            <a:ext cx="1678669" cy="235477"/>
          </a:xfrm>
          <a:prstGeom prst="rect">
            <a:avLst/>
          </a:prstGeom>
          <a:noFill/>
        </p:spPr>
        <p:txBody>
          <a:bodyPr lIns="68607" tIns="34304" rIns="68607" bIns="34304">
            <a:spAutoFit/>
          </a:bodyPr>
          <a:lstStyle/>
          <a:p>
            <a:pPr algn="ctr">
              <a:lnSpc>
                <a:spcPct val="90000"/>
              </a:lnSpc>
              <a:defRPr/>
            </a:pPr>
            <a:r>
              <a:rPr lang="en-US" sz="1200" b="1" dirty="0">
                <a:gradFill>
                  <a:gsLst>
                    <a:gs pos="0">
                      <a:schemeClr val="tx1"/>
                    </a:gs>
                    <a:gs pos="100000">
                      <a:schemeClr val="tx1"/>
                    </a:gs>
                  </a:gsLst>
                  <a:lin ang="5400000" scaled="1"/>
                </a:gradFill>
                <a:latin typeface="Segoe UI" pitchFamily="34" charset="0"/>
              </a:rPr>
              <a:t>Standardization</a:t>
            </a:r>
          </a:p>
        </p:txBody>
      </p:sp>
      <p:sp>
        <p:nvSpPr>
          <p:cNvPr id="20" name="TextBox 19"/>
          <p:cNvSpPr txBox="1"/>
          <p:nvPr/>
        </p:nvSpPr>
        <p:spPr>
          <a:xfrm>
            <a:off x="4975399" y="4854216"/>
            <a:ext cx="995257" cy="235477"/>
          </a:xfrm>
          <a:prstGeom prst="rect">
            <a:avLst/>
          </a:prstGeom>
          <a:noFill/>
        </p:spPr>
        <p:txBody>
          <a:bodyPr lIns="68607" tIns="34304" rIns="68607" bIns="34304">
            <a:spAutoFit/>
          </a:bodyPr>
          <a:lstStyle/>
          <a:p>
            <a:pPr algn="ctr">
              <a:lnSpc>
                <a:spcPct val="90000"/>
              </a:lnSpc>
              <a:defRPr/>
            </a:pPr>
            <a:r>
              <a:rPr lang="en-US" sz="1200" b="1" dirty="0">
                <a:gradFill>
                  <a:gsLst>
                    <a:gs pos="0">
                      <a:schemeClr val="tx1"/>
                    </a:gs>
                    <a:gs pos="100000">
                      <a:schemeClr val="tx1"/>
                    </a:gs>
                  </a:gsLst>
                  <a:lin ang="5400000" scaled="1"/>
                </a:gradFill>
                <a:latin typeface="Segoe UI" pitchFamily="34" charset="0"/>
              </a:rPr>
              <a:t>Cost</a:t>
            </a:r>
          </a:p>
        </p:txBody>
      </p:sp>
      <p:sp>
        <p:nvSpPr>
          <p:cNvPr id="21" name="TextBox 20"/>
          <p:cNvSpPr txBox="1"/>
          <p:nvPr/>
        </p:nvSpPr>
        <p:spPr>
          <a:xfrm>
            <a:off x="7513116" y="4854216"/>
            <a:ext cx="995257" cy="235477"/>
          </a:xfrm>
          <a:prstGeom prst="rect">
            <a:avLst/>
          </a:prstGeom>
          <a:noFill/>
        </p:spPr>
        <p:txBody>
          <a:bodyPr lIns="68607" tIns="34304" rIns="68607" bIns="34304">
            <a:spAutoFit/>
          </a:bodyPr>
          <a:lstStyle/>
          <a:p>
            <a:pPr algn="ctr">
              <a:lnSpc>
                <a:spcPct val="90000"/>
              </a:lnSpc>
              <a:defRPr/>
            </a:pPr>
            <a:r>
              <a:rPr lang="en-US" sz="1200" b="1" dirty="0">
                <a:gradFill>
                  <a:gsLst>
                    <a:gs pos="0">
                      <a:schemeClr val="tx1"/>
                    </a:gs>
                    <a:gs pos="100000">
                      <a:schemeClr val="tx1"/>
                    </a:gs>
                  </a:gsLst>
                  <a:lin ang="5400000" scaled="1"/>
                </a:gradFill>
                <a:latin typeface="Segoe UI" pitchFamily="34" charset="0"/>
              </a:rPr>
              <a:t>SLA</a:t>
            </a:r>
          </a:p>
        </p:txBody>
      </p:sp>
      <p:sp>
        <p:nvSpPr>
          <p:cNvPr id="22" name="TextBox 21"/>
          <p:cNvSpPr txBox="1"/>
          <p:nvPr/>
        </p:nvSpPr>
        <p:spPr>
          <a:xfrm>
            <a:off x="7320094" y="1606748"/>
            <a:ext cx="1176616" cy="235477"/>
          </a:xfrm>
          <a:prstGeom prst="rect">
            <a:avLst/>
          </a:prstGeom>
          <a:noFill/>
        </p:spPr>
        <p:txBody>
          <a:bodyPr lIns="68607" tIns="34304" rIns="68607" bIns="34304">
            <a:spAutoFit/>
          </a:bodyPr>
          <a:lstStyle/>
          <a:p>
            <a:pPr marL="0" lvl="1" indent="-257278" algn="ctr" defTabSz="685848" fontAlgn="auto">
              <a:lnSpc>
                <a:spcPct val="90000"/>
              </a:lnSpc>
              <a:spcBef>
                <a:spcPts val="0"/>
              </a:spcBef>
              <a:spcAft>
                <a:spcPts val="0"/>
              </a:spcAft>
              <a:buClr>
                <a:srgbClr val="777777"/>
              </a:buClr>
              <a:buSzPct val="130000"/>
              <a:tabLst>
                <a:tab pos="318570" algn="l"/>
              </a:tabLst>
              <a:defRPr/>
            </a:pPr>
            <a:r>
              <a:rPr lang="en-US" sz="1200" b="1" dirty="0" smtClean="0">
                <a:gradFill flip="none" rotWithShape="1">
                  <a:gsLst>
                    <a:gs pos="0">
                      <a:schemeClr val="tx1"/>
                    </a:gs>
                    <a:gs pos="100000">
                      <a:schemeClr val="tx1"/>
                    </a:gs>
                  </a:gsLst>
                  <a:lin ang="5400000" scaled="1"/>
                  <a:tileRect/>
                </a:gradFill>
                <a:latin typeface="Segoe UI" pitchFamily="34" charset="0"/>
              </a:rPr>
              <a:t>15+Years</a:t>
            </a:r>
            <a:endParaRPr lang="en-US" sz="1200" b="1" dirty="0">
              <a:gradFill flip="none" rotWithShape="1">
                <a:gsLst>
                  <a:gs pos="0">
                    <a:schemeClr val="tx1"/>
                  </a:gs>
                  <a:gs pos="100000">
                    <a:schemeClr val="tx1"/>
                  </a:gs>
                </a:gsLst>
                <a:lin ang="5400000" scaled="1"/>
                <a:tileRect/>
              </a:gradFill>
              <a:latin typeface="Segoe UI" pitchFamily="34" charset="0"/>
            </a:endParaRPr>
          </a:p>
        </p:txBody>
      </p:sp>
      <p:sp>
        <p:nvSpPr>
          <p:cNvPr id="30" name="Rectangle 29"/>
          <p:cNvSpPr/>
          <p:nvPr/>
        </p:nvSpPr>
        <p:spPr bwMode="auto">
          <a:xfrm>
            <a:off x="6790671" y="2905375"/>
            <a:ext cx="1706038" cy="918822"/>
          </a:xfrm>
          <a:prstGeom prst="rect">
            <a:avLst/>
          </a:prstGeom>
          <a:gradFill flip="none" rotWithShape="1">
            <a:gsLst>
              <a:gs pos="0">
                <a:schemeClr val="accent2"/>
              </a:gs>
              <a:gs pos="100000">
                <a:schemeClr val="accent2">
                  <a:alpha val="0"/>
                </a:schemeClr>
              </a:gs>
            </a:gsLst>
            <a:lin ang="5400000" scaled="1"/>
            <a:tileRect/>
          </a:gradFill>
          <a:ln>
            <a:headEnd type="none" w="med" len="med"/>
            <a:tailEnd type="none" w="med" len="med"/>
          </a:ln>
        </p:spPr>
        <p:txBody>
          <a:bodyPr lIns="0" tIns="0" rIns="0" bIns="0" anchor="ctr"/>
          <a:lstStyle/>
          <a:p>
            <a:pPr marL="0" lvl="1" indent="-257278" algn="ctr">
              <a:lnSpc>
                <a:spcPct val="90000"/>
              </a:lnSpc>
              <a:spcBef>
                <a:spcPts val="200"/>
              </a:spcBef>
              <a:buClr>
                <a:srgbClr val="777777"/>
              </a:buClr>
              <a:buSzPct val="130000"/>
              <a:tabLst>
                <a:tab pos="318570" algn="l"/>
              </a:tabLst>
              <a:defRPr/>
            </a:pPr>
            <a:r>
              <a:rPr lang="en-US" sz="1100" b="1" kern="0" dirty="0" smtClean="0">
                <a:gradFill>
                  <a:gsLst>
                    <a:gs pos="0">
                      <a:srgbClr val="000000"/>
                    </a:gs>
                    <a:gs pos="100000">
                      <a:srgbClr val="000000"/>
                    </a:gs>
                  </a:gsLst>
                  <a:lin ang="0" scaled="0"/>
                </a:gradFill>
                <a:latin typeface="Segoe UI" pitchFamily="34" charset="0"/>
              </a:rPr>
              <a:t>Unified Solution</a:t>
            </a:r>
          </a:p>
          <a:p>
            <a:pPr marL="0" lvl="1" indent="-257278" algn="ctr">
              <a:lnSpc>
                <a:spcPct val="90000"/>
              </a:lnSpc>
              <a:spcBef>
                <a:spcPts val="216"/>
              </a:spcBef>
              <a:buClr>
                <a:srgbClr val="777777"/>
              </a:buClr>
              <a:buSzPct val="130000"/>
              <a:tabLst>
                <a:tab pos="318570" algn="l"/>
              </a:tabLst>
              <a:defRPr/>
            </a:pPr>
            <a:r>
              <a:rPr lang="en-US" sz="1000" dirty="0">
                <a:gradFill>
                  <a:gsLst>
                    <a:gs pos="0">
                      <a:schemeClr val="tx1"/>
                    </a:gs>
                    <a:gs pos="100000">
                      <a:schemeClr val="tx1"/>
                    </a:gs>
                  </a:gsLst>
                  <a:lin ang="0" scaled="0"/>
                </a:gradFill>
                <a:latin typeface="Segoe UI" pitchFamily="34" charset="0"/>
              </a:rPr>
              <a:t>Connected people, </a:t>
            </a:r>
            <a:r>
              <a:rPr lang="en-US" sz="1000" dirty="0" smtClean="0">
                <a:gradFill>
                  <a:gsLst>
                    <a:gs pos="0">
                      <a:schemeClr val="tx1"/>
                    </a:gs>
                    <a:gs pos="100000">
                      <a:schemeClr val="tx1"/>
                    </a:gs>
                  </a:gsLst>
                  <a:lin ang="0" scaled="0"/>
                </a:gradFill>
                <a:latin typeface="Segoe UI" pitchFamily="34" charset="0"/>
              </a:rPr>
              <a:t/>
            </a:r>
            <a:br>
              <a:rPr lang="en-US" sz="1000" dirty="0" smtClean="0">
                <a:gradFill>
                  <a:gsLst>
                    <a:gs pos="0">
                      <a:schemeClr val="tx1"/>
                    </a:gs>
                    <a:gs pos="100000">
                      <a:schemeClr val="tx1"/>
                    </a:gs>
                  </a:gsLst>
                  <a:lin ang="0" scaled="0"/>
                </a:gradFill>
                <a:latin typeface="Segoe UI" pitchFamily="34" charset="0"/>
              </a:rPr>
            </a:br>
            <a:r>
              <a:rPr lang="en-US" sz="1000" dirty="0" smtClean="0">
                <a:gradFill>
                  <a:gsLst>
                    <a:gs pos="0">
                      <a:schemeClr val="tx1"/>
                    </a:gs>
                    <a:gs pos="100000">
                      <a:schemeClr val="tx1"/>
                    </a:gs>
                  </a:gsLst>
                  <a:lin ang="0" scaled="0"/>
                </a:gradFill>
                <a:latin typeface="Segoe UI" pitchFamily="34" charset="0"/>
              </a:rPr>
              <a:t>connected </a:t>
            </a:r>
            <a:r>
              <a:rPr lang="en-US" sz="1000" dirty="0">
                <a:gradFill>
                  <a:gsLst>
                    <a:gs pos="0">
                      <a:schemeClr val="tx1"/>
                    </a:gs>
                    <a:gs pos="100000">
                      <a:schemeClr val="tx1"/>
                    </a:gs>
                  </a:gsLst>
                  <a:lin ang="0" scaled="0"/>
                </a:gradFill>
                <a:latin typeface="Segoe UI" pitchFamily="34" charset="0"/>
              </a:rPr>
              <a:t>processes</a:t>
            </a:r>
          </a:p>
        </p:txBody>
      </p:sp>
      <p:sp>
        <p:nvSpPr>
          <p:cNvPr id="32" name="Rectangle 31"/>
          <p:cNvSpPr/>
          <p:nvPr/>
        </p:nvSpPr>
        <p:spPr bwMode="auto">
          <a:xfrm>
            <a:off x="4970868" y="2905375"/>
            <a:ext cx="1692354" cy="918822"/>
          </a:xfrm>
          <a:prstGeom prst="rect">
            <a:avLst/>
          </a:prstGeom>
          <a:gradFill flip="none" rotWithShape="1">
            <a:gsLst>
              <a:gs pos="0">
                <a:schemeClr val="accent2"/>
              </a:gs>
              <a:gs pos="100000">
                <a:schemeClr val="accent2">
                  <a:alpha val="0"/>
                </a:schemeClr>
              </a:gs>
            </a:gsLst>
            <a:lin ang="5400000" scaled="1"/>
            <a:tileRect/>
          </a:gradFill>
          <a:ln>
            <a:headEnd type="none" w="med" len="med"/>
            <a:tailEnd type="none" w="med" len="med"/>
          </a:ln>
        </p:spPr>
        <p:txBody>
          <a:bodyPr lIns="0" tIns="0" rIns="0" bIns="0" anchor="ctr"/>
          <a:lstStyle/>
          <a:p>
            <a:pPr marL="0" lvl="1" indent="-257278" algn="ctr">
              <a:lnSpc>
                <a:spcPct val="90000"/>
              </a:lnSpc>
              <a:spcBef>
                <a:spcPts val="200"/>
              </a:spcBef>
              <a:buClr>
                <a:srgbClr val="777777"/>
              </a:buClr>
              <a:buSzPct val="130000"/>
              <a:tabLst>
                <a:tab pos="318570" algn="l"/>
              </a:tabLst>
              <a:defRPr/>
            </a:pPr>
            <a:r>
              <a:rPr lang="en-US" sz="1100" b="1" kern="0" dirty="0" smtClean="0">
                <a:gradFill>
                  <a:gsLst>
                    <a:gs pos="0">
                      <a:srgbClr val="000000"/>
                    </a:gs>
                    <a:gs pos="100000">
                      <a:srgbClr val="000000"/>
                    </a:gs>
                  </a:gsLst>
                  <a:lin ang="0" scaled="0"/>
                </a:gradFill>
                <a:latin typeface="Segoe UI" pitchFamily="34" charset="0"/>
              </a:rPr>
              <a:t>Application Flexibility</a:t>
            </a:r>
          </a:p>
          <a:p>
            <a:pPr marL="0" lvl="1" indent="-257278" algn="ctr">
              <a:lnSpc>
                <a:spcPct val="90000"/>
              </a:lnSpc>
              <a:spcBef>
                <a:spcPts val="216"/>
              </a:spcBef>
              <a:buClr>
                <a:srgbClr val="777777"/>
              </a:buClr>
              <a:buSzPct val="130000"/>
              <a:tabLst>
                <a:tab pos="318570" algn="l"/>
              </a:tabLst>
              <a:defRPr/>
            </a:pPr>
            <a:r>
              <a:rPr lang="en-US" sz="1000" dirty="0">
                <a:gradFill>
                  <a:gsLst>
                    <a:gs pos="0">
                      <a:schemeClr val="tx1"/>
                    </a:gs>
                    <a:gs pos="100000">
                      <a:schemeClr val="tx1"/>
                    </a:gs>
                  </a:gsLst>
                  <a:lin ang="0" scaled="0"/>
                </a:gradFill>
                <a:latin typeface="Segoe UI" pitchFamily="34" charset="0"/>
              </a:rPr>
              <a:t>Flexible </a:t>
            </a:r>
            <a:r>
              <a:rPr lang="en-US" sz="1000" dirty="0" smtClean="0">
                <a:gradFill>
                  <a:gsLst>
                    <a:gs pos="0">
                      <a:schemeClr val="tx1"/>
                    </a:gs>
                    <a:gs pos="100000">
                      <a:schemeClr val="tx1"/>
                    </a:gs>
                  </a:gsLst>
                  <a:lin ang="0" scaled="0"/>
                </a:gradFill>
                <a:latin typeface="Segoe UI" pitchFamily="34" charset="0"/>
              </a:rPr>
              <a:t>capacity </a:t>
            </a:r>
            <a:br>
              <a:rPr lang="en-US" sz="1000" dirty="0" smtClean="0">
                <a:gradFill>
                  <a:gsLst>
                    <a:gs pos="0">
                      <a:schemeClr val="tx1"/>
                    </a:gs>
                    <a:gs pos="100000">
                      <a:schemeClr val="tx1"/>
                    </a:gs>
                  </a:gsLst>
                  <a:lin ang="0" scaled="0"/>
                </a:gradFill>
                <a:latin typeface="Segoe UI" pitchFamily="34" charset="0"/>
              </a:rPr>
            </a:br>
            <a:r>
              <a:rPr lang="en-US" sz="1000" dirty="0" smtClean="0">
                <a:gradFill>
                  <a:gsLst>
                    <a:gs pos="0">
                      <a:schemeClr val="tx1"/>
                    </a:gs>
                    <a:gs pos="100000">
                      <a:schemeClr val="tx1"/>
                    </a:gs>
                  </a:gsLst>
                  <a:lin ang="0" scaled="0"/>
                </a:gradFill>
                <a:latin typeface="Segoe UI" pitchFamily="34" charset="0"/>
              </a:rPr>
              <a:t>Separate state</a:t>
            </a:r>
            <a:endParaRPr lang="en-US" sz="1000" dirty="0">
              <a:gradFill>
                <a:gsLst>
                  <a:gs pos="0">
                    <a:schemeClr val="tx1"/>
                  </a:gs>
                  <a:gs pos="100000">
                    <a:schemeClr val="tx1"/>
                  </a:gs>
                </a:gsLst>
                <a:lin ang="0" scaled="0"/>
              </a:gradFill>
              <a:latin typeface="Segoe UI" pitchFamily="34" charset="0"/>
            </a:endParaRPr>
          </a:p>
        </p:txBody>
      </p:sp>
      <p:sp>
        <p:nvSpPr>
          <p:cNvPr id="34" name="Rectangle 33"/>
          <p:cNvSpPr/>
          <p:nvPr/>
        </p:nvSpPr>
        <p:spPr bwMode="auto">
          <a:xfrm>
            <a:off x="6790671" y="3913562"/>
            <a:ext cx="1706038" cy="920014"/>
          </a:xfrm>
          <a:prstGeom prst="rect">
            <a:avLst/>
          </a:prstGeom>
          <a:gradFill flip="none" rotWithShape="1">
            <a:gsLst>
              <a:gs pos="0">
                <a:schemeClr val="accent2"/>
              </a:gs>
              <a:gs pos="100000">
                <a:schemeClr val="accent2">
                  <a:alpha val="0"/>
                </a:schemeClr>
              </a:gs>
            </a:gsLst>
            <a:lin ang="5400000" scaled="1"/>
            <a:tileRect/>
          </a:gradFill>
          <a:ln>
            <a:headEnd type="none" w="med" len="med"/>
            <a:tailEnd type="none" w="med" len="med"/>
          </a:ln>
        </p:spPr>
        <p:txBody>
          <a:bodyPr lIns="0" tIns="0" rIns="0" bIns="0" anchor="ctr"/>
          <a:lstStyle/>
          <a:p>
            <a:pPr marL="0" lvl="1" indent="-257278" algn="ctr">
              <a:lnSpc>
                <a:spcPct val="90000"/>
              </a:lnSpc>
              <a:spcBef>
                <a:spcPts val="200"/>
              </a:spcBef>
              <a:buClr>
                <a:srgbClr val="777777"/>
              </a:buClr>
              <a:buSzPct val="130000"/>
              <a:tabLst>
                <a:tab pos="318570" algn="l"/>
              </a:tabLst>
              <a:defRPr/>
            </a:pPr>
            <a:r>
              <a:rPr lang="en-US" sz="1100" b="1" kern="0" dirty="0">
                <a:gradFill>
                  <a:gsLst>
                    <a:gs pos="0">
                      <a:srgbClr val="000000"/>
                    </a:gs>
                    <a:gs pos="100000">
                      <a:srgbClr val="000000"/>
                    </a:gs>
                  </a:gsLst>
                  <a:lin ang="0" scaled="0"/>
                </a:gradFill>
                <a:latin typeface="Segoe UI" pitchFamily="34" charset="0"/>
              </a:rPr>
              <a:t>Service Defined </a:t>
            </a:r>
            <a:r>
              <a:rPr lang="en-US" sz="1100" b="1" kern="0" dirty="0" smtClean="0">
                <a:gradFill>
                  <a:gsLst>
                    <a:gs pos="0">
                      <a:srgbClr val="000000"/>
                    </a:gs>
                    <a:gs pos="100000">
                      <a:srgbClr val="000000"/>
                    </a:gs>
                  </a:gsLst>
                  <a:lin ang="0" scaled="0"/>
                </a:gradFill>
                <a:latin typeface="Segoe UI" pitchFamily="34" charset="0"/>
              </a:rPr>
              <a:t/>
            </a:r>
            <a:br>
              <a:rPr lang="en-US" sz="1100" b="1" kern="0" dirty="0" smtClean="0">
                <a:gradFill>
                  <a:gsLst>
                    <a:gs pos="0">
                      <a:srgbClr val="000000"/>
                    </a:gs>
                    <a:gs pos="100000">
                      <a:srgbClr val="000000"/>
                    </a:gs>
                  </a:gsLst>
                  <a:lin ang="0" scaled="0"/>
                </a:gradFill>
                <a:latin typeface="Segoe UI" pitchFamily="34" charset="0"/>
              </a:rPr>
            </a:br>
            <a:r>
              <a:rPr lang="en-US" sz="1100" b="1" kern="0" dirty="0" smtClean="0">
                <a:gradFill>
                  <a:gsLst>
                    <a:gs pos="0">
                      <a:srgbClr val="000000"/>
                    </a:gs>
                    <a:gs pos="100000">
                      <a:srgbClr val="000000"/>
                    </a:gs>
                  </a:gsLst>
                  <a:lin ang="0" scaled="0"/>
                </a:gradFill>
                <a:latin typeface="Segoe UI" pitchFamily="34" charset="0"/>
              </a:rPr>
              <a:t>and </a:t>
            </a:r>
            <a:r>
              <a:rPr lang="en-US" sz="1100" b="1" kern="0" dirty="0">
                <a:gradFill>
                  <a:gsLst>
                    <a:gs pos="0">
                      <a:srgbClr val="000000"/>
                    </a:gs>
                    <a:gs pos="100000">
                      <a:srgbClr val="000000"/>
                    </a:gs>
                  </a:gsLst>
                  <a:lin ang="0" scaled="0"/>
                </a:gradFill>
                <a:latin typeface="Segoe UI" pitchFamily="34" charset="0"/>
              </a:rPr>
              <a:t>Managed</a:t>
            </a:r>
          </a:p>
          <a:p>
            <a:pPr marL="0" lvl="1" indent="-257278" algn="ctr">
              <a:lnSpc>
                <a:spcPct val="90000"/>
              </a:lnSpc>
              <a:spcBef>
                <a:spcPts val="216"/>
              </a:spcBef>
              <a:buClr>
                <a:srgbClr val="777777"/>
              </a:buClr>
              <a:buSzPct val="130000"/>
              <a:tabLst>
                <a:tab pos="318570" algn="l"/>
              </a:tabLst>
              <a:defRPr/>
            </a:pPr>
            <a:r>
              <a:rPr lang="en-US" sz="1000" dirty="0">
                <a:gradFill>
                  <a:gsLst>
                    <a:gs pos="0">
                      <a:schemeClr val="tx1"/>
                    </a:gs>
                    <a:gs pos="100000">
                      <a:schemeClr val="tx1"/>
                    </a:gs>
                  </a:gsLst>
                  <a:lin ang="0" scaled="0"/>
                </a:gradFill>
                <a:latin typeface="Segoe UI" pitchFamily="34" charset="0"/>
              </a:rPr>
              <a:t>Service control </a:t>
            </a:r>
            <a:r>
              <a:rPr lang="en-US" sz="1000" dirty="0" smtClean="0">
                <a:gradFill>
                  <a:gsLst>
                    <a:gs pos="0">
                      <a:schemeClr val="tx1"/>
                    </a:gs>
                    <a:gs pos="100000">
                      <a:schemeClr val="tx1"/>
                    </a:gs>
                  </a:gsLst>
                  <a:lin ang="0" scaled="0"/>
                </a:gradFill>
                <a:latin typeface="Segoe UI" pitchFamily="34" charset="0"/>
              </a:rPr>
              <a:t/>
            </a:r>
            <a:br>
              <a:rPr lang="en-US" sz="1000" dirty="0" smtClean="0">
                <a:gradFill>
                  <a:gsLst>
                    <a:gs pos="0">
                      <a:schemeClr val="tx1"/>
                    </a:gs>
                    <a:gs pos="100000">
                      <a:schemeClr val="tx1"/>
                    </a:gs>
                  </a:gsLst>
                  <a:lin ang="0" scaled="0"/>
                </a:gradFill>
                <a:latin typeface="Segoe UI" pitchFamily="34" charset="0"/>
              </a:rPr>
            </a:br>
            <a:r>
              <a:rPr lang="en-US" sz="1000" dirty="0" smtClean="0">
                <a:gradFill>
                  <a:gsLst>
                    <a:gs pos="0">
                      <a:schemeClr val="tx1"/>
                    </a:gs>
                    <a:gs pos="100000">
                      <a:schemeClr val="tx1"/>
                    </a:gs>
                  </a:gsLst>
                  <a:lin ang="0" scaled="0"/>
                </a:gradFill>
                <a:latin typeface="Segoe UI" pitchFamily="34" charset="0"/>
              </a:rPr>
              <a:t>and </a:t>
            </a:r>
            <a:r>
              <a:rPr lang="en-US" sz="1000" dirty="0">
                <a:gradFill>
                  <a:gsLst>
                    <a:gs pos="0">
                      <a:schemeClr val="tx1"/>
                    </a:gs>
                    <a:gs pos="100000">
                      <a:schemeClr val="tx1"/>
                    </a:gs>
                  </a:gsLst>
                  <a:lin ang="0" scaled="0"/>
                </a:gradFill>
                <a:latin typeface="Segoe UI" pitchFamily="34" charset="0"/>
              </a:rPr>
              <a:t>management</a:t>
            </a:r>
          </a:p>
        </p:txBody>
      </p:sp>
      <p:sp>
        <p:nvSpPr>
          <p:cNvPr id="36" name="Rectangle 35"/>
          <p:cNvSpPr/>
          <p:nvPr/>
        </p:nvSpPr>
        <p:spPr bwMode="auto">
          <a:xfrm>
            <a:off x="4970868" y="3913562"/>
            <a:ext cx="1681710" cy="920014"/>
          </a:xfrm>
          <a:prstGeom prst="rect">
            <a:avLst/>
          </a:prstGeom>
          <a:gradFill flip="none" rotWithShape="1">
            <a:gsLst>
              <a:gs pos="0">
                <a:schemeClr val="accent2"/>
              </a:gs>
              <a:gs pos="100000">
                <a:schemeClr val="accent2">
                  <a:alpha val="0"/>
                </a:schemeClr>
              </a:gs>
            </a:gsLst>
            <a:lin ang="5400000" scaled="1"/>
            <a:tileRect/>
          </a:gradFill>
          <a:ln>
            <a:headEnd type="none" w="med" len="med"/>
            <a:tailEnd type="none" w="med" len="med"/>
          </a:ln>
        </p:spPr>
        <p:txBody>
          <a:bodyPr lIns="0" tIns="0" rIns="0" bIns="0" anchor="ctr"/>
          <a:lstStyle/>
          <a:p>
            <a:pPr marL="0" lvl="1" indent="-257278" algn="ctr">
              <a:lnSpc>
                <a:spcPct val="90000"/>
              </a:lnSpc>
              <a:spcBef>
                <a:spcPts val="200"/>
              </a:spcBef>
              <a:buClr>
                <a:srgbClr val="777777"/>
              </a:buClr>
              <a:buSzPct val="130000"/>
              <a:tabLst>
                <a:tab pos="318570" algn="l"/>
              </a:tabLst>
              <a:defRPr/>
            </a:pPr>
            <a:r>
              <a:rPr lang="en-US" sz="1100" b="1" kern="0" dirty="0" smtClean="0">
                <a:gradFill>
                  <a:gsLst>
                    <a:gs pos="0">
                      <a:srgbClr val="000000"/>
                    </a:gs>
                    <a:gs pos="100000">
                      <a:srgbClr val="000000"/>
                    </a:gs>
                  </a:gsLst>
                  <a:lin ang="0" scaled="0"/>
                </a:gradFill>
                <a:latin typeface="Segoe UI" pitchFamily="34" charset="0"/>
              </a:rPr>
              <a:t>Simplified and </a:t>
            </a:r>
            <a:br>
              <a:rPr lang="en-US" sz="1100" b="1" kern="0" dirty="0" smtClean="0">
                <a:gradFill>
                  <a:gsLst>
                    <a:gs pos="0">
                      <a:srgbClr val="000000"/>
                    </a:gs>
                    <a:gs pos="100000">
                      <a:srgbClr val="000000"/>
                    </a:gs>
                  </a:gsLst>
                  <a:lin ang="0" scaled="0"/>
                </a:gradFill>
                <a:latin typeface="Segoe UI" pitchFamily="34" charset="0"/>
              </a:rPr>
            </a:br>
            <a:r>
              <a:rPr lang="en-US" sz="1100" b="1" kern="0" dirty="0" smtClean="0">
                <a:gradFill>
                  <a:gsLst>
                    <a:gs pos="0">
                      <a:srgbClr val="000000"/>
                    </a:gs>
                    <a:gs pos="100000">
                      <a:srgbClr val="000000"/>
                    </a:gs>
                  </a:gsLst>
                  <a:lin ang="0" scaled="0"/>
                </a:gradFill>
                <a:latin typeface="Segoe UI" pitchFamily="34" charset="0"/>
              </a:rPr>
              <a:t>Automated Processes</a:t>
            </a:r>
          </a:p>
          <a:p>
            <a:pPr marL="0" lvl="1" indent="-257278" algn="ctr">
              <a:lnSpc>
                <a:spcPct val="90000"/>
              </a:lnSpc>
              <a:spcBef>
                <a:spcPts val="216"/>
              </a:spcBef>
              <a:buClr>
                <a:srgbClr val="777777"/>
              </a:buClr>
              <a:buSzPct val="130000"/>
              <a:tabLst>
                <a:tab pos="318570" algn="l"/>
              </a:tabLst>
              <a:defRPr/>
            </a:pPr>
            <a:r>
              <a:rPr lang="en-US" sz="1000" dirty="0">
                <a:gradFill>
                  <a:gsLst>
                    <a:gs pos="0">
                      <a:schemeClr val="tx1"/>
                    </a:gs>
                    <a:gs pos="100000">
                      <a:schemeClr val="tx1"/>
                    </a:gs>
                  </a:gsLst>
                  <a:lin ang="0" scaled="0"/>
                </a:gradFill>
                <a:latin typeface="Segoe UI" pitchFamily="34" charset="0"/>
              </a:rPr>
              <a:t>Operational </a:t>
            </a:r>
            <a:r>
              <a:rPr lang="en-US" sz="1000" dirty="0" smtClean="0">
                <a:gradFill>
                  <a:gsLst>
                    <a:gs pos="0">
                      <a:schemeClr val="tx1"/>
                    </a:gs>
                    <a:gs pos="100000">
                      <a:schemeClr val="tx1"/>
                    </a:gs>
                  </a:gsLst>
                  <a:lin ang="0" scaled="0"/>
                </a:gradFill>
                <a:latin typeface="Segoe UI" pitchFamily="34" charset="0"/>
              </a:rPr>
              <a:t>cost</a:t>
            </a:r>
          </a:p>
          <a:p>
            <a:pPr marL="0" lvl="1" indent="-257278" algn="ctr">
              <a:lnSpc>
                <a:spcPct val="90000"/>
              </a:lnSpc>
              <a:spcBef>
                <a:spcPts val="216"/>
              </a:spcBef>
              <a:buClr>
                <a:srgbClr val="777777"/>
              </a:buClr>
              <a:buSzPct val="130000"/>
              <a:tabLst>
                <a:tab pos="318570" algn="l"/>
              </a:tabLst>
              <a:defRPr/>
            </a:pPr>
            <a:r>
              <a:rPr lang="en-US" sz="1000" dirty="0" smtClean="0">
                <a:gradFill>
                  <a:gsLst>
                    <a:gs pos="0">
                      <a:schemeClr val="tx1"/>
                    </a:gs>
                    <a:gs pos="100000">
                      <a:schemeClr val="tx1"/>
                    </a:gs>
                  </a:gsLst>
                  <a:lin ang="0" scaled="0"/>
                </a:gradFill>
                <a:latin typeface="Segoe UI" pitchFamily="34" charset="0"/>
              </a:rPr>
              <a:t>Reliable action</a:t>
            </a:r>
            <a:endParaRPr lang="en-US" sz="1000" dirty="0">
              <a:gradFill>
                <a:gsLst>
                  <a:gs pos="0">
                    <a:schemeClr val="tx1"/>
                  </a:gs>
                  <a:gs pos="100000">
                    <a:schemeClr val="tx1"/>
                  </a:gs>
                </a:gsLst>
                <a:lin ang="0" scaled="0"/>
              </a:gradFill>
              <a:latin typeface="Segoe UI" pitchFamily="34" charset="0"/>
            </a:endParaRPr>
          </a:p>
        </p:txBody>
      </p:sp>
      <p:sp>
        <p:nvSpPr>
          <p:cNvPr id="48" name="Right Arrow 47"/>
          <p:cNvSpPr/>
          <p:nvPr/>
        </p:nvSpPr>
        <p:spPr bwMode="auto">
          <a:xfrm>
            <a:off x="455612" y="1804982"/>
            <a:ext cx="8232775" cy="156087"/>
          </a:xfrm>
          <a:prstGeom prst="rightArrow">
            <a:avLst/>
          </a:prstGeom>
          <a:gradFill>
            <a:gsLst>
              <a:gs pos="0">
                <a:schemeClr val="bg2"/>
              </a:gs>
              <a:gs pos="100000">
                <a:schemeClr val="bg2">
                  <a:alpha val="0"/>
                </a:schemeClr>
              </a:gs>
            </a:gsLst>
            <a:lin ang="10800000" scaled="1"/>
          </a:gradFill>
          <a:ln w="9525" cmpd="sng">
            <a:gradFill flip="none" rotWithShape="1">
              <a:gsLst>
                <a:gs pos="25000">
                  <a:schemeClr val="bg1"/>
                </a:gs>
                <a:gs pos="100000">
                  <a:schemeClr val="bg1">
                    <a:alpha val="0"/>
                  </a:schemeClr>
                </a:gs>
              </a:gsLst>
              <a:lin ang="10800000" scaled="1"/>
              <a:tileRect/>
            </a:gradFill>
            <a:headEnd type="none" w="med" len="med"/>
            <a:tailEnd type="none" w="med" len="med"/>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604" tIns="34302" rIns="68604" bIns="34302" numCol="1" spcCol="0" rtlCol="0" fromWordArt="0" anchor="ctr" anchorCtr="0" forceAA="0" compatLnSpc="1">
            <a:prstTxWarp prst="textNoShape">
              <a:avLst/>
            </a:prstTxWarp>
            <a:noAutofit/>
          </a:bodyPr>
          <a:lstStyle/>
          <a:p>
            <a:pPr defTabSz="685848">
              <a:lnSpc>
                <a:spcPct val="90000"/>
              </a:lnSpc>
            </a:pPr>
            <a:endParaRPr lang="en-US" sz="1700" dirty="0">
              <a:gradFill>
                <a:gsLst>
                  <a:gs pos="0">
                    <a:srgbClr val="FFFFFF"/>
                  </a:gs>
                  <a:gs pos="100000">
                    <a:srgbClr val="FFFFFF"/>
                  </a:gs>
                </a:gsLst>
                <a:lin ang="5400000" scaled="0"/>
              </a:gradFill>
              <a:latin typeface="Segoe UI" pitchFamily="34" charset="0"/>
            </a:endParaRPr>
          </a:p>
        </p:txBody>
      </p:sp>
      <p:sp>
        <p:nvSpPr>
          <p:cNvPr id="49" name="Oval 48"/>
          <p:cNvSpPr/>
          <p:nvPr/>
        </p:nvSpPr>
        <p:spPr bwMode="auto">
          <a:xfrm rot="5400000">
            <a:off x="572603" y="1786173"/>
            <a:ext cx="139290" cy="180002"/>
          </a:xfrm>
          <a:prstGeom prst="ellipse">
            <a:avLst/>
          </a:prstGeom>
          <a:gradFill flip="none" rotWithShape="1">
            <a:gsLst>
              <a:gs pos="0">
                <a:srgbClr val="B2CFE2">
                  <a:alpha val="45000"/>
                </a:srgbClr>
              </a:gs>
              <a:gs pos="80000">
                <a:srgbClr val="4F9ABF">
                  <a:alpha val="41961"/>
                </a:srgbClr>
              </a:gs>
              <a:gs pos="100000">
                <a:srgbClr val="C4E0EA">
                  <a:alpha val="51765"/>
                </a:srgbClr>
              </a:gs>
            </a:gsLst>
            <a:lin ang="0" scaled="0"/>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6350"/>
          </a:sp3d>
        </p:spPr>
        <p:txBody>
          <a:bodyPr lIns="68604" tIns="34302" rIns="68604" bIns="34302" anchor="ctr"/>
          <a:lstStyle/>
          <a:p>
            <a:pPr defTabSz="685848">
              <a:lnSpc>
                <a:spcPct val="90000"/>
              </a:lnSpc>
              <a:buClr>
                <a:srgbClr val="777777"/>
              </a:buClr>
              <a:buSzPct val="130000"/>
              <a:defRPr/>
            </a:pPr>
            <a:endParaRPr lang="en-US" sz="1200" b="1" kern="0" dirty="0">
              <a:solidFill>
                <a:schemeClr val="tx2">
                  <a:lumMod val="50000"/>
                </a:schemeClr>
              </a:solidFill>
              <a:latin typeface="Segoe UI" pitchFamily="34" charset="0"/>
            </a:endParaRPr>
          </a:p>
        </p:txBody>
      </p:sp>
      <p:sp>
        <p:nvSpPr>
          <p:cNvPr id="50" name="Oval 49"/>
          <p:cNvSpPr/>
          <p:nvPr/>
        </p:nvSpPr>
        <p:spPr bwMode="auto">
          <a:xfrm rot="5400000">
            <a:off x="2926686" y="1786173"/>
            <a:ext cx="139290" cy="180002"/>
          </a:xfrm>
          <a:prstGeom prst="ellipse">
            <a:avLst/>
          </a:prstGeom>
          <a:gradFill flip="none" rotWithShape="1">
            <a:gsLst>
              <a:gs pos="0">
                <a:srgbClr val="B2CFE2">
                  <a:alpha val="45000"/>
                </a:srgbClr>
              </a:gs>
              <a:gs pos="80000">
                <a:srgbClr val="4F9ABF">
                  <a:alpha val="41961"/>
                </a:srgbClr>
              </a:gs>
              <a:gs pos="100000">
                <a:srgbClr val="C4E0EA">
                  <a:alpha val="51765"/>
                </a:srgbClr>
              </a:gs>
            </a:gsLst>
            <a:lin ang="0" scaled="0"/>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6350"/>
          </a:sp3d>
        </p:spPr>
        <p:txBody>
          <a:bodyPr lIns="68604" tIns="34302" rIns="68604" bIns="34302" anchor="ctr"/>
          <a:lstStyle/>
          <a:p>
            <a:pPr defTabSz="685848">
              <a:lnSpc>
                <a:spcPct val="90000"/>
              </a:lnSpc>
              <a:buClr>
                <a:srgbClr val="777777"/>
              </a:buClr>
              <a:buSzPct val="130000"/>
              <a:defRPr/>
            </a:pPr>
            <a:endParaRPr lang="en-US" sz="1200" b="1" kern="0" dirty="0">
              <a:solidFill>
                <a:schemeClr val="tx2">
                  <a:lumMod val="50000"/>
                </a:schemeClr>
              </a:solidFill>
              <a:latin typeface="Segoe UI" pitchFamily="34" charset="0"/>
            </a:endParaRPr>
          </a:p>
        </p:txBody>
      </p:sp>
      <p:sp>
        <p:nvSpPr>
          <p:cNvPr id="51" name="Rectangle 50"/>
          <p:cNvSpPr/>
          <p:nvPr/>
        </p:nvSpPr>
        <p:spPr>
          <a:xfrm rot="10800000">
            <a:off x="564812" y="1605127"/>
            <a:ext cx="159656" cy="297988"/>
          </a:xfrm>
          <a:prstGeom prst="rect">
            <a:avLst/>
          </a:prstGeom>
          <a:gradFill>
            <a:gsLst>
              <a:gs pos="0">
                <a:schemeClr val="tx1">
                  <a:alpha val="26000"/>
                </a:schemeClr>
              </a:gs>
              <a:gs pos="100000">
                <a:schemeClr val="tx1">
                  <a:alpha val="0"/>
                </a:schemeClr>
              </a:gs>
            </a:gsLst>
            <a:lin ang="5400000" scaled="0"/>
          </a:gradFill>
          <a:ln>
            <a:headEnd type="none" w="med" len="med"/>
            <a:tailEnd type="none" w="med" len="med"/>
          </a:ln>
        </p:spPr>
        <p:txBody>
          <a:bodyPr lIns="68607" tIns="68607" rIns="0" bIns="0"/>
          <a:lstStyle/>
          <a:p>
            <a:pPr marL="0" lvl="1" eaLnBrk="0" hangingPunct="0">
              <a:lnSpc>
                <a:spcPct val="90000"/>
              </a:lnSpc>
              <a:buClr>
                <a:schemeClr val="tx2"/>
              </a:buClr>
              <a:buSzPct val="125000"/>
              <a:defRPr/>
            </a:pPr>
            <a:endParaRPr lang="en-US" sz="1200" kern="0" dirty="0">
              <a:latin typeface="Segoe UI" pitchFamily="34" charset="0"/>
            </a:endParaRPr>
          </a:p>
        </p:txBody>
      </p:sp>
      <p:sp>
        <p:nvSpPr>
          <p:cNvPr id="52" name="Rectangle 51"/>
          <p:cNvSpPr/>
          <p:nvPr/>
        </p:nvSpPr>
        <p:spPr>
          <a:xfrm rot="10800000">
            <a:off x="2925385" y="1605127"/>
            <a:ext cx="161177" cy="297988"/>
          </a:xfrm>
          <a:prstGeom prst="rect">
            <a:avLst/>
          </a:prstGeom>
          <a:gradFill>
            <a:gsLst>
              <a:gs pos="0">
                <a:schemeClr val="tx1">
                  <a:alpha val="26000"/>
                </a:schemeClr>
              </a:gs>
              <a:gs pos="100000">
                <a:schemeClr val="tx1">
                  <a:alpha val="0"/>
                </a:schemeClr>
              </a:gs>
            </a:gsLst>
            <a:lin ang="5400000" scaled="0"/>
          </a:gradFill>
          <a:ln>
            <a:headEnd type="none" w="med" len="med"/>
            <a:tailEnd type="none" w="med" len="med"/>
          </a:ln>
        </p:spPr>
        <p:txBody>
          <a:bodyPr lIns="68607" tIns="68607" rIns="0" bIns="0"/>
          <a:lstStyle/>
          <a:p>
            <a:pPr marL="0" lvl="1" eaLnBrk="0" hangingPunct="0">
              <a:lnSpc>
                <a:spcPct val="90000"/>
              </a:lnSpc>
              <a:buClr>
                <a:schemeClr val="tx2"/>
              </a:buClr>
              <a:buSzPct val="125000"/>
              <a:defRPr/>
            </a:pPr>
            <a:endParaRPr lang="en-US" sz="1200" kern="0" dirty="0">
              <a:latin typeface="Segoe UI" pitchFamily="34" charset="0"/>
            </a:endParaRPr>
          </a:p>
        </p:txBody>
      </p:sp>
      <p:sp>
        <p:nvSpPr>
          <p:cNvPr id="53" name="Oval 52"/>
          <p:cNvSpPr/>
          <p:nvPr/>
        </p:nvSpPr>
        <p:spPr bwMode="auto">
          <a:xfrm rot="5400000">
            <a:off x="4792578" y="1786173"/>
            <a:ext cx="139290" cy="180002"/>
          </a:xfrm>
          <a:prstGeom prst="ellipse">
            <a:avLst/>
          </a:prstGeom>
          <a:gradFill flip="none" rotWithShape="1">
            <a:gsLst>
              <a:gs pos="0">
                <a:srgbClr val="B2CFE2">
                  <a:alpha val="45000"/>
                </a:srgbClr>
              </a:gs>
              <a:gs pos="80000">
                <a:srgbClr val="4F9ABF">
                  <a:alpha val="41961"/>
                </a:srgbClr>
              </a:gs>
              <a:gs pos="100000">
                <a:srgbClr val="C4E0EA">
                  <a:alpha val="51765"/>
                </a:srgbClr>
              </a:gs>
            </a:gsLst>
            <a:lin ang="0" scaled="0"/>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6350"/>
          </a:sp3d>
        </p:spPr>
        <p:txBody>
          <a:bodyPr lIns="68604" tIns="34302" rIns="68604" bIns="34302" anchor="ctr"/>
          <a:lstStyle/>
          <a:p>
            <a:pPr defTabSz="685848">
              <a:lnSpc>
                <a:spcPct val="90000"/>
              </a:lnSpc>
              <a:buClr>
                <a:srgbClr val="777777"/>
              </a:buClr>
              <a:buSzPct val="130000"/>
              <a:defRPr/>
            </a:pPr>
            <a:endParaRPr lang="en-US" sz="1200" b="1" kern="0" dirty="0">
              <a:solidFill>
                <a:schemeClr val="tx2">
                  <a:lumMod val="50000"/>
                </a:schemeClr>
              </a:solidFill>
              <a:latin typeface="Segoe UI" pitchFamily="34" charset="0"/>
            </a:endParaRPr>
          </a:p>
        </p:txBody>
      </p:sp>
      <p:sp>
        <p:nvSpPr>
          <p:cNvPr id="54" name="Rectangle 53"/>
          <p:cNvSpPr/>
          <p:nvPr/>
        </p:nvSpPr>
        <p:spPr>
          <a:xfrm rot="10800000">
            <a:off x="4791079" y="1605127"/>
            <a:ext cx="161177" cy="297988"/>
          </a:xfrm>
          <a:prstGeom prst="rect">
            <a:avLst/>
          </a:prstGeom>
          <a:gradFill>
            <a:gsLst>
              <a:gs pos="0">
                <a:schemeClr val="tx1">
                  <a:alpha val="26000"/>
                </a:schemeClr>
              </a:gs>
              <a:gs pos="100000">
                <a:schemeClr val="tx1">
                  <a:alpha val="0"/>
                </a:schemeClr>
              </a:gs>
            </a:gsLst>
            <a:lin ang="5400000" scaled="0"/>
          </a:gradFill>
          <a:ln>
            <a:headEnd type="none" w="med" len="med"/>
            <a:tailEnd type="none" w="med" len="med"/>
          </a:ln>
        </p:spPr>
        <p:txBody>
          <a:bodyPr lIns="68607" tIns="68607" rIns="0" bIns="0"/>
          <a:lstStyle/>
          <a:p>
            <a:pPr marL="0" lvl="1" eaLnBrk="0" hangingPunct="0">
              <a:lnSpc>
                <a:spcPct val="90000"/>
              </a:lnSpc>
              <a:buClr>
                <a:schemeClr val="tx2"/>
              </a:buClr>
              <a:buSzPct val="125000"/>
              <a:defRPr/>
            </a:pPr>
            <a:endParaRPr lang="en-US" sz="1200" kern="0" dirty="0">
              <a:latin typeface="Segoe UI" pitchFamily="34" charset="0"/>
            </a:endParaRPr>
          </a:p>
        </p:txBody>
      </p:sp>
      <p:sp>
        <p:nvSpPr>
          <p:cNvPr id="55" name="Oval 54"/>
          <p:cNvSpPr/>
          <p:nvPr/>
        </p:nvSpPr>
        <p:spPr bwMode="auto">
          <a:xfrm rot="5400000">
            <a:off x="8419644" y="1786173"/>
            <a:ext cx="139290" cy="180002"/>
          </a:xfrm>
          <a:prstGeom prst="ellipse">
            <a:avLst/>
          </a:prstGeom>
          <a:gradFill flip="none" rotWithShape="1">
            <a:gsLst>
              <a:gs pos="0">
                <a:srgbClr val="B2CFE2">
                  <a:alpha val="45000"/>
                </a:srgbClr>
              </a:gs>
              <a:gs pos="80000">
                <a:srgbClr val="4F9ABF">
                  <a:alpha val="41961"/>
                </a:srgbClr>
              </a:gs>
              <a:gs pos="100000">
                <a:srgbClr val="C4E0EA">
                  <a:alpha val="51765"/>
                </a:srgbClr>
              </a:gs>
            </a:gsLst>
            <a:lin ang="0" scaled="0"/>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6350"/>
          </a:sp3d>
        </p:spPr>
        <p:txBody>
          <a:bodyPr lIns="68604" tIns="34302" rIns="68604" bIns="34302" anchor="ctr"/>
          <a:lstStyle/>
          <a:p>
            <a:pPr defTabSz="685848">
              <a:lnSpc>
                <a:spcPct val="90000"/>
              </a:lnSpc>
              <a:buClr>
                <a:srgbClr val="777777"/>
              </a:buClr>
              <a:buSzPct val="130000"/>
              <a:defRPr/>
            </a:pPr>
            <a:endParaRPr lang="en-US" sz="1200" b="1" kern="0" dirty="0">
              <a:solidFill>
                <a:schemeClr val="tx2">
                  <a:lumMod val="50000"/>
                </a:schemeClr>
              </a:solidFill>
              <a:latin typeface="Segoe UI" pitchFamily="34" charset="0"/>
            </a:endParaRPr>
          </a:p>
        </p:txBody>
      </p:sp>
      <p:sp>
        <p:nvSpPr>
          <p:cNvPr id="56" name="Rectangle 55"/>
          <p:cNvSpPr/>
          <p:nvPr/>
        </p:nvSpPr>
        <p:spPr>
          <a:xfrm rot="10800000">
            <a:off x="8415725" y="1605127"/>
            <a:ext cx="161177" cy="297988"/>
          </a:xfrm>
          <a:prstGeom prst="rect">
            <a:avLst/>
          </a:prstGeom>
          <a:gradFill>
            <a:gsLst>
              <a:gs pos="0">
                <a:schemeClr val="tx1">
                  <a:alpha val="26000"/>
                </a:schemeClr>
              </a:gs>
              <a:gs pos="100000">
                <a:schemeClr val="tx1">
                  <a:alpha val="0"/>
                </a:schemeClr>
              </a:gs>
            </a:gsLst>
            <a:lin ang="5400000" scaled="0"/>
          </a:gradFill>
          <a:ln>
            <a:headEnd type="none" w="med" len="med"/>
            <a:tailEnd type="none" w="med" len="med"/>
          </a:ln>
        </p:spPr>
        <p:txBody>
          <a:bodyPr lIns="68607" tIns="68607" rIns="0" bIns="0"/>
          <a:lstStyle/>
          <a:p>
            <a:pPr marL="0" lvl="1" eaLnBrk="0" hangingPunct="0">
              <a:lnSpc>
                <a:spcPct val="90000"/>
              </a:lnSpc>
              <a:buClr>
                <a:schemeClr val="tx2"/>
              </a:buClr>
              <a:buSzPct val="125000"/>
              <a:defRPr/>
            </a:pPr>
            <a:endParaRPr lang="en-US" sz="1200" kern="0" dirty="0">
              <a:latin typeface="Segoe UI" pitchFamily="34" charset="0"/>
            </a:endParaRPr>
          </a:p>
        </p:txBody>
      </p:sp>
      <p:grpSp>
        <p:nvGrpSpPr>
          <p:cNvPr id="57" name="Group 56"/>
          <p:cNvGrpSpPr/>
          <p:nvPr/>
        </p:nvGrpSpPr>
        <p:grpSpPr>
          <a:xfrm>
            <a:off x="6437144" y="2005415"/>
            <a:ext cx="593288" cy="542122"/>
            <a:chOff x="-1885655" y="5779870"/>
            <a:chExt cx="518614" cy="604638"/>
          </a:xfrm>
          <a:effectLst>
            <a:outerShdw blurRad="50800" dist="38100" dir="5400000" algn="t" rotWithShape="0">
              <a:prstClr val="black">
                <a:alpha val="40000"/>
              </a:prstClr>
            </a:outerShdw>
          </a:effectLst>
        </p:grpSpPr>
        <p:pic>
          <p:nvPicPr>
            <p:cNvPr id="58" name="Picture 2" descr="E:\Clip_Installer\DVD_ART\Artwork_Imagery\Shapes and Graphics\MSN Illustration Icon\MSN icon goonline.png"/>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885655" y="5779870"/>
              <a:ext cx="478451" cy="604638"/>
            </a:xfrm>
            <a:prstGeom prst="rect">
              <a:avLst/>
            </a:prstGeom>
            <a:noFill/>
            <a:ln>
              <a:noFill/>
            </a:ln>
          </p:spPr>
        </p:pic>
        <p:pic>
          <p:nvPicPr>
            <p:cNvPr id="59" name="Picture 17" descr="XML Web Service front Triangle"/>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1534809" y="6017843"/>
              <a:ext cx="167768" cy="215350"/>
            </a:xfrm>
            <a:prstGeom prst="rect">
              <a:avLst/>
            </a:prstGeom>
            <a:noFill/>
            <a:ln>
              <a:noFill/>
            </a:ln>
          </p:spPr>
        </p:pic>
      </p:grpSp>
      <p:grpSp>
        <p:nvGrpSpPr>
          <p:cNvPr id="60" name="Group 47"/>
          <p:cNvGrpSpPr>
            <a:grpSpLocks/>
          </p:cNvGrpSpPr>
          <p:nvPr/>
        </p:nvGrpSpPr>
        <p:grpSpPr bwMode="auto">
          <a:xfrm>
            <a:off x="3698403" y="1998804"/>
            <a:ext cx="462242" cy="555345"/>
            <a:chOff x="8773497" y="715246"/>
            <a:chExt cx="1546859" cy="1678300"/>
          </a:xfrm>
        </p:grpSpPr>
        <p:pic>
          <p:nvPicPr>
            <p:cNvPr id="61" name="Picture 15" descr="Server-Physical-Singl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invGray">
            <a:xfrm>
              <a:off x="8773497" y="1166726"/>
              <a:ext cx="1546859" cy="1226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79" descr="server.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invGray">
            <a:xfrm>
              <a:off x="8832626" y="972421"/>
              <a:ext cx="1402767" cy="10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81" descr="server.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invGray">
            <a:xfrm>
              <a:off x="8832625" y="715246"/>
              <a:ext cx="1402766" cy="1026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4" name="Picture 2" descr="C:\Program Files\Microsoft Resource DVD Artwork\DVD_ART\Artwork_Imagery\HARDWARE_IMAGERY\Illustration - Misc Hardware\Windows Vista Illustration Icons\Cog Wheel Gear.png"/>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1571154" y="2033092"/>
            <a:ext cx="504751" cy="486768"/>
          </a:xfrm>
          <a:prstGeom prst="rect">
            <a:avLst/>
          </a:prstGeom>
          <a:noFill/>
          <a:ln>
            <a:noFill/>
          </a:ln>
          <a:effectLst>
            <a:outerShdw blurRad="50800" dist="38100" dir="5400000" algn="t" rotWithShape="0">
              <a:prstClr val="black">
                <a:alpha val="40000"/>
              </a:prstClr>
            </a:outerShdw>
          </a:effectLst>
        </p:spPr>
      </p:pic>
      <p:sp>
        <p:nvSpPr>
          <p:cNvPr id="45" name="Rectangle 44"/>
          <p:cNvSpPr/>
          <p:nvPr/>
        </p:nvSpPr>
        <p:spPr bwMode="auto">
          <a:xfrm>
            <a:off x="564811" y="5185117"/>
            <a:ext cx="2404872" cy="343218"/>
          </a:xfrm>
          <a:prstGeom prst="rect">
            <a:avLst/>
          </a:prstGeom>
          <a:solidFill>
            <a:schemeClr val="accent1"/>
          </a:solid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lIns="68604" tIns="34302" rIns="68604" bIns="34302" anchor="ctr"/>
          <a:lstStyle/>
          <a:p>
            <a:pPr marL="0" lvl="1" indent="-257278" algn="ctr" defTabSz="685848" fontAlgn="auto">
              <a:lnSpc>
                <a:spcPct val="90000"/>
              </a:lnSpc>
              <a:spcBef>
                <a:spcPts val="0"/>
              </a:spcBef>
              <a:spcAft>
                <a:spcPts val="0"/>
              </a:spcAft>
              <a:buClr>
                <a:srgbClr val="777777"/>
              </a:buClr>
              <a:buSzPct val="130000"/>
              <a:tabLst>
                <a:tab pos="318570" algn="l"/>
              </a:tabLst>
              <a:defRPr/>
            </a:pPr>
            <a:r>
              <a:rPr lang="en-US" altLang="zh-CN" sz="1400" b="1" dirty="0">
                <a:gradFill>
                  <a:gsLst>
                    <a:gs pos="0">
                      <a:schemeClr val="bg1"/>
                    </a:gs>
                    <a:gs pos="100000">
                      <a:schemeClr val="bg1"/>
                    </a:gs>
                  </a:gsLst>
                  <a:lin ang="5400000" scaled="1"/>
                </a:gradFill>
                <a:latin typeface="Segoe UI" pitchFamily="34" charset="0"/>
              </a:rPr>
              <a:t>HP, IBM, CA, BMC</a:t>
            </a:r>
          </a:p>
        </p:txBody>
      </p:sp>
      <p:sp>
        <p:nvSpPr>
          <p:cNvPr id="46" name="TextBox 137"/>
          <p:cNvSpPr txBox="1">
            <a:spLocks noChangeArrowheads="1"/>
          </p:cNvSpPr>
          <p:nvPr/>
        </p:nvSpPr>
        <p:spPr bwMode="auto">
          <a:xfrm>
            <a:off x="3033706" y="5185117"/>
            <a:ext cx="1792224" cy="343218"/>
          </a:xfrm>
          <a:prstGeom prst="rect">
            <a:avLst/>
          </a:prstGeom>
          <a:solidFill>
            <a:schemeClr val="accent1"/>
          </a:solidFill>
          <a:ln>
            <a:noFill/>
            <a:headEnd type="none" w="med" len="med"/>
            <a:tailEnd type="none" w="med" len="med"/>
          </a:ln>
          <a:extLst/>
        </p:spPr>
        <p:style>
          <a:lnRef idx="2">
            <a:schemeClr val="dk1">
              <a:shade val="50000"/>
            </a:schemeClr>
          </a:lnRef>
          <a:fillRef idx="1">
            <a:schemeClr val="dk1"/>
          </a:fillRef>
          <a:effectRef idx="0">
            <a:schemeClr val="dk1"/>
          </a:effectRef>
          <a:fontRef idx="minor">
            <a:schemeClr val="lt1"/>
          </a:fontRef>
        </p:style>
        <p:txBody>
          <a:bodyPr lIns="68604" tIns="34302" rIns="68604" bIns="34302" anchor="ctr"/>
          <a:lstStyle>
            <a:defPPr>
              <a:defRPr lang="en-US"/>
            </a:defPPr>
            <a:lvl1pPr>
              <a:defRPr>
                <a:solidFill>
                  <a:schemeClr val="lt1"/>
                </a:solidFill>
                <a:latin typeface="+mn-lt"/>
              </a:defRPr>
            </a:lvl1pPr>
            <a:lvl2pPr marL="0" lvl="1" indent="-342900" defTabSz="914099" fontAlgn="auto">
              <a:lnSpc>
                <a:spcPct val="100000"/>
              </a:lnSpc>
              <a:spcBef>
                <a:spcPts val="0"/>
              </a:spcBef>
              <a:spcAft>
                <a:spcPts val="0"/>
              </a:spcAft>
              <a:buClr>
                <a:srgbClr val="777777"/>
              </a:buClr>
              <a:buSzPct val="130000"/>
              <a:tabLst>
                <a:tab pos="424590" algn="l"/>
              </a:tabLst>
              <a:defRPr sz="1600" b="1">
                <a:gradFill flip="none" rotWithShape="1">
                  <a:gsLst>
                    <a:gs pos="0">
                      <a:schemeClr val="tx1">
                        <a:lumMod val="50000"/>
                        <a:lumOff val="50000"/>
                      </a:schemeClr>
                    </a:gs>
                    <a:gs pos="100000">
                      <a:schemeClr val="tx1"/>
                    </a:gs>
                  </a:gsLst>
                  <a:lin ang="5400000" scaled="1"/>
                  <a:tileRect/>
                </a:gra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lvl="1" indent="-257278" algn="ctr" defTabSz="685848">
              <a:lnSpc>
                <a:spcPct val="90000"/>
              </a:lnSpc>
              <a:tabLst>
                <a:tab pos="318570" algn="l"/>
              </a:tabLst>
              <a:defRPr/>
            </a:pPr>
            <a:r>
              <a:rPr lang="en-US" altLang="zh-CN" sz="1400" dirty="0">
                <a:gradFill>
                  <a:gsLst>
                    <a:gs pos="0">
                      <a:schemeClr val="bg1"/>
                    </a:gs>
                    <a:gs pos="100000">
                      <a:schemeClr val="bg1"/>
                    </a:gs>
                  </a:gsLst>
                  <a:lin ang="5400000" scaled="1"/>
                </a:gradFill>
                <a:latin typeface="Segoe UI" pitchFamily="34" charset="0"/>
              </a:rPr>
              <a:t>VMware</a:t>
            </a:r>
          </a:p>
        </p:txBody>
      </p:sp>
      <p:sp>
        <p:nvSpPr>
          <p:cNvPr id="47" name="TextBox 139"/>
          <p:cNvSpPr txBox="1">
            <a:spLocks noChangeArrowheads="1"/>
          </p:cNvSpPr>
          <p:nvPr/>
        </p:nvSpPr>
        <p:spPr bwMode="auto">
          <a:xfrm>
            <a:off x="4883061" y="5185117"/>
            <a:ext cx="3712284" cy="343218"/>
          </a:xfrm>
          <a:prstGeom prst="rect">
            <a:avLst/>
          </a:prstGeom>
          <a:solidFill>
            <a:schemeClr val="accent1"/>
          </a:solidFill>
          <a:ln>
            <a:noFill/>
            <a:headEnd type="none" w="med" len="med"/>
            <a:tailEnd type="none" w="med" len="med"/>
          </a:ln>
          <a:extLst/>
        </p:spPr>
        <p:style>
          <a:lnRef idx="2">
            <a:schemeClr val="dk1">
              <a:shade val="50000"/>
            </a:schemeClr>
          </a:lnRef>
          <a:fillRef idx="1">
            <a:schemeClr val="dk1"/>
          </a:fillRef>
          <a:effectRef idx="0">
            <a:schemeClr val="dk1"/>
          </a:effectRef>
          <a:fontRef idx="minor">
            <a:schemeClr val="lt1"/>
          </a:fontRef>
        </p:style>
        <p:txBody>
          <a:bodyPr lIns="68604" tIns="34302" rIns="68604" bIns="34302" anchor="ctr"/>
          <a:lstStyle>
            <a:defPPr>
              <a:defRPr lang="en-US"/>
            </a:defPPr>
            <a:lvl1pPr>
              <a:defRPr>
                <a:solidFill>
                  <a:schemeClr val="lt1"/>
                </a:solidFill>
                <a:latin typeface="+mn-lt"/>
              </a:defRPr>
            </a:lvl1pPr>
            <a:lvl2pPr marL="0" lvl="1" indent="-342900" defTabSz="914099" fontAlgn="auto">
              <a:lnSpc>
                <a:spcPct val="100000"/>
              </a:lnSpc>
              <a:spcBef>
                <a:spcPts val="0"/>
              </a:spcBef>
              <a:spcAft>
                <a:spcPts val="0"/>
              </a:spcAft>
              <a:buClr>
                <a:srgbClr val="777777"/>
              </a:buClr>
              <a:buSzPct val="130000"/>
              <a:tabLst>
                <a:tab pos="424590" algn="l"/>
              </a:tabLst>
              <a:defRPr sz="1600" b="1">
                <a:gradFill flip="none" rotWithShape="1">
                  <a:gsLst>
                    <a:gs pos="0">
                      <a:schemeClr val="tx1">
                        <a:lumMod val="50000"/>
                        <a:lumOff val="50000"/>
                      </a:schemeClr>
                    </a:gs>
                    <a:gs pos="100000">
                      <a:schemeClr val="tx1"/>
                    </a:gs>
                  </a:gsLst>
                  <a:lin ang="5400000" scaled="1"/>
                  <a:tileRect/>
                </a:gra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lvl="1" indent="-257278" algn="ctr" defTabSz="685848">
              <a:lnSpc>
                <a:spcPct val="90000"/>
              </a:lnSpc>
              <a:tabLst>
                <a:tab pos="318570" algn="l"/>
              </a:tabLst>
              <a:defRPr/>
            </a:pPr>
            <a:r>
              <a:rPr lang="en-US" altLang="zh-CN" sz="1400" dirty="0">
                <a:gradFill>
                  <a:gsLst>
                    <a:gs pos="0">
                      <a:schemeClr val="bg1"/>
                    </a:gs>
                    <a:gs pos="100000">
                      <a:schemeClr val="bg1"/>
                    </a:gs>
                  </a:gsLst>
                  <a:lin ang="5400000" scaled="1"/>
                </a:gradFill>
                <a:latin typeface="Segoe UI" pitchFamily="34" charset="0"/>
              </a:rPr>
              <a:t>Microsoft</a:t>
            </a:r>
          </a:p>
        </p:txBody>
      </p:sp>
      <p:sp>
        <p:nvSpPr>
          <p:cNvPr id="67" name="Slide Number Placeholder 3"/>
          <p:cNvSpPr>
            <a:spLocks noGrp="1"/>
          </p:cNvSpPr>
          <p:nvPr>
            <p:ph type="sldNum" sz="quarter" idx="4"/>
          </p:nvPr>
        </p:nvSpPr>
        <p:spPr>
          <a:xfrm>
            <a:off x="449909" y="6365985"/>
            <a:ext cx="242070" cy="199571"/>
          </a:xfrm>
        </p:spPr>
        <p:txBody>
          <a:bodyPr/>
          <a:lstStyle/>
          <a:p>
            <a:fld id="{02B51FD2-AF65-4559-B5BB-AE7FBFFEA02E}" type="slidenum">
              <a:rPr lang="en-US" smtClean="0">
                <a:latin typeface="Verdana" pitchFamily="34" charset="0"/>
                <a:cs typeface="Verdana" pitchFamily="34" charset="0"/>
              </a:rPr>
              <a:pPr/>
              <a:t>18</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68" name="Footer Placeholder 4"/>
          <p:cNvSpPr>
            <a:spLocks noGrp="1"/>
          </p:cNvSpPr>
          <p:nvPr>
            <p:ph type="ftr" sz="quarter" idx="3"/>
          </p:nvPr>
        </p:nvSpPr>
        <p:spPr>
          <a:xfrm>
            <a:off x="694038" y="6364388"/>
            <a:ext cx="2895600" cy="201168"/>
          </a:xfrm>
        </p:spPr>
        <p:txBody>
          <a:bodyPr/>
          <a:lstStyle/>
          <a:p>
            <a:r>
              <a:rPr lang="en-US" dirty="0"/>
              <a:t>Selling the Strategic Roadmap for Dynamic Datacenter Services</a:t>
            </a:r>
          </a:p>
        </p:txBody>
      </p:sp>
    </p:spTree>
    <p:extLst>
      <p:ext uri="{BB962C8B-B14F-4D97-AF65-F5344CB8AC3E}">
        <p14:creationId xmlns:p14="http://schemas.microsoft.com/office/powerpoint/2010/main" val="40687992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Oval 89"/>
          <p:cNvSpPr/>
          <p:nvPr/>
        </p:nvSpPr>
        <p:spPr>
          <a:xfrm>
            <a:off x="2663342" y="1827273"/>
            <a:ext cx="3756395" cy="3757109"/>
          </a:xfrm>
          <a:prstGeom prst="ellipse">
            <a:avLst/>
          </a:prstGeom>
          <a:solidFill>
            <a:schemeClr val="tx2">
              <a:lumMod val="60000"/>
              <a:lumOff val="40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848" fontAlgn="base">
              <a:spcBef>
                <a:spcPct val="0"/>
              </a:spcBef>
              <a:spcAft>
                <a:spcPct val="0"/>
              </a:spcAft>
            </a:pPr>
            <a:endParaRPr lang="en-US" sz="1700" dirty="0" err="1">
              <a:gradFill>
                <a:gsLst>
                  <a:gs pos="0">
                    <a:srgbClr val="FFFFFF"/>
                  </a:gs>
                  <a:gs pos="100000">
                    <a:srgbClr val="FFFFFF"/>
                  </a:gs>
                </a:gsLst>
                <a:lin ang="5400000" scaled="0"/>
              </a:gradFill>
            </a:endParaRPr>
          </a:p>
        </p:txBody>
      </p:sp>
      <p:sp>
        <p:nvSpPr>
          <p:cNvPr id="91" name="Oval 90"/>
          <p:cNvSpPr/>
          <p:nvPr/>
        </p:nvSpPr>
        <p:spPr>
          <a:xfrm>
            <a:off x="3042638" y="2206055"/>
            <a:ext cx="2997802" cy="2998928"/>
          </a:xfrm>
          <a:prstGeom prst="ellipse">
            <a:avLst/>
          </a:prstGeom>
          <a:solidFill>
            <a:srgbClr val="292929"/>
          </a:solidFill>
          <a:ln>
            <a:headEnd type="none" w="med" len="med"/>
            <a:tailEnd type="none" w="med" len="med"/>
          </a:ln>
        </p:spPr>
        <p:txBody>
          <a:bodyPr lIns="713232" tIns="178308" rIns="0" bIns="0" anchor="ctr"/>
          <a:lstStyle/>
          <a:p>
            <a:pPr>
              <a:lnSpc>
                <a:spcPct val="90000"/>
              </a:lnSpc>
              <a:buClr>
                <a:srgbClr val="777777"/>
              </a:buClr>
              <a:buSzPct val="130000"/>
              <a:defRPr/>
            </a:pPr>
            <a:endParaRPr lang="en-US" sz="1200" b="1" kern="0" dirty="0" err="1">
              <a:solidFill>
                <a:schemeClr val="bg1"/>
              </a:solidFill>
              <a:latin typeface="Segoe UI" pitchFamily="34" charset="0"/>
            </a:endParaRPr>
          </a:p>
        </p:txBody>
      </p:sp>
      <p:grpSp>
        <p:nvGrpSpPr>
          <p:cNvPr id="135" name="Group 134"/>
          <p:cNvGrpSpPr/>
          <p:nvPr/>
        </p:nvGrpSpPr>
        <p:grpSpPr>
          <a:xfrm>
            <a:off x="5704875" y="2121620"/>
            <a:ext cx="2054594" cy="1437788"/>
            <a:chOff x="7341874" y="1439895"/>
            <a:chExt cx="3668942" cy="2565788"/>
          </a:xfrm>
        </p:grpSpPr>
        <p:sp>
          <p:nvSpPr>
            <p:cNvPr id="136" name="Rectangle 135"/>
            <p:cNvSpPr/>
            <p:nvPr/>
          </p:nvSpPr>
          <p:spPr bwMode="auto">
            <a:xfrm>
              <a:off x="7341874" y="1906620"/>
              <a:ext cx="3665220" cy="2099063"/>
            </a:xfrm>
            <a:prstGeom prst="rect">
              <a:avLst/>
            </a:prstGeom>
            <a:solidFill>
              <a:schemeClr val="accent1">
                <a:alpha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18867" tIns="59433" rIns="118867" bIns="59433" anchor="ctr"/>
            <a:lstStyle/>
            <a:p>
              <a:pPr marL="0" lvl="1" indent="-334461" defTabSz="891603">
                <a:buClr>
                  <a:srgbClr val="777777"/>
                </a:buClr>
                <a:buSzPct val="130000"/>
                <a:tabLst>
                  <a:tab pos="414141" algn="l"/>
                </a:tabLst>
                <a:defRPr/>
              </a:pPr>
              <a:endParaRPr lang="en-US" altLang="zh-CN" sz="1050" b="1" kern="0" dirty="0">
                <a:gradFill>
                  <a:gsLst>
                    <a:gs pos="0">
                      <a:srgbClr val="FFFFFF"/>
                    </a:gs>
                    <a:gs pos="100000">
                      <a:srgbClr val="FFFFFF"/>
                    </a:gs>
                  </a:gsLst>
                  <a:lin ang="0" scaled="0"/>
                </a:gradFill>
              </a:endParaRPr>
            </a:p>
          </p:txBody>
        </p:sp>
        <p:grpSp>
          <p:nvGrpSpPr>
            <p:cNvPr id="137" name="Group 136"/>
            <p:cNvGrpSpPr/>
            <p:nvPr/>
          </p:nvGrpSpPr>
          <p:grpSpPr>
            <a:xfrm>
              <a:off x="7520817" y="2220945"/>
              <a:ext cx="1765300" cy="1660526"/>
              <a:chOff x="7520817" y="2220945"/>
              <a:chExt cx="1765300" cy="1660526"/>
            </a:xfrm>
          </p:grpSpPr>
          <p:pic>
            <p:nvPicPr>
              <p:cNvPr id="143" name="Picture 18" descr="Old_Desktop_Computer2_noKeyboard.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12988" y="2220945"/>
                <a:ext cx="659250" cy="77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 name="Picture 24" descr="Old_Desktop_Computer2_noKeyboard.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520817" y="2977406"/>
                <a:ext cx="659250" cy="77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 name="Picture 145" descr="setup.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995725" y="3383313"/>
                <a:ext cx="497722" cy="49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6" name="Picture 146" descr="setup.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051028" y="2589951"/>
                <a:ext cx="497722" cy="49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 name="Picture 23" descr="Old_Desktop_Computer2_noKeyboard.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350354" y="2774453"/>
                <a:ext cx="659250" cy="77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8" name="Picture 144" descr="setup.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788395" y="3235710"/>
                <a:ext cx="497722" cy="49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8" name="Group 137"/>
            <p:cNvGrpSpPr/>
            <p:nvPr/>
          </p:nvGrpSpPr>
          <p:grpSpPr>
            <a:xfrm>
              <a:off x="9167860" y="1439895"/>
              <a:ext cx="1842956" cy="2458798"/>
              <a:chOff x="9167860" y="1439895"/>
              <a:chExt cx="1842956" cy="2458798"/>
            </a:xfrm>
          </p:grpSpPr>
          <p:sp>
            <p:nvSpPr>
              <p:cNvPr id="139" name="TextBox 138"/>
              <p:cNvSpPr txBox="1"/>
              <p:nvPr/>
            </p:nvSpPr>
            <p:spPr>
              <a:xfrm>
                <a:off x="9295641" y="2578134"/>
                <a:ext cx="1604963" cy="1303337"/>
              </a:xfrm>
              <a:prstGeom prst="roundRect">
                <a:avLst>
                  <a:gd name="adj" fmla="val 0"/>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713232" tIns="178308" rIns="0" bIns="0" anchor="ctr"/>
              <a:lstStyle>
                <a:defPPr>
                  <a:defRPr lang="en-US"/>
                </a:defPPr>
                <a:lvl1pPr>
                  <a:defRPr sz="1050" b="1" kern="0">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sp>
            <p:nvSpPr>
              <p:cNvPr id="140" name="TextBox 139"/>
              <p:cNvSpPr txBox="1"/>
              <p:nvPr/>
            </p:nvSpPr>
            <p:spPr>
              <a:xfrm>
                <a:off x="9494978" y="2636591"/>
                <a:ext cx="1188720" cy="296589"/>
              </a:xfrm>
              <a:prstGeom prst="rect">
                <a:avLst/>
              </a:prstGeom>
            </p:spPr>
            <p:txBody>
              <a:bodyPr lIns="0" tIns="0" rIns="0" bIns="0">
                <a:spAutoFit/>
              </a:bodyPr>
              <a:lstStyle/>
              <a:p>
                <a:pPr marL="0" lvl="1" indent="-334461" algn="ctr">
                  <a:lnSpc>
                    <a:spcPct val="90000"/>
                  </a:lnSpc>
                  <a:spcBef>
                    <a:spcPct val="20000"/>
                  </a:spcBef>
                  <a:spcAft>
                    <a:spcPts val="1170"/>
                  </a:spcAft>
                  <a:buClr>
                    <a:srgbClr val="777777"/>
                  </a:buClr>
                  <a:buSzPct val="130000"/>
                  <a:tabLst>
                    <a:tab pos="414141" algn="l"/>
                  </a:tabLst>
                  <a:defRPr/>
                </a:pPr>
                <a:r>
                  <a:rPr lang="en-US" altLang="zh-CN" sz="1200" b="1" dirty="0">
                    <a:solidFill>
                      <a:schemeClr val="bg1"/>
                    </a:solidFill>
                  </a:rPr>
                  <a:t>Tool 2</a:t>
                </a:r>
              </a:p>
            </p:txBody>
          </p:sp>
          <p:sp>
            <p:nvSpPr>
              <p:cNvPr id="141" name="TextBox 140"/>
              <p:cNvSpPr txBox="1"/>
              <p:nvPr/>
            </p:nvSpPr>
            <p:spPr>
              <a:xfrm>
                <a:off x="9167860" y="2943019"/>
                <a:ext cx="1842956" cy="955674"/>
              </a:xfrm>
              <a:prstGeom prst="rect">
                <a:avLst/>
              </a:prstGeom>
              <a:noFill/>
            </p:spPr>
            <p:txBody>
              <a:bodyPr wrap="square" lIns="118872" tIns="59436" rIns="118872" bIns="59436">
                <a:spAutoFit/>
              </a:bodyPr>
              <a:lstStyle/>
              <a:p>
                <a:pPr marL="0" lvl="1" algn="ctr" eaLnBrk="0" hangingPunct="0">
                  <a:lnSpc>
                    <a:spcPct val="90000"/>
                  </a:lnSpc>
                  <a:spcAft>
                    <a:spcPts val="585"/>
                  </a:spcAft>
                  <a:buClr>
                    <a:schemeClr val="tx2"/>
                  </a:buClr>
                  <a:buSzPct val="100000"/>
                  <a:defRPr/>
                </a:pPr>
                <a:r>
                  <a:rPr lang="en-US" sz="1000" kern="0" dirty="0">
                    <a:solidFill>
                      <a:schemeClr val="bg1"/>
                    </a:solidFill>
                  </a:rPr>
                  <a:t>Application</a:t>
                </a:r>
                <a:br>
                  <a:rPr lang="en-US" sz="1000" kern="0" dirty="0">
                    <a:solidFill>
                      <a:schemeClr val="bg1"/>
                    </a:solidFill>
                  </a:rPr>
                </a:br>
                <a:r>
                  <a:rPr lang="en-US" sz="1000" kern="0" dirty="0">
                    <a:solidFill>
                      <a:schemeClr val="bg1"/>
                    </a:solidFill>
                  </a:rPr>
                  <a:t>Configuration</a:t>
                </a:r>
                <a:br>
                  <a:rPr lang="en-US" sz="1000" kern="0" dirty="0">
                    <a:solidFill>
                      <a:schemeClr val="bg1"/>
                    </a:solidFill>
                  </a:rPr>
                </a:br>
                <a:r>
                  <a:rPr lang="en-US" sz="1000" kern="0" dirty="0">
                    <a:solidFill>
                      <a:schemeClr val="bg1"/>
                    </a:solidFill>
                  </a:rPr>
                  <a:t>Admin</a:t>
                </a:r>
              </a:p>
            </p:txBody>
          </p:sp>
          <p:pic>
            <p:nvPicPr>
              <p:cNvPr id="142" name="Picture 90" descr="C:\Users\jeff.alldridge\Documents\Version Cue\APO - Enterprise Architecture\Presentation Graphics\MSB08_Amelia_0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800467" y="1439895"/>
                <a:ext cx="968375"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61" name="Group 160"/>
          <p:cNvGrpSpPr/>
          <p:nvPr/>
        </p:nvGrpSpPr>
        <p:grpSpPr>
          <a:xfrm>
            <a:off x="1481695" y="2244427"/>
            <a:ext cx="2052511" cy="1486924"/>
            <a:chOff x="552438" y="2298700"/>
            <a:chExt cx="3665220" cy="2653472"/>
          </a:xfrm>
        </p:grpSpPr>
        <p:sp>
          <p:nvSpPr>
            <p:cNvPr id="162" name="Rectangle 161"/>
            <p:cNvSpPr/>
            <p:nvPr/>
          </p:nvSpPr>
          <p:spPr bwMode="auto">
            <a:xfrm>
              <a:off x="552438" y="2849052"/>
              <a:ext cx="3665220" cy="2103120"/>
            </a:xfrm>
            <a:prstGeom prst="rect">
              <a:avLst/>
            </a:prstGeom>
            <a:solidFill>
              <a:schemeClr val="accent1">
                <a:alpha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18867" tIns="59433" rIns="118867" bIns="59433" anchor="ctr"/>
            <a:lstStyle/>
            <a:p>
              <a:pPr marL="0" lvl="1" indent="-334461" defTabSz="891603">
                <a:buClr>
                  <a:srgbClr val="777777"/>
                </a:buClr>
                <a:buSzPct val="130000"/>
                <a:tabLst>
                  <a:tab pos="414141" algn="l"/>
                </a:tabLst>
              </a:pPr>
              <a:endParaRPr lang="en-US" altLang="zh-CN" sz="1050" b="1" kern="0" dirty="0">
                <a:gradFill>
                  <a:gsLst>
                    <a:gs pos="0">
                      <a:srgbClr val="FFFFFF"/>
                    </a:gs>
                    <a:gs pos="100000">
                      <a:srgbClr val="FFFFFF"/>
                    </a:gs>
                  </a:gsLst>
                  <a:lin ang="0" scaled="0"/>
                </a:gradFill>
              </a:endParaRPr>
            </a:p>
          </p:txBody>
        </p:sp>
        <p:pic>
          <p:nvPicPr>
            <p:cNvPr id="163" name="Picture 5" descr="C:\Users\marklin\Documents\Presentation_goodies\Shapes and Graphics\Charts and Graphs\line chart\graph icon green.png"/>
            <p:cNvPicPr>
              <a:picLocks noChangeAspect="1" noChangeArrowheads="1"/>
            </p:cNvPicPr>
            <p:nvPr/>
          </p:nvPicPr>
          <p:blipFill>
            <a:blip r:embed="rId6"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bwMode="auto">
            <a:xfrm>
              <a:off x="2485969" y="3535594"/>
              <a:ext cx="1579797" cy="1080626"/>
            </a:xfrm>
            <a:prstGeom prst="rect">
              <a:avLst/>
            </a:prstGeom>
            <a:noFill/>
            <a:ln>
              <a:noFill/>
            </a:ln>
          </p:spPr>
        </p:pic>
        <p:pic>
          <p:nvPicPr>
            <p:cNvPr id="164" name="Picture 39" descr="MSN icon stop"/>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462338" y="3368675"/>
              <a:ext cx="409575"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5" name="Picture 30" descr="chechmark"/>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505075" y="3384550"/>
              <a:ext cx="41751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6" name="Picture 92" descr="AlertWarning.png"/>
            <p:cNvPicPr>
              <a:picLocks noChangeAspect="1"/>
            </p:cNvPicPr>
            <p:nvPr/>
          </p:nvPicPr>
          <p:blipFill>
            <a:blip r:embed="rId9">
              <a:extLst>
                <a:ext uri="{28A0092B-C50C-407E-A947-70E740481C1C}">
                  <a14:useLocalDpi xmlns:a14="http://schemas.microsoft.com/office/drawing/2010/main"/>
                </a:ext>
              </a:extLst>
            </a:blip>
            <a:srcRect/>
            <a:stretch>
              <a:fillRect/>
            </a:stretch>
          </p:blipFill>
          <p:spPr bwMode="auto">
            <a:xfrm>
              <a:off x="2895600" y="3338513"/>
              <a:ext cx="452438"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7" name="Group 166"/>
            <p:cNvGrpSpPr/>
            <p:nvPr/>
          </p:nvGrpSpPr>
          <p:grpSpPr>
            <a:xfrm>
              <a:off x="645822" y="2298700"/>
              <a:ext cx="1664324" cy="2511461"/>
              <a:chOff x="645822" y="2298700"/>
              <a:chExt cx="1664324" cy="2511461"/>
            </a:xfrm>
          </p:grpSpPr>
          <p:sp>
            <p:nvSpPr>
              <p:cNvPr id="169" name="TextBox 168"/>
              <p:cNvSpPr txBox="1"/>
              <p:nvPr/>
            </p:nvSpPr>
            <p:spPr>
              <a:xfrm>
                <a:off x="682626" y="3424238"/>
                <a:ext cx="1606550" cy="1385923"/>
              </a:xfrm>
              <a:prstGeom prst="roundRect">
                <a:avLst>
                  <a:gd name="adj" fmla="val 0"/>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713232" tIns="178308" rIns="0" bIns="0" anchor="ctr"/>
              <a:lstStyle>
                <a:defPPr>
                  <a:defRPr lang="en-US"/>
                </a:defPPr>
                <a:lvl1pPr>
                  <a:defRPr sz="1200" b="1" kern="0">
                    <a:solidFill>
                      <a:schemeClr val="bg1"/>
                    </a:solidFill>
                  </a:defRPr>
                </a:lvl1pPr>
              </a:lstStyle>
              <a:p>
                <a:endParaRPr lang="en-US" sz="1050" dirty="0"/>
              </a:p>
            </p:txBody>
          </p:sp>
          <p:sp>
            <p:nvSpPr>
              <p:cNvPr id="170" name="TextBox 169"/>
              <p:cNvSpPr txBox="1"/>
              <p:nvPr/>
            </p:nvSpPr>
            <p:spPr>
              <a:xfrm>
                <a:off x="910776" y="3557547"/>
                <a:ext cx="1188721" cy="296588"/>
              </a:xfrm>
              <a:prstGeom prst="rect">
                <a:avLst/>
              </a:prstGeom>
            </p:spPr>
            <p:txBody>
              <a:bodyPr lIns="0" tIns="0" rIns="0" bIns="0">
                <a:spAutoFit/>
              </a:bodyPr>
              <a:lstStyle/>
              <a:p>
                <a:pPr marL="0" lvl="1" indent="-334461" algn="ctr">
                  <a:lnSpc>
                    <a:spcPct val="90000"/>
                  </a:lnSpc>
                  <a:spcBef>
                    <a:spcPct val="20000"/>
                  </a:spcBef>
                  <a:spcAft>
                    <a:spcPts val="1170"/>
                  </a:spcAft>
                  <a:buClr>
                    <a:srgbClr val="777777"/>
                  </a:buClr>
                  <a:buSzPct val="130000"/>
                  <a:tabLst>
                    <a:tab pos="414141" algn="l"/>
                  </a:tabLst>
                  <a:defRPr/>
                </a:pPr>
                <a:r>
                  <a:rPr lang="en-US" altLang="zh-CN" sz="1200" b="1" dirty="0">
                    <a:solidFill>
                      <a:schemeClr val="bg1"/>
                    </a:solidFill>
                  </a:rPr>
                  <a:t>Tool 1</a:t>
                </a:r>
              </a:p>
            </p:txBody>
          </p:sp>
          <p:sp>
            <p:nvSpPr>
              <p:cNvPr id="171" name="TextBox 170"/>
              <p:cNvSpPr txBox="1"/>
              <p:nvPr/>
            </p:nvSpPr>
            <p:spPr>
              <a:xfrm>
                <a:off x="645822" y="3863975"/>
                <a:ext cx="1664324" cy="708518"/>
              </a:xfrm>
              <a:prstGeom prst="rect">
                <a:avLst/>
              </a:prstGeom>
              <a:noFill/>
            </p:spPr>
            <p:txBody>
              <a:bodyPr wrap="square" lIns="118872" tIns="59436" rIns="118872" bIns="59436">
                <a:spAutoFit/>
              </a:bodyPr>
              <a:lstStyle/>
              <a:p>
                <a:pPr marL="0" lvl="1" algn="ctr" eaLnBrk="0" hangingPunct="0">
                  <a:lnSpc>
                    <a:spcPct val="90000"/>
                  </a:lnSpc>
                  <a:spcAft>
                    <a:spcPts val="585"/>
                  </a:spcAft>
                  <a:buClr>
                    <a:schemeClr val="tx2"/>
                  </a:buClr>
                  <a:buSzPct val="100000"/>
                  <a:defRPr/>
                </a:pPr>
                <a:r>
                  <a:rPr lang="en-US" sz="1000" kern="0" dirty="0">
                    <a:solidFill>
                      <a:schemeClr val="bg1"/>
                    </a:solidFill>
                    <a:latin typeface="Segoe UI" pitchFamily="34" charset="0"/>
                  </a:rPr>
                  <a:t>Monitoring </a:t>
                </a:r>
                <a:br>
                  <a:rPr lang="en-US" sz="1000" kern="0" dirty="0">
                    <a:solidFill>
                      <a:schemeClr val="bg1"/>
                    </a:solidFill>
                    <a:latin typeface="Segoe UI" pitchFamily="34" charset="0"/>
                  </a:rPr>
                </a:br>
                <a:r>
                  <a:rPr lang="en-US" sz="1000" kern="0" dirty="0">
                    <a:solidFill>
                      <a:schemeClr val="bg1"/>
                    </a:solidFill>
                    <a:latin typeface="Segoe UI" pitchFamily="34" charset="0"/>
                  </a:rPr>
                  <a:t>Operator</a:t>
                </a:r>
              </a:p>
            </p:txBody>
          </p:sp>
          <p:pic>
            <p:nvPicPr>
              <p:cNvPr id="172" name="Picture 92" descr="C:\Users\jeff.alldridge\Documents\Version Cue\APO - Enterprise Architecture\Presentation Graphics\MSB08_Amelia_02.png"/>
              <p:cNvPicPr>
                <a:picLocks noChangeAspect="1" noChangeArrowheads="1"/>
              </p:cNvPicPr>
              <p:nvPr/>
            </p:nvPicPr>
            <p:blipFill>
              <a:blip r:embed="rId10" cstate="screen">
                <a:extLst>
                  <a:ext uri="{28A0092B-C50C-407E-A947-70E740481C1C}">
                    <a14:useLocalDpi xmlns:a14="http://schemas.microsoft.com/office/drawing/2010/main"/>
                  </a:ext>
                </a:extLst>
              </a:blip>
              <a:srcRect b="27196"/>
              <a:stretch>
                <a:fillRect/>
              </a:stretch>
            </p:blipFill>
            <p:spPr bwMode="auto">
              <a:xfrm>
                <a:off x="1143000" y="2298700"/>
                <a:ext cx="1057275"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68" name="Picture 3" descr="c:\users\eva.ADI\Desktop\DVD36\DVD_ART36\Artwork_Imagery\Hardware Photos\OEM HW\Windows Mobile devices (cell phone, pda)\Smartphone cell phones\HTC Touch Diamond 2 - Windows Mobile 6.5 screen.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717550" y="2828925"/>
              <a:ext cx="3714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2489" name="Title 6"/>
          <p:cNvSpPr>
            <a:spLocks noGrp="1"/>
          </p:cNvSpPr>
          <p:nvPr>
            <p:ph type="title"/>
          </p:nvPr>
        </p:nvSpPr>
        <p:spPr/>
        <p:txBody>
          <a:bodyPr/>
          <a:lstStyle/>
          <a:p>
            <a:r>
              <a:rPr lang="en-US" dirty="0" smtClean="0"/>
              <a:t>Today Datacenter Management is an Expensive Disconnected Set of Processes</a:t>
            </a:r>
            <a:endParaRPr lang="en-US" dirty="0"/>
          </a:p>
        </p:txBody>
      </p:sp>
      <p:sp>
        <p:nvSpPr>
          <p:cNvPr id="92" name="Freeform 28"/>
          <p:cNvSpPr>
            <a:spLocks/>
          </p:cNvSpPr>
          <p:nvPr/>
        </p:nvSpPr>
        <p:spPr bwMode="auto">
          <a:xfrm rot="9210267" flipH="1" flipV="1">
            <a:off x="5033702" y="3810726"/>
            <a:ext cx="1342348" cy="960090"/>
          </a:xfrm>
          <a:custGeom>
            <a:avLst/>
            <a:gdLst/>
            <a:ahLst/>
            <a:cxnLst>
              <a:cxn ang="0">
                <a:pos x="29" y="2041"/>
              </a:cxn>
              <a:cxn ang="0">
                <a:pos x="2688" y="536"/>
              </a:cxn>
              <a:cxn ang="0">
                <a:pos x="2851" y="619"/>
              </a:cxn>
              <a:cxn ang="0">
                <a:pos x="2745" y="0"/>
              </a:cxn>
              <a:cxn ang="0">
                <a:pos x="2182" y="440"/>
              </a:cxn>
              <a:cxn ang="0">
                <a:pos x="2365" y="450"/>
              </a:cxn>
              <a:cxn ang="0">
                <a:pos x="0" y="2041"/>
              </a:cxn>
            </a:cxnLst>
            <a:rect l="0" t="0" r="r" b="b"/>
            <a:pathLst>
              <a:path w="2851" h="2041">
                <a:moveTo>
                  <a:pt x="29" y="2041"/>
                </a:moveTo>
                <a:cubicBezTo>
                  <a:pt x="1973" y="2041"/>
                  <a:pt x="2688" y="536"/>
                  <a:pt x="2688" y="536"/>
                </a:cubicBezTo>
                <a:cubicBezTo>
                  <a:pt x="2851" y="619"/>
                  <a:pt x="2851" y="619"/>
                  <a:pt x="2851" y="619"/>
                </a:cubicBezTo>
                <a:cubicBezTo>
                  <a:pt x="2745" y="0"/>
                  <a:pt x="2745" y="0"/>
                  <a:pt x="2745" y="0"/>
                </a:cubicBezTo>
                <a:cubicBezTo>
                  <a:pt x="2400" y="300"/>
                  <a:pt x="2182" y="440"/>
                  <a:pt x="2182" y="440"/>
                </a:cubicBezTo>
                <a:cubicBezTo>
                  <a:pt x="2365" y="450"/>
                  <a:pt x="2365" y="450"/>
                  <a:pt x="2365" y="450"/>
                </a:cubicBezTo>
                <a:cubicBezTo>
                  <a:pt x="2365" y="450"/>
                  <a:pt x="1878" y="1748"/>
                  <a:pt x="0" y="2041"/>
                </a:cubicBezTo>
              </a:path>
            </a:pathLst>
          </a:custGeom>
          <a:gradFill>
            <a:gsLst>
              <a:gs pos="0">
                <a:schemeClr val="accent3"/>
              </a:gs>
              <a:gs pos="100000">
                <a:schemeClr val="bg2">
                  <a:alpha val="0"/>
                </a:schemeClr>
              </a:gs>
            </a:gsLst>
            <a:lin ang="10800000" scaled="1"/>
          </a:gradFill>
          <a:ln w="9525" cmpd="sng">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848" fontAlgn="base">
              <a:spcBef>
                <a:spcPct val="0"/>
              </a:spcBef>
              <a:spcAft>
                <a:spcPct val="0"/>
              </a:spcAft>
            </a:pPr>
            <a:endParaRPr lang="en-US" sz="1700">
              <a:gradFill>
                <a:gsLst>
                  <a:gs pos="0">
                    <a:srgbClr val="FFFFFF"/>
                  </a:gs>
                  <a:gs pos="100000">
                    <a:srgbClr val="FFFFFF"/>
                  </a:gs>
                </a:gsLst>
                <a:lin ang="5400000" scaled="0"/>
              </a:gradFill>
            </a:endParaRPr>
          </a:p>
        </p:txBody>
      </p:sp>
      <p:sp>
        <p:nvSpPr>
          <p:cNvPr id="93" name="Freeform 28"/>
          <p:cNvSpPr>
            <a:spLocks/>
          </p:cNvSpPr>
          <p:nvPr/>
        </p:nvSpPr>
        <p:spPr bwMode="auto">
          <a:xfrm rot="13500000">
            <a:off x="3990563" y="1968704"/>
            <a:ext cx="1472304" cy="1051641"/>
          </a:xfrm>
          <a:custGeom>
            <a:avLst/>
            <a:gdLst/>
            <a:ahLst/>
            <a:cxnLst>
              <a:cxn ang="0">
                <a:pos x="29" y="2041"/>
              </a:cxn>
              <a:cxn ang="0">
                <a:pos x="2688" y="536"/>
              </a:cxn>
              <a:cxn ang="0">
                <a:pos x="2851" y="619"/>
              </a:cxn>
              <a:cxn ang="0">
                <a:pos x="2745" y="0"/>
              </a:cxn>
              <a:cxn ang="0">
                <a:pos x="2182" y="440"/>
              </a:cxn>
              <a:cxn ang="0">
                <a:pos x="2365" y="450"/>
              </a:cxn>
              <a:cxn ang="0">
                <a:pos x="0" y="2041"/>
              </a:cxn>
            </a:cxnLst>
            <a:rect l="0" t="0" r="r" b="b"/>
            <a:pathLst>
              <a:path w="2851" h="2041">
                <a:moveTo>
                  <a:pt x="29" y="2041"/>
                </a:moveTo>
                <a:cubicBezTo>
                  <a:pt x="1973" y="2041"/>
                  <a:pt x="2688" y="536"/>
                  <a:pt x="2688" y="536"/>
                </a:cubicBezTo>
                <a:cubicBezTo>
                  <a:pt x="2851" y="619"/>
                  <a:pt x="2851" y="619"/>
                  <a:pt x="2851" y="619"/>
                </a:cubicBezTo>
                <a:cubicBezTo>
                  <a:pt x="2745" y="0"/>
                  <a:pt x="2745" y="0"/>
                  <a:pt x="2745" y="0"/>
                </a:cubicBezTo>
                <a:cubicBezTo>
                  <a:pt x="2400" y="300"/>
                  <a:pt x="2182" y="440"/>
                  <a:pt x="2182" y="440"/>
                </a:cubicBezTo>
                <a:cubicBezTo>
                  <a:pt x="2365" y="450"/>
                  <a:pt x="2365" y="450"/>
                  <a:pt x="2365" y="450"/>
                </a:cubicBezTo>
                <a:cubicBezTo>
                  <a:pt x="2365" y="450"/>
                  <a:pt x="1878" y="1748"/>
                  <a:pt x="0" y="2041"/>
                </a:cubicBezTo>
              </a:path>
            </a:pathLst>
          </a:custGeom>
          <a:gradFill>
            <a:gsLst>
              <a:gs pos="0">
                <a:schemeClr val="accent3"/>
              </a:gs>
              <a:gs pos="100000">
                <a:schemeClr val="bg2">
                  <a:alpha val="0"/>
                </a:schemeClr>
              </a:gs>
            </a:gsLst>
            <a:lin ang="10800000" scaled="1"/>
          </a:gradFill>
          <a:ln w="9525" cmpd="sng">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848" fontAlgn="base">
              <a:spcBef>
                <a:spcPct val="0"/>
              </a:spcBef>
              <a:spcAft>
                <a:spcPct val="0"/>
              </a:spcAft>
            </a:pPr>
            <a:endParaRPr lang="en-US" sz="1700">
              <a:gradFill>
                <a:gsLst>
                  <a:gs pos="0">
                    <a:srgbClr val="FFFFFF"/>
                  </a:gs>
                  <a:gs pos="100000">
                    <a:srgbClr val="FFFFFF"/>
                  </a:gs>
                </a:gsLst>
                <a:lin ang="5400000" scaled="0"/>
              </a:gradFill>
            </a:endParaRPr>
          </a:p>
        </p:txBody>
      </p:sp>
      <p:sp>
        <p:nvSpPr>
          <p:cNvPr id="94" name="Freeform 28"/>
          <p:cNvSpPr>
            <a:spLocks/>
          </p:cNvSpPr>
          <p:nvPr/>
        </p:nvSpPr>
        <p:spPr bwMode="auto">
          <a:xfrm rot="6513151">
            <a:off x="2677927" y="3542897"/>
            <a:ext cx="1343241" cy="959452"/>
          </a:xfrm>
          <a:custGeom>
            <a:avLst/>
            <a:gdLst/>
            <a:ahLst/>
            <a:cxnLst>
              <a:cxn ang="0">
                <a:pos x="29" y="2041"/>
              </a:cxn>
              <a:cxn ang="0">
                <a:pos x="2688" y="536"/>
              </a:cxn>
              <a:cxn ang="0">
                <a:pos x="2851" y="619"/>
              </a:cxn>
              <a:cxn ang="0">
                <a:pos x="2745" y="0"/>
              </a:cxn>
              <a:cxn ang="0">
                <a:pos x="2182" y="440"/>
              </a:cxn>
              <a:cxn ang="0">
                <a:pos x="2365" y="450"/>
              </a:cxn>
              <a:cxn ang="0">
                <a:pos x="0" y="2041"/>
              </a:cxn>
            </a:cxnLst>
            <a:rect l="0" t="0" r="r" b="b"/>
            <a:pathLst>
              <a:path w="2851" h="2041">
                <a:moveTo>
                  <a:pt x="29" y="2041"/>
                </a:moveTo>
                <a:cubicBezTo>
                  <a:pt x="1973" y="2041"/>
                  <a:pt x="2688" y="536"/>
                  <a:pt x="2688" y="536"/>
                </a:cubicBezTo>
                <a:cubicBezTo>
                  <a:pt x="2851" y="619"/>
                  <a:pt x="2851" y="619"/>
                  <a:pt x="2851" y="619"/>
                </a:cubicBezTo>
                <a:cubicBezTo>
                  <a:pt x="2745" y="0"/>
                  <a:pt x="2745" y="0"/>
                  <a:pt x="2745" y="0"/>
                </a:cubicBezTo>
                <a:cubicBezTo>
                  <a:pt x="2400" y="300"/>
                  <a:pt x="2182" y="440"/>
                  <a:pt x="2182" y="440"/>
                </a:cubicBezTo>
                <a:cubicBezTo>
                  <a:pt x="2365" y="450"/>
                  <a:pt x="2365" y="450"/>
                  <a:pt x="2365" y="450"/>
                </a:cubicBezTo>
                <a:cubicBezTo>
                  <a:pt x="2365" y="450"/>
                  <a:pt x="1878" y="1748"/>
                  <a:pt x="0" y="2041"/>
                </a:cubicBezTo>
              </a:path>
            </a:pathLst>
          </a:custGeom>
          <a:gradFill>
            <a:gsLst>
              <a:gs pos="0">
                <a:schemeClr val="accent3"/>
              </a:gs>
              <a:gs pos="100000">
                <a:schemeClr val="bg2">
                  <a:alpha val="0"/>
                </a:schemeClr>
              </a:gs>
            </a:gsLst>
            <a:lin ang="10800000" scaled="1"/>
          </a:gradFill>
          <a:ln w="9525" cmpd="sng">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848" fontAlgn="base">
              <a:spcBef>
                <a:spcPct val="0"/>
              </a:spcBef>
              <a:spcAft>
                <a:spcPct val="0"/>
              </a:spcAft>
            </a:pPr>
            <a:endParaRPr lang="en-US" sz="1700">
              <a:gradFill>
                <a:gsLst>
                  <a:gs pos="0">
                    <a:srgbClr val="FFFFFF"/>
                  </a:gs>
                  <a:gs pos="100000">
                    <a:srgbClr val="FFFFFF"/>
                  </a:gs>
                </a:gsLst>
                <a:lin ang="5400000" scaled="0"/>
              </a:gradFill>
            </a:endParaRPr>
          </a:p>
        </p:txBody>
      </p:sp>
      <p:grpSp>
        <p:nvGrpSpPr>
          <p:cNvPr id="95" name="Group 94"/>
          <p:cNvGrpSpPr/>
          <p:nvPr/>
        </p:nvGrpSpPr>
        <p:grpSpPr>
          <a:xfrm>
            <a:off x="3451253" y="4022622"/>
            <a:ext cx="2442608" cy="1620882"/>
            <a:chOff x="3720138" y="5503863"/>
            <a:chExt cx="4361825" cy="2892526"/>
          </a:xfrm>
        </p:grpSpPr>
        <p:sp>
          <p:nvSpPr>
            <p:cNvPr id="96" name="Rectangle 95"/>
            <p:cNvSpPr/>
            <p:nvPr/>
          </p:nvSpPr>
          <p:spPr bwMode="auto">
            <a:xfrm>
              <a:off x="3819052" y="5891112"/>
              <a:ext cx="4249096" cy="2505277"/>
            </a:xfrm>
            <a:prstGeom prst="rect">
              <a:avLst/>
            </a:prstGeom>
            <a:solidFill>
              <a:schemeClr val="accent1">
                <a:alpha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18867" tIns="59433" rIns="118867" bIns="59433" anchor="ctr"/>
            <a:lstStyle/>
            <a:p>
              <a:pPr marL="0" lvl="1" indent="-334461" defTabSz="891603">
                <a:buClr>
                  <a:srgbClr val="777777"/>
                </a:buClr>
                <a:buSzPct val="130000"/>
                <a:tabLst>
                  <a:tab pos="414141" algn="l"/>
                </a:tabLst>
              </a:pPr>
              <a:endParaRPr lang="en-US" altLang="zh-CN" sz="1050" b="1" kern="0" dirty="0">
                <a:gradFill>
                  <a:gsLst>
                    <a:gs pos="0">
                      <a:srgbClr val="FFFFFF"/>
                    </a:gs>
                    <a:gs pos="100000">
                      <a:srgbClr val="FFFFFF"/>
                    </a:gs>
                  </a:gsLst>
                  <a:lin ang="0" scaled="0"/>
                </a:gradFill>
              </a:endParaRPr>
            </a:p>
          </p:txBody>
        </p:sp>
        <p:grpSp>
          <p:nvGrpSpPr>
            <p:cNvPr id="97" name="Group 153"/>
            <p:cNvGrpSpPr>
              <a:grpSpLocks/>
            </p:cNvGrpSpPr>
            <p:nvPr/>
          </p:nvGrpSpPr>
          <p:grpSpPr bwMode="auto">
            <a:xfrm>
              <a:off x="4065588" y="6121400"/>
              <a:ext cx="819150" cy="749300"/>
              <a:chOff x="3495040" y="4508508"/>
              <a:chExt cx="630936" cy="576010"/>
            </a:xfrm>
          </p:grpSpPr>
          <p:sp>
            <p:nvSpPr>
              <p:cNvPr id="116" name="Oval 115"/>
              <p:cNvSpPr/>
              <p:nvPr/>
            </p:nvSpPr>
            <p:spPr>
              <a:xfrm>
                <a:off x="3495040" y="4809937"/>
                <a:ext cx="630936" cy="274581"/>
              </a:xfrm>
              <a:prstGeom prst="ellipse">
                <a:avLst/>
              </a:prstGeom>
              <a:gradFill flip="none" rotWithShape="1">
                <a:gsLst>
                  <a:gs pos="0">
                    <a:schemeClr val="bg1">
                      <a:alpha val="53000"/>
                    </a:schemeClr>
                  </a:gs>
                  <a:gs pos="100000">
                    <a:schemeClr val="tx1">
                      <a:alpha val="0"/>
                    </a:schemeClr>
                  </a:gs>
                </a:gsLst>
                <a:lin ang="16200000" scaled="1"/>
                <a:tileRect/>
              </a:gradFill>
              <a:ln>
                <a:headEnd type="none" w="med" len="med"/>
                <a:tailEnd type="none" w="med" len="med"/>
              </a:ln>
            </p:spPr>
            <p:txBody>
              <a:bodyPr lIns="548640" tIns="137160" rIns="0" bIns="0" anchor="ctr"/>
              <a:lstStyle/>
              <a:p>
                <a:pPr>
                  <a:defRPr/>
                </a:pPr>
                <a:endParaRPr lang="en-US" sz="1050" b="1" kern="0" dirty="0">
                  <a:solidFill>
                    <a:schemeClr val="bg1"/>
                  </a:solidFill>
                  <a:latin typeface="Segoe UI" pitchFamily="34" charset="0"/>
                </a:endParaRPr>
              </a:p>
            </p:txBody>
          </p:sp>
          <p:pic>
            <p:nvPicPr>
              <p:cNvPr id="117" name="Picture 13" descr="server-host.png"/>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3672840" y="4508508"/>
                <a:ext cx="360680" cy="49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8" name="Group 154"/>
            <p:cNvGrpSpPr>
              <a:grpSpLocks/>
            </p:cNvGrpSpPr>
            <p:nvPr/>
          </p:nvGrpSpPr>
          <p:grpSpPr bwMode="auto">
            <a:xfrm>
              <a:off x="4789488" y="6110288"/>
              <a:ext cx="819150" cy="760412"/>
              <a:chOff x="4200652" y="4508294"/>
              <a:chExt cx="630936" cy="584815"/>
            </a:xfrm>
          </p:grpSpPr>
          <p:sp>
            <p:nvSpPr>
              <p:cNvPr id="114" name="Oval 113"/>
              <p:cNvSpPr/>
              <p:nvPr/>
            </p:nvSpPr>
            <p:spPr>
              <a:xfrm>
                <a:off x="4200652" y="4818405"/>
                <a:ext cx="630936" cy="274704"/>
              </a:xfrm>
              <a:prstGeom prst="ellipse">
                <a:avLst/>
              </a:prstGeom>
              <a:gradFill flip="none" rotWithShape="1">
                <a:gsLst>
                  <a:gs pos="0">
                    <a:schemeClr val="bg1">
                      <a:alpha val="53000"/>
                    </a:schemeClr>
                  </a:gs>
                  <a:gs pos="100000">
                    <a:schemeClr val="tx1">
                      <a:alpha val="0"/>
                    </a:schemeClr>
                  </a:gs>
                </a:gsLst>
                <a:lin ang="16200000" scaled="1"/>
                <a:tileRect/>
              </a:gradFill>
              <a:ln>
                <a:headEnd type="none" w="med" len="med"/>
                <a:tailEnd type="none" w="med" len="med"/>
              </a:ln>
            </p:spPr>
            <p:txBody>
              <a:bodyPr lIns="548640" tIns="137160" rIns="0" bIns="0" anchor="ctr"/>
              <a:lstStyle/>
              <a:p>
                <a:pPr>
                  <a:defRPr/>
                </a:pPr>
                <a:endParaRPr lang="en-US" sz="1050" b="1" kern="0" dirty="0">
                  <a:solidFill>
                    <a:schemeClr val="bg1"/>
                  </a:solidFill>
                  <a:latin typeface="Segoe UI" pitchFamily="34" charset="0"/>
                </a:endParaRPr>
              </a:p>
            </p:txBody>
          </p:sp>
          <p:pic>
            <p:nvPicPr>
              <p:cNvPr id="115" name="Picture 74" descr="server-host.png"/>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4371954" y="4508294"/>
                <a:ext cx="351886"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9" name="Group 155"/>
            <p:cNvGrpSpPr>
              <a:grpSpLocks/>
            </p:cNvGrpSpPr>
            <p:nvPr/>
          </p:nvGrpSpPr>
          <p:grpSpPr bwMode="auto">
            <a:xfrm>
              <a:off x="5511800" y="6107113"/>
              <a:ext cx="819150" cy="763587"/>
              <a:chOff x="4885944" y="4508294"/>
              <a:chExt cx="630936" cy="587586"/>
            </a:xfrm>
          </p:grpSpPr>
          <p:sp>
            <p:nvSpPr>
              <p:cNvPr id="112" name="Oval 111"/>
              <p:cNvSpPr/>
              <p:nvPr/>
            </p:nvSpPr>
            <p:spPr>
              <a:xfrm>
                <a:off x="4885944" y="4819800"/>
                <a:ext cx="630936" cy="276080"/>
              </a:xfrm>
              <a:prstGeom prst="ellipse">
                <a:avLst/>
              </a:prstGeom>
              <a:gradFill flip="none" rotWithShape="1">
                <a:gsLst>
                  <a:gs pos="0">
                    <a:schemeClr val="bg1">
                      <a:alpha val="53000"/>
                    </a:schemeClr>
                  </a:gs>
                  <a:gs pos="100000">
                    <a:schemeClr val="tx1">
                      <a:alpha val="0"/>
                    </a:schemeClr>
                  </a:gs>
                </a:gsLst>
                <a:lin ang="16200000" scaled="1"/>
                <a:tileRect/>
              </a:gradFill>
              <a:ln>
                <a:headEnd type="none" w="med" len="med"/>
                <a:tailEnd type="none" w="med" len="med"/>
              </a:ln>
            </p:spPr>
            <p:txBody>
              <a:bodyPr lIns="548640" tIns="137160" rIns="0" bIns="0" anchor="ctr"/>
              <a:lstStyle/>
              <a:p>
                <a:pPr>
                  <a:defRPr/>
                </a:pPr>
                <a:endParaRPr lang="en-US" sz="1050" b="1" kern="0" dirty="0">
                  <a:solidFill>
                    <a:schemeClr val="bg1"/>
                  </a:solidFill>
                  <a:latin typeface="Segoe UI" pitchFamily="34" charset="0"/>
                </a:endParaRPr>
              </a:p>
            </p:txBody>
          </p:sp>
          <p:pic>
            <p:nvPicPr>
              <p:cNvPr id="113" name="Picture 78" descr="server-host.png"/>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5057754" y="4508294"/>
                <a:ext cx="351886"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0" name="Group 92"/>
            <p:cNvGrpSpPr>
              <a:grpSpLocks/>
            </p:cNvGrpSpPr>
            <p:nvPr/>
          </p:nvGrpSpPr>
          <p:grpSpPr bwMode="auto">
            <a:xfrm>
              <a:off x="3720138" y="7142174"/>
              <a:ext cx="1268670" cy="1060500"/>
              <a:chOff x="2135300" y="5010007"/>
              <a:chExt cx="975769" cy="815749"/>
            </a:xfrm>
          </p:grpSpPr>
          <p:pic>
            <p:nvPicPr>
              <p:cNvPr id="110" name="Picture 89" descr="PRO logo.png"/>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2439639" y="5010007"/>
                <a:ext cx="442262" cy="345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 name="TextBox 110"/>
              <p:cNvSpPr txBox="1"/>
              <p:nvPr/>
            </p:nvSpPr>
            <p:spPr>
              <a:xfrm>
                <a:off x="2135300" y="5403274"/>
                <a:ext cx="975769" cy="422482"/>
              </a:xfrm>
              <a:prstGeom prst="rect">
                <a:avLst/>
              </a:prstGeom>
              <a:noFill/>
            </p:spPr>
            <p:txBody>
              <a:bodyPr wrap="none">
                <a:spAutoFit/>
              </a:bodyPr>
              <a:lstStyle/>
              <a:p>
                <a:pPr algn="ctr">
                  <a:defRPr/>
                </a:pPr>
                <a:r>
                  <a:rPr lang="en-US" sz="700" kern="0" dirty="0">
                    <a:solidFill>
                      <a:schemeClr val="bg1"/>
                    </a:solidFill>
                    <a:latin typeface="Segoe UI" pitchFamily="34" charset="0"/>
                  </a:rPr>
                  <a:t>Dynamic </a:t>
                </a:r>
                <a:r>
                  <a:rPr lang="en-US" sz="700" kern="0" dirty="0" err="1">
                    <a:solidFill>
                      <a:schemeClr val="bg1"/>
                    </a:solidFill>
                    <a:latin typeface="Segoe UI" pitchFamily="34" charset="0"/>
                  </a:rPr>
                  <a:t>Virt</a:t>
                </a:r>
                <a:endParaRPr lang="en-US" sz="700" kern="0" dirty="0">
                  <a:solidFill>
                    <a:schemeClr val="bg1"/>
                  </a:solidFill>
                  <a:latin typeface="Segoe UI" pitchFamily="34" charset="0"/>
                </a:endParaRPr>
              </a:p>
              <a:p>
                <a:pPr algn="ctr">
                  <a:defRPr/>
                </a:pPr>
                <a:r>
                  <a:rPr lang="en-US" sz="700" kern="0" dirty="0">
                    <a:solidFill>
                      <a:schemeClr val="bg1"/>
                    </a:solidFill>
                    <a:latin typeface="Segoe UI" pitchFamily="34" charset="0"/>
                  </a:rPr>
                  <a:t>Management</a:t>
                </a:r>
              </a:p>
            </p:txBody>
          </p:sp>
        </p:grpSp>
        <p:grpSp>
          <p:nvGrpSpPr>
            <p:cNvPr id="101" name="Group 149"/>
            <p:cNvGrpSpPr>
              <a:grpSpLocks/>
            </p:cNvGrpSpPr>
            <p:nvPr/>
          </p:nvGrpSpPr>
          <p:grpSpPr bwMode="auto">
            <a:xfrm>
              <a:off x="4718050" y="6967538"/>
              <a:ext cx="1495425" cy="1244600"/>
              <a:chOff x="3608981" y="5170210"/>
              <a:chExt cx="1382478" cy="1149310"/>
            </a:xfrm>
          </p:grpSpPr>
          <p:pic>
            <p:nvPicPr>
              <p:cNvPr id="108" name="Picture 2"/>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3608981" y="5170210"/>
                <a:ext cx="788118" cy="114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 name="Picture 2"/>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4203341" y="5170210"/>
                <a:ext cx="788118" cy="114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2" name="Group 101"/>
            <p:cNvGrpSpPr/>
            <p:nvPr/>
          </p:nvGrpSpPr>
          <p:grpSpPr>
            <a:xfrm>
              <a:off x="6364288" y="5503863"/>
              <a:ext cx="1717675" cy="2787021"/>
              <a:chOff x="6364288" y="5503863"/>
              <a:chExt cx="1717675" cy="2787021"/>
            </a:xfrm>
          </p:grpSpPr>
          <p:pic>
            <p:nvPicPr>
              <p:cNvPr id="104" name="Picture 94" descr="C:\Users\jeff.alldridge\Documents\Version Cue\APO - Enterprise Architecture\Presentation Graphics\MSB08_Amelia_02.png"/>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6843713" y="5503863"/>
                <a:ext cx="1238250" cy="160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 name="TextBox 104"/>
              <p:cNvSpPr txBox="1"/>
              <p:nvPr/>
            </p:nvSpPr>
            <p:spPr>
              <a:xfrm>
                <a:off x="6364288" y="6653213"/>
                <a:ext cx="1606549" cy="1637671"/>
              </a:xfrm>
              <a:prstGeom prst="roundRect">
                <a:avLst>
                  <a:gd name="adj" fmla="val 0"/>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713232" tIns="178308" rIns="0" bIns="0" anchor="ctr"/>
              <a:lstStyle>
                <a:defPPr>
                  <a:defRPr lang="en-US"/>
                </a:defPPr>
                <a:lvl1pPr>
                  <a:defRPr sz="1050" b="1" kern="0">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sp>
            <p:nvSpPr>
              <p:cNvPr id="106" name="TextBox 105"/>
              <p:cNvSpPr txBox="1"/>
              <p:nvPr/>
            </p:nvSpPr>
            <p:spPr>
              <a:xfrm>
                <a:off x="6591939" y="6878832"/>
                <a:ext cx="1188720" cy="296589"/>
              </a:xfrm>
              <a:prstGeom prst="rect">
                <a:avLst/>
              </a:prstGeom>
            </p:spPr>
            <p:txBody>
              <a:bodyPr lIns="0" tIns="0" rIns="0" bIns="0">
                <a:spAutoFit/>
              </a:bodyPr>
              <a:lstStyle/>
              <a:p>
                <a:pPr marL="0" lvl="1" indent="-334461" algn="ctr">
                  <a:lnSpc>
                    <a:spcPct val="90000"/>
                  </a:lnSpc>
                  <a:spcBef>
                    <a:spcPct val="20000"/>
                  </a:spcBef>
                  <a:spcAft>
                    <a:spcPts val="1170"/>
                  </a:spcAft>
                  <a:buClr>
                    <a:srgbClr val="777777"/>
                  </a:buClr>
                  <a:buSzPct val="130000"/>
                  <a:tabLst>
                    <a:tab pos="414141" algn="l"/>
                  </a:tabLst>
                  <a:defRPr/>
                </a:pPr>
                <a:r>
                  <a:rPr lang="en-US" altLang="zh-CN" sz="1200" b="1" dirty="0">
                    <a:solidFill>
                      <a:schemeClr val="bg1"/>
                    </a:solidFill>
                  </a:rPr>
                  <a:t>Tool 3</a:t>
                </a:r>
              </a:p>
            </p:txBody>
          </p:sp>
          <p:sp>
            <p:nvSpPr>
              <p:cNvPr id="107" name="TextBox 106"/>
              <p:cNvSpPr txBox="1"/>
              <p:nvPr/>
            </p:nvSpPr>
            <p:spPr>
              <a:xfrm>
                <a:off x="6402386" y="7158703"/>
                <a:ext cx="1536701" cy="955676"/>
              </a:xfrm>
              <a:prstGeom prst="rect">
                <a:avLst/>
              </a:prstGeom>
              <a:noFill/>
            </p:spPr>
            <p:txBody>
              <a:bodyPr lIns="118872" tIns="59436" rIns="118872" bIns="59436">
                <a:spAutoFit/>
              </a:bodyPr>
              <a:lstStyle/>
              <a:p>
                <a:pPr marL="0" lvl="1" algn="ctr" eaLnBrk="0" hangingPunct="0">
                  <a:lnSpc>
                    <a:spcPct val="90000"/>
                  </a:lnSpc>
                  <a:spcAft>
                    <a:spcPts val="585"/>
                  </a:spcAft>
                  <a:buClr>
                    <a:schemeClr val="tx2"/>
                  </a:buClr>
                  <a:buSzPct val="100000"/>
                  <a:defRPr/>
                </a:pPr>
                <a:r>
                  <a:rPr lang="en-US" sz="1000" kern="0" dirty="0">
                    <a:solidFill>
                      <a:schemeClr val="bg1"/>
                    </a:solidFill>
                    <a:latin typeface="Segoe UI" pitchFamily="34" charset="0"/>
                  </a:rPr>
                  <a:t>Windows Server/</a:t>
                </a:r>
                <a:r>
                  <a:rPr lang="en-US" sz="1000" kern="0" dirty="0" err="1">
                    <a:solidFill>
                      <a:schemeClr val="bg1"/>
                    </a:solidFill>
                    <a:latin typeface="Segoe UI" pitchFamily="34" charset="0"/>
                  </a:rPr>
                  <a:t>Virt</a:t>
                </a:r>
                <a:r>
                  <a:rPr lang="en-US" sz="1000" kern="0" dirty="0">
                    <a:solidFill>
                      <a:schemeClr val="bg1"/>
                    </a:solidFill>
                    <a:latin typeface="Segoe UI" pitchFamily="34" charset="0"/>
                  </a:rPr>
                  <a:t> Admin</a:t>
                </a:r>
              </a:p>
            </p:txBody>
          </p:sp>
        </p:grpSp>
        <p:pic>
          <p:nvPicPr>
            <p:cNvPr id="103" name="Picture 3" descr="c:\users\eva.ADI\Desktop\DVD36\DVD_ART36\Artwork_Imagery\Hardware Photos\OEM HW\Windows Mobile devices (cell phone, pda)\Smartphone cell phones\HTC Touch Diamond 2 - Windows Mobile 6.5 screen.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6464300" y="6083300"/>
              <a:ext cx="3714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18" name="Straight Arrow Connector 117"/>
          <p:cNvCxnSpPr>
            <a:stCxn id="117" idx="0"/>
            <a:endCxn id="131" idx="2"/>
          </p:cNvCxnSpPr>
          <p:nvPr/>
        </p:nvCxnSpPr>
        <p:spPr bwMode="auto">
          <a:xfrm flipV="1">
            <a:off x="3905087" y="3975237"/>
            <a:ext cx="212857" cy="393434"/>
          </a:xfrm>
          <a:prstGeom prst="straightConnector1">
            <a:avLst/>
          </a:prstGeom>
          <a:ln w="12700">
            <a:solidFill>
              <a:schemeClr val="bg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a:stCxn id="115" idx="0"/>
          </p:cNvCxnSpPr>
          <p:nvPr/>
        </p:nvCxnSpPr>
        <p:spPr bwMode="auto">
          <a:xfrm flipV="1">
            <a:off x="4302548" y="3952892"/>
            <a:ext cx="238992" cy="409553"/>
          </a:xfrm>
          <a:prstGeom prst="straightConnector1">
            <a:avLst/>
          </a:prstGeom>
          <a:ln w="12700">
            <a:solidFill>
              <a:schemeClr val="bg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a:stCxn id="113" idx="0"/>
          </p:cNvCxnSpPr>
          <p:nvPr/>
        </p:nvCxnSpPr>
        <p:spPr bwMode="auto">
          <a:xfrm flipV="1">
            <a:off x="4707410" y="3954083"/>
            <a:ext cx="239930" cy="406582"/>
          </a:xfrm>
          <a:prstGeom prst="straightConnector1">
            <a:avLst/>
          </a:prstGeom>
          <a:ln w="12700">
            <a:solidFill>
              <a:schemeClr val="bg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21" name="Picture 58" descr="MOM_physical-db-server.png"/>
          <p:cNvPicPr>
            <a:picLocks noChangeAspect="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3874061" y="3225642"/>
            <a:ext cx="401117" cy="401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 name="Picture 59" descr="MOM_VirtualServer80.png"/>
          <p:cNvPicPr>
            <a:picLocks noChangeAspect="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4394027" y="3225465"/>
            <a:ext cx="401117" cy="401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 name="Picture 60" descr="MOM_virtual-web-server.png"/>
          <p:cNvPicPr>
            <a:picLocks noChangeAspect="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4869425" y="3225642"/>
            <a:ext cx="401117" cy="401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4" name="Straight Connector 123"/>
          <p:cNvCxnSpPr/>
          <p:nvPr/>
        </p:nvCxnSpPr>
        <p:spPr bwMode="auto">
          <a:xfrm>
            <a:off x="4055083" y="3089539"/>
            <a:ext cx="1042067"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bwMode="auto">
          <a:xfrm flipH="1">
            <a:off x="4055083" y="3088373"/>
            <a:ext cx="1" cy="12990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bwMode="auto">
          <a:xfrm flipH="1">
            <a:off x="5092386" y="3088373"/>
            <a:ext cx="4764" cy="148064"/>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p:cNvCxnSpPr/>
          <p:nvPr/>
        </p:nvCxnSpPr>
        <p:spPr bwMode="auto">
          <a:xfrm rot="5400000">
            <a:off x="4446813" y="3094571"/>
            <a:ext cx="259797"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128" name="TextBox 127"/>
          <p:cNvSpPr txBox="1"/>
          <p:nvPr/>
        </p:nvSpPr>
        <p:spPr bwMode="auto">
          <a:xfrm>
            <a:off x="4248408" y="2439971"/>
            <a:ext cx="698932" cy="196389"/>
          </a:xfrm>
          <a:prstGeom prst="rect">
            <a:avLst/>
          </a:prstGeom>
          <a:noFill/>
          <a:ln>
            <a:noFill/>
          </a:ln>
        </p:spPr>
        <p:txBody>
          <a:bodyPr wrap="none" lIns="68607" tIns="34304" rIns="68607" bIns="34304">
            <a:spAutoFit/>
          </a:bodyPr>
          <a:lstStyle/>
          <a:p>
            <a:pPr algn="ctr">
              <a:defRPr/>
            </a:pPr>
            <a:r>
              <a:rPr lang="en-US" sz="800" dirty="0">
                <a:gradFill>
                  <a:gsLst>
                    <a:gs pos="0">
                      <a:schemeClr val="bg1">
                        <a:lumMod val="10000"/>
                        <a:lumOff val="90000"/>
                      </a:schemeClr>
                    </a:gs>
                    <a:gs pos="100000">
                      <a:schemeClr val="bg1">
                        <a:lumMod val="10000"/>
                        <a:lumOff val="90000"/>
                      </a:schemeClr>
                    </a:gs>
                  </a:gsLst>
                  <a:lin ang="16200000" scaled="1"/>
                </a:gradFill>
              </a:rPr>
              <a:t>Dinner Now</a:t>
            </a:r>
          </a:p>
        </p:txBody>
      </p:sp>
      <p:sp>
        <p:nvSpPr>
          <p:cNvPr id="129" name="TextBox 128"/>
          <p:cNvSpPr txBox="1"/>
          <p:nvPr/>
        </p:nvSpPr>
        <p:spPr bwMode="auto">
          <a:xfrm>
            <a:off x="4874326" y="3651773"/>
            <a:ext cx="523357" cy="323464"/>
          </a:xfrm>
          <a:prstGeom prst="rect">
            <a:avLst/>
          </a:prstGeom>
          <a:noFill/>
          <a:ln>
            <a:noFill/>
          </a:ln>
        </p:spPr>
        <p:txBody>
          <a:bodyPr wrap="none" lIns="68607" tIns="34304" rIns="68607" bIns="34304">
            <a:spAutoFit/>
          </a:bodyPr>
          <a:lstStyle/>
          <a:p>
            <a:pPr algn="ctr">
              <a:defRPr/>
            </a:pPr>
            <a:r>
              <a:rPr lang="en-US" sz="800" dirty="0">
                <a:gradFill>
                  <a:gsLst>
                    <a:gs pos="0">
                      <a:schemeClr val="bg1">
                        <a:lumMod val="10000"/>
                        <a:lumOff val="90000"/>
                      </a:schemeClr>
                    </a:gs>
                    <a:gs pos="100000">
                      <a:schemeClr val="bg1">
                        <a:lumMod val="10000"/>
                        <a:lumOff val="90000"/>
                      </a:schemeClr>
                    </a:gs>
                  </a:gsLst>
                  <a:lin ang="16200000" scaled="1"/>
                </a:gradFill>
              </a:rPr>
              <a:t>Web</a:t>
            </a:r>
          </a:p>
          <a:p>
            <a:pPr algn="ctr">
              <a:defRPr/>
            </a:pPr>
            <a:r>
              <a:rPr lang="en-US" sz="800" dirty="0">
                <a:gradFill>
                  <a:gsLst>
                    <a:gs pos="0">
                      <a:schemeClr val="bg1">
                        <a:lumMod val="10000"/>
                        <a:lumOff val="90000"/>
                      </a:schemeClr>
                    </a:gs>
                    <a:gs pos="100000">
                      <a:schemeClr val="bg1">
                        <a:lumMod val="10000"/>
                        <a:lumOff val="90000"/>
                      </a:schemeClr>
                    </a:gs>
                  </a:gsLst>
                  <a:lin ang="16200000" scaled="1"/>
                </a:gradFill>
              </a:rPr>
              <a:t>Order01</a:t>
            </a:r>
          </a:p>
        </p:txBody>
      </p:sp>
      <p:sp>
        <p:nvSpPr>
          <p:cNvPr id="130" name="TextBox 129"/>
          <p:cNvSpPr txBox="1"/>
          <p:nvPr/>
        </p:nvSpPr>
        <p:spPr bwMode="auto">
          <a:xfrm>
            <a:off x="4331395" y="3711280"/>
            <a:ext cx="537787" cy="196389"/>
          </a:xfrm>
          <a:prstGeom prst="rect">
            <a:avLst/>
          </a:prstGeom>
          <a:noFill/>
          <a:ln>
            <a:noFill/>
          </a:ln>
        </p:spPr>
        <p:txBody>
          <a:bodyPr wrap="none" lIns="68607" tIns="34304" rIns="68607" bIns="34304">
            <a:spAutoFit/>
          </a:bodyPr>
          <a:lstStyle/>
          <a:p>
            <a:pPr algn="ctr">
              <a:defRPr/>
            </a:pPr>
            <a:r>
              <a:rPr lang="en-US" sz="800" dirty="0">
                <a:gradFill>
                  <a:gsLst>
                    <a:gs pos="0">
                      <a:schemeClr val="bg1">
                        <a:lumMod val="10000"/>
                        <a:lumOff val="90000"/>
                      </a:schemeClr>
                    </a:gs>
                    <a:gs pos="100000">
                      <a:schemeClr val="bg1">
                        <a:lumMod val="10000"/>
                        <a:lumOff val="90000"/>
                      </a:schemeClr>
                    </a:gs>
                  </a:gsLst>
                  <a:lin ang="16200000" scaled="1"/>
                </a:gradFill>
              </a:rPr>
              <a:t>DN App.</a:t>
            </a:r>
          </a:p>
        </p:txBody>
      </p:sp>
      <p:sp>
        <p:nvSpPr>
          <p:cNvPr id="131" name="TextBox 130"/>
          <p:cNvSpPr txBox="1"/>
          <p:nvPr/>
        </p:nvSpPr>
        <p:spPr bwMode="auto">
          <a:xfrm>
            <a:off x="3877912" y="3651773"/>
            <a:ext cx="480064" cy="323464"/>
          </a:xfrm>
          <a:prstGeom prst="rect">
            <a:avLst/>
          </a:prstGeom>
          <a:noFill/>
          <a:ln>
            <a:noFill/>
          </a:ln>
        </p:spPr>
        <p:txBody>
          <a:bodyPr wrap="none" lIns="68607" tIns="34304" rIns="68607" bIns="34304">
            <a:spAutoFit/>
          </a:bodyPr>
          <a:lstStyle/>
          <a:p>
            <a:pPr algn="ctr">
              <a:defRPr/>
            </a:pPr>
            <a:r>
              <a:rPr lang="en-US" sz="800" dirty="0">
                <a:gradFill>
                  <a:gsLst>
                    <a:gs pos="0">
                      <a:schemeClr val="bg1">
                        <a:lumMod val="10000"/>
                        <a:lumOff val="90000"/>
                      </a:schemeClr>
                    </a:gs>
                    <a:gs pos="100000">
                      <a:schemeClr val="bg1">
                        <a:lumMod val="10000"/>
                        <a:lumOff val="90000"/>
                      </a:schemeClr>
                    </a:gs>
                  </a:gsLst>
                  <a:lin ang="16200000" scaled="1"/>
                </a:gradFill>
              </a:rPr>
              <a:t>Order</a:t>
            </a:r>
          </a:p>
          <a:p>
            <a:pPr algn="ctr">
              <a:defRPr/>
            </a:pPr>
            <a:r>
              <a:rPr lang="en-US" sz="800" dirty="0">
                <a:gradFill>
                  <a:gsLst>
                    <a:gs pos="0">
                      <a:schemeClr val="bg1">
                        <a:lumMod val="10000"/>
                        <a:lumOff val="90000"/>
                      </a:schemeClr>
                    </a:gs>
                    <a:gs pos="100000">
                      <a:schemeClr val="bg1">
                        <a:lumMod val="10000"/>
                        <a:lumOff val="90000"/>
                      </a:schemeClr>
                    </a:gs>
                  </a:gsLst>
                  <a:lin ang="16200000" scaled="1"/>
                </a:gradFill>
              </a:rPr>
              <a:t>Tracker</a:t>
            </a:r>
          </a:p>
        </p:txBody>
      </p:sp>
      <p:cxnSp>
        <p:nvCxnSpPr>
          <p:cNvPr id="132" name="Straight Arrow Connector 131"/>
          <p:cNvCxnSpPr/>
          <p:nvPr/>
        </p:nvCxnSpPr>
        <p:spPr>
          <a:xfrm>
            <a:off x="5097151" y="3093975"/>
            <a:ext cx="874146" cy="1191"/>
          </a:xfrm>
          <a:prstGeom prst="straightConnector1">
            <a:avLst/>
          </a:prstGeom>
          <a:ln w="12700">
            <a:solidFill>
              <a:schemeClr val="bg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132"/>
          <p:cNvCxnSpPr/>
          <p:nvPr/>
        </p:nvCxnSpPr>
        <p:spPr>
          <a:xfrm rot="10800000" flipV="1">
            <a:off x="5195997" y="3416360"/>
            <a:ext cx="805072" cy="0"/>
          </a:xfrm>
          <a:prstGeom prst="straightConnector1">
            <a:avLst/>
          </a:prstGeom>
          <a:ln w="12700">
            <a:solidFill>
              <a:schemeClr val="bg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49" name="Group 148"/>
          <p:cNvGrpSpPr/>
          <p:nvPr/>
        </p:nvGrpSpPr>
        <p:grpSpPr>
          <a:xfrm>
            <a:off x="789734" y="3914005"/>
            <a:ext cx="961892" cy="1324795"/>
            <a:chOff x="407988" y="5419725"/>
            <a:chExt cx="1717675" cy="2364146"/>
          </a:xfrm>
        </p:grpSpPr>
        <p:pic>
          <p:nvPicPr>
            <p:cNvPr id="150" name="Picture 91" descr="C:\Users\jeff.alldridge\Documents\Version Cue\APO - Enterprise Architecture\Presentation Graphics\MSB08_Amelia_02.png"/>
            <p:cNvPicPr>
              <a:picLocks noChangeAspect="1" noChangeArrowheads="1"/>
            </p:cNvPicPr>
            <p:nvPr/>
          </p:nvPicPr>
          <p:blipFill>
            <a:blip r:embed="rId21" cstate="screen">
              <a:extLst>
                <a:ext uri="{28A0092B-C50C-407E-A947-70E740481C1C}">
                  <a14:useLocalDpi xmlns:a14="http://schemas.microsoft.com/office/drawing/2010/main"/>
                </a:ext>
              </a:extLst>
            </a:blip>
            <a:srcRect/>
            <a:stretch>
              <a:fillRect/>
            </a:stretch>
          </p:blipFill>
          <p:spPr bwMode="auto">
            <a:xfrm flipH="1">
              <a:off x="535823" y="5419725"/>
              <a:ext cx="891525" cy="1342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 name="Rectangle 150"/>
            <p:cNvSpPr/>
            <p:nvPr/>
          </p:nvSpPr>
          <p:spPr bwMode="auto">
            <a:xfrm>
              <a:off x="407988" y="6426366"/>
              <a:ext cx="1717675" cy="1357505"/>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713232" tIns="178308" rIns="0" bIns="0" anchor="ctr"/>
            <a:lstStyle/>
            <a:p>
              <a:pPr lvl="1"/>
              <a:endParaRPr lang="en-US" dirty="0">
                <a:solidFill>
                  <a:schemeClr val="lt1"/>
                </a:solidFill>
              </a:endParaRPr>
            </a:p>
          </p:txBody>
        </p:sp>
        <p:sp>
          <p:nvSpPr>
            <p:cNvPr id="152" name="TextBox 151"/>
            <p:cNvSpPr txBox="1"/>
            <p:nvPr/>
          </p:nvSpPr>
          <p:spPr bwMode="auto">
            <a:xfrm>
              <a:off x="675313" y="6541960"/>
              <a:ext cx="1187425" cy="296588"/>
            </a:xfrm>
            <a:prstGeom prst="rect">
              <a:avLst/>
            </a:prstGeom>
          </p:spPr>
          <p:txBody>
            <a:bodyPr lIns="0" tIns="0" rIns="0" bIns="0">
              <a:spAutoFit/>
            </a:bodyPr>
            <a:lstStyle/>
            <a:p>
              <a:pPr marL="0" lvl="1" indent="-334461" algn="ctr">
                <a:lnSpc>
                  <a:spcPct val="90000"/>
                </a:lnSpc>
                <a:spcBef>
                  <a:spcPct val="20000"/>
                </a:spcBef>
                <a:spcAft>
                  <a:spcPts val="1170"/>
                </a:spcAft>
                <a:buClr>
                  <a:srgbClr val="777777"/>
                </a:buClr>
                <a:buSzPct val="130000"/>
                <a:tabLst>
                  <a:tab pos="414141" algn="l"/>
                </a:tabLst>
                <a:defRPr/>
              </a:pPr>
              <a:r>
                <a:rPr lang="en-US" altLang="zh-CN" sz="1200" b="1" dirty="0">
                  <a:solidFill>
                    <a:schemeClr val="bg1"/>
                  </a:solidFill>
                </a:rPr>
                <a:t>Tool 4</a:t>
              </a:r>
            </a:p>
          </p:txBody>
        </p:sp>
        <p:sp>
          <p:nvSpPr>
            <p:cNvPr id="153" name="TextBox 152"/>
            <p:cNvSpPr txBox="1"/>
            <p:nvPr/>
          </p:nvSpPr>
          <p:spPr bwMode="auto">
            <a:xfrm>
              <a:off x="485776" y="6937579"/>
              <a:ext cx="1536699" cy="659087"/>
            </a:xfrm>
            <a:prstGeom prst="rect">
              <a:avLst/>
            </a:prstGeom>
            <a:noFill/>
          </p:spPr>
          <p:txBody>
            <a:bodyPr>
              <a:spAutoFit/>
            </a:bodyPr>
            <a:lstStyle/>
            <a:p>
              <a:pPr marL="0" lvl="1" algn="ctr" eaLnBrk="0" hangingPunct="0">
                <a:lnSpc>
                  <a:spcPct val="90000"/>
                </a:lnSpc>
                <a:spcAft>
                  <a:spcPts val="585"/>
                </a:spcAft>
                <a:buClr>
                  <a:schemeClr val="tx2"/>
                </a:buClr>
                <a:buSzPct val="100000"/>
                <a:defRPr/>
              </a:pPr>
              <a:r>
                <a:rPr lang="en-US" sz="1000" kern="0" dirty="0">
                  <a:solidFill>
                    <a:schemeClr val="bg1"/>
                  </a:solidFill>
                  <a:latin typeface="Segoe UI" pitchFamily="34" charset="0"/>
                </a:rPr>
                <a:t>Storage Admin</a:t>
              </a:r>
            </a:p>
          </p:txBody>
        </p:sp>
      </p:grpSp>
      <p:grpSp>
        <p:nvGrpSpPr>
          <p:cNvPr id="154" name="Group 153"/>
          <p:cNvGrpSpPr/>
          <p:nvPr/>
        </p:nvGrpSpPr>
        <p:grpSpPr>
          <a:xfrm>
            <a:off x="7183329" y="3954083"/>
            <a:ext cx="962781" cy="1284717"/>
            <a:chOff x="9588500" y="5438775"/>
            <a:chExt cx="1719263" cy="2292627"/>
          </a:xfrm>
        </p:grpSpPr>
        <p:pic>
          <p:nvPicPr>
            <p:cNvPr id="155" name="Picture 77" descr="C:\Users\jeff.alldridge\Documents\Version Cue\APO - Enterprise Architecture\Presentation Graphics\Vince-Smile.png"/>
            <p:cNvPicPr>
              <a:picLocks noChangeAspect="1" noChangeArrowheads="1"/>
            </p:cNvPicPr>
            <p:nvPr/>
          </p:nvPicPr>
          <p:blipFill>
            <a:blip r:embed="rId22" cstate="screen">
              <a:extLst>
                <a:ext uri="{28A0092B-C50C-407E-A947-70E740481C1C}">
                  <a14:useLocalDpi xmlns:a14="http://schemas.microsoft.com/office/drawing/2010/main"/>
                </a:ext>
              </a:extLst>
            </a:blip>
            <a:srcRect/>
            <a:stretch>
              <a:fillRect/>
            </a:stretch>
          </p:blipFill>
          <p:spPr bwMode="auto">
            <a:xfrm>
              <a:off x="9929186" y="5438775"/>
              <a:ext cx="1077908" cy="107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 name="Rectangle 155"/>
            <p:cNvSpPr/>
            <p:nvPr/>
          </p:nvSpPr>
          <p:spPr bwMode="auto">
            <a:xfrm>
              <a:off x="9588500" y="6427954"/>
              <a:ext cx="1719263" cy="1303448"/>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713232" tIns="178308" rIns="0" bIns="0" anchor="ctr"/>
            <a:lstStyle/>
            <a:p>
              <a:pPr lvl="1"/>
              <a:endParaRPr lang="en-US" dirty="0">
                <a:solidFill>
                  <a:schemeClr val="lt1"/>
                </a:solidFill>
              </a:endParaRPr>
            </a:p>
          </p:txBody>
        </p:sp>
        <p:sp>
          <p:nvSpPr>
            <p:cNvPr id="157" name="TextBox 156"/>
            <p:cNvSpPr txBox="1"/>
            <p:nvPr/>
          </p:nvSpPr>
          <p:spPr bwMode="auto">
            <a:xfrm>
              <a:off x="9854805" y="6527731"/>
              <a:ext cx="1189417" cy="296589"/>
            </a:xfrm>
            <a:prstGeom prst="rect">
              <a:avLst/>
            </a:prstGeom>
          </p:spPr>
          <p:txBody>
            <a:bodyPr lIns="0" tIns="0" rIns="0" bIns="0">
              <a:spAutoFit/>
            </a:bodyPr>
            <a:lstStyle/>
            <a:p>
              <a:pPr marL="0" lvl="1" indent="-334461" algn="ctr">
                <a:lnSpc>
                  <a:spcPct val="90000"/>
                </a:lnSpc>
                <a:spcBef>
                  <a:spcPct val="20000"/>
                </a:spcBef>
                <a:spcAft>
                  <a:spcPts val="1170"/>
                </a:spcAft>
                <a:buClr>
                  <a:srgbClr val="777777"/>
                </a:buClr>
                <a:buSzPct val="130000"/>
                <a:tabLst>
                  <a:tab pos="414141" algn="l"/>
                </a:tabLst>
                <a:defRPr/>
              </a:pPr>
              <a:r>
                <a:rPr lang="en-US" altLang="zh-CN" sz="1200" b="1" dirty="0">
                  <a:solidFill>
                    <a:schemeClr val="bg1"/>
                  </a:solidFill>
                </a:rPr>
                <a:t>Tool 5</a:t>
              </a:r>
            </a:p>
          </p:txBody>
        </p:sp>
        <p:sp>
          <p:nvSpPr>
            <p:cNvPr id="158" name="TextBox 157"/>
            <p:cNvSpPr txBox="1"/>
            <p:nvPr/>
          </p:nvSpPr>
          <p:spPr bwMode="auto">
            <a:xfrm>
              <a:off x="9666288" y="6922608"/>
              <a:ext cx="1538287" cy="659087"/>
            </a:xfrm>
            <a:prstGeom prst="rect">
              <a:avLst/>
            </a:prstGeom>
            <a:noFill/>
          </p:spPr>
          <p:txBody>
            <a:bodyPr>
              <a:spAutoFit/>
            </a:bodyPr>
            <a:lstStyle/>
            <a:p>
              <a:pPr marL="0" lvl="1" algn="ctr" eaLnBrk="0" hangingPunct="0">
                <a:lnSpc>
                  <a:spcPct val="90000"/>
                </a:lnSpc>
                <a:spcAft>
                  <a:spcPts val="585"/>
                </a:spcAft>
                <a:buClr>
                  <a:schemeClr val="tx2"/>
                </a:buClr>
                <a:buSzPct val="100000"/>
                <a:defRPr/>
              </a:pPr>
              <a:r>
                <a:rPr lang="en-US" sz="1000" kern="0" dirty="0">
                  <a:solidFill>
                    <a:schemeClr val="bg1"/>
                  </a:solidFill>
                  <a:latin typeface="Segoe UI" pitchFamily="34" charset="0"/>
                </a:rPr>
                <a:t>Network Admin</a:t>
              </a:r>
            </a:p>
          </p:txBody>
        </p:sp>
      </p:grpSp>
      <p:cxnSp>
        <p:nvCxnSpPr>
          <p:cNvPr id="159" name="Straight Arrow Connector 158"/>
          <p:cNvCxnSpPr/>
          <p:nvPr/>
        </p:nvCxnSpPr>
        <p:spPr>
          <a:xfrm flipH="1">
            <a:off x="3349549" y="3338783"/>
            <a:ext cx="555538" cy="0"/>
          </a:xfrm>
          <a:prstGeom prst="straightConnector1">
            <a:avLst/>
          </a:prstGeom>
          <a:ln w="12700">
            <a:solidFill>
              <a:schemeClr val="bg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0" name="Straight Arrow Connector 159"/>
          <p:cNvCxnSpPr>
            <a:endCxn id="173" idx="1"/>
          </p:cNvCxnSpPr>
          <p:nvPr/>
        </p:nvCxnSpPr>
        <p:spPr>
          <a:xfrm flipV="1">
            <a:off x="3349548" y="2852903"/>
            <a:ext cx="1040699" cy="8900"/>
          </a:xfrm>
          <a:prstGeom prst="straightConnector1">
            <a:avLst/>
          </a:prstGeom>
          <a:ln w="12700">
            <a:solidFill>
              <a:schemeClr val="bg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73" name="Picture 61" descr="MOM-Icon-Triangle-webservice.png"/>
          <p:cNvPicPr>
            <a:picLocks noChangeAspect="1"/>
          </p:cNvPicPr>
          <p:nvPr/>
        </p:nvPicPr>
        <p:blipFill>
          <a:blip r:embed="rId23" cstate="screen">
            <a:extLst>
              <a:ext uri="{28A0092B-C50C-407E-A947-70E740481C1C}">
                <a14:useLocalDpi xmlns:a14="http://schemas.microsoft.com/office/drawing/2010/main"/>
              </a:ext>
            </a:extLst>
          </a:blip>
          <a:srcRect/>
          <a:stretch>
            <a:fillRect/>
          </a:stretch>
        </p:blipFill>
        <p:spPr bwMode="auto">
          <a:xfrm>
            <a:off x="4390247" y="2666944"/>
            <a:ext cx="371404" cy="371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 name="Picture 3" descr="c:\users\eva.ADI\Desktop\DVD36\DVD_ART36\Artwork_Imagery\Hardware Photos\OEM HW\Windows Mobile devices (cell phone, pda)\Smartphone cell phones\HTC Touch Diamond 2 - Windows Mobile 6.5 screen.png"/>
          <p:cNvPicPr>
            <a:picLocks noChangeAspect="1" noChangeArrowheads="1"/>
          </p:cNvPicPr>
          <p:nvPr/>
        </p:nvPicPr>
        <p:blipFill>
          <a:blip r:embed="rId24" cstate="screen">
            <a:extLst>
              <a:ext uri="{28A0092B-C50C-407E-A947-70E740481C1C}">
                <a14:useLocalDpi xmlns:a14="http://schemas.microsoft.com/office/drawing/2010/main"/>
              </a:ext>
            </a:extLst>
          </a:blip>
          <a:srcRect/>
          <a:stretch>
            <a:fillRect/>
          </a:stretch>
        </p:blipFill>
        <p:spPr bwMode="auto">
          <a:xfrm>
            <a:off x="6984410" y="2168900"/>
            <a:ext cx="278679" cy="62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 name="Slide Number Placeholder 3"/>
          <p:cNvSpPr>
            <a:spLocks noGrp="1"/>
          </p:cNvSpPr>
          <p:nvPr>
            <p:ph type="sldNum" sz="quarter" idx="4"/>
          </p:nvPr>
        </p:nvSpPr>
        <p:spPr>
          <a:xfrm>
            <a:off x="449909" y="6365985"/>
            <a:ext cx="242070" cy="199571"/>
          </a:xfrm>
        </p:spPr>
        <p:txBody>
          <a:bodyPr/>
          <a:lstStyle/>
          <a:p>
            <a:fld id="{02B51FD2-AF65-4559-B5BB-AE7FBFFEA02E}" type="slidenum">
              <a:rPr lang="en-US" smtClean="0">
                <a:latin typeface="Verdana" pitchFamily="34" charset="0"/>
                <a:cs typeface="Verdana" pitchFamily="34" charset="0"/>
              </a:rPr>
              <a:pPr/>
              <a:t>19</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88" name="Footer Placeholder 4"/>
          <p:cNvSpPr>
            <a:spLocks noGrp="1"/>
          </p:cNvSpPr>
          <p:nvPr>
            <p:ph type="ftr" sz="quarter" idx="3"/>
          </p:nvPr>
        </p:nvSpPr>
        <p:spPr>
          <a:xfrm>
            <a:off x="694038" y="6364388"/>
            <a:ext cx="2895600" cy="201168"/>
          </a:xfrm>
        </p:spPr>
        <p:txBody>
          <a:bodyPr/>
          <a:lstStyle/>
          <a:p>
            <a:r>
              <a:rPr lang="en-US" dirty="0"/>
              <a:t>Selling the Strategic Roadmap for Dynamic Datacenter Services</a:t>
            </a:r>
          </a:p>
        </p:txBody>
      </p:sp>
    </p:spTree>
    <p:extLst>
      <p:ext uri="{BB962C8B-B14F-4D97-AF65-F5344CB8AC3E}">
        <p14:creationId xmlns:p14="http://schemas.microsoft.com/office/powerpoint/2010/main" val="2853896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Platform and Integration</a:t>
            </a:r>
          </a:p>
        </p:txBody>
      </p:sp>
      <p:sp>
        <p:nvSpPr>
          <p:cNvPr id="3" name="Content Placeholder 2"/>
          <p:cNvSpPr>
            <a:spLocks noGrp="1"/>
          </p:cNvSpPr>
          <p:nvPr>
            <p:ph idx="1"/>
          </p:nvPr>
        </p:nvSpPr>
        <p:spPr>
          <a:xfrm>
            <a:off x="455613" y="1600200"/>
            <a:ext cx="8363938" cy="1298817"/>
          </a:xfrm>
        </p:spPr>
        <p:txBody>
          <a:bodyPr/>
          <a:lstStyle/>
          <a:p>
            <a:pPr>
              <a:lnSpc>
                <a:spcPct val="90000"/>
              </a:lnSpc>
              <a:spcBef>
                <a:spcPts val="600"/>
              </a:spcBef>
            </a:pPr>
            <a:r>
              <a:rPr lang="en-US" dirty="0"/>
              <a:t>Scalable and flexible foundation for your </a:t>
            </a:r>
            <a:r>
              <a:rPr lang="en-US" dirty="0" smtClean="0"/>
              <a:t>applications</a:t>
            </a:r>
          </a:p>
          <a:p>
            <a:pPr marL="237744" lvl="1" indent="-237744">
              <a:lnSpc>
                <a:spcPct val="90000"/>
              </a:lnSpc>
              <a:spcBef>
                <a:spcPts val="1000"/>
              </a:spcBef>
              <a:buFont typeface="Arial" pitchFamily="34" charset="0"/>
              <a:buChar char="•"/>
            </a:pPr>
            <a:r>
              <a:rPr lang="en-US" dirty="0"/>
              <a:t>Flexibly integrate your existing IT investments</a:t>
            </a:r>
          </a:p>
          <a:p>
            <a:pPr marL="237744" lvl="1" indent="-237744">
              <a:lnSpc>
                <a:spcPct val="90000"/>
              </a:lnSpc>
              <a:spcBef>
                <a:spcPts val="1000"/>
              </a:spcBef>
              <a:buFont typeface="Arial" pitchFamily="34" charset="0"/>
              <a:buChar char="•"/>
            </a:pPr>
            <a:r>
              <a:rPr lang="en-US" dirty="0"/>
              <a:t>Ensure application availability, security</a:t>
            </a:r>
          </a:p>
          <a:p>
            <a:pPr marL="237744" lvl="1" indent="-237744">
              <a:lnSpc>
                <a:spcPct val="90000"/>
              </a:lnSpc>
              <a:spcBef>
                <a:spcPts val="1000"/>
              </a:spcBef>
              <a:buFont typeface="Arial" pitchFamily="34" charset="0"/>
              <a:buChar char="•"/>
            </a:pPr>
            <a:r>
              <a:rPr lang="en-US" dirty="0"/>
              <a:t>Reduce operational costs at all </a:t>
            </a:r>
            <a:r>
              <a:rPr lang="en-US" dirty="0" smtClean="0"/>
              <a:t>levels</a:t>
            </a:r>
            <a:endParaRPr lang="en-US" dirty="0"/>
          </a:p>
        </p:txBody>
      </p:sp>
      <p:sp>
        <p:nvSpPr>
          <p:cNvPr id="4" name="Slide Number Placeholder 3"/>
          <p:cNvSpPr>
            <a:spLocks noGrp="1"/>
          </p:cNvSpPr>
          <p:nvPr>
            <p:ph type="sldNum" sz="quarter" idx="4"/>
          </p:nvPr>
        </p:nvSpPr>
        <p:spPr/>
        <p:txBody>
          <a:bodyPr/>
          <a:lstStyle/>
          <a:p>
            <a:fld id="{02B51FD2-AF65-4559-B5BB-AE7FBFFEA02E}" type="slidenum">
              <a:rPr lang="en-US" smtClean="0">
                <a:latin typeface="Verdana" pitchFamily="34" charset="0"/>
                <a:cs typeface="Verdana" pitchFamily="34" charset="0"/>
              </a:rPr>
              <a:pPr/>
              <a:t>2</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5" name="Footer Placeholder 4"/>
          <p:cNvSpPr>
            <a:spLocks noGrp="1"/>
          </p:cNvSpPr>
          <p:nvPr>
            <p:ph type="ftr" sz="quarter" idx="3"/>
          </p:nvPr>
        </p:nvSpPr>
        <p:spPr/>
        <p:txBody>
          <a:bodyPr/>
          <a:lstStyle/>
          <a:p>
            <a:r>
              <a:rPr lang="en-US" dirty="0"/>
              <a:t>Selling the Strategic Roadmap</a:t>
            </a:r>
          </a:p>
        </p:txBody>
      </p:sp>
      <p:pic>
        <p:nvPicPr>
          <p:cNvPr id="6" name="Picture 2" descr="C:\Users\aliciat\Desktop\Events\MIX\ForMonicaRayOzzieKit\ForMonicaRayOzzieKit\Ray1970Pic\EDC data center more masked.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931394" y="171610"/>
            <a:ext cx="1734175" cy="110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bwMode="auto">
          <a:xfrm>
            <a:off x="6013071" y="3556833"/>
            <a:ext cx="2675317" cy="2377440"/>
          </a:xfrm>
          <a:prstGeom prst="rect">
            <a:avLst/>
          </a:prstGeom>
          <a:gradFill>
            <a:gsLst>
              <a:gs pos="0">
                <a:schemeClr val="bg2">
                  <a:alpha val="50000"/>
                </a:schemeClr>
              </a:gs>
              <a:gs pos="100000">
                <a:schemeClr val="bg2">
                  <a:alpha val="0"/>
                </a:schemeClr>
              </a:gs>
            </a:gsLst>
            <a:lin ang="5400000" scaled="0"/>
          </a:gradFill>
        </p:spPr>
        <p:txBody>
          <a:bodyPr lIns="91440" tIns="91440" rIns="91440" bIns="91440">
            <a:noAutofit/>
          </a:bodyPr>
          <a:lstStyle/>
          <a:p>
            <a:pPr marL="237744" lvl="1" indent="-237744">
              <a:lnSpc>
                <a:spcPct val="90000"/>
              </a:lnSpc>
              <a:spcBef>
                <a:spcPts val="600"/>
              </a:spcBef>
              <a:buClr>
                <a:schemeClr val="bg2"/>
              </a:buClr>
              <a:buSzPct val="90000"/>
              <a:buFont typeface="Arial" pitchFamily="34" charset="0"/>
              <a:buChar char="•"/>
              <a:defRPr/>
            </a:pPr>
            <a:r>
              <a:rPr lang="en-US" sz="1600" dirty="0">
                <a:gradFill>
                  <a:gsLst>
                    <a:gs pos="0">
                      <a:schemeClr val="tx1"/>
                    </a:gs>
                    <a:gs pos="86000">
                      <a:schemeClr val="tx1"/>
                    </a:gs>
                  </a:gsLst>
                  <a:lin ang="5400000" scaled="0"/>
                </a:gradFill>
              </a:rPr>
              <a:t>Integrate and service-</a:t>
            </a:r>
            <a:br>
              <a:rPr lang="en-US" sz="1600" dirty="0">
                <a:gradFill>
                  <a:gsLst>
                    <a:gs pos="0">
                      <a:schemeClr val="tx1"/>
                    </a:gs>
                    <a:gs pos="86000">
                      <a:schemeClr val="tx1"/>
                    </a:gs>
                  </a:gsLst>
                  <a:lin ang="5400000" scaled="0"/>
                </a:gradFill>
              </a:rPr>
            </a:br>
            <a:r>
              <a:rPr lang="en-US" sz="1600" dirty="0">
                <a:gradFill>
                  <a:gsLst>
                    <a:gs pos="0">
                      <a:schemeClr val="tx1"/>
                    </a:gs>
                    <a:gs pos="86000">
                      <a:schemeClr val="tx1"/>
                    </a:gs>
                  </a:gsLst>
                  <a:lin ang="5400000" scaled="0"/>
                </a:gradFill>
              </a:rPr>
              <a:t>enable your applications</a:t>
            </a:r>
          </a:p>
          <a:p>
            <a:pPr marL="237744" lvl="1" indent="-237744">
              <a:lnSpc>
                <a:spcPct val="90000"/>
              </a:lnSpc>
              <a:spcBef>
                <a:spcPts val="600"/>
              </a:spcBef>
              <a:buClr>
                <a:schemeClr val="bg2"/>
              </a:buClr>
              <a:buSzPct val="90000"/>
              <a:buFont typeface="Arial" pitchFamily="34" charset="0"/>
              <a:buChar char="•"/>
              <a:defRPr/>
            </a:pPr>
            <a:r>
              <a:rPr lang="en-US" sz="1600" dirty="0">
                <a:gradFill>
                  <a:gsLst>
                    <a:gs pos="0">
                      <a:schemeClr val="tx1"/>
                    </a:gs>
                    <a:gs pos="86000">
                      <a:schemeClr val="tx1"/>
                    </a:gs>
                  </a:gsLst>
                  <a:lin ang="5400000" scaled="0"/>
                </a:gradFill>
              </a:rPr>
              <a:t>Connect with customers</a:t>
            </a:r>
            <a:br>
              <a:rPr lang="en-US" sz="1600" dirty="0">
                <a:gradFill>
                  <a:gsLst>
                    <a:gs pos="0">
                      <a:schemeClr val="tx1"/>
                    </a:gs>
                    <a:gs pos="86000">
                      <a:schemeClr val="tx1"/>
                    </a:gs>
                  </a:gsLst>
                  <a:lin ang="5400000" scaled="0"/>
                </a:gradFill>
              </a:rPr>
            </a:br>
            <a:r>
              <a:rPr lang="en-US" sz="1600" dirty="0">
                <a:gradFill>
                  <a:gsLst>
                    <a:gs pos="0">
                      <a:schemeClr val="tx1"/>
                    </a:gs>
                    <a:gs pos="86000">
                      <a:schemeClr val="tx1"/>
                    </a:gs>
                  </a:gsLst>
                  <a:lin ang="5400000" scaled="0"/>
                </a:gradFill>
              </a:rPr>
              <a:t>and suppliers</a:t>
            </a:r>
          </a:p>
          <a:p>
            <a:pPr marL="237744" lvl="1" indent="-237744">
              <a:lnSpc>
                <a:spcPct val="90000"/>
              </a:lnSpc>
              <a:spcBef>
                <a:spcPts val="600"/>
              </a:spcBef>
              <a:buClr>
                <a:schemeClr val="bg2"/>
              </a:buClr>
              <a:buSzPct val="90000"/>
              <a:buFont typeface="Arial" pitchFamily="34" charset="0"/>
              <a:buChar char="•"/>
              <a:defRPr/>
            </a:pPr>
            <a:r>
              <a:rPr lang="en-US" sz="1600" dirty="0">
                <a:gradFill>
                  <a:gsLst>
                    <a:gs pos="0">
                      <a:schemeClr val="tx1"/>
                    </a:gs>
                    <a:gs pos="86000">
                      <a:schemeClr val="tx1"/>
                    </a:gs>
                  </a:gsLst>
                  <a:lin ang="5400000" scaled="0"/>
                </a:gradFill>
              </a:rPr>
              <a:t>Analyze and optimize your business processes</a:t>
            </a:r>
          </a:p>
        </p:txBody>
      </p:sp>
      <p:sp>
        <p:nvSpPr>
          <p:cNvPr id="9" name="TextBox 8"/>
          <p:cNvSpPr txBox="1"/>
          <p:nvPr/>
        </p:nvSpPr>
        <p:spPr bwMode="auto">
          <a:xfrm>
            <a:off x="3234342" y="3556833"/>
            <a:ext cx="2675317" cy="2377440"/>
          </a:xfrm>
          <a:prstGeom prst="rect">
            <a:avLst/>
          </a:prstGeom>
          <a:gradFill>
            <a:gsLst>
              <a:gs pos="0">
                <a:schemeClr val="bg2">
                  <a:alpha val="50000"/>
                </a:schemeClr>
              </a:gs>
              <a:gs pos="100000">
                <a:schemeClr val="bg2">
                  <a:alpha val="0"/>
                </a:schemeClr>
              </a:gs>
            </a:gsLst>
            <a:lin ang="5400000" scaled="0"/>
          </a:gradFill>
        </p:spPr>
        <p:txBody>
          <a:bodyPr lIns="91440" tIns="91440" rIns="91440" bIns="91440">
            <a:noAutofit/>
          </a:bodyPr>
          <a:lstStyle/>
          <a:p>
            <a:pPr marL="237744" lvl="1" indent="-237744">
              <a:lnSpc>
                <a:spcPct val="90000"/>
              </a:lnSpc>
              <a:spcBef>
                <a:spcPts val="600"/>
              </a:spcBef>
              <a:buClr>
                <a:schemeClr val="bg2"/>
              </a:buClr>
              <a:buSzPct val="90000"/>
              <a:buFont typeface="Arial" pitchFamily="34" charset="0"/>
              <a:buChar char="•"/>
              <a:tabLst>
                <a:tab pos="256087" algn="l"/>
              </a:tabLst>
              <a:defRPr/>
            </a:pPr>
            <a:r>
              <a:rPr lang="en-US" sz="1600" dirty="0">
                <a:gradFill>
                  <a:gsLst>
                    <a:gs pos="0">
                      <a:schemeClr val="tx1"/>
                    </a:gs>
                    <a:gs pos="86000">
                      <a:schemeClr val="tx1"/>
                    </a:gs>
                  </a:gsLst>
                  <a:lin ang="5400000" scaled="0"/>
                </a:gradFill>
              </a:rPr>
              <a:t>Scale with confidence</a:t>
            </a:r>
            <a:br>
              <a:rPr lang="en-US" sz="1600" dirty="0">
                <a:gradFill>
                  <a:gsLst>
                    <a:gs pos="0">
                      <a:schemeClr val="tx1"/>
                    </a:gs>
                    <a:gs pos="86000">
                      <a:schemeClr val="tx1"/>
                    </a:gs>
                  </a:gsLst>
                  <a:lin ang="5400000" scaled="0"/>
                </a:gradFill>
              </a:rPr>
            </a:br>
            <a:r>
              <a:rPr lang="en-US" sz="1600" dirty="0">
                <a:gradFill>
                  <a:gsLst>
                    <a:gs pos="0">
                      <a:schemeClr val="tx1"/>
                    </a:gs>
                    <a:gs pos="86000">
                      <a:schemeClr val="tx1"/>
                    </a:gs>
                  </a:gsLst>
                  <a:lin ang="5400000" scaled="0"/>
                </a:gradFill>
              </a:rPr>
              <a:t>to support mission</a:t>
            </a:r>
            <a:br>
              <a:rPr lang="en-US" sz="1600" dirty="0">
                <a:gradFill>
                  <a:gsLst>
                    <a:gs pos="0">
                      <a:schemeClr val="tx1"/>
                    </a:gs>
                    <a:gs pos="86000">
                      <a:schemeClr val="tx1"/>
                    </a:gs>
                  </a:gsLst>
                  <a:lin ang="5400000" scaled="0"/>
                </a:gradFill>
              </a:rPr>
            </a:br>
            <a:r>
              <a:rPr lang="en-US" sz="1600" dirty="0">
                <a:gradFill>
                  <a:gsLst>
                    <a:gs pos="0">
                      <a:schemeClr val="tx1"/>
                    </a:gs>
                    <a:gs pos="86000">
                      <a:schemeClr val="tx1"/>
                    </a:gs>
                  </a:gsLst>
                  <a:lin ang="5400000" scaled="0"/>
                </a:gradFill>
              </a:rPr>
              <a:t>critical </a:t>
            </a:r>
            <a:r>
              <a:rPr lang="en-US" sz="1600" dirty="0" smtClean="0">
                <a:gradFill>
                  <a:gsLst>
                    <a:gs pos="0">
                      <a:schemeClr val="tx1"/>
                    </a:gs>
                    <a:gs pos="86000">
                      <a:schemeClr val="tx1"/>
                    </a:gs>
                  </a:gsLst>
                  <a:lin ang="5400000" scaled="0"/>
                </a:gradFill>
              </a:rPr>
              <a:t>applications</a:t>
            </a:r>
            <a:endParaRPr lang="en-US" sz="1600" dirty="0">
              <a:gradFill>
                <a:gsLst>
                  <a:gs pos="0">
                    <a:schemeClr val="tx1"/>
                  </a:gs>
                  <a:gs pos="86000">
                    <a:schemeClr val="tx1"/>
                  </a:gs>
                </a:gsLst>
                <a:lin ang="5400000" scaled="0"/>
              </a:gradFill>
            </a:endParaRPr>
          </a:p>
          <a:p>
            <a:pPr marL="237744" lvl="1" indent="-237744">
              <a:lnSpc>
                <a:spcPct val="90000"/>
              </a:lnSpc>
              <a:spcBef>
                <a:spcPts val="600"/>
              </a:spcBef>
              <a:buClr>
                <a:schemeClr val="bg2"/>
              </a:buClr>
              <a:buSzPct val="90000"/>
              <a:buFont typeface="Arial" pitchFamily="34" charset="0"/>
              <a:buChar char="•"/>
              <a:tabLst>
                <a:tab pos="256087" algn="l"/>
              </a:tabLst>
              <a:defRPr/>
            </a:pPr>
            <a:r>
              <a:rPr lang="en-US" sz="1600" dirty="0">
                <a:gradFill>
                  <a:gsLst>
                    <a:gs pos="0">
                      <a:schemeClr val="tx1"/>
                    </a:gs>
                    <a:gs pos="86000">
                      <a:schemeClr val="tx1"/>
                    </a:gs>
                  </a:gsLst>
                  <a:lin ang="5400000" scaled="0"/>
                </a:gradFill>
              </a:rPr>
              <a:t>Reduce costs through database compression</a:t>
            </a:r>
          </a:p>
          <a:p>
            <a:pPr marL="237744" lvl="1" indent="-237744">
              <a:lnSpc>
                <a:spcPct val="90000"/>
              </a:lnSpc>
              <a:spcBef>
                <a:spcPts val="600"/>
              </a:spcBef>
              <a:buClr>
                <a:schemeClr val="bg2"/>
              </a:buClr>
              <a:buSzPct val="90000"/>
              <a:buFont typeface="Arial" pitchFamily="34" charset="0"/>
              <a:buChar char="•"/>
              <a:tabLst>
                <a:tab pos="256087" algn="l"/>
              </a:tabLst>
              <a:defRPr/>
            </a:pPr>
            <a:r>
              <a:rPr lang="en-US" sz="1600" dirty="0">
                <a:gradFill>
                  <a:gsLst>
                    <a:gs pos="0">
                      <a:schemeClr val="tx1"/>
                    </a:gs>
                    <a:gs pos="86000">
                      <a:schemeClr val="tx1"/>
                    </a:gs>
                  </a:gsLst>
                  <a:lin ang="5400000" scaled="0"/>
                </a:gradFill>
              </a:rPr>
              <a:t>Manage resources</a:t>
            </a:r>
            <a:br>
              <a:rPr lang="en-US" sz="1600" dirty="0">
                <a:gradFill>
                  <a:gsLst>
                    <a:gs pos="0">
                      <a:schemeClr val="tx1"/>
                    </a:gs>
                    <a:gs pos="86000">
                      <a:schemeClr val="tx1"/>
                    </a:gs>
                  </a:gsLst>
                  <a:lin ang="5400000" scaled="0"/>
                </a:gradFill>
              </a:rPr>
            </a:br>
            <a:r>
              <a:rPr lang="en-US" sz="1600" dirty="0">
                <a:gradFill>
                  <a:gsLst>
                    <a:gs pos="0">
                      <a:schemeClr val="tx1"/>
                    </a:gs>
                    <a:gs pos="86000">
                      <a:schemeClr val="tx1"/>
                    </a:gs>
                  </a:gsLst>
                  <a:lin ang="5400000" scaled="0"/>
                </a:gradFill>
              </a:rPr>
              <a:t>to ensure system performance</a:t>
            </a:r>
          </a:p>
        </p:txBody>
      </p:sp>
      <p:sp>
        <p:nvSpPr>
          <p:cNvPr id="10" name="TextBox 9"/>
          <p:cNvSpPr txBox="1"/>
          <p:nvPr/>
        </p:nvSpPr>
        <p:spPr bwMode="auto">
          <a:xfrm>
            <a:off x="455613" y="3556833"/>
            <a:ext cx="2675317" cy="2377440"/>
          </a:xfrm>
          <a:prstGeom prst="rect">
            <a:avLst/>
          </a:prstGeom>
          <a:gradFill>
            <a:gsLst>
              <a:gs pos="0">
                <a:schemeClr val="bg2">
                  <a:alpha val="50000"/>
                </a:schemeClr>
              </a:gs>
              <a:gs pos="100000">
                <a:schemeClr val="bg2">
                  <a:alpha val="0"/>
                </a:schemeClr>
              </a:gs>
            </a:gsLst>
            <a:lin ang="5400000" scaled="0"/>
          </a:gradFill>
        </p:spPr>
        <p:txBody>
          <a:bodyPr lIns="91440" tIns="91440" rIns="91440" bIns="91440">
            <a:noAutofit/>
          </a:bodyPr>
          <a:lstStyle/>
          <a:p>
            <a:pPr marL="237744" lvl="1" indent="-237744">
              <a:lnSpc>
                <a:spcPct val="90000"/>
              </a:lnSpc>
              <a:spcBef>
                <a:spcPts val="600"/>
              </a:spcBef>
              <a:spcAft>
                <a:spcPts val="0"/>
              </a:spcAft>
              <a:buClr>
                <a:schemeClr val="bg2"/>
              </a:buClr>
              <a:buSzPct val="90000"/>
              <a:buFont typeface="Arial" pitchFamily="34" charset="0"/>
              <a:buChar char="•"/>
              <a:defRPr/>
            </a:pPr>
            <a:r>
              <a:rPr lang="en-US" sz="1600" dirty="0">
                <a:gradFill>
                  <a:gsLst>
                    <a:gs pos="0">
                      <a:schemeClr val="tx1"/>
                    </a:gs>
                    <a:gs pos="86000">
                      <a:schemeClr val="tx1"/>
                    </a:gs>
                  </a:gsLst>
                  <a:lin ang="5400000" scaled="0"/>
                </a:gradFill>
              </a:rPr>
              <a:t>High availability and</a:t>
            </a:r>
            <a:br>
              <a:rPr lang="en-US" sz="1600" dirty="0">
                <a:gradFill>
                  <a:gsLst>
                    <a:gs pos="0">
                      <a:schemeClr val="tx1"/>
                    </a:gs>
                    <a:gs pos="86000">
                      <a:schemeClr val="tx1"/>
                    </a:gs>
                  </a:gsLst>
                  <a:lin ang="5400000" scaled="0"/>
                </a:gradFill>
              </a:rPr>
            </a:br>
            <a:r>
              <a:rPr lang="en-US" sz="1600" dirty="0">
                <a:gradFill>
                  <a:gsLst>
                    <a:gs pos="0">
                      <a:schemeClr val="tx1"/>
                    </a:gs>
                    <a:gs pos="86000">
                      <a:schemeClr val="tx1"/>
                    </a:gs>
                  </a:gsLst>
                  <a:lin ang="5400000" scaled="0"/>
                </a:gradFill>
              </a:rPr>
              <a:t>failover capability</a:t>
            </a:r>
          </a:p>
          <a:p>
            <a:pPr marL="237744" lvl="1" indent="-237744">
              <a:lnSpc>
                <a:spcPct val="90000"/>
              </a:lnSpc>
              <a:spcBef>
                <a:spcPts val="600"/>
              </a:spcBef>
              <a:buClr>
                <a:schemeClr val="bg2"/>
              </a:buClr>
              <a:buSzPct val="90000"/>
              <a:buFont typeface="Arial" pitchFamily="34" charset="0"/>
              <a:buChar char="•"/>
              <a:defRPr/>
            </a:pPr>
            <a:r>
              <a:rPr lang="en-US" sz="1600" dirty="0">
                <a:gradFill>
                  <a:gsLst>
                    <a:gs pos="0">
                      <a:schemeClr val="tx1"/>
                    </a:gs>
                    <a:gs pos="86000">
                      <a:schemeClr val="tx1"/>
                    </a:gs>
                  </a:gsLst>
                  <a:lin ang="5400000" scaled="0"/>
                </a:gradFill>
              </a:rPr>
              <a:t>Advanced virtualization</a:t>
            </a:r>
            <a:br>
              <a:rPr lang="en-US" sz="1600" dirty="0">
                <a:gradFill>
                  <a:gsLst>
                    <a:gs pos="0">
                      <a:schemeClr val="tx1"/>
                    </a:gs>
                    <a:gs pos="86000">
                      <a:schemeClr val="tx1"/>
                    </a:gs>
                  </a:gsLst>
                  <a:lin ang="5400000" scaled="0"/>
                </a:gradFill>
              </a:rPr>
            </a:br>
            <a:r>
              <a:rPr lang="en-US" sz="1600" dirty="0">
                <a:gradFill>
                  <a:gsLst>
                    <a:gs pos="0">
                      <a:schemeClr val="tx1"/>
                    </a:gs>
                    <a:gs pos="86000">
                      <a:schemeClr val="tx1"/>
                    </a:gs>
                  </a:gsLst>
                  <a:lin ang="5400000" scaled="0"/>
                </a:gradFill>
              </a:rPr>
              <a:t>and management</a:t>
            </a:r>
          </a:p>
          <a:p>
            <a:pPr marL="237744" lvl="1" indent="-237744">
              <a:lnSpc>
                <a:spcPct val="90000"/>
              </a:lnSpc>
              <a:spcBef>
                <a:spcPts val="600"/>
              </a:spcBef>
              <a:buClr>
                <a:schemeClr val="bg2"/>
              </a:buClr>
              <a:buSzPct val="90000"/>
              <a:buFont typeface="Arial" pitchFamily="34" charset="0"/>
              <a:buChar char="•"/>
              <a:defRPr/>
            </a:pPr>
            <a:r>
              <a:rPr lang="en-US" sz="1600" dirty="0">
                <a:gradFill>
                  <a:gsLst>
                    <a:gs pos="0">
                      <a:schemeClr val="tx1"/>
                    </a:gs>
                    <a:gs pos="86000">
                      <a:schemeClr val="tx1"/>
                    </a:gs>
                  </a:gsLst>
                  <a:lin ang="5400000" scaled="0"/>
                </a:gradFill>
              </a:rPr>
              <a:t>Manage by policy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and best </a:t>
            </a:r>
            <a:r>
              <a:rPr lang="en-US" sz="1600" dirty="0">
                <a:gradFill>
                  <a:gsLst>
                    <a:gs pos="0">
                      <a:schemeClr val="tx1"/>
                    </a:gs>
                    <a:gs pos="86000">
                      <a:schemeClr val="tx1"/>
                    </a:gs>
                  </a:gsLst>
                  <a:lin ang="5400000" scaled="0"/>
                </a:gradFill>
              </a:rPr>
              <a:t>practices</a:t>
            </a:r>
          </a:p>
        </p:txBody>
      </p:sp>
      <p:sp>
        <p:nvSpPr>
          <p:cNvPr id="11" name="Rectangle 10"/>
          <p:cNvSpPr/>
          <p:nvPr/>
        </p:nvSpPr>
        <p:spPr bwMode="auto">
          <a:xfrm>
            <a:off x="455613" y="3152550"/>
            <a:ext cx="2675317" cy="411861"/>
          </a:xfrm>
          <a:prstGeom prst="rect">
            <a:avLst/>
          </a:prstGeom>
          <a:solidFill>
            <a:schemeClr val="accent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lIns="91440" tIns="0" rIns="91440" bIns="0" anchor="ctr"/>
          <a:lstStyle/>
          <a:p>
            <a:pPr algn="ctr" defTabSz="685739">
              <a:lnSpc>
                <a:spcPct val="90000"/>
              </a:lnSpc>
            </a:pPr>
            <a:endParaRPr lang="en-US" sz="1500" b="1" dirty="0">
              <a:gradFill>
                <a:gsLst>
                  <a:gs pos="0">
                    <a:schemeClr val="bg1"/>
                  </a:gs>
                  <a:gs pos="100000">
                    <a:schemeClr val="bg1"/>
                  </a:gs>
                </a:gsLst>
                <a:lin ang="16200000" scaled="0"/>
              </a:gradFill>
              <a:latin typeface="Segoe UI" pitchFamily="34" charset="0"/>
            </a:endParaRPr>
          </a:p>
        </p:txBody>
      </p:sp>
      <p:sp>
        <p:nvSpPr>
          <p:cNvPr id="12" name="Rectangle 11"/>
          <p:cNvSpPr/>
          <p:nvPr/>
        </p:nvSpPr>
        <p:spPr bwMode="auto">
          <a:xfrm>
            <a:off x="3234342" y="3152550"/>
            <a:ext cx="2675317" cy="411861"/>
          </a:xfrm>
          <a:prstGeom prst="rect">
            <a:avLst/>
          </a:prstGeom>
          <a:solidFill>
            <a:schemeClr val="accent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lIns="91440" tIns="0" rIns="91440" bIns="0" anchor="ctr"/>
          <a:lstStyle/>
          <a:p>
            <a:pPr algn="ctr" defTabSz="685739">
              <a:lnSpc>
                <a:spcPct val="90000"/>
              </a:lnSpc>
            </a:pPr>
            <a:endParaRPr lang="en-US" sz="1500" b="1" dirty="0">
              <a:gradFill>
                <a:gsLst>
                  <a:gs pos="0">
                    <a:schemeClr val="bg1"/>
                  </a:gs>
                  <a:gs pos="100000">
                    <a:schemeClr val="bg1"/>
                  </a:gs>
                </a:gsLst>
                <a:lin ang="16200000" scaled="0"/>
              </a:gradFill>
              <a:latin typeface="Segoe UI" pitchFamily="34" charset="0"/>
            </a:endParaRPr>
          </a:p>
        </p:txBody>
      </p:sp>
      <p:sp>
        <p:nvSpPr>
          <p:cNvPr id="13" name="Rectangle 12"/>
          <p:cNvSpPr/>
          <p:nvPr/>
        </p:nvSpPr>
        <p:spPr bwMode="auto">
          <a:xfrm>
            <a:off x="6013071" y="3152550"/>
            <a:ext cx="2675317" cy="411861"/>
          </a:xfrm>
          <a:prstGeom prst="rect">
            <a:avLst/>
          </a:prstGeom>
          <a:solidFill>
            <a:schemeClr val="accent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lIns="91440" tIns="0" rIns="91440" bIns="0" anchor="ctr"/>
          <a:lstStyle/>
          <a:p>
            <a:pPr algn="ctr" defTabSz="685739">
              <a:lnSpc>
                <a:spcPct val="90000"/>
              </a:lnSpc>
            </a:pPr>
            <a:endParaRPr lang="en-US" sz="1500" b="1" dirty="0">
              <a:gradFill>
                <a:gsLst>
                  <a:gs pos="0">
                    <a:schemeClr val="bg1"/>
                  </a:gs>
                  <a:gs pos="100000">
                    <a:schemeClr val="bg1"/>
                  </a:gs>
                </a:gsLst>
                <a:lin ang="16200000" scaled="0"/>
              </a:gradFill>
              <a:latin typeface="Segoe UI" pitchFamily="34" charset="0"/>
            </a:endParaRPr>
          </a:p>
        </p:txBody>
      </p:sp>
      <p:pic>
        <p:nvPicPr>
          <p:cNvPr id="14" name="Picture 4" descr="C:\Users\marklin\Documents\Presentation_goodies\APP PLAT LOGOS\BizTalkSvr09_h_rgb_r.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502005" y="3207383"/>
            <a:ext cx="1697449" cy="302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86" descr="SQL08r2_h_rgb_r.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752685" y="3199589"/>
            <a:ext cx="1638631" cy="30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6" descr="C:\Users\marklin\Documents\Presentation_goodies\APP PLAT LOGOS\WS08-R2_h_rgb_r.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43551" y="3218770"/>
            <a:ext cx="1899441" cy="265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754242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US" smtClean="0"/>
              <a:t>Automating and Managing People Processes With Service Manager</a:t>
            </a:r>
            <a:endParaRPr lang="en-US" dirty="0"/>
          </a:p>
        </p:txBody>
      </p:sp>
      <p:pic>
        <p:nvPicPr>
          <p:cNvPr id="68" name="Picture 77" descr="C:\Users\jeff.alldridge\Documents\Version Cue\APO - Enterprise Architecture\Presentation Graphics\Vince-Smile.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967300" y="1863428"/>
            <a:ext cx="761778" cy="760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Picture 92" descr="C:\Users\jeff.alldridge\Documents\Version Cue\APO - Enterprise Architecture\Presentation Graphics\MSB08_Amelia_0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69183" y="1761205"/>
            <a:ext cx="712160" cy="110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Picture 90" descr="C:\Users\jeff.alldridge\Documents\Version Cue\APO - Enterprise Architecture\Presentation Graphics\MSB08_Amelia_0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222433" y="1815561"/>
            <a:ext cx="607015" cy="698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91" descr="C:\Users\jeff.alldridge\Documents\Version Cue\APO - Enterprise Architecture\Presentation Graphics\MSB08_Amelia_0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2816283" y="1796254"/>
            <a:ext cx="631038" cy="949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 name="Picture 94" descr="C:\Users\jeff.alldridge\Documents\Version Cue\APO - Enterprise Architecture\Presentation Graphics\MSB08_Amelia_02.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474389" y="1647301"/>
            <a:ext cx="875607" cy="1136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 name="Picture 75" descr="UX-Blend.png"/>
          <p:cNvPicPr>
            <a:picLocks noChangeAspect="1"/>
          </p:cNvPicPr>
          <p:nvPr/>
        </p:nvPicPr>
        <p:blipFill>
          <a:blip r:embed="rId8">
            <a:lum bright="-30000" contrast="44000"/>
            <a:extLst>
              <a:ext uri="{28A0092B-C50C-407E-A947-70E740481C1C}">
                <a14:useLocalDpi xmlns:a14="http://schemas.microsoft.com/office/drawing/2010/main"/>
              </a:ext>
            </a:extLst>
          </a:blip>
          <a:srcRect/>
          <a:stretch>
            <a:fillRect/>
          </a:stretch>
        </p:blipFill>
        <p:spPr bwMode="auto">
          <a:xfrm>
            <a:off x="1080297" y="2628941"/>
            <a:ext cx="6983406" cy="221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 name="Picture 117" descr="Untitled-1.png"/>
          <p:cNvPicPr>
            <a:picLocks noChangeAspect="1"/>
          </p:cNvPicPr>
          <p:nvPr/>
        </p:nvPicPr>
        <p:blipFill>
          <a:blip r:embed="rId9">
            <a:duotone>
              <a:schemeClr val="accent2">
                <a:shade val="45000"/>
                <a:satMod val="135000"/>
              </a:schemeClr>
              <a:prstClr val="white"/>
            </a:duotone>
          </a:blip>
          <a:stretch>
            <a:fillRect/>
          </a:stretch>
        </p:blipFill>
        <p:spPr>
          <a:xfrm>
            <a:off x="2090485" y="3212518"/>
            <a:ext cx="4971186" cy="1546625"/>
          </a:xfrm>
          <a:prstGeom prst="rect">
            <a:avLst/>
          </a:prstGeom>
          <a:noFill/>
          <a:ln>
            <a:noFill/>
          </a:ln>
          <a:effectLst>
            <a:outerShdw blurRad="50800" dist="38100" dir="5400000" algn="t" rotWithShape="0">
              <a:prstClr val="black">
                <a:alpha val="40000"/>
              </a:prstClr>
            </a:outerShdw>
          </a:effectLst>
        </p:spPr>
      </p:pic>
      <p:sp>
        <p:nvSpPr>
          <p:cNvPr id="119" name="TextBox 25"/>
          <p:cNvSpPr txBox="1"/>
          <p:nvPr/>
        </p:nvSpPr>
        <p:spPr>
          <a:xfrm>
            <a:off x="2491655" y="3855150"/>
            <a:ext cx="4213320" cy="765047"/>
          </a:xfrm>
          <a:prstGeom prst="rect">
            <a:avLst/>
          </a:prstGeom>
          <a:noFill/>
          <a:effectLst/>
        </p:spPr>
        <p:txBody>
          <a:bodyPr spcFirstLastPara="1" wrap="none" lIns="118872" tIns="59436" rIns="118872" bIns="59436">
            <a:prstTxWarp prst="textArchDown">
              <a:avLst>
                <a:gd name="adj" fmla="val 437231"/>
              </a:avLst>
            </a:prstTxWarp>
            <a:spAutoFit/>
          </a:bodyPr>
          <a:lstStyle/>
          <a:p>
            <a:pPr algn="ctr" defTabSz="1069879">
              <a:lnSpc>
                <a:spcPct val="75000"/>
              </a:lnSpc>
              <a:defRPr/>
            </a:pPr>
            <a:r>
              <a:rPr lang="en-US" b="1" dirty="0">
                <a:ln w="9525" cmpd="sng">
                  <a:noFill/>
                  <a:prstDash val="solid"/>
                </a:ln>
                <a:solidFill>
                  <a:schemeClr val="bg1"/>
                </a:solidFill>
                <a:effectLst/>
              </a:rPr>
              <a:t>SERVICE MANAGER PLATFORM</a:t>
            </a:r>
          </a:p>
        </p:txBody>
      </p:sp>
      <p:sp>
        <p:nvSpPr>
          <p:cNvPr id="120" name="Rounded Rectangle 119"/>
          <p:cNvSpPr/>
          <p:nvPr/>
        </p:nvSpPr>
        <p:spPr>
          <a:xfrm>
            <a:off x="2495528" y="4809535"/>
            <a:ext cx="4161101" cy="881003"/>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a:lstStyle/>
          <a:p>
            <a:pPr algn="ctr">
              <a:defRPr/>
            </a:pPr>
            <a:r>
              <a:rPr lang="en-US" sz="1500" b="1" dirty="0">
                <a:solidFill>
                  <a:schemeClr val="bg1"/>
                </a:solidFill>
              </a:rPr>
              <a:t>CONNECTORS</a:t>
            </a:r>
            <a:endParaRPr lang="en-US" sz="1500" dirty="0">
              <a:solidFill>
                <a:schemeClr val="bg1"/>
              </a:solidFill>
            </a:endParaRPr>
          </a:p>
        </p:txBody>
      </p:sp>
      <p:grpSp>
        <p:nvGrpSpPr>
          <p:cNvPr id="121" name="Group 68"/>
          <p:cNvGrpSpPr>
            <a:grpSpLocks/>
          </p:cNvGrpSpPr>
          <p:nvPr/>
        </p:nvGrpSpPr>
        <p:grpSpPr bwMode="auto">
          <a:xfrm>
            <a:off x="2192001" y="3410129"/>
            <a:ext cx="643780" cy="641572"/>
            <a:chOff x="1771629" y="3453205"/>
            <a:chExt cx="776168" cy="772022"/>
          </a:xfrm>
        </p:grpSpPr>
        <p:sp>
          <p:nvSpPr>
            <p:cNvPr id="157" name="Text Box 77"/>
            <p:cNvSpPr txBox="1">
              <a:spLocks noChangeArrowheads="1"/>
            </p:cNvSpPr>
            <p:nvPr/>
          </p:nvSpPr>
          <p:spPr bwMode="auto">
            <a:xfrm>
              <a:off x="1771629" y="3977926"/>
              <a:ext cx="776168" cy="247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defTabSz="912813" eaLnBrk="0" hangingPunct="0">
                <a:defRPr sz="3200">
                  <a:solidFill>
                    <a:schemeClr val="tx2"/>
                  </a:solidFill>
                  <a:latin typeface="Tahoma" pitchFamily="34" charset="0"/>
                </a:defRPr>
              </a:lvl1pPr>
              <a:lvl2pPr marL="742950" indent="-285750" defTabSz="912813" eaLnBrk="0" hangingPunct="0">
                <a:defRPr sz="3200">
                  <a:solidFill>
                    <a:schemeClr val="tx2"/>
                  </a:solidFill>
                  <a:latin typeface="Tahoma" pitchFamily="34" charset="0"/>
                </a:defRPr>
              </a:lvl2pPr>
              <a:lvl3pPr marL="1143000" indent="-228600" defTabSz="912813" eaLnBrk="0" hangingPunct="0">
                <a:defRPr sz="3200">
                  <a:solidFill>
                    <a:schemeClr val="tx2"/>
                  </a:solidFill>
                  <a:latin typeface="Tahoma" pitchFamily="34" charset="0"/>
                </a:defRPr>
              </a:lvl3pPr>
              <a:lvl4pPr marL="1600200" indent="-228600" defTabSz="912813" eaLnBrk="0" hangingPunct="0">
                <a:defRPr sz="3200">
                  <a:solidFill>
                    <a:schemeClr val="tx2"/>
                  </a:solidFill>
                  <a:latin typeface="Tahoma" pitchFamily="34" charset="0"/>
                </a:defRPr>
              </a:lvl4pPr>
              <a:lvl5pPr marL="2057400" indent="-228600" defTabSz="912813" eaLnBrk="0" hangingPunct="0">
                <a:defRPr sz="3200">
                  <a:solidFill>
                    <a:schemeClr val="tx2"/>
                  </a:solidFill>
                  <a:latin typeface="Tahoma" pitchFamily="34" charset="0"/>
                </a:defRPr>
              </a:lvl5pPr>
              <a:lvl6pPr marL="2514600" indent="-228600" algn="ctr" defTabSz="912813"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12813"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12813"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12813" eaLnBrk="0" fontAlgn="base" hangingPunct="0">
                <a:lnSpc>
                  <a:spcPct val="80000"/>
                </a:lnSpc>
                <a:spcBef>
                  <a:spcPct val="0"/>
                </a:spcBef>
                <a:spcAft>
                  <a:spcPct val="0"/>
                </a:spcAft>
                <a:defRPr sz="3200">
                  <a:solidFill>
                    <a:schemeClr val="tx2"/>
                  </a:solidFill>
                  <a:latin typeface="Tahoma" pitchFamily="34" charset="0"/>
                </a:defRPr>
              </a:lvl9pPr>
            </a:lstStyle>
            <a:p>
              <a:pPr algn="ctr"/>
              <a:r>
                <a:rPr lang="en-US" sz="1000" dirty="0">
                  <a:solidFill>
                    <a:schemeClr val="bg1"/>
                  </a:solidFill>
                  <a:latin typeface="+mn-lt"/>
                </a:rPr>
                <a:t>Portal</a:t>
              </a:r>
            </a:p>
            <a:p>
              <a:pPr algn="ctr"/>
              <a:endParaRPr lang="en-US" sz="1000" dirty="0">
                <a:solidFill>
                  <a:schemeClr val="bg1"/>
                </a:solidFill>
                <a:latin typeface="+mn-lt"/>
              </a:endParaRPr>
            </a:p>
          </p:txBody>
        </p:sp>
        <p:pic>
          <p:nvPicPr>
            <p:cNvPr id="158" name="Picture 157" descr="15.png"/>
            <p:cNvPicPr>
              <a:picLocks noChangeAspect="1"/>
            </p:cNvPicPr>
            <p:nvPr/>
          </p:nvPicPr>
          <p:blipFill>
            <a:blip r:embed="rId10" cstate="screen">
              <a:grayscl/>
              <a:extLst>
                <a:ext uri="{28A0092B-C50C-407E-A947-70E740481C1C}">
                  <a14:useLocalDpi xmlns:a14="http://schemas.microsoft.com/office/drawing/2010/main"/>
                </a:ext>
              </a:extLst>
            </a:blip>
            <a:srcRect t="17500"/>
            <a:stretch>
              <a:fillRect/>
            </a:stretch>
          </p:blipFill>
          <p:spPr bwMode="auto">
            <a:xfrm>
              <a:off x="1871449" y="3453205"/>
              <a:ext cx="650774" cy="515210"/>
            </a:xfrm>
            <a:prstGeom prst="rect">
              <a:avLst/>
            </a:prstGeom>
            <a:effectLst>
              <a:outerShdw blurRad="76200" dir="18900000" sy="23000" kx="-1200000" algn="bl" rotWithShape="0">
                <a:prstClr val="black">
                  <a:alpha val="20000"/>
                </a:prstClr>
              </a:outerShdw>
            </a:effectLst>
          </p:spPr>
        </p:pic>
      </p:grpSp>
      <p:grpSp>
        <p:nvGrpSpPr>
          <p:cNvPr id="122" name="Group 74"/>
          <p:cNvGrpSpPr>
            <a:grpSpLocks/>
          </p:cNvGrpSpPr>
          <p:nvPr/>
        </p:nvGrpSpPr>
        <p:grpSpPr bwMode="auto">
          <a:xfrm>
            <a:off x="3356818" y="2880162"/>
            <a:ext cx="1308449" cy="732880"/>
            <a:chOff x="3591817" y="2860108"/>
            <a:chExt cx="1132399" cy="633394"/>
          </a:xfrm>
          <a:effectLst>
            <a:outerShdw blurRad="63500" sx="102000" sy="102000" algn="ctr" rotWithShape="0">
              <a:prstClr val="black">
                <a:alpha val="40000"/>
              </a:prstClr>
            </a:outerShdw>
          </a:effectLst>
        </p:grpSpPr>
        <p:sp>
          <p:nvSpPr>
            <p:cNvPr id="153" name="TextBox 119"/>
            <p:cNvSpPr txBox="1">
              <a:spLocks noChangeArrowheads="1"/>
            </p:cNvSpPr>
            <p:nvPr/>
          </p:nvSpPr>
          <p:spPr bwMode="auto">
            <a:xfrm>
              <a:off x="3591817" y="3360504"/>
              <a:ext cx="1132399" cy="132998"/>
            </a:xfrm>
            <a:prstGeom prst="rect">
              <a:avLst/>
            </a:prstGeom>
            <a:noFill/>
            <a:ln w="9525">
              <a:noFill/>
              <a:miter lim="800000"/>
              <a:headEnd/>
              <a:tailEnd/>
            </a:ln>
            <a:effectLst/>
          </p:spPr>
          <p:txBody>
            <a:bodyPr lIns="0" tIns="0" rIns="0" bIns="0">
              <a:spAutoFit/>
            </a:bodyPr>
            <a:lstStyle/>
            <a:p>
              <a:pPr algn="ctr" defTabSz="912813" eaLnBrk="0" hangingPunct="0">
                <a:spcBef>
                  <a:spcPct val="20000"/>
                </a:spcBef>
                <a:defRPr/>
              </a:pPr>
              <a:r>
                <a:rPr lang="en-US" sz="1000" dirty="0">
                  <a:solidFill>
                    <a:schemeClr val="bg1"/>
                  </a:solidFill>
                </a:rPr>
                <a:t>Incident and Problem</a:t>
              </a:r>
            </a:p>
          </p:txBody>
        </p:sp>
        <p:grpSp>
          <p:nvGrpSpPr>
            <p:cNvPr id="154" name="Group 67"/>
            <p:cNvGrpSpPr>
              <a:grpSpLocks/>
            </p:cNvGrpSpPr>
            <p:nvPr/>
          </p:nvGrpSpPr>
          <p:grpSpPr bwMode="auto">
            <a:xfrm>
              <a:off x="3777684" y="2860108"/>
              <a:ext cx="659112" cy="514213"/>
              <a:chOff x="3537870" y="1808082"/>
              <a:chExt cx="810353" cy="632657"/>
            </a:xfrm>
          </p:grpSpPr>
          <p:pic>
            <p:nvPicPr>
              <p:cNvPr id="155" name="Picture 154" descr="112.png"/>
              <p:cNvPicPr>
                <a:picLocks noChangeAspect="1"/>
              </p:cNvPicPr>
              <p:nvPr/>
            </p:nvPicPr>
            <p:blipFill>
              <a:blip r:embed="rId11" cstate="screen">
                <a:extLst>
                  <a:ext uri="{28A0092B-C50C-407E-A947-70E740481C1C}">
                    <a14:useLocalDpi xmlns:a14="http://schemas.microsoft.com/office/drawing/2010/main"/>
                  </a:ext>
                </a:extLst>
              </a:blip>
              <a:srcRect b="5998"/>
              <a:stretch>
                <a:fillRect/>
              </a:stretch>
            </p:blipFill>
            <p:spPr>
              <a:xfrm>
                <a:off x="3678464" y="1808082"/>
                <a:ext cx="669759" cy="628752"/>
              </a:xfrm>
              <a:prstGeom prst="rect">
                <a:avLst/>
              </a:prstGeom>
              <a:effectLst>
                <a:outerShdw blurRad="76200" dir="18900000" sy="23000" kx="-1200000" algn="bl" rotWithShape="0">
                  <a:prstClr val="black">
                    <a:alpha val="20000"/>
                  </a:prstClr>
                </a:outerShdw>
              </a:effectLst>
            </p:spPr>
          </p:pic>
          <p:pic>
            <p:nvPicPr>
              <p:cNvPr id="156" name="Picture 155" descr="52.png"/>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bwMode="auto">
              <a:xfrm>
                <a:off x="3537870" y="2056069"/>
                <a:ext cx="400293" cy="384670"/>
              </a:xfrm>
              <a:prstGeom prst="rect">
                <a:avLst/>
              </a:prstGeom>
              <a:noFill/>
              <a:ln>
                <a:noFill/>
              </a:ln>
              <a:effectLst>
                <a:outerShdw blurRad="76200" dir="18900000" sy="23000" kx="-1200000" algn="bl" rotWithShape="0">
                  <a:prstClr val="black">
                    <a:alpha val="20000"/>
                  </a:prstClr>
                </a:outerShdw>
              </a:effectLst>
            </p:spPr>
          </p:pic>
        </p:grpSp>
      </p:grpSp>
      <p:grpSp>
        <p:nvGrpSpPr>
          <p:cNvPr id="123" name="Group 72"/>
          <p:cNvGrpSpPr>
            <a:grpSpLocks/>
          </p:cNvGrpSpPr>
          <p:nvPr/>
        </p:nvGrpSpPr>
        <p:grpSpPr bwMode="auto">
          <a:xfrm>
            <a:off x="6240161" y="3304734"/>
            <a:ext cx="821508" cy="644207"/>
            <a:chOff x="6243961" y="3408160"/>
            <a:chExt cx="990287" cy="776828"/>
          </a:xfrm>
        </p:grpSpPr>
        <p:sp>
          <p:nvSpPr>
            <p:cNvPr id="151" name="Text Box 74"/>
            <p:cNvSpPr txBox="1">
              <a:spLocks noChangeArrowheads="1"/>
            </p:cNvSpPr>
            <p:nvPr/>
          </p:nvSpPr>
          <p:spPr bwMode="auto">
            <a:xfrm>
              <a:off x="6243961" y="3951464"/>
              <a:ext cx="990287" cy="233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defTabSz="912813" eaLnBrk="0" hangingPunct="0">
                <a:defRPr sz="3200">
                  <a:solidFill>
                    <a:schemeClr val="tx2"/>
                  </a:solidFill>
                  <a:latin typeface="Tahoma" pitchFamily="34" charset="0"/>
                </a:defRPr>
              </a:lvl1pPr>
              <a:lvl2pPr marL="742950" indent="-285750" defTabSz="912813" eaLnBrk="0" hangingPunct="0">
                <a:defRPr sz="3200">
                  <a:solidFill>
                    <a:schemeClr val="tx2"/>
                  </a:solidFill>
                  <a:latin typeface="Tahoma" pitchFamily="34" charset="0"/>
                </a:defRPr>
              </a:lvl2pPr>
              <a:lvl3pPr marL="1143000" indent="-228600" defTabSz="912813" eaLnBrk="0" hangingPunct="0">
                <a:defRPr sz="3200">
                  <a:solidFill>
                    <a:schemeClr val="tx2"/>
                  </a:solidFill>
                  <a:latin typeface="Tahoma" pitchFamily="34" charset="0"/>
                </a:defRPr>
              </a:lvl3pPr>
              <a:lvl4pPr marL="1600200" indent="-228600" defTabSz="912813" eaLnBrk="0" hangingPunct="0">
                <a:defRPr sz="3200">
                  <a:solidFill>
                    <a:schemeClr val="tx2"/>
                  </a:solidFill>
                  <a:latin typeface="Tahoma" pitchFamily="34" charset="0"/>
                </a:defRPr>
              </a:lvl4pPr>
              <a:lvl5pPr marL="2057400" indent="-228600" defTabSz="912813" eaLnBrk="0" hangingPunct="0">
                <a:defRPr sz="3200">
                  <a:solidFill>
                    <a:schemeClr val="tx2"/>
                  </a:solidFill>
                  <a:latin typeface="Tahoma" pitchFamily="34" charset="0"/>
                </a:defRPr>
              </a:lvl5pPr>
              <a:lvl6pPr marL="2514600" indent="-228600" algn="ctr" defTabSz="912813"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12813"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12813"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12813" eaLnBrk="0" fontAlgn="base" hangingPunct="0">
                <a:lnSpc>
                  <a:spcPct val="80000"/>
                </a:lnSpc>
                <a:spcBef>
                  <a:spcPct val="0"/>
                </a:spcBef>
                <a:spcAft>
                  <a:spcPct val="0"/>
                </a:spcAft>
                <a:defRPr sz="3200">
                  <a:solidFill>
                    <a:schemeClr val="tx2"/>
                  </a:solidFill>
                  <a:latin typeface="Tahoma" pitchFamily="34" charset="0"/>
                </a:defRPr>
              </a:lvl9pPr>
            </a:lstStyle>
            <a:p>
              <a:pPr algn="ctr"/>
              <a:r>
                <a:rPr lang="en-US" sz="1000" dirty="0">
                  <a:solidFill>
                    <a:schemeClr val="bg1"/>
                  </a:solidFill>
                  <a:latin typeface="+mn-lt"/>
                </a:rPr>
                <a:t>Workflows</a:t>
              </a:r>
              <a:br>
                <a:rPr lang="en-US" sz="1000" dirty="0">
                  <a:solidFill>
                    <a:schemeClr val="bg1"/>
                  </a:solidFill>
                  <a:latin typeface="+mn-lt"/>
                </a:rPr>
              </a:br>
              <a:endParaRPr lang="en-US" sz="1000" dirty="0">
                <a:solidFill>
                  <a:schemeClr val="bg1"/>
                </a:solidFill>
                <a:latin typeface="+mn-lt"/>
              </a:endParaRPr>
            </a:p>
          </p:txBody>
        </p:sp>
        <p:pic>
          <p:nvPicPr>
            <p:cNvPr id="152" name="Picture 2" descr="C:\Users\mitchelld\Desktop\Icons\For DVD\_Real Vista Style\organigram 256.png"/>
            <p:cNvPicPr>
              <a:picLocks noChangeAspect="1" noChangeArrowheads="1"/>
            </p:cNvPicPr>
            <p:nvPr/>
          </p:nvPicPr>
          <p:blipFill>
            <a:blip r:embed="rId13" cstate="screen">
              <a:grayscl/>
              <a:extLst>
                <a:ext uri="{28A0092B-C50C-407E-A947-70E740481C1C}">
                  <a14:useLocalDpi xmlns:a14="http://schemas.microsoft.com/office/drawing/2010/main"/>
                </a:ext>
              </a:extLst>
            </a:blip>
            <a:srcRect/>
            <a:stretch>
              <a:fillRect/>
            </a:stretch>
          </p:blipFill>
          <p:spPr bwMode="auto">
            <a:xfrm>
              <a:off x="6481466" y="3408160"/>
              <a:ext cx="512789" cy="563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4" name="Group 67"/>
          <p:cNvGrpSpPr>
            <a:grpSpLocks/>
          </p:cNvGrpSpPr>
          <p:nvPr/>
        </p:nvGrpSpPr>
        <p:grpSpPr bwMode="auto">
          <a:xfrm>
            <a:off x="2697258" y="3576119"/>
            <a:ext cx="1195545" cy="737741"/>
            <a:chOff x="2460282" y="3322525"/>
            <a:chExt cx="1442688" cy="887271"/>
          </a:xfrm>
        </p:grpSpPr>
        <p:sp>
          <p:nvSpPr>
            <p:cNvPr id="149" name="Text Box 77"/>
            <p:cNvSpPr txBox="1">
              <a:spLocks noChangeArrowheads="1"/>
            </p:cNvSpPr>
            <p:nvPr/>
          </p:nvSpPr>
          <p:spPr bwMode="auto">
            <a:xfrm>
              <a:off x="2460282" y="3826345"/>
              <a:ext cx="1442688" cy="38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defTabSz="912813" eaLnBrk="0" hangingPunct="0">
                <a:defRPr sz="3200">
                  <a:solidFill>
                    <a:schemeClr val="tx2"/>
                  </a:solidFill>
                  <a:latin typeface="Tahoma" pitchFamily="34" charset="0"/>
                </a:defRPr>
              </a:lvl1pPr>
              <a:lvl2pPr marL="742950" indent="-285750" defTabSz="912813" eaLnBrk="0" hangingPunct="0">
                <a:defRPr sz="3200">
                  <a:solidFill>
                    <a:schemeClr val="tx2"/>
                  </a:solidFill>
                  <a:latin typeface="Tahoma" pitchFamily="34" charset="0"/>
                </a:defRPr>
              </a:lvl2pPr>
              <a:lvl3pPr marL="1143000" indent="-228600" defTabSz="912813" eaLnBrk="0" hangingPunct="0">
                <a:defRPr sz="3200">
                  <a:solidFill>
                    <a:schemeClr val="tx2"/>
                  </a:solidFill>
                  <a:latin typeface="Tahoma" pitchFamily="34" charset="0"/>
                </a:defRPr>
              </a:lvl3pPr>
              <a:lvl4pPr marL="1600200" indent="-228600" defTabSz="912813" eaLnBrk="0" hangingPunct="0">
                <a:defRPr sz="3200">
                  <a:solidFill>
                    <a:schemeClr val="tx2"/>
                  </a:solidFill>
                  <a:latin typeface="Tahoma" pitchFamily="34" charset="0"/>
                </a:defRPr>
              </a:lvl4pPr>
              <a:lvl5pPr marL="2057400" indent="-228600" defTabSz="912813" eaLnBrk="0" hangingPunct="0">
                <a:defRPr sz="3200">
                  <a:solidFill>
                    <a:schemeClr val="tx2"/>
                  </a:solidFill>
                  <a:latin typeface="Tahoma" pitchFamily="34" charset="0"/>
                </a:defRPr>
              </a:lvl5pPr>
              <a:lvl6pPr marL="2514600" indent="-228600" algn="ctr" defTabSz="912813"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12813"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12813"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12813" eaLnBrk="0" fontAlgn="base" hangingPunct="0">
                <a:lnSpc>
                  <a:spcPct val="80000"/>
                </a:lnSpc>
                <a:spcBef>
                  <a:spcPct val="0"/>
                </a:spcBef>
                <a:spcAft>
                  <a:spcPct val="0"/>
                </a:spcAft>
                <a:defRPr sz="3200">
                  <a:solidFill>
                    <a:schemeClr val="tx2"/>
                  </a:solidFill>
                  <a:latin typeface="Tahoma" pitchFamily="34" charset="0"/>
                </a:defRPr>
              </a:lvl9pPr>
            </a:lstStyle>
            <a:p>
              <a:pPr algn="ctr"/>
              <a:r>
                <a:rPr lang="en-US" sz="1000" dirty="0">
                  <a:solidFill>
                    <a:schemeClr val="bg1"/>
                  </a:solidFill>
                  <a:latin typeface="+mn-lt"/>
                </a:rPr>
                <a:t>Knowledge Base</a:t>
              </a:r>
            </a:p>
            <a:p>
              <a:pPr algn="ctr"/>
              <a:endParaRPr lang="en-US" sz="1000" dirty="0">
                <a:solidFill>
                  <a:schemeClr val="bg1"/>
                </a:solidFill>
                <a:latin typeface="+mn-lt"/>
              </a:endParaRPr>
            </a:p>
          </p:txBody>
        </p:sp>
        <p:pic>
          <p:nvPicPr>
            <p:cNvPr id="150" name="Picture 18" descr="C:\Documents and Settings\ashish.joshi\My Documents\My Pictures\Microsoft Clip Organizer\j0432645.png"/>
            <p:cNvPicPr>
              <a:picLocks noChangeAspect="1" noChangeArrowheads="1"/>
            </p:cNvPicPr>
            <p:nvPr/>
          </p:nvPicPr>
          <p:blipFill>
            <a:blip r:embed="rId14" cstate="screen">
              <a:grayscl/>
              <a:extLst>
                <a:ext uri="{28A0092B-C50C-407E-A947-70E740481C1C}">
                  <a14:useLocalDpi xmlns:a14="http://schemas.microsoft.com/office/drawing/2010/main"/>
                </a:ext>
              </a:extLst>
            </a:blip>
            <a:srcRect/>
            <a:stretch>
              <a:fillRect/>
            </a:stretch>
          </p:blipFill>
          <p:spPr bwMode="auto">
            <a:xfrm>
              <a:off x="2898930" y="3322525"/>
              <a:ext cx="637057" cy="571973"/>
            </a:xfrm>
            <a:prstGeom prst="rect">
              <a:avLst/>
            </a:prstGeom>
            <a:noFill/>
            <a:effectLst>
              <a:outerShdw blurRad="50800" dist="38100" dir="2700000" algn="tl" rotWithShape="0">
                <a:prstClr val="black">
                  <a:alpha val="40000"/>
                </a:prstClr>
              </a:outerShdw>
            </a:effectLst>
          </p:spPr>
        </p:pic>
      </p:grpSp>
      <p:grpSp>
        <p:nvGrpSpPr>
          <p:cNvPr id="125" name="Group 71"/>
          <p:cNvGrpSpPr>
            <a:grpSpLocks/>
          </p:cNvGrpSpPr>
          <p:nvPr/>
        </p:nvGrpSpPr>
        <p:grpSpPr bwMode="auto">
          <a:xfrm>
            <a:off x="4528683" y="3714920"/>
            <a:ext cx="1175654" cy="598950"/>
            <a:chOff x="5045291" y="3675338"/>
            <a:chExt cx="1417503" cy="721768"/>
          </a:xfrm>
        </p:grpSpPr>
        <p:sp>
          <p:nvSpPr>
            <p:cNvPr id="147" name="Text Box 45"/>
            <p:cNvSpPr txBox="1">
              <a:spLocks noChangeArrowheads="1"/>
            </p:cNvSpPr>
            <p:nvPr/>
          </p:nvSpPr>
          <p:spPr bwMode="auto">
            <a:xfrm>
              <a:off x="5045291" y="4174850"/>
              <a:ext cx="1417503" cy="222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defTabSz="912813" eaLnBrk="0" hangingPunct="0">
                <a:defRPr sz="3200">
                  <a:solidFill>
                    <a:schemeClr val="tx2"/>
                  </a:solidFill>
                  <a:latin typeface="Tahoma" pitchFamily="34" charset="0"/>
                </a:defRPr>
              </a:lvl1pPr>
              <a:lvl2pPr marL="742950" indent="-285750" defTabSz="912813" eaLnBrk="0" hangingPunct="0">
                <a:defRPr sz="3200">
                  <a:solidFill>
                    <a:schemeClr val="tx2"/>
                  </a:solidFill>
                  <a:latin typeface="Tahoma" pitchFamily="34" charset="0"/>
                </a:defRPr>
              </a:lvl2pPr>
              <a:lvl3pPr marL="1143000" indent="-228600" defTabSz="912813" eaLnBrk="0" hangingPunct="0">
                <a:defRPr sz="3200">
                  <a:solidFill>
                    <a:schemeClr val="tx2"/>
                  </a:solidFill>
                  <a:latin typeface="Tahoma" pitchFamily="34" charset="0"/>
                </a:defRPr>
              </a:lvl3pPr>
              <a:lvl4pPr marL="1600200" indent="-228600" defTabSz="912813" eaLnBrk="0" hangingPunct="0">
                <a:defRPr sz="3200">
                  <a:solidFill>
                    <a:schemeClr val="tx2"/>
                  </a:solidFill>
                  <a:latin typeface="Tahoma" pitchFamily="34" charset="0"/>
                </a:defRPr>
              </a:lvl4pPr>
              <a:lvl5pPr marL="2057400" indent="-228600" defTabSz="912813" eaLnBrk="0" hangingPunct="0">
                <a:defRPr sz="3200">
                  <a:solidFill>
                    <a:schemeClr val="tx2"/>
                  </a:solidFill>
                  <a:latin typeface="Tahoma" pitchFamily="34" charset="0"/>
                </a:defRPr>
              </a:lvl5pPr>
              <a:lvl6pPr marL="2514600" indent="-228600" algn="ctr" defTabSz="912813"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12813"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12813"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12813" eaLnBrk="0" fontAlgn="base" hangingPunct="0">
                <a:lnSpc>
                  <a:spcPct val="80000"/>
                </a:lnSpc>
                <a:spcBef>
                  <a:spcPct val="0"/>
                </a:spcBef>
                <a:spcAft>
                  <a:spcPct val="0"/>
                </a:spcAft>
                <a:defRPr sz="3200">
                  <a:solidFill>
                    <a:schemeClr val="tx2"/>
                  </a:solidFill>
                  <a:latin typeface="Tahoma" pitchFamily="34" charset="0"/>
                </a:defRPr>
              </a:lvl9pPr>
            </a:lstStyle>
            <a:p>
              <a:pPr algn="ctr"/>
              <a:r>
                <a:rPr lang="en-US" sz="1000" dirty="0">
                  <a:solidFill>
                    <a:schemeClr val="bg1"/>
                  </a:solidFill>
                  <a:latin typeface="+mn-lt"/>
                </a:rPr>
                <a:t>Data Warehouse</a:t>
              </a:r>
            </a:p>
            <a:p>
              <a:pPr algn="ctr">
                <a:spcBef>
                  <a:spcPct val="20000"/>
                </a:spcBef>
              </a:pPr>
              <a:endParaRPr lang="en-US" sz="1000" dirty="0">
                <a:solidFill>
                  <a:schemeClr val="bg1"/>
                </a:solidFill>
                <a:latin typeface="+mn-lt"/>
              </a:endParaRPr>
            </a:p>
          </p:txBody>
        </p:sp>
        <p:pic>
          <p:nvPicPr>
            <p:cNvPr id="148" name="Picture 6" descr="C:\Users\mitchelld\Desktop\Icons\For DVD\_Real Vista Style\batch_process_256.png"/>
            <p:cNvPicPr>
              <a:picLocks noChangeAspect="1" noChangeArrowheads="1"/>
            </p:cNvPicPr>
            <p:nvPr/>
          </p:nvPicPr>
          <p:blipFill>
            <a:blip r:embed="rId15" cstate="screen">
              <a:grayscl/>
              <a:extLst>
                <a:ext uri="{28A0092B-C50C-407E-A947-70E740481C1C}">
                  <a14:useLocalDpi xmlns:a14="http://schemas.microsoft.com/office/drawing/2010/main"/>
                </a:ext>
              </a:extLst>
            </a:blip>
            <a:srcRect/>
            <a:stretch>
              <a:fillRect/>
            </a:stretch>
          </p:blipFill>
          <p:spPr bwMode="auto">
            <a:xfrm>
              <a:off x="5521496" y="3675338"/>
              <a:ext cx="465094" cy="596915"/>
            </a:xfrm>
            <a:prstGeom prst="rect">
              <a:avLst/>
            </a:prstGeom>
            <a:effectLst>
              <a:outerShdw blurRad="76200" dir="18900000" sy="23000" kx="-1200000" algn="bl" rotWithShape="0">
                <a:prstClr val="black">
                  <a:alpha val="20000"/>
                </a:prstClr>
              </a:outerShdw>
            </a:effectLst>
          </p:spPr>
        </p:pic>
      </p:grpSp>
      <p:grpSp>
        <p:nvGrpSpPr>
          <p:cNvPr id="126" name="Group 69"/>
          <p:cNvGrpSpPr>
            <a:grpSpLocks/>
          </p:cNvGrpSpPr>
          <p:nvPr/>
        </p:nvGrpSpPr>
        <p:grpSpPr bwMode="auto">
          <a:xfrm>
            <a:off x="3892804" y="3714919"/>
            <a:ext cx="633137" cy="617394"/>
            <a:chOff x="3720830" y="3711845"/>
            <a:chExt cx="762484" cy="743919"/>
          </a:xfrm>
        </p:grpSpPr>
        <p:sp>
          <p:nvSpPr>
            <p:cNvPr id="145" name="Text Box 45"/>
            <p:cNvSpPr txBox="1">
              <a:spLocks noChangeArrowheads="1"/>
            </p:cNvSpPr>
            <p:nvPr/>
          </p:nvSpPr>
          <p:spPr bwMode="auto">
            <a:xfrm>
              <a:off x="3720830" y="4224006"/>
              <a:ext cx="762484" cy="231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defTabSz="912813" eaLnBrk="0" hangingPunct="0">
                <a:defRPr sz="3200">
                  <a:solidFill>
                    <a:schemeClr val="tx2"/>
                  </a:solidFill>
                  <a:latin typeface="Tahoma" pitchFamily="34" charset="0"/>
                </a:defRPr>
              </a:lvl1pPr>
              <a:lvl2pPr marL="742950" indent="-285750" defTabSz="912813" eaLnBrk="0" hangingPunct="0">
                <a:defRPr sz="3200">
                  <a:solidFill>
                    <a:schemeClr val="tx2"/>
                  </a:solidFill>
                  <a:latin typeface="Tahoma" pitchFamily="34" charset="0"/>
                </a:defRPr>
              </a:lvl2pPr>
              <a:lvl3pPr marL="1143000" indent="-228600" defTabSz="912813" eaLnBrk="0" hangingPunct="0">
                <a:defRPr sz="3200">
                  <a:solidFill>
                    <a:schemeClr val="tx2"/>
                  </a:solidFill>
                  <a:latin typeface="Tahoma" pitchFamily="34" charset="0"/>
                </a:defRPr>
              </a:lvl3pPr>
              <a:lvl4pPr marL="1600200" indent="-228600" defTabSz="912813" eaLnBrk="0" hangingPunct="0">
                <a:defRPr sz="3200">
                  <a:solidFill>
                    <a:schemeClr val="tx2"/>
                  </a:solidFill>
                  <a:latin typeface="Tahoma" pitchFamily="34" charset="0"/>
                </a:defRPr>
              </a:lvl4pPr>
              <a:lvl5pPr marL="2057400" indent="-228600" defTabSz="912813" eaLnBrk="0" hangingPunct="0">
                <a:defRPr sz="3200">
                  <a:solidFill>
                    <a:schemeClr val="tx2"/>
                  </a:solidFill>
                  <a:latin typeface="Tahoma" pitchFamily="34" charset="0"/>
                </a:defRPr>
              </a:lvl5pPr>
              <a:lvl6pPr marL="2514600" indent="-228600" algn="ctr" defTabSz="912813"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12813"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12813"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12813" eaLnBrk="0" fontAlgn="base" hangingPunct="0">
                <a:lnSpc>
                  <a:spcPct val="80000"/>
                </a:lnSpc>
                <a:spcBef>
                  <a:spcPct val="0"/>
                </a:spcBef>
                <a:spcAft>
                  <a:spcPct val="0"/>
                </a:spcAft>
                <a:defRPr sz="3200">
                  <a:solidFill>
                    <a:schemeClr val="tx2"/>
                  </a:solidFill>
                  <a:latin typeface="Tahoma" pitchFamily="34" charset="0"/>
                </a:defRPr>
              </a:lvl9pPr>
            </a:lstStyle>
            <a:p>
              <a:pPr algn="ctr">
                <a:spcBef>
                  <a:spcPct val="20000"/>
                </a:spcBef>
              </a:pPr>
              <a:r>
                <a:rPr lang="en-US" sz="1000" dirty="0">
                  <a:solidFill>
                    <a:schemeClr val="bg1"/>
                  </a:solidFill>
                  <a:latin typeface="+mn-lt"/>
                </a:rPr>
                <a:t>CMDB</a:t>
              </a:r>
            </a:p>
          </p:txBody>
        </p:sp>
        <p:pic>
          <p:nvPicPr>
            <p:cNvPr id="146" name="Picture 6" descr="C:\Users\mitchelld\Desktop\Icons\For DVD\_Real Vista Style\batch_process_256.png"/>
            <p:cNvPicPr>
              <a:picLocks noChangeAspect="1" noChangeArrowheads="1"/>
            </p:cNvPicPr>
            <p:nvPr/>
          </p:nvPicPr>
          <p:blipFill>
            <a:blip r:embed="rId15" cstate="screen">
              <a:grayscl/>
              <a:extLst>
                <a:ext uri="{28A0092B-C50C-407E-A947-70E740481C1C}">
                  <a14:useLocalDpi xmlns:a14="http://schemas.microsoft.com/office/drawing/2010/main"/>
                </a:ext>
              </a:extLst>
            </a:blip>
            <a:srcRect/>
            <a:stretch>
              <a:fillRect/>
            </a:stretch>
          </p:blipFill>
          <p:spPr bwMode="auto">
            <a:xfrm>
              <a:off x="3804860" y="3711845"/>
              <a:ext cx="466132" cy="596855"/>
            </a:xfrm>
            <a:prstGeom prst="rect">
              <a:avLst/>
            </a:prstGeom>
            <a:noFill/>
            <a:ln w="9525">
              <a:noFill/>
              <a:miter lim="800000"/>
              <a:headEnd/>
              <a:tailEnd/>
            </a:ln>
            <a:effectLst>
              <a:outerShdw blurRad="76200" dir="18900000" sy="23000" kx="-1200000" algn="bl" rotWithShape="0">
                <a:prstClr val="black">
                  <a:alpha val="20000"/>
                </a:prstClr>
              </a:outerShdw>
            </a:effectLst>
          </p:spPr>
        </p:pic>
      </p:grpSp>
      <p:grpSp>
        <p:nvGrpSpPr>
          <p:cNvPr id="127" name="Group 70"/>
          <p:cNvGrpSpPr>
            <a:grpSpLocks/>
          </p:cNvGrpSpPr>
          <p:nvPr/>
        </p:nvGrpSpPr>
        <p:grpSpPr bwMode="auto">
          <a:xfrm>
            <a:off x="5633730" y="3485219"/>
            <a:ext cx="788144" cy="707443"/>
            <a:chOff x="4760183" y="3155402"/>
            <a:chExt cx="950033" cy="852282"/>
          </a:xfrm>
        </p:grpSpPr>
        <p:sp>
          <p:nvSpPr>
            <p:cNvPr id="141" name="Text Box 77"/>
            <p:cNvSpPr txBox="1">
              <a:spLocks noChangeArrowheads="1"/>
            </p:cNvSpPr>
            <p:nvPr/>
          </p:nvSpPr>
          <p:spPr bwMode="auto">
            <a:xfrm>
              <a:off x="4760183" y="3798185"/>
              <a:ext cx="950033" cy="209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defTabSz="912813" eaLnBrk="0" hangingPunct="0">
                <a:defRPr sz="3200">
                  <a:solidFill>
                    <a:schemeClr val="tx2"/>
                  </a:solidFill>
                  <a:latin typeface="Tahoma" pitchFamily="34" charset="0"/>
                </a:defRPr>
              </a:lvl1pPr>
              <a:lvl2pPr marL="742950" indent="-285750" defTabSz="912813" eaLnBrk="0" hangingPunct="0">
                <a:defRPr sz="3200">
                  <a:solidFill>
                    <a:schemeClr val="tx2"/>
                  </a:solidFill>
                  <a:latin typeface="Tahoma" pitchFamily="34" charset="0"/>
                </a:defRPr>
              </a:lvl2pPr>
              <a:lvl3pPr marL="1143000" indent="-228600" defTabSz="912813" eaLnBrk="0" hangingPunct="0">
                <a:defRPr sz="3200">
                  <a:solidFill>
                    <a:schemeClr val="tx2"/>
                  </a:solidFill>
                  <a:latin typeface="Tahoma" pitchFamily="34" charset="0"/>
                </a:defRPr>
              </a:lvl3pPr>
              <a:lvl4pPr marL="1600200" indent="-228600" defTabSz="912813" eaLnBrk="0" hangingPunct="0">
                <a:defRPr sz="3200">
                  <a:solidFill>
                    <a:schemeClr val="tx2"/>
                  </a:solidFill>
                  <a:latin typeface="Tahoma" pitchFamily="34" charset="0"/>
                </a:defRPr>
              </a:lvl4pPr>
              <a:lvl5pPr marL="2057400" indent="-228600" defTabSz="912813" eaLnBrk="0" hangingPunct="0">
                <a:defRPr sz="3200">
                  <a:solidFill>
                    <a:schemeClr val="tx2"/>
                  </a:solidFill>
                  <a:latin typeface="Tahoma" pitchFamily="34" charset="0"/>
                </a:defRPr>
              </a:lvl5pPr>
              <a:lvl6pPr marL="2514600" indent="-228600" algn="ctr" defTabSz="912813"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12813"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12813"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12813" eaLnBrk="0" fontAlgn="base" hangingPunct="0">
                <a:lnSpc>
                  <a:spcPct val="80000"/>
                </a:lnSpc>
                <a:spcBef>
                  <a:spcPct val="0"/>
                </a:spcBef>
                <a:spcAft>
                  <a:spcPct val="0"/>
                </a:spcAft>
                <a:defRPr sz="3200">
                  <a:solidFill>
                    <a:schemeClr val="tx2"/>
                  </a:solidFill>
                  <a:latin typeface="Tahoma" pitchFamily="34" charset="0"/>
                </a:defRPr>
              </a:lvl9pPr>
            </a:lstStyle>
            <a:p>
              <a:pPr algn="ctr"/>
              <a:r>
                <a:rPr lang="en-US" sz="1000" dirty="0">
                  <a:solidFill>
                    <a:schemeClr val="bg1"/>
                  </a:solidFill>
                  <a:latin typeface="+mn-lt"/>
                </a:rPr>
                <a:t>Authoring</a:t>
              </a:r>
            </a:p>
          </p:txBody>
        </p:sp>
        <p:grpSp>
          <p:nvGrpSpPr>
            <p:cNvPr id="142" name="Group 66"/>
            <p:cNvGrpSpPr>
              <a:grpSpLocks/>
            </p:cNvGrpSpPr>
            <p:nvPr/>
          </p:nvGrpSpPr>
          <p:grpSpPr bwMode="auto">
            <a:xfrm>
              <a:off x="4918385" y="3155402"/>
              <a:ext cx="668497" cy="623682"/>
              <a:chOff x="4484689" y="3095486"/>
              <a:chExt cx="699494" cy="652601"/>
            </a:xfrm>
          </p:grpSpPr>
          <p:pic>
            <p:nvPicPr>
              <p:cNvPr id="143" name="Picture 142" descr="Configurations.png"/>
              <p:cNvPicPr>
                <a:picLocks noChangeAspect="1"/>
              </p:cNvPicPr>
              <p:nvPr/>
            </p:nvPicPr>
            <p:blipFill>
              <a:blip r:embed="rId16" cstate="screen">
                <a:grayscl/>
                <a:extLst>
                  <a:ext uri="{28A0092B-C50C-407E-A947-70E740481C1C}">
                    <a14:useLocalDpi xmlns:a14="http://schemas.microsoft.com/office/drawing/2010/main"/>
                  </a:ext>
                </a:extLst>
              </a:blip>
              <a:srcRect t="7992" b="10861"/>
              <a:stretch>
                <a:fillRect/>
              </a:stretch>
            </p:blipFill>
            <p:spPr bwMode="auto">
              <a:xfrm>
                <a:off x="4484595" y="3261557"/>
                <a:ext cx="599449" cy="486588"/>
              </a:xfrm>
              <a:prstGeom prst="rect">
                <a:avLst/>
              </a:prstGeom>
              <a:effectLst>
                <a:outerShdw blurRad="76200" dir="18900000" sy="23000" kx="-1200000" algn="bl" rotWithShape="0">
                  <a:prstClr val="black">
                    <a:alpha val="20000"/>
                  </a:prstClr>
                </a:outerShdw>
              </a:effectLst>
            </p:spPr>
          </p:pic>
          <p:pic>
            <p:nvPicPr>
              <p:cNvPr id="144" name="Picture 56" descr="Tablet Pen.png"/>
              <p:cNvPicPr>
                <a:picLocks noChangeAspect="1"/>
              </p:cNvPicPr>
              <p:nvPr/>
            </p:nvPicPr>
            <p:blipFill>
              <a:blip r:embed="rId17" cstate="screen">
                <a:grayscl/>
                <a:extLst>
                  <a:ext uri="{28A0092B-C50C-407E-A947-70E740481C1C}">
                    <a14:useLocalDpi xmlns:a14="http://schemas.microsoft.com/office/drawing/2010/main"/>
                  </a:ext>
                </a:extLst>
              </a:blip>
              <a:srcRect/>
              <a:stretch>
                <a:fillRect/>
              </a:stretch>
            </p:blipFill>
            <p:spPr bwMode="auto">
              <a:xfrm>
                <a:off x="4573854" y="3095486"/>
                <a:ext cx="610329" cy="611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28" name="TextBox 119"/>
          <p:cNvSpPr txBox="1">
            <a:spLocks noChangeArrowheads="1"/>
          </p:cNvSpPr>
          <p:nvPr/>
        </p:nvSpPr>
        <p:spPr bwMode="auto">
          <a:xfrm>
            <a:off x="4709596" y="3459159"/>
            <a:ext cx="117279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912813" eaLnBrk="0" hangingPunct="0">
              <a:defRPr sz="3200">
                <a:solidFill>
                  <a:schemeClr val="tx2"/>
                </a:solidFill>
                <a:latin typeface="Tahoma" pitchFamily="34" charset="0"/>
              </a:defRPr>
            </a:lvl1pPr>
            <a:lvl2pPr marL="742950" indent="-285750" defTabSz="912813" eaLnBrk="0" hangingPunct="0">
              <a:defRPr sz="3200">
                <a:solidFill>
                  <a:schemeClr val="tx2"/>
                </a:solidFill>
                <a:latin typeface="Tahoma" pitchFamily="34" charset="0"/>
              </a:defRPr>
            </a:lvl2pPr>
            <a:lvl3pPr marL="1143000" indent="-228600" defTabSz="912813" eaLnBrk="0" hangingPunct="0">
              <a:defRPr sz="3200">
                <a:solidFill>
                  <a:schemeClr val="tx2"/>
                </a:solidFill>
                <a:latin typeface="Tahoma" pitchFamily="34" charset="0"/>
              </a:defRPr>
            </a:lvl3pPr>
            <a:lvl4pPr marL="1600200" indent="-228600" defTabSz="912813" eaLnBrk="0" hangingPunct="0">
              <a:defRPr sz="3200">
                <a:solidFill>
                  <a:schemeClr val="tx2"/>
                </a:solidFill>
                <a:latin typeface="Tahoma" pitchFamily="34" charset="0"/>
              </a:defRPr>
            </a:lvl4pPr>
            <a:lvl5pPr marL="2057400" indent="-228600" defTabSz="912813" eaLnBrk="0" hangingPunct="0">
              <a:defRPr sz="3200">
                <a:solidFill>
                  <a:schemeClr val="tx2"/>
                </a:solidFill>
                <a:latin typeface="Tahoma" pitchFamily="34" charset="0"/>
              </a:defRPr>
            </a:lvl5pPr>
            <a:lvl6pPr marL="2514600" indent="-228600" algn="ctr" defTabSz="912813"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12813"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12813"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12813" eaLnBrk="0" fontAlgn="base" hangingPunct="0">
              <a:lnSpc>
                <a:spcPct val="80000"/>
              </a:lnSpc>
              <a:spcBef>
                <a:spcPct val="0"/>
              </a:spcBef>
              <a:spcAft>
                <a:spcPct val="0"/>
              </a:spcAft>
              <a:defRPr sz="3200">
                <a:solidFill>
                  <a:schemeClr val="tx2"/>
                </a:solidFill>
                <a:latin typeface="Tahoma" pitchFamily="34" charset="0"/>
              </a:defRPr>
            </a:lvl9pPr>
          </a:lstStyle>
          <a:p>
            <a:pPr algn="ctr">
              <a:spcBef>
                <a:spcPct val="20000"/>
              </a:spcBef>
            </a:pPr>
            <a:r>
              <a:rPr lang="en-US" sz="1000" dirty="0">
                <a:solidFill>
                  <a:schemeClr val="bg1"/>
                </a:solidFill>
                <a:latin typeface="+mn-lt"/>
              </a:rPr>
              <a:t>Change and Release</a:t>
            </a:r>
          </a:p>
        </p:txBody>
      </p:sp>
      <p:grpSp>
        <p:nvGrpSpPr>
          <p:cNvPr id="129" name="Group 112"/>
          <p:cNvGrpSpPr>
            <a:grpSpLocks/>
          </p:cNvGrpSpPr>
          <p:nvPr/>
        </p:nvGrpSpPr>
        <p:grpSpPr bwMode="auto">
          <a:xfrm>
            <a:off x="2618162" y="5181917"/>
            <a:ext cx="4051690" cy="576635"/>
            <a:chOff x="2150195" y="5183447"/>
            <a:chExt cx="4885082" cy="695577"/>
          </a:xfrm>
          <a:noFill/>
        </p:grpSpPr>
        <p:sp>
          <p:nvSpPr>
            <p:cNvPr id="137" name="Rounded Rectangle 136"/>
            <p:cNvSpPr/>
            <p:nvPr/>
          </p:nvSpPr>
          <p:spPr bwMode="auto">
            <a:xfrm rot="16200000">
              <a:off x="4259388" y="3156424"/>
              <a:ext cx="613407" cy="4831793"/>
            </a:xfrm>
            <a:prstGeom prst="roundRect">
              <a:avLst>
                <a:gd name="adj" fmla="val 7589"/>
              </a:avLst>
            </a:prstGeom>
            <a:grpFill/>
            <a:ln w="6350" algn="ctr">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1">
              <a:schemeClr val="accent2"/>
            </a:lnRef>
            <a:fillRef idx="3">
              <a:schemeClr val="accent2"/>
            </a:fillRef>
            <a:effectRef idx="2">
              <a:schemeClr val="accent2"/>
            </a:effectRef>
            <a:fontRef idx="minor">
              <a:schemeClr val="lt1"/>
            </a:fontRef>
          </p:style>
          <p:txBody>
            <a:bodyPr vert="vert" lIns="0" tIns="0" rIns="146261" bIns="0"/>
            <a:lstStyle/>
            <a:p>
              <a:pPr defTabSz="891861">
                <a:lnSpc>
                  <a:spcPct val="90000"/>
                </a:lnSpc>
                <a:defRPr/>
              </a:pPr>
              <a:endParaRPr lang="en-US" sz="1300" b="1" dirty="0">
                <a:solidFill>
                  <a:schemeClr val="tx2"/>
                </a:solidFill>
              </a:endParaRPr>
            </a:p>
          </p:txBody>
        </p:sp>
        <p:cxnSp>
          <p:nvCxnSpPr>
            <p:cNvPr id="138" name="Straight Connector 137"/>
            <p:cNvCxnSpPr/>
            <p:nvPr/>
          </p:nvCxnSpPr>
          <p:spPr>
            <a:xfrm rot="5400000">
              <a:off x="3580878" y="5430560"/>
              <a:ext cx="495811" cy="1587"/>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rot="5400000">
              <a:off x="5145973" y="5430559"/>
              <a:ext cx="495811" cy="1587"/>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0" name="TextBox 111"/>
            <p:cNvSpPr txBox="1">
              <a:spLocks noChangeArrowheads="1"/>
            </p:cNvSpPr>
            <p:nvPr/>
          </p:nvSpPr>
          <p:spPr bwMode="auto">
            <a:xfrm>
              <a:off x="5466987" y="5286754"/>
              <a:ext cx="1568290" cy="556892"/>
            </a:xfrm>
            <a:prstGeom prst="rect">
              <a:avLst/>
            </a:prstGeom>
            <a:grpFill/>
            <a:ln w="9525">
              <a:noFill/>
              <a:miter lim="800000"/>
              <a:headEnd/>
              <a:tailEnd/>
            </a:ln>
          </p:spPr>
          <p:txBody>
            <a:bodyPr wrap="none">
              <a:spAutoFit/>
            </a:bodyPr>
            <a:lstStyle/>
            <a:p>
              <a:pPr>
                <a:defRPr/>
              </a:pPr>
              <a:r>
                <a:rPr lang="en-US" sz="1200" dirty="0">
                  <a:solidFill>
                    <a:schemeClr val="bg1"/>
                  </a:solidFill>
                </a:rPr>
                <a:t>Active Directory </a:t>
              </a:r>
              <a:br>
                <a:rPr lang="en-US" sz="1200" dirty="0">
                  <a:solidFill>
                    <a:schemeClr val="bg1"/>
                  </a:solidFill>
                </a:rPr>
              </a:br>
              <a:endParaRPr lang="en-US" sz="1200" dirty="0">
                <a:solidFill>
                  <a:schemeClr val="bg1"/>
                </a:solidFill>
              </a:endParaRPr>
            </a:p>
          </p:txBody>
        </p:sp>
      </p:grpSp>
      <p:sp>
        <p:nvSpPr>
          <p:cNvPr id="130" name="Up-Down Arrow 129"/>
          <p:cNvSpPr/>
          <p:nvPr/>
        </p:nvSpPr>
        <p:spPr>
          <a:xfrm>
            <a:off x="6038897" y="4578483"/>
            <a:ext cx="139853" cy="607057"/>
          </a:xfrm>
          <a:prstGeom prst="upDownArrow">
            <a:avLst/>
          </a:prstGeom>
          <a:solidFill>
            <a:schemeClr val="accent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118867" tIns="59433" rIns="118867" bIns="59433" anchor="ctr"/>
          <a:lstStyle/>
          <a:p>
            <a:pPr defTabSz="891603">
              <a:defRPr/>
            </a:pPr>
            <a:endParaRPr lang="en-US" sz="2300" kern="0" dirty="0">
              <a:solidFill>
                <a:schemeClr val="tx2"/>
              </a:solidFill>
              <a:effectLst>
                <a:outerShdw blurRad="50800" dist="38100" dir="2700000" algn="tl" rotWithShape="0">
                  <a:prstClr val="black">
                    <a:alpha val="40000"/>
                  </a:prstClr>
                </a:outerShdw>
              </a:effectLst>
            </a:endParaRPr>
          </a:p>
        </p:txBody>
      </p:sp>
      <p:sp>
        <p:nvSpPr>
          <p:cNvPr id="131" name="Up-Down Arrow 130"/>
          <p:cNvSpPr/>
          <p:nvPr/>
        </p:nvSpPr>
        <p:spPr>
          <a:xfrm>
            <a:off x="2947792" y="4578483"/>
            <a:ext cx="139853" cy="607057"/>
          </a:xfrm>
          <a:prstGeom prst="upDownArrow">
            <a:avLst/>
          </a:prstGeom>
          <a:solidFill>
            <a:schemeClr val="accent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118867" tIns="59433" rIns="118867" bIns="59433" anchor="ctr"/>
          <a:lstStyle/>
          <a:p>
            <a:pPr defTabSz="891603">
              <a:defRPr/>
            </a:pPr>
            <a:endParaRPr lang="en-US" sz="2300" kern="0" dirty="0">
              <a:solidFill>
                <a:schemeClr val="tx2"/>
              </a:solidFill>
              <a:effectLst>
                <a:outerShdw blurRad="50800" dist="38100" dir="2700000" algn="tl" rotWithShape="0">
                  <a:prstClr val="black">
                    <a:alpha val="40000"/>
                  </a:prstClr>
                </a:outerShdw>
              </a:effectLst>
            </a:endParaRPr>
          </a:p>
        </p:txBody>
      </p:sp>
      <p:sp>
        <p:nvSpPr>
          <p:cNvPr id="132" name="Up-Down Arrow 131"/>
          <p:cNvSpPr/>
          <p:nvPr/>
        </p:nvSpPr>
        <p:spPr>
          <a:xfrm>
            <a:off x="3661124" y="4652126"/>
            <a:ext cx="139853" cy="533413"/>
          </a:xfrm>
          <a:prstGeom prst="upDownArrow">
            <a:avLst/>
          </a:prstGeom>
          <a:solidFill>
            <a:schemeClr val="accent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118867" tIns="59433" rIns="118867" bIns="59433" anchor="ctr"/>
          <a:lstStyle/>
          <a:p>
            <a:pPr defTabSz="891603">
              <a:defRPr/>
            </a:pPr>
            <a:endParaRPr lang="en-US" sz="2300" kern="0" dirty="0">
              <a:solidFill>
                <a:schemeClr val="tx2"/>
              </a:solidFill>
              <a:effectLst>
                <a:outerShdw blurRad="50800" dist="38100" dir="2700000" algn="tl" rotWithShape="0">
                  <a:prstClr val="black">
                    <a:alpha val="40000"/>
                  </a:prstClr>
                </a:outerShdw>
              </a:effectLst>
            </a:endParaRPr>
          </a:p>
        </p:txBody>
      </p:sp>
      <p:sp>
        <p:nvSpPr>
          <p:cNvPr id="133" name="Up-Down Arrow 132"/>
          <p:cNvSpPr/>
          <p:nvPr/>
        </p:nvSpPr>
        <p:spPr>
          <a:xfrm>
            <a:off x="5351268" y="4652126"/>
            <a:ext cx="139853" cy="533413"/>
          </a:xfrm>
          <a:prstGeom prst="upDownArrow">
            <a:avLst/>
          </a:prstGeom>
          <a:solidFill>
            <a:schemeClr val="accent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118867" tIns="59433" rIns="118867" bIns="59433" anchor="ctr"/>
          <a:lstStyle/>
          <a:p>
            <a:pPr defTabSz="891603">
              <a:defRPr/>
            </a:pPr>
            <a:endParaRPr lang="en-US" sz="2300" kern="0" dirty="0">
              <a:solidFill>
                <a:schemeClr val="tx2"/>
              </a:solidFill>
              <a:effectLst>
                <a:outerShdw blurRad="50800" dist="38100" dir="2700000" algn="tl" rotWithShape="0">
                  <a:prstClr val="black">
                    <a:alpha val="40000"/>
                  </a:prstClr>
                </a:outerShdw>
              </a:effectLst>
            </a:endParaRPr>
          </a:p>
        </p:txBody>
      </p:sp>
      <p:grpSp>
        <p:nvGrpSpPr>
          <p:cNvPr id="134" name="Group 67"/>
          <p:cNvGrpSpPr>
            <a:grpSpLocks/>
          </p:cNvGrpSpPr>
          <p:nvPr/>
        </p:nvGrpSpPr>
        <p:grpSpPr bwMode="auto">
          <a:xfrm>
            <a:off x="4735378" y="2891072"/>
            <a:ext cx="822826" cy="595464"/>
            <a:chOff x="4734394" y="2813310"/>
            <a:chExt cx="991849" cy="716639"/>
          </a:xfrm>
        </p:grpSpPr>
        <p:pic>
          <p:nvPicPr>
            <p:cNvPr id="135" name="Picture 54" descr="Picture1.png"/>
            <p:cNvPicPr>
              <a:picLocks noChangeAspect="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4734394" y="2813310"/>
              <a:ext cx="684551" cy="716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 name="Picture 135" descr="Configurations.png"/>
            <p:cNvPicPr>
              <a:picLocks noChangeAspect="1"/>
            </p:cNvPicPr>
            <p:nvPr/>
          </p:nvPicPr>
          <p:blipFill>
            <a:blip r:embed="rId19" cstate="screen">
              <a:extLst>
                <a:ext uri="{28A0092B-C50C-407E-A947-70E740481C1C}">
                  <a14:useLocalDpi xmlns:a14="http://schemas.microsoft.com/office/drawing/2010/main"/>
                </a:ext>
              </a:extLst>
            </a:blip>
            <a:srcRect b="11680"/>
            <a:stretch>
              <a:fillRect/>
            </a:stretch>
          </p:blipFill>
          <p:spPr>
            <a:xfrm>
              <a:off x="5113677" y="2959175"/>
              <a:ext cx="612566" cy="540650"/>
            </a:xfrm>
            <a:prstGeom prst="rect">
              <a:avLst/>
            </a:prstGeom>
            <a:effectLst>
              <a:outerShdw blurRad="76200" dir="18900000" sy="23000" kx="-1200000" algn="bl" rotWithShape="0">
                <a:prstClr val="black">
                  <a:alpha val="20000"/>
                </a:prstClr>
              </a:outerShdw>
            </a:effectLst>
          </p:spPr>
        </p:pic>
      </p:grpSp>
      <p:sp>
        <p:nvSpPr>
          <p:cNvPr id="159" name="Rounded Rectangle 158"/>
          <p:cNvSpPr/>
          <p:nvPr/>
        </p:nvSpPr>
        <p:spPr bwMode="auto">
          <a:xfrm rot="16200000">
            <a:off x="7051870" y="2217249"/>
            <a:ext cx="470441" cy="1008699"/>
          </a:xfrm>
          <a:prstGeom prst="roundRect">
            <a:avLst>
              <a:gd name="adj" fmla="val 0"/>
            </a:avLst>
          </a:prstGeom>
          <a:solidFill>
            <a:schemeClr val="tx2"/>
          </a:solidFill>
          <a:ln>
            <a:noFill/>
            <a:headEnd/>
            <a:tailEnd/>
          </a:ln>
        </p:spPr>
        <p:style>
          <a:lnRef idx="2">
            <a:schemeClr val="accent2">
              <a:shade val="50000"/>
            </a:schemeClr>
          </a:lnRef>
          <a:fillRef idx="1">
            <a:schemeClr val="accent2"/>
          </a:fillRef>
          <a:effectRef idx="0">
            <a:schemeClr val="accent2"/>
          </a:effectRef>
          <a:fontRef idx="minor">
            <a:schemeClr val="lt1"/>
          </a:fontRef>
        </p:style>
        <p:txBody>
          <a:bodyPr vert="vert" lIns="0" tIns="0" rIns="0" bIns="0" anchor="ctr" anchorCtr="0"/>
          <a:lstStyle/>
          <a:p>
            <a:pPr algn="ctr" defTabSz="891861">
              <a:lnSpc>
                <a:spcPct val="90000"/>
              </a:lnSpc>
              <a:defRPr/>
            </a:pPr>
            <a:r>
              <a:rPr lang="en-US" sz="1000" b="1" dirty="0">
                <a:solidFill>
                  <a:schemeClr val="bg1"/>
                </a:solidFill>
              </a:rPr>
              <a:t>Asset Management</a:t>
            </a:r>
          </a:p>
        </p:txBody>
      </p:sp>
      <p:sp>
        <p:nvSpPr>
          <p:cNvPr id="160" name="Rounded Rectangle 159"/>
          <p:cNvSpPr/>
          <p:nvPr/>
        </p:nvSpPr>
        <p:spPr bwMode="auto">
          <a:xfrm rot="16200000">
            <a:off x="1694291" y="2217273"/>
            <a:ext cx="470493" cy="1008704"/>
          </a:xfrm>
          <a:prstGeom prst="roundRect">
            <a:avLst>
              <a:gd name="adj" fmla="val 0"/>
            </a:avLst>
          </a:prstGeom>
          <a:solidFill>
            <a:schemeClr val="tx2"/>
          </a:solidFill>
          <a:ln>
            <a:noFill/>
            <a:headEnd/>
            <a:tailEnd/>
          </a:ln>
        </p:spPr>
        <p:style>
          <a:lnRef idx="2">
            <a:schemeClr val="accent2">
              <a:shade val="50000"/>
            </a:schemeClr>
          </a:lnRef>
          <a:fillRef idx="1">
            <a:schemeClr val="accent2"/>
          </a:fillRef>
          <a:effectRef idx="0">
            <a:schemeClr val="accent2"/>
          </a:effectRef>
          <a:fontRef idx="minor">
            <a:schemeClr val="lt1"/>
          </a:fontRef>
        </p:style>
        <p:txBody>
          <a:bodyPr vert="vert" lIns="0" tIns="0" rIns="0" bIns="0" anchor="ctr" anchorCtr="0"/>
          <a:lstStyle/>
          <a:p>
            <a:pPr algn="ctr" defTabSz="891861">
              <a:lnSpc>
                <a:spcPct val="90000"/>
              </a:lnSpc>
              <a:defRPr/>
            </a:pPr>
            <a:r>
              <a:rPr lang="en-US" sz="1000" b="1" dirty="0">
                <a:solidFill>
                  <a:schemeClr val="bg1"/>
                </a:solidFill>
              </a:rPr>
              <a:t>Self Service </a:t>
            </a:r>
          </a:p>
        </p:txBody>
      </p:sp>
      <p:sp>
        <p:nvSpPr>
          <p:cNvPr id="161" name="Rounded Rectangle 160"/>
          <p:cNvSpPr/>
          <p:nvPr/>
        </p:nvSpPr>
        <p:spPr bwMode="auto">
          <a:xfrm rot="16200000">
            <a:off x="5699475" y="2217271"/>
            <a:ext cx="470490" cy="1008704"/>
          </a:xfrm>
          <a:prstGeom prst="roundRect">
            <a:avLst>
              <a:gd name="adj" fmla="val 0"/>
            </a:avLst>
          </a:prstGeom>
          <a:solidFill>
            <a:schemeClr val="tx2"/>
          </a:solidFill>
          <a:ln>
            <a:noFill/>
            <a:headEnd/>
            <a:tailEnd/>
          </a:ln>
        </p:spPr>
        <p:style>
          <a:lnRef idx="2">
            <a:schemeClr val="accent2">
              <a:shade val="50000"/>
            </a:schemeClr>
          </a:lnRef>
          <a:fillRef idx="1">
            <a:schemeClr val="accent2"/>
          </a:fillRef>
          <a:effectRef idx="0">
            <a:schemeClr val="accent2"/>
          </a:effectRef>
          <a:fontRef idx="minor">
            <a:schemeClr val="lt1"/>
          </a:fontRef>
        </p:style>
        <p:txBody>
          <a:bodyPr vert="vert" lIns="0" tIns="0" rIns="0" bIns="0" anchor="ctr" anchorCtr="0"/>
          <a:lstStyle/>
          <a:p>
            <a:pPr algn="ctr" defTabSz="891861">
              <a:lnSpc>
                <a:spcPct val="90000"/>
              </a:lnSpc>
              <a:defRPr/>
            </a:pPr>
            <a:r>
              <a:rPr lang="en-US" sz="1000" b="1" dirty="0">
                <a:solidFill>
                  <a:schemeClr val="bg1"/>
                </a:solidFill>
              </a:rPr>
              <a:t>IT Business </a:t>
            </a:r>
            <a:br>
              <a:rPr lang="en-US" sz="1000" b="1" dirty="0">
                <a:solidFill>
                  <a:schemeClr val="bg1"/>
                </a:solidFill>
              </a:rPr>
            </a:br>
            <a:r>
              <a:rPr lang="en-US" sz="1000" b="1" dirty="0">
                <a:solidFill>
                  <a:schemeClr val="bg1"/>
                </a:solidFill>
              </a:rPr>
              <a:t>Intelligence</a:t>
            </a:r>
          </a:p>
        </p:txBody>
      </p:sp>
      <p:sp>
        <p:nvSpPr>
          <p:cNvPr id="162" name="Rounded Rectangle 161"/>
          <p:cNvSpPr/>
          <p:nvPr/>
        </p:nvSpPr>
        <p:spPr bwMode="auto">
          <a:xfrm rot="16200000">
            <a:off x="2966518" y="2217118"/>
            <a:ext cx="470062" cy="1008582"/>
          </a:xfrm>
          <a:prstGeom prst="roundRect">
            <a:avLst>
              <a:gd name="adj" fmla="val 0"/>
            </a:avLst>
          </a:prstGeom>
          <a:solidFill>
            <a:schemeClr val="tx2"/>
          </a:solidFill>
          <a:ln>
            <a:noFill/>
            <a:headEnd/>
            <a:tailEnd/>
          </a:ln>
        </p:spPr>
        <p:style>
          <a:lnRef idx="2">
            <a:schemeClr val="accent2">
              <a:shade val="50000"/>
            </a:schemeClr>
          </a:lnRef>
          <a:fillRef idx="1">
            <a:schemeClr val="accent2"/>
          </a:fillRef>
          <a:effectRef idx="0">
            <a:schemeClr val="accent2"/>
          </a:effectRef>
          <a:fontRef idx="minor">
            <a:schemeClr val="lt1"/>
          </a:fontRef>
        </p:style>
        <p:txBody>
          <a:bodyPr vert="vert" lIns="0" tIns="0" rIns="0" bIns="0" anchor="ctr" anchorCtr="0"/>
          <a:lstStyle/>
          <a:p>
            <a:pPr algn="ctr" defTabSz="891861">
              <a:lnSpc>
                <a:spcPct val="90000"/>
              </a:lnSpc>
              <a:defRPr/>
            </a:pPr>
            <a:r>
              <a:rPr lang="en-US" sz="1000" b="1" dirty="0">
                <a:solidFill>
                  <a:schemeClr val="bg1"/>
                </a:solidFill>
                <a:cs typeface="Arial" charset="0"/>
              </a:rPr>
              <a:t>Service Level Management</a:t>
            </a:r>
          </a:p>
        </p:txBody>
      </p:sp>
      <p:sp>
        <p:nvSpPr>
          <p:cNvPr id="163" name="Rounded Rectangle 162"/>
          <p:cNvSpPr/>
          <p:nvPr/>
        </p:nvSpPr>
        <p:spPr bwMode="auto">
          <a:xfrm rot="16200000">
            <a:off x="4341074" y="2217093"/>
            <a:ext cx="470008" cy="1008578"/>
          </a:xfrm>
          <a:prstGeom prst="roundRect">
            <a:avLst>
              <a:gd name="adj" fmla="val 0"/>
            </a:avLst>
          </a:prstGeom>
          <a:solidFill>
            <a:schemeClr val="tx2"/>
          </a:solidFill>
          <a:ln>
            <a:noFill/>
            <a:headEnd/>
            <a:tailEnd/>
          </a:ln>
        </p:spPr>
        <p:style>
          <a:lnRef idx="2">
            <a:schemeClr val="accent2">
              <a:shade val="50000"/>
            </a:schemeClr>
          </a:lnRef>
          <a:fillRef idx="1">
            <a:schemeClr val="accent2"/>
          </a:fillRef>
          <a:effectRef idx="0">
            <a:schemeClr val="accent2"/>
          </a:effectRef>
          <a:fontRef idx="minor">
            <a:schemeClr val="lt1"/>
          </a:fontRef>
        </p:style>
        <p:txBody>
          <a:bodyPr vert="vert" lIns="0" tIns="0" rIns="0" bIns="0" anchor="ctr" anchorCtr="0"/>
          <a:lstStyle/>
          <a:p>
            <a:pPr algn="ctr" defTabSz="891861">
              <a:lnSpc>
                <a:spcPct val="90000"/>
              </a:lnSpc>
              <a:defRPr/>
            </a:pPr>
            <a:r>
              <a:rPr lang="en-US" sz="1000" b="1" dirty="0">
                <a:solidFill>
                  <a:schemeClr val="bg1"/>
                </a:solidFill>
              </a:rPr>
              <a:t>Compliance </a:t>
            </a:r>
            <a:br>
              <a:rPr lang="en-US" sz="1000" b="1" dirty="0">
                <a:solidFill>
                  <a:schemeClr val="bg1"/>
                </a:solidFill>
              </a:rPr>
            </a:br>
            <a:r>
              <a:rPr lang="en-US" sz="1000" b="1" dirty="0">
                <a:solidFill>
                  <a:schemeClr val="bg1"/>
                </a:solidFill>
              </a:rPr>
              <a:t>and Risk </a:t>
            </a:r>
          </a:p>
        </p:txBody>
      </p:sp>
      <p:pic>
        <p:nvPicPr>
          <p:cNvPr id="164" name="Picture 2" descr="C:\Users\Tracy\Pictures\DVD_ART36\Logos\System Center Configuration Manager\System Center Configuration Manager logo rev.png"/>
          <p:cNvPicPr>
            <a:picLocks noChangeAspect="1" noChangeArrowheads="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2595238" y="5227997"/>
            <a:ext cx="1256177" cy="339194"/>
          </a:xfrm>
          <a:prstGeom prst="rect">
            <a:avLst/>
          </a:prstGeom>
          <a:noFill/>
          <a:extLst>
            <a:ext uri="{909E8E84-426E-40DD-AFC4-6F175D3DCCD1}">
              <a14:hiddenFill xmlns:a14="http://schemas.microsoft.com/office/drawing/2010/main">
                <a:solidFill>
                  <a:srgbClr val="FFFFFF"/>
                </a:solidFill>
              </a14:hiddenFill>
            </a:ext>
          </a:extLst>
        </p:spPr>
      </p:pic>
      <p:pic>
        <p:nvPicPr>
          <p:cNvPr id="165" name="Picture 3" descr="C:\Users\Tracy\Pictures\DVD_ART36\Logos\System Center Operations Manager - (Brand)\system center operations manager grid rev h.png"/>
          <p:cNvPicPr>
            <a:picLocks noChangeAspect="1" noChangeArrowheads="1"/>
          </p:cNvPicPr>
          <p:nvPr/>
        </p:nvPicPr>
        <p:blipFill>
          <a:blip r:embed="rId21" cstate="screen">
            <a:extLst>
              <a:ext uri="{28A0092B-C50C-407E-A947-70E740481C1C}">
                <a14:useLocalDpi xmlns:a14="http://schemas.microsoft.com/office/drawing/2010/main"/>
              </a:ext>
            </a:extLst>
          </a:blip>
          <a:srcRect/>
          <a:stretch>
            <a:fillRect/>
          </a:stretch>
        </p:blipFill>
        <p:spPr bwMode="auto">
          <a:xfrm>
            <a:off x="4084580" y="5227998"/>
            <a:ext cx="1188532" cy="354369"/>
          </a:xfrm>
          <a:prstGeom prst="rect">
            <a:avLst/>
          </a:prstGeom>
          <a:noFill/>
          <a:extLst>
            <a:ext uri="{909E8E84-426E-40DD-AFC4-6F175D3DCCD1}">
              <a14:hiddenFill xmlns:a14="http://schemas.microsoft.com/office/drawing/2010/main">
                <a:solidFill>
                  <a:srgbClr val="FFFFFF"/>
                </a:solidFill>
              </a14:hiddenFill>
            </a:ext>
          </a:extLst>
        </p:spPr>
      </p:pic>
      <p:sp>
        <p:nvSpPr>
          <p:cNvPr id="57" name="Slide Number Placeholder 3"/>
          <p:cNvSpPr>
            <a:spLocks noGrp="1"/>
          </p:cNvSpPr>
          <p:nvPr>
            <p:ph type="sldNum" sz="quarter" idx="4"/>
          </p:nvPr>
        </p:nvSpPr>
        <p:spPr>
          <a:xfrm>
            <a:off x="449909" y="6365985"/>
            <a:ext cx="242070" cy="199571"/>
          </a:xfrm>
        </p:spPr>
        <p:txBody>
          <a:bodyPr/>
          <a:lstStyle/>
          <a:p>
            <a:fld id="{02B51FD2-AF65-4559-B5BB-AE7FBFFEA02E}" type="slidenum">
              <a:rPr lang="en-US" smtClean="0">
                <a:latin typeface="Verdana" pitchFamily="34" charset="0"/>
                <a:cs typeface="Verdana" pitchFamily="34" charset="0"/>
              </a:rPr>
              <a:pPr/>
              <a:t>20</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58" name="Footer Placeholder 4"/>
          <p:cNvSpPr>
            <a:spLocks noGrp="1"/>
          </p:cNvSpPr>
          <p:nvPr>
            <p:ph type="ftr" sz="quarter" idx="3"/>
          </p:nvPr>
        </p:nvSpPr>
        <p:spPr>
          <a:xfrm>
            <a:off x="694038" y="6364388"/>
            <a:ext cx="2895600" cy="201168"/>
          </a:xfrm>
        </p:spPr>
        <p:txBody>
          <a:bodyPr/>
          <a:lstStyle/>
          <a:p>
            <a:r>
              <a:rPr lang="en-US" dirty="0"/>
              <a:t>Selling the Strategic Roadmap for Dynamic Datacenter Services</a:t>
            </a:r>
          </a:p>
        </p:txBody>
      </p:sp>
      <p:sp>
        <p:nvSpPr>
          <p:cNvPr id="59" name="TextBox 58">
            <a:hlinkClick r:id="rId22"/>
          </p:cNvPr>
          <p:cNvSpPr txBox="1"/>
          <p:nvPr/>
        </p:nvSpPr>
        <p:spPr>
          <a:xfrm>
            <a:off x="333827" y="6536168"/>
            <a:ext cx="6727841" cy="230832"/>
          </a:xfrm>
          <a:prstGeom prst="rect">
            <a:avLst/>
          </a:prstGeom>
          <a:noFill/>
        </p:spPr>
        <p:txBody>
          <a:bodyPr wrap="square" rtlCol="0">
            <a:spAutoFit/>
          </a:bodyPr>
          <a:lstStyle/>
          <a:p>
            <a:r>
              <a:rPr lang="zh-CN" altLang="en-US" sz="900" dirty="0" smtClean="0"/>
              <a:t>第一</a:t>
            </a:r>
            <a:r>
              <a:rPr lang="en-US" altLang="zh-CN" sz="900" dirty="0" smtClean="0"/>
              <a:t>PPT</a:t>
            </a:r>
            <a:r>
              <a:rPr lang="zh-CN" altLang="en-US" sz="900" dirty="0" smtClean="0"/>
              <a:t>模板网，商务</a:t>
            </a:r>
            <a:r>
              <a:rPr lang="en-US" altLang="zh-CN" sz="900" dirty="0" smtClean="0"/>
              <a:t>PPT</a:t>
            </a:r>
            <a:r>
              <a:rPr lang="zh-CN" altLang="en-US" sz="900" dirty="0" smtClean="0"/>
              <a:t>模板下载，</a:t>
            </a:r>
            <a:r>
              <a:rPr lang="en-US" altLang="zh-CN" sz="900" dirty="0" smtClean="0">
                <a:hlinkClick r:id="rId23"/>
              </a:rPr>
              <a:t>www.1ppt.com/moban/shangwu/</a:t>
            </a:r>
            <a:r>
              <a:rPr lang="en-US" altLang="zh-CN" sz="900" dirty="0" smtClean="0"/>
              <a:t> </a:t>
            </a:r>
            <a:endParaRPr lang="zh-CN" altLang="en-US" sz="900" dirty="0"/>
          </a:p>
        </p:txBody>
      </p:sp>
    </p:spTree>
    <p:extLst>
      <p:ext uri="{BB962C8B-B14F-4D97-AF65-F5344CB8AC3E}">
        <p14:creationId xmlns:p14="http://schemas.microsoft.com/office/powerpoint/2010/main" val="2108198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 of </a:t>
            </a:r>
            <a:r>
              <a:rPr lang="en-US" dirty="0" err="1" smtClean="0"/>
              <a:t>Opalis</a:t>
            </a:r>
            <a:r>
              <a:rPr lang="en-US" dirty="0" smtClean="0"/>
              <a:t> to System Center Enables Process Automation</a:t>
            </a:r>
            <a:endParaRPr lang="en-US" dirty="0"/>
          </a:p>
        </p:txBody>
      </p:sp>
      <p:sp>
        <p:nvSpPr>
          <p:cNvPr id="3" name="Text Placeholder 2"/>
          <p:cNvSpPr>
            <a:spLocks noGrp="1"/>
          </p:cNvSpPr>
          <p:nvPr>
            <p:ph type="body" sz="quarter" idx="10"/>
          </p:nvPr>
        </p:nvSpPr>
        <p:spPr>
          <a:xfrm>
            <a:off x="455613" y="1600200"/>
            <a:ext cx="4390707" cy="2816156"/>
          </a:xfrm>
        </p:spPr>
        <p:txBody>
          <a:bodyPr/>
          <a:lstStyle/>
          <a:p>
            <a:pPr>
              <a:lnSpc>
                <a:spcPct val="100000"/>
              </a:lnSpc>
              <a:spcBef>
                <a:spcPts val="600"/>
              </a:spcBef>
            </a:pPr>
            <a:r>
              <a:rPr lang="en-US" dirty="0" smtClean="0"/>
              <a:t>IT Process Automation (ITPA), also known as Run Book Automation (RBA), is the ability to orchestrate and integrate IT management tools through workflow </a:t>
            </a:r>
          </a:p>
          <a:p>
            <a:pPr lvl="1">
              <a:lnSpc>
                <a:spcPct val="100000"/>
              </a:lnSpc>
              <a:spcBef>
                <a:spcPts val="600"/>
              </a:spcBef>
            </a:pPr>
            <a:r>
              <a:rPr lang="en-US" dirty="0" smtClean="0"/>
              <a:t>Helps meet strategic IT goals through improving service to business</a:t>
            </a:r>
          </a:p>
          <a:p>
            <a:pPr lvl="1">
              <a:lnSpc>
                <a:spcPct val="100000"/>
              </a:lnSpc>
              <a:spcBef>
                <a:spcPts val="600"/>
              </a:spcBef>
            </a:pPr>
            <a:r>
              <a:rPr lang="en-US" dirty="0" smtClean="0"/>
              <a:t>Replaces many manual, resource-intensive, and error-prone activities</a:t>
            </a:r>
          </a:p>
          <a:p>
            <a:pPr lvl="1">
              <a:lnSpc>
                <a:spcPct val="100000"/>
              </a:lnSpc>
              <a:spcBef>
                <a:spcPts val="600"/>
              </a:spcBef>
            </a:pPr>
            <a:r>
              <a:rPr lang="en-US" dirty="0" smtClean="0"/>
              <a:t>Typically cross multiple IT components, disciplines, and/or departments</a:t>
            </a:r>
            <a:endParaRPr lang="en-US" dirty="0"/>
          </a:p>
        </p:txBody>
      </p:sp>
      <p:pic>
        <p:nvPicPr>
          <p:cNvPr id="18" name="Picture 2"/>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5093208" y="4664797"/>
            <a:ext cx="1750675" cy="370559"/>
          </a:xfrm>
          <a:prstGeom prst="rect">
            <a:avLst/>
          </a:prstGeom>
          <a:noFill/>
          <a:effectLst/>
        </p:spPr>
      </p:pic>
      <p:pic>
        <p:nvPicPr>
          <p:cNvPr id="19" name="Picture 20"/>
          <p:cNvPicPr>
            <a:picLocks noChangeAspect="1" noChangeArrowheads="1"/>
          </p:cNvPicPr>
          <p:nvPr/>
        </p:nvPicPr>
        <p:blipFill>
          <a:blip r:embed="rId3">
            <a:extLst>
              <a:ext uri="{28A0092B-C50C-407E-A947-70E740481C1C}">
                <a14:useLocalDpi xmlns:a14="http://schemas.microsoft.com/office/drawing/2010/main"/>
              </a:ext>
            </a:extLst>
          </a:blip>
          <a:srcRect l="14082" r="17397"/>
          <a:stretch>
            <a:fillRect/>
          </a:stretch>
        </p:blipFill>
        <p:spPr bwMode="auto">
          <a:xfrm>
            <a:off x="5243543" y="1618638"/>
            <a:ext cx="3212516" cy="3148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 name="Group 19"/>
          <p:cNvGrpSpPr>
            <a:grpSpLocks/>
          </p:cNvGrpSpPr>
          <p:nvPr/>
        </p:nvGrpSpPr>
        <p:grpSpPr bwMode="auto">
          <a:xfrm>
            <a:off x="6541256" y="2795628"/>
            <a:ext cx="764238" cy="741700"/>
            <a:chOff x="9300503" y="2492896"/>
            <a:chExt cx="611935" cy="630602"/>
          </a:xfrm>
        </p:grpSpPr>
        <p:sp>
          <p:nvSpPr>
            <p:cNvPr id="21" name="Curved Left Arrow 20"/>
            <p:cNvSpPr/>
            <p:nvPr/>
          </p:nvSpPr>
          <p:spPr bwMode="auto">
            <a:xfrm rot="10800000">
              <a:off x="9300503" y="2586427"/>
              <a:ext cx="358228" cy="495117"/>
            </a:xfrm>
            <a:prstGeom prst="curvedLeftArrow">
              <a:avLst/>
            </a:prstGeom>
            <a:gradFill flip="none" rotWithShape="1">
              <a:gsLst>
                <a:gs pos="0">
                  <a:srgbClr val="FFFFFF"/>
                </a:gs>
                <a:gs pos="100000">
                  <a:srgbClr val="FFFFFF">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defTabSz="891603">
                <a:defRPr/>
              </a:pPr>
              <a:endParaRPr lang="en-US" dirty="0">
                <a:solidFill>
                  <a:srgbClr val="FFFFFF"/>
                </a:solidFill>
                <a:effectLst>
                  <a:outerShdw blurRad="38100" dist="38100" dir="2700000" algn="tl">
                    <a:srgbClr val="000000">
                      <a:alpha val="43137"/>
                    </a:srgbClr>
                  </a:outerShdw>
                </a:effectLst>
                <a:latin typeface="Calibri" pitchFamily="34" charset="0"/>
              </a:endParaRPr>
            </a:p>
          </p:txBody>
        </p:sp>
        <p:sp>
          <p:nvSpPr>
            <p:cNvPr id="22" name="Curved Left Arrow 21"/>
            <p:cNvSpPr/>
            <p:nvPr/>
          </p:nvSpPr>
          <p:spPr bwMode="auto">
            <a:xfrm>
              <a:off x="9554210" y="2628381"/>
              <a:ext cx="358228" cy="495117"/>
            </a:xfrm>
            <a:prstGeom prst="curvedLeftArrow">
              <a:avLst/>
            </a:prstGeom>
            <a:gradFill flip="none" rotWithShape="1">
              <a:gsLst>
                <a:gs pos="0">
                  <a:srgbClr val="FFFFFF"/>
                </a:gs>
                <a:gs pos="100000">
                  <a:srgbClr val="FFFFFF">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defTabSz="891603">
                <a:defRPr/>
              </a:pPr>
              <a:endParaRPr lang="en-US" dirty="0">
                <a:solidFill>
                  <a:srgbClr val="FFFFFF"/>
                </a:solidFill>
                <a:effectLst>
                  <a:outerShdw blurRad="38100" dist="38100" dir="2700000" algn="tl">
                    <a:srgbClr val="000000">
                      <a:alpha val="43137"/>
                    </a:srgbClr>
                  </a:outerShdw>
                </a:effectLst>
                <a:latin typeface="Calibri" pitchFamily="34" charset="0"/>
              </a:endParaRPr>
            </a:p>
          </p:txBody>
        </p:sp>
        <p:pic>
          <p:nvPicPr>
            <p:cNvPr id="23" name="Picture 6" descr="Desktop-TS-Client"/>
            <p:cNvPicPr>
              <a:picLocks noChangeAspect="1" noChangeArrowheads="1"/>
            </p:cNvPicPr>
            <p:nvPr/>
          </p:nvPicPr>
          <p:blipFill>
            <a:blip r:embed="rId4" cstate="screen">
              <a:lum bright="10000"/>
              <a:extLst>
                <a:ext uri="{28A0092B-C50C-407E-A947-70E740481C1C}">
                  <a14:useLocalDpi xmlns:a14="http://schemas.microsoft.com/office/drawing/2010/main"/>
                </a:ext>
              </a:extLst>
            </a:blip>
            <a:srcRect/>
            <a:stretch>
              <a:fillRect/>
            </a:stretch>
          </p:blipFill>
          <p:spPr bwMode="invGray">
            <a:xfrm>
              <a:off x="9406004" y="2492896"/>
              <a:ext cx="384775" cy="52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5" name="Picture 2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auto">
          <a:xfrm>
            <a:off x="7349393" y="4536293"/>
            <a:ext cx="1322852" cy="66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lide Number Placeholder 3"/>
          <p:cNvSpPr>
            <a:spLocks noGrp="1"/>
          </p:cNvSpPr>
          <p:nvPr>
            <p:ph type="sldNum" sz="quarter" idx="4"/>
          </p:nvPr>
        </p:nvSpPr>
        <p:spPr>
          <a:xfrm>
            <a:off x="449909" y="6365985"/>
            <a:ext cx="242070" cy="199571"/>
          </a:xfrm>
        </p:spPr>
        <p:txBody>
          <a:bodyPr/>
          <a:lstStyle/>
          <a:p>
            <a:fld id="{02B51FD2-AF65-4559-B5BB-AE7FBFFEA02E}" type="slidenum">
              <a:rPr lang="en-US" smtClean="0">
                <a:latin typeface="Verdana" pitchFamily="34" charset="0"/>
                <a:cs typeface="Verdana" pitchFamily="34" charset="0"/>
              </a:rPr>
              <a:pPr/>
              <a:t>21</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12" name="Footer Placeholder 4"/>
          <p:cNvSpPr>
            <a:spLocks noGrp="1"/>
          </p:cNvSpPr>
          <p:nvPr>
            <p:ph type="ftr" sz="quarter" idx="3"/>
          </p:nvPr>
        </p:nvSpPr>
        <p:spPr>
          <a:xfrm>
            <a:off x="694038" y="6364388"/>
            <a:ext cx="2895600" cy="201168"/>
          </a:xfrm>
        </p:spPr>
        <p:txBody>
          <a:bodyPr/>
          <a:lstStyle/>
          <a:p>
            <a:r>
              <a:rPr lang="en-US" dirty="0"/>
              <a:t>Selling the Strategic Roadmap for Dynamic Datacenter Services</a:t>
            </a:r>
          </a:p>
        </p:txBody>
      </p:sp>
    </p:spTree>
    <p:extLst>
      <p:ext uri="{BB962C8B-B14F-4D97-AF65-F5344CB8AC3E}">
        <p14:creationId xmlns:p14="http://schemas.microsoft.com/office/powerpoint/2010/main" val="2704005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86" name="Title 31"/>
          <p:cNvSpPr>
            <a:spLocks noGrp="1"/>
          </p:cNvSpPr>
          <p:nvPr>
            <p:ph type="title"/>
          </p:nvPr>
        </p:nvSpPr>
        <p:spPr/>
        <p:txBody>
          <a:bodyPr/>
          <a:lstStyle/>
          <a:p>
            <a:r>
              <a:rPr lang="en-US" dirty="0" smtClean="0"/>
              <a:t>End-to-End Protection with Microsoft Forefront Security</a:t>
            </a:r>
            <a:endParaRPr lang="en-US" dirty="0"/>
          </a:p>
        </p:txBody>
      </p:sp>
      <p:sp>
        <p:nvSpPr>
          <p:cNvPr id="34" name="Rectangle 68"/>
          <p:cNvSpPr/>
          <p:nvPr/>
        </p:nvSpPr>
        <p:spPr bwMode="auto">
          <a:xfrm>
            <a:off x="842505" y="2523574"/>
            <a:ext cx="7326864" cy="2383068"/>
          </a:xfrm>
          <a:custGeom>
            <a:avLst/>
            <a:gdLst>
              <a:gd name="connsiteX0" fmla="*/ 0 w 9766607"/>
              <a:gd name="connsiteY0" fmla="*/ 0 h 2704412"/>
              <a:gd name="connsiteX1" fmla="*/ 9766607 w 9766607"/>
              <a:gd name="connsiteY1" fmla="*/ 0 h 2704412"/>
              <a:gd name="connsiteX2" fmla="*/ 9766607 w 9766607"/>
              <a:gd name="connsiteY2" fmla="*/ 2704412 h 2704412"/>
              <a:gd name="connsiteX3" fmla="*/ 0 w 9766607"/>
              <a:gd name="connsiteY3" fmla="*/ 2704412 h 2704412"/>
              <a:gd name="connsiteX4" fmla="*/ 0 w 9766607"/>
              <a:gd name="connsiteY4" fmla="*/ 0 h 2704412"/>
              <a:gd name="connsiteX0" fmla="*/ 3423 w 9770030"/>
              <a:gd name="connsiteY0" fmla="*/ 237506 h 2941918"/>
              <a:gd name="connsiteX1" fmla="*/ 9770030 w 9770030"/>
              <a:gd name="connsiteY1" fmla="*/ 237506 h 2941918"/>
              <a:gd name="connsiteX2" fmla="*/ 9770030 w 9770030"/>
              <a:gd name="connsiteY2" fmla="*/ 2941918 h 2941918"/>
              <a:gd name="connsiteX3" fmla="*/ 3423 w 9770030"/>
              <a:gd name="connsiteY3" fmla="*/ 2941918 h 2941918"/>
              <a:gd name="connsiteX4" fmla="*/ 3423 w 9770030"/>
              <a:gd name="connsiteY4" fmla="*/ 237506 h 2941918"/>
              <a:gd name="connsiteX0" fmla="*/ 2292 w 9770126"/>
              <a:gd name="connsiteY0" fmla="*/ 396351 h 3100763"/>
              <a:gd name="connsiteX1" fmla="*/ 9768899 w 9770126"/>
              <a:gd name="connsiteY1" fmla="*/ 396351 h 3100763"/>
              <a:gd name="connsiteX2" fmla="*/ 9768899 w 9770126"/>
              <a:gd name="connsiteY2" fmla="*/ 3100763 h 3100763"/>
              <a:gd name="connsiteX3" fmla="*/ 2292 w 9770126"/>
              <a:gd name="connsiteY3" fmla="*/ 3100763 h 3100763"/>
              <a:gd name="connsiteX4" fmla="*/ 2292 w 9770126"/>
              <a:gd name="connsiteY4" fmla="*/ 396351 h 3100763"/>
              <a:gd name="connsiteX0" fmla="*/ 0 w 9766607"/>
              <a:gd name="connsiteY0" fmla="*/ 470968 h 3175380"/>
              <a:gd name="connsiteX1" fmla="*/ 4959342 w 9766607"/>
              <a:gd name="connsiteY1" fmla="*/ 895 h 3175380"/>
              <a:gd name="connsiteX2" fmla="*/ 9766607 w 9766607"/>
              <a:gd name="connsiteY2" fmla="*/ 470968 h 3175380"/>
              <a:gd name="connsiteX3" fmla="*/ 9766607 w 9766607"/>
              <a:gd name="connsiteY3" fmla="*/ 3175380 h 3175380"/>
              <a:gd name="connsiteX4" fmla="*/ 0 w 9766607"/>
              <a:gd name="connsiteY4" fmla="*/ 3175380 h 3175380"/>
              <a:gd name="connsiteX5" fmla="*/ 0 w 9766607"/>
              <a:gd name="connsiteY5" fmla="*/ 470968 h 3175380"/>
              <a:gd name="connsiteX0" fmla="*/ 0 w 9766608"/>
              <a:gd name="connsiteY0" fmla="*/ 470968 h 3175380"/>
              <a:gd name="connsiteX1" fmla="*/ 4959342 w 9766608"/>
              <a:gd name="connsiteY1" fmla="*/ 895 h 3175380"/>
              <a:gd name="connsiteX2" fmla="*/ 9766607 w 9766608"/>
              <a:gd name="connsiteY2" fmla="*/ 470968 h 3175380"/>
              <a:gd name="connsiteX3" fmla="*/ 9766607 w 9766608"/>
              <a:gd name="connsiteY3" fmla="*/ 3175380 h 3175380"/>
              <a:gd name="connsiteX4" fmla="*/ 0 w 9766608"/>
              <a:gd name="connsiteY4" fmla="*/ 3175380 h 3175380"/>
              <a:gd name="connsiteX5" fmla="*/ 0 w 9766608"/>
              <a:gd name="connsiteY5" fmla="*/ 470968 h 3175380"/>
              <a:gd name="connsiteX0" fmla="*/ 36626 w 9803234"/>
              <a:gd name="connsiteY0" fmla="*/ 470073 h 3174485"/>
              <a:gd name="connsiteX1" fmla="*/ 4995968 w 9803234"/>
              <a:gd name="connsiteY1" fmla="*/ 0 h 3174485"/>
              <a:gd name="connsiteX2" fmla="*/ 9803233 w 9803234"/>
              <a:gd name="connsiteY2" fmla="*/ 470073 h 3174485"/>
              <a:gd name="connsiteX3" fmla="*/ 9803233 w 9803234"/>
              <a:gd name="connsiteY3" fmla="*/ 3174485 h 3174485"/>
              <a:gd name="connsiteX4" fmla="*/ 36626 w 9803234"/>
              <a:gd name="connsiteY4" fmla="*/ 3174485 h 3174485"/>
              <a:gd name="connsiteX5" fmla="*/ 36626 w 9803234"/>
              <a:gd name="connsiteY5" fmla="*/ 470073 h 3174485"/>
              <a:gd name="connsiteX0" fmla="*/ 0 w 9766608"/>
              <a:gd name="connsiteY0" fmla="*/ 470073 h 3174485"/>
              <a:gd name="connsiteX1" fmla="*/ 4959342 w 9766608"/>
              <a:gd name="connsiteY1" fmla="*/ 0 h 3174485"/>
              <a:gd name="connsiteX2" fmla="*/ 9766607 w 9766608"/>
              <a:gd name="connsiteY2" fmla="*/ 470073 h 3174485"/>
              <a:gd name="connsiteX3" fmla="*/ 9766607 w 9766608"/>
              <a:gd name="connsiteY3" fmla="*/ 3174485 h 3174485"/>
              <a:gd name="connsiteX4" fmla="*/ 0 w 9766608"/>
              <a:gd name="connsiteY4" fmla="*/ 3174485 h 3174485"/>
              <a:gd name="connsiteX5" fmla="*/ 0 w 9766608"/>
              <a:gd name="connsiteY5" fmla="*/ 470073 h 317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66608" h="3174485">
                <a:moveTo>
                  <a:pt x="0" y="470073"/>
                </a:moveTo>
                <a:cubicBezTo>
                  <a:pt x="71996" y="144999"/>
                  <a:pt x="3331574" y="0"/>
                  <a:pt x="4959342" y="0"/>
                </a:cubicBezTo>
                <a:cubicBezTo>
                  <a:pt x="6587110" y="0"/>
                  <a:pt x="9768960" y="146831"/>
                  <a:pt x="9766607" y="470073"/>
                </a:cubicBezTo>
                <a:lnTo>
                  <a:pt x="9766607" y="3174485"/>
                </a:lnTo>
                <a:lnTo>
                  <a:pt x="0" y="3174485"/>
                </a:lnTo>
                <a:lnTo>
                  <a:pt x="0" y="470073"/>
                </a:lnTo>
                <a:close/>
              </a:path>
            </a:pathLst>
          </a:custGeom>
          <a:gradFill flip="none" rotWithShape="1">
            <a:gsLst>
              <a:gs pos="0">
                <a:schemeClr val="accent2">
                  <a:alpha val="95000"/>
                </a:schemeClr>
              </a:gs>
              <a:gs pos="100000">
                <a:schemeClr val="accent1">
                  <a:alpha val="85000"/>
                </a:schemeClr>
              </a:gs>
            </a:gsLst>
            <a:lin ang="0" scaled="1"/>
            <a:tileRect/>
          </a:gradFill>
        </p:spPr>
        <p:txBody>
          <a:bodyPr wrap="square" lIns="68607" tIns="34304" rIns="68607" bIns="34304" anchor="ctr" anchorCtr="0">
            <a:noAutofit/>
          </a:bodyPr>
          <a:lstStyle/>
          <a:p>
            <a:pPr>
              <a:lnSpc>
                <a:spcPct val="90000"/>
              </a:lnSpc>
              <a:spcBef>
                <a:spcPct val="20000"/>
              </a:spcBef>
            </a:pPr>
            <a:endParaRPr lang="en-US" sz="2100" b="1" dirty="0">
              <a:solidFill>
                <a:schemeClr val="bg1"/>
              </a:solidFill>
              <a:ea typeface="ＭＳ Ｐゴシック" pitchFamily="-65" charset="-128"/>
            </a:endParaRPr>
          </a:p>
        </p:txBody>
      </p:sp>
      <p:sp>
        <p:nvSpPr>
          <p:cNvPr id="56" name="Text Box 5"/>
          <p:cNvSpPr txBox="1">
            <a:spLocks noChangeArrowheads="1"/>
          </p:cNvSpPr>
          <p:nvPr/>
        </p:nvSpPr>
        <p:spPr bwMode="auto">
          <a:xfrm>
            <a:off x="2348917" y="1715373"/>
            <a:ext cx="6318193" cy="552172"/>
          </a:xfrm>
          <a:prstGeom prst="rect">
            <a:avLst/>
          </a:prstGeom>
          <a:noFill/>
          <a:ln w="12700">
            <a:noFill/>
            <a:miter lim="800000"/>
            <a:headEnd/>
            <a:tailEnd/>
          </a:ln>
        </p:spPr>
        <p:txBody>
          <a:bodyPr wrap="square" lIns="89157" tIns="44581" rIns="89157" bIns="44581">
            <a:spAutoFit/>
          </a:bodyPr>
          <a:lstStyle/>
          <a:p>
            <a:pPr>
              <a:spcBef>
                <a:spcPct val="20000"/>
              </a:spcBef>
              <a:defRPr/>
            </a:pPr>
            <a:r>
              <a:rPr lang="en-US" sz="1500" dirty="0">
                <a:solidFill>
                  <a:schemeClr val="tx2"/>
                </a:solidFill>
                <a:ea typeface="MS PGothic" pitchFamily="34" charset="-128"/>
              </a:rPr>
              <a:t>A comprehensive line of business security products that helps you gain greater protection through deep integration and simplified management</a:t>
            </a:r>
          </a:p>
        </p:txBody>
      </p:sp>
      <p:grpSp>
        <p:nvGrpSpPr>
          <p:cNvPr id="57" name="Group 45"/>
          <p:cNvGrpSpPr>
            <a:grpSpLocks/>
          </p:cNvGrpSpPr>
          <p:nvPr/>
        </p:nvGrpSpPr>
        <p:grpSpPr bwMode="auto">
          <a:xfrm>
            <a:off x="6615452" y="3261444"/>
            <a:ext cx="620842" cy="753290"/>
            <a:chOff x="2335" y="1826"/>
            <a:chExt cx="415" cy="680"/>
          </a:xfrm>
        </p:grpSpPr>
        <p:pic>
          <p:nvPicPr>
            <p:cNvPr id="58" name="Picture 46" descr="Security Emergency Procedure"/>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335" y="1826"/>
              <a:ext cx="261"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9" name="Group 47"/>
            <p:cNvGrpSpPr>
              <a:grpSpLocks/>
            </p:cNvGrpSpPr>
            <p:nvPr/>
          </p:nvGrpSpPr>
          <p:grpSpPr bwMode="auto">
            <a:xfrm>
              <a:off x="2490" y="2102"/>
              <a:ext cx="260" cy="404"/>
              <a:chOff x="1371" y="1796"/>
              <a:chExt cx="295" cy="457"/>
            </a:xfrm>
          </p:grpSpPr>
          <p:pic>
            <p:nvPicPr>
              <p:cNvPr id="60" name="Picture 48" descr="Security Download Serve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371" y="1796"/>
                <a:ext cx="295" cy="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49" descr="Firewall fire wall"/>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503" y="2056"/>
                <a:ext cx="137" cy="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62" name="Text Box 55"/>
          <p:cNvSpPr txBox="1">
            <a:spLocks noChangeArrowheads="1"/>
          </p:cNvSpPr>
          <p:nvPr/>
        </p:nvSpPr>
        <p:spPr bwMode="auto">
          <a:xfrm>
            <a:off x="5710773" y="2876455"/>
            <a:ext cx="2430200" cy="3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190" tIns="44595" rIns="89190" bIns="44595">
            <a:spAutoFit/>
          </a:bodyPr>
          <a:lstStyle>
            <a:lvl1pPr eaLnBrk="0" hangingPunct="0">
              <a:defRPr sz="3200">
                <a:solidFill>
                  <a:schemeClr val="tx2"/>
                </a:solidFill>
                <a:latin typeface="Tahoma" pitchFamily="34" charset="0"/>
              </a:defRPr>
            </a:lvl1pPr>
            <a:lvl2pPr marL="742950" indent="-285750" eaLnBrk="0" hangingPunct="0">
              <a:defRPr sz="3200">
                <a:solidFill>
                  <a:schemeClr val="tx2"/>
                </a:solidFill>
                <a:latin typeface="Tahoma" pitchFamily="34" charset="0"/>
              </a:defRPr>
            </a:lvl2pPr>
            <a:lvl3pPr marL="1143000" indent="-228600" eaLnBrk="0" hangingPunct="0">
              <a:defRPr sz="3200">
                <a:solidFill>
                  <a:schemeClr val="tx2"/>
                </a:solidFill>
                <a:latin typeface="Tahoma" pitchFamily="34" charset="0"/>
              </a:defRPr>
            </a:lvl3pPr>
            <a:lvl4pPr marL="1600200" indent="-228600" eaLnBrk="0" hangingPunct="0">
              <a:defRPr sz="3200">
                <a:solidFill>
                  <a:schemeClr val="tx2"/>
                </a:solidFill>
                <a:latin typeface="Tahoma" pitchFamily="34" charset="0"/>
              </a:defRPr>
            </a:lvl4pPr>
            <a:lvl5pPr marL="2057400" indent="-228600" eaLnBrk="0" hangingPunct="0">
              <a:defRPr sz="3200">
                <a:solidFill>
                  <a:schemeClr val="tx2"/>
                </a:solidFill>
                <a:latin typeface="Tahoma" pitchFamily="34" charset="0"/>
              </a:defRPr>
            </a:lvl5pPr>
            <a:lvl6pPr marL="2514600" indent="-228600" algn="ctr"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eaLnBrk="0" fontAlgn="base" hangingPunct="0">
              <a:lnSpc>
                <a:spcPct val="80000"/>
              </a:lnSpc>
              <a:spcBef>
                <a:spcPct val="0"/>
              </a:spcBef>
              <a:spcAft>
                <a:spcPct val="0"/>
              </a:spcAft>
              <a:defRPr sz="3200">
                <a:solidFill>
                  <a:schemeClr val="tx2"/>
                </a:solidFill>
                <a:latin typeface="Tahoma" pitchFamily="34" charset="0"/>
              </a:defRPr>
            </a:lvl9pPr>
          </a:lstStyle>
          <a:p>
            <a:pPr algn="ctr" eaLnBrk="1" hangingPunct="1">
              <a:lnSpc>
                <a:spcPct val="85000"/>
              </a:lnSpc>
              <a:spcBef>
                <a:spcPct val="50000"/>
              </a:spcBef>
            </a:pPr>
            <a:r>
              <a:rPr lang="en-US" sz="1800" b="1" dirty="0">
                <a:solidFill>
                  <a:schemeClr val="bg1"/>
                </a:solidFill>
                <a:latin typeface="+mn-lt"/>
                <a:ea typeface="MS PGothic" pitchFamily="34" charset="-128"/>
              </a:rPr>
              <a:t>Edge</a:t>
            </a:r>
          </a:p>
        </p:txBody>
      </p:sp>
      <p:sp>
        <p:nvSpPr>
          <p:cNvPr id="63" name="Text Box 54"/>
          <p:cNvSpPr txBox="1">
            <a:spLocks noChangeArrowheads="1"/>
          </p:cNvSpPr>
          <p:nvPr/>
        </p:nvSpPr>
        <p:spPr bwMode="auto">
          <a:xfrm>
            <a:off x="814110" y="2876455"/>
            <a:ext cx="2393063" cy="27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607" tIns="34304" rIns="68607" bIns="34304">
            <a:spAutoFit/>
          </a:bodyPr>
          <a:lstStyle>
            <a:lvl1pPr eaLnBrk="0" hangingPunct="0">
              <a:defRPr sz="3200">
                <a:solidFill>
                  <a:schemeClr val="tx2"/>
                </a:solidFill>
                <a:latin typeface="Tahoma" pitchFamily="34" charset="0"/>
              </a:defRPr>
            </a:lvl1pPr>
            <a:lvl2pPr marL="742950" indent="-285750" eaLnBrk="0" hangingPunct="0">
              <a:defRPr sz="3200">
                <a:solidFill>
                  <a:schemeClr val="tx2"/>
                </a:solidFill>
                <a:latin typeface="Tahoma" pitchFamily="34" charset="0"/>
              </a:defRPr>
            </a:lvl2pPr>
            <a:lvl3pPr marL="1143000" indent="-228600" eaLnBrk="0" hangingPunct="0">
              <a:defRPr sz="3200">
                <a:solidFill>
                  <a:schemeClr val="tx2"/>
                </a:solidFill>
                <a:latin typeface="Tahoma" pitchFamily="34" charset="0"/>
              </a:defRPr>
            </a:lvl3pPr>
            <a:lvl4pPr marL="1600200" indent="-228600" eaLnBrk="0" hangingPunct="0">
              <a:defRPr sz="3200">
                <a:solidFill>
                  <a:schemeClr val="tx2"/>
                </a:solidFill>
                <a:latin typeface="Tahoma" pitchFamily="34" charset="0"/>
              </a:defRPr>
            </a:lvl4pPr>
            <a:lvl5pPr marL="2057400" indent="-228600" eaLnBrk="0" hangingPunct="0">
              <a:defRPr sz="3200">
                <a:solidFill>
                  <a:schemeClr val="tx2"/>
                </a:solidFill>
                <a:latin typeface="Tahoma" pitchFamily="34" charset="0"/>
              </a:defRPr>
            </a:lvl5pPr>
            <a:lvl6pPr marL="2514600" indent="-228600" algn="ctr"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eaLnBrk="0" fontAlgn="base" hangingPunct="0">
              <a:lnSpc>
                <a:spcPct val="80000"/>
              </a:lnSpc>
              <a:spcBef>
                <a:spcPct val="0"/>
              </a:spcBef>
              <a:spcAft>
                <a:spcPct val="0"/>
              </a:spcAft>
              <a:defRPr sz="3200">
                <a:solidFill>
                  <a:schemeClr val="tx2"/>
                </a:solidFill>
                <a:latin typeface="Tahoma" pitchFamily="34" charset="0"/>
              </a:defRPr>
            </a:lvl9pPr>
          </a:lstStyle>
          <a:p>
            <a:pPr algn="ctr" eaLnBrk="1" hangingPunct="1">
              <a:lnSpc>
                <a:spcPct val="75000"/>
              </a:lnSpc>
              <a:spcBef>
                <a:spcPct val="50000"/>
              </a:spcBef>
            </a:pPr>
            <a:r>
              <a:rPr lang="en-US" sz="1800" b="1" dirty="0">
                <a:solidFill>
                  <a:schemeClr val="bg1"/>
                </a:solidFill>
                <a:latin typeface="+mn-lt"/>
                <a:ea typeface="MS PGothic" pitchFamily="34" charset="-128"/>
              </a:rPr>
              <a:t>Client and Server OS</a:t>
            </a:r>
          </a:p>
        </p:txBody>
      </p:sp>
      <p:pic>
        <p:nvPicPr>
          <p:cNvPr id="64" name="Picture 76" descr="Security Download all no shadow"/>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571298" y="3269194"/>
            <a:ext cx="887167" cy="934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5" name="Group 42"/>
          <p:cNvGrpSpPr>
            <a:grpSpLocks/>
          </p:cNvGrpSpPr>
          <p:nvPr/>
        </p:nvGrpSpPr>
        <p:grpSpPr bwMode="auto">
          <a:xfrm>
            <a:off x="4109577" y="3261444"/>
            <a:ext cx="702788" cy="818612"/>
            <a:chOff x="3141" y="4949"/>
            <a:chExt cx="415" cy="485"/>
          </a:xfrm>
        </p:grpSpPr>
        <p:pic>
          <p:nvPicPr>
            <p:cNvPr id="66" name="Picture 43" descr="Security Download Serve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141" y="4949"/>
              <a:ext cx="255"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44" descr="Security Download Serve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301" y="5056"/>
              <a:ext cx="255"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8" name="Text Box 52"/>
          <p:cNvSpPr txBox="1">
            <a:spLocks noChangeArrowheads="1"/>
          </p:cNvSpPr>
          <p:nvPr/>
        </p:nvSpPr>
        <p:spPr bwMode="auto">
          <a:xfrm>
            <a:off x="3273622" y="2876455"/>
            <a:ext cx="2374699" cy="29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190" tIns="44595" rIns="89190" bIns="44595">
            <a:spAutoFit/>
          </a:bodyPr>
          <a:lstStyle>
            <a:lvl1pPr eaLnBrk="0" hangingPunct="0">
              <a:defRPr sz="3200">
                <a:solidFill>
                  <a:schemeClr val="tx2"/>
                </a:solidFill>
                <a:latin typeface="Tahoma" pitchFamily="34" charset="0"/>
              </a:defRPr>
            </a:lvl1pPr>
            <a:lvl2pPr marL="742950" indent="-285750" eaLnBrk="0" hangingPunct="0">
              <a:defRPr sz="3200">
                <a:solidFill>
                  <a:schemeClr val="tx2"/>
                </a:solidFill>
                <a:latin typeface="Tahoma" pitchFamily="34" charset="0"/>
              </a:defRPr>
            </a:lvl2pPr>
            <a:lvl3pPr marL="1143000" indent="-228600" eaLnBrk="0" hangingPunct="0">
              <a:defRPr sz="3200">
                <a:solidFill>
                  <a:schemeClr val="tx2"/>
                </a:solidFill>
                <a:latin typeface="Tahoma" pitchFamily="34" charset="0"/>
              </a:defRPr>
            </a:lvl3pPr>
            <a:lvl4pPr marL="1600200" indent="-228600" eaLnBrk="0" hangingPunct="0">
              <a:defRPr sz="3200">
                <a:solidFill>
                  <a:schemeClr val="tx2"/>
                </a:solidFill>
                <a:latin typeface="Tahoma" pitchFamily="34" charset="0"/>
              </a:defRPr>
            </a:lvl4pPr>
            <a:lvl5pPr marL="2057400" indent="-228600" eaLnBrk="0" hangingPunct="0">
              <a:defRPr sz="3200">
                <a:solidFill>
                  <a:schemeClr val="tx2"/>
                </a:solidFill>
                <a:latin typeface="Tahoma" pitchFamily="34" charset="0"/>
              </a:defRPr>
            </a:lvl5pPr>
            <a:lvl6pPr marL="2514600" indent="-228600" algn="ctr"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eaLnBrk="0" fontAlgn="base" hangingPunct="0">
              <a:lnSpc>
                <a:spcPct val="80000"/>
              </a:lnSpc>
              <a:spcBef>
                <a:spcPct val="0"/>
              </a:spcBef>
              <a:spcAft>
                <a:spcPct val="0"/>
              </a:spcAft>
              <a:defRPr sz="3200">
                <a:solidFill>
                  <a:schemeClr val="tx2"/>
                </a:solidFill>
                <a:latin typeface="Tahoma" pitchFamily="34" charset="0"/>
              </a:defRPr>
            </a:lvl9pPr>
          </a:lstStyle>
          <a:p>
            <a:pPr algn="ctr" eaLnBrk="1" hangingPunct="1">
              <a:lnSpc>
                <a:spcPct val="75000"/>
              </a:lnSpc>
              <a:spcBef>
                <a:spcPct val="50000"/>
              </a:spcBef>
            </a:pPr>
            <a:r>
              <a:rPr lang="en-US" sz="1800" b="1" dirty="0">
                <a:solidFill>
                  <a:schemeClr val="bg1"/>
                </a:solidFill>
                <a:latin typeface="+mn-lt"/>
                <a:ea typeface="MS PGothic" pitchFamily="34" charset="-128"/>
              </a:rPr>
              <a:t>Server Applications</a:t>
            </a:r>
          </a:p>
        </p:txBody>
      </p:sp>
      <p:pic>
        <p:nvPicPr>
          <p:cNvPr id="70" name="Picture 6"/>
          <p:cNvPicPr>
            <a:picLocks noChangeAspect="1" noChangeArrowheads="1"/>
          </p:cNvPicPr>
          <p:nvPr/>
        </p:nvPicPr>
        <p:blipFill>
          <a:blip r:embed="rId9" cstate="screen">
            <a:extLst>
              <a:ext uri="{28A0092B-C50C-407E-A947-70E740481C1C}">
                <a14:useLocalDpi xmlns:a14="http://schemas.microsoft.com/office/drawing/2010/main"/>
              </a:ext>
            </a:extLst>
          </a:blip>
          <a:stretch>
            <a:fillRect/>
          </a:stretch>
        </p:blipFill>
        <p:spPr bwMode="auto">
          <a:xfrm>
            <a:off x="397773" y="1736029"/>
            <a:ext cx="1840650" cy="512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 name="Picture 7"/>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3345055" y="4203499"/>
            <a:ext cx="1080281" cy="544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 name="Picture 8"/>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4460971" y="4203500"/>
            <a:ext cx="1172804" cy="569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 name="Picture 9"/>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354220" y="4238876"/>
            <a:ext cx="1312842" cy="51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 name="Picture 10"/>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5818585" y="3925961"/>
            <a:ext cx="2259958" cy="451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 name="Picture 11"/>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5800093" y="4384526"/>
            <a:ext cx="2074625" cy="497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8" name="Group 27"/>
          <p:cNvGrpSpPr/>
          <p:nvPr/>
        </p:nvGrpSpPr>
        <p:grpSpPr>
          <a:xfrm>
            <a:off x="0" y="5438774"/>
            <a:ext cx="9144000" cy="1419226"/>
            <a:chOff x="0" y="5781040"/>
            <a:chExt cx="9144000" cy="1076960"/>
          </a:xfrm>
        </p:grpSpPr>
        <p:sp>
          <p:nvSpPr>
            <p:cNvPr id="29" name="Rectangle 28"/>
            <p:cNvSpPr/>
            <p:nvPr/>
          </p:nvSpPr>
          <p:spPr bwMode="auto">
            <a:xfrm>
              <a:off x="0" y="5781040"/>
              <a:ext cx="9144000" cy="1076960"/>
            </a:xfrm>
            <a:prstGeom prst="rect">
              <a:avLst/>
            </a:prstGeom>
            <a:solidFill>
              <a:schemeClr val="bg1"/>
            </a:solidFill>
          </p:spPr>
          <p:txBody>
            <a:bodyPr wrap="square" lIns="137215" tIns="68607" rIns="68607" bIns="68607" anchor="ctr" anchorCtr="0">
              <a:noAutofit/>
            </a:bodyPr>
            <a:lstStyle/>
            <a:p>
              <a:pPr>
                <a:lnSpc>
                  <a:spcPct val="90000"/>
                </a:lnSpc>
                <a:spcBef>
                  <a:spcPct val="20000"/>
                </a:spcBef>
              </a:pPr>
              <a:endParaRPr lang="en-US" sz="1600" b="1" dirty="0">
                <a:solidFill>
                  <a:schemeClr val="bg1"/>
                </a:solidFill>
                <a:ea typeface="ＭＳ Ｐゴシック" pitchFamily="-65" charset="-128"/>
              </a:endParaRPr>
            </a:p>
          </p:txBody>
        </p:sp>
        <p:sp>
          <p:nvSpPr>
            <p:cNvPr id="30" name="Rectangle 29"/>
            <p:cNvSpPr/>
            <p:nvPr/>
          </p:nvSpPr>
          <p:spPr bwMode="auto">
            <a:xfrm>
              <a:off x="0" y="5781040"/>
              <a:ext cx="9144000" cy="1076960"/>
            </a:xfrm>
            <a:prstGeom prst="rect">
              <a:avLst/>
            </a:prstGeom>
            <a:gradFill>
              <a:gsLst>
                <a:gs pos="0">
                  <a:schemeClr val="accent2">
                    <a:alpha val="95000"/>
                  </a:schemeClr>
                </a:gs>
                <a:gs pos="100000">
                  <a:schemeClr val="accent1">
                    <a:alpha val="85000"/>
                  </a:schemeClr>
                </a:gs>
              </a:gsLst>
              <a:lin ang="0" scaled="1"/>
            </a:gradFill>
          </p:spPr>
          <p:txBody>
            <a:bodyPr wrap="square" lIns="137215" tIns="68607" rIns="68607" bIns="68607" anchor="ctr" anchorCtr="0">
              <a:noAutofit/>
            </a:bodyPr>
            <a:lstStyle/>
            <a:p>
              <a:pPr>
                <a:lnSpc>
                  <a:spcPct val="90000"/>
                </a:lnSpc>
                <a:spcBef>
                  <a:spcPct val="20000"/>
                </a:spcBef>
              </a:pPr>
              <a:endParaRPr lang="en-US" sz="1600" b="1" dirty="0">
                <a:solidFill>
                  <a:schemeClr val="bg1"/>
                </a:solidFill>
                <a:ea typeface="ＭＳ Ｐゴシック" pitchFamily="-65" charset="-128"/>
              </a:endParaRPr>
            </a:p>
          </p:txBody>
        </p:sp>
      </p:grpSp>
      <p:sp>
        <p:nvSpPr>
          <p:cNvPr id="54" name="Content Placeholder 4"/>
          <p:cNvSpPr txBox="1">
            <a:spLocks/>
          </p:cNvSpPr>
          <p:nvPr/>
        </p:nvSpPr>
        <p:spPr bwMode="auto">
          <a:xfrm>
            <a:off x="445871" y="5548343"/>
            <a:ext cx="8367510" cy="119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eaLnBrk="0" hangingPunct="0">
              <a:defRPr sz="3200">
                <a:solidFill>
                  <a:schemeClr val="tx2"/>
                </a:solidFill>
                <a:latin typeface="Tahoma" pitchFamily="34" charset="0"/>
              </a:defRPr>
            </a:lvl1pPr>
            <a:lvl2pPr marL="742950" indent="-285750" eaLnBrk="0" hangingPunct="0">
              <a:defRPr sz="3200">
                <a:solidFill>
                  <a:schemeClr val="tx2"/>
                </a:solidFill>
                <a:latin typeface="Tahoma" pitchFamily="34" charset="0"/>
              </a:defRPr>
            </a:lvl2pPr>
            <a:lvl3pPr marL="1143000" indent="-228600" eaLnBrk="0" hangingPunct="0">
              <a:defRPr sz="3200">
                <a:solidFill>
                  <a:schemeClr val="tx2"/>
                </a:solidFill>
                <a:latin typeface="Tahoma" pitchFamily="34" charset="0"/>
              </a:defRPr>
            </a:lvl3pPr>
            <a:lvl4pPr marL="1600200" indent="-228600" eaLnBrk="0" hangingPunct="0">
              <a:defRPr sz="3200">
                <a:solidFill>
                  <a:schemeClr val="tx2"/>
                </a:solidFill>
                <a:latin typeface="Tahoma" pitchFamily="34" charset="0"/>
              </a:defRPr>
            </a:lvl4pPr>
            <a:lvl5pPr marL="2057400" indent="-228600" eaLnBrk="0" hangingPunct="0">
              <a:defRPr sz="3200">
                <a:solidFill>
                  <a:schemeClr val="tx2"/>
                </a:solidFill>
                <a:latin typeface="Tahoma" pitchFamily="34" charset="0"/>
              </a:defRPr>
            </a:lvl5pPr>
            <a:lvl6pPr marL="2514600" indent="-228600" algn="ctr"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eaLnBrk="0" fontAlgn="base" hangingPunct="0">
              <a:lnSpc>
                <a:spcPct val="80000"/>
              </a:lnSpc>
              <a:spcBef>
                <a:spcPct val="0"/>
              </a:spcBef>
              <a:spcAft>
                <a:spcPct val="0"/>
              </a:spcAft>
              <a:defRPr sz="3200">
                <a:solidFill>
                  <a:schemeClr val="tx2"/>
                </a:solidFill>
                <a:latin typeface="Tahoma" pitchFamily="34" charset="0"/>
              </a:defRPr>
            </a:lvl9pPr>
          </a:lstStyle>
          <a:p>
            <a:pPr marL="173038" lvl="1" indent="-173038" eaLnBrk="1" hangingPunct="1">
              <a:lnSpc>
                <a:spcPct val="90000"/>
              </a:lnSpc>
              <a:spcBef>
                <a:spcPct val="20000"/>
              </a:spcBef>
              <a:buClr>
                <a:schemeClr val="bg1"/>
              </a:buClr>
              <a:buSzPct val="90000"/>
              <a:buFont typeface="Arial" pitchFamily="34" charset="0"/>
              <a:buChar char="•"/>
            </a:pPr>
            <a:r>
              <a:rPr lang="en-US" sz="1400" dirty="0">
                <a:solidFill>
                  <a:schemeClr val="bg1"/>
                </a:solidFill>
                <a:latin typeface="+mn-lt"/>
              </a:rPr>
              <a:t>End-to-end security with a unified security platform</a:t>
            </a:r>
          </a:p>
          <a:p>
            <a:pPr marL="173038" lvl="1" indent="-173038" eaLnBrk="1" hangingPunct="1">
              <a:lnSpc>
                <a:spcPct val="90000"/>
              </a:lnSpc>
              <a:spcBef>
                <a:spcPct val="20000"/>
              </a:spcBef>
              <a:buClr>
                <a:schemeClr val="bg1"/>
              </a:buClr>
              <a:buSzPct val="90000"/>
              <a:buFont typeface="Arial" pitchFamily="34" charset="0"/>
              <a:buChar char="•"/>
            </a:pPr>
            <a:r>
              <a:rPr lang="en-US" sz="1400" dirty="0">
                <a:solidFill>
                  <a:schemeClr val="bg1"/>
                </a:solidFill>
                <a:latin typeface="+mn-lt"/>
              </a:rPr>
              <a:t>No need for separate update servers</a:t>
            </a:r>
          </a:p>
          <a:p>
            <a:pPr marL="173038" lvl="1" indent="-173038" eaLnBrk="1" hangingPunct="1">
              <a:lnSpc>
                <a:spcPct val="90000"/>
              </a:lnSpc>
              <a:spcBef>
                <a:spcPct val="20000"/>
              </a:spcBef>
              <a:buClr>
                <a:schemeClr val="bg1"/>
              </a:buClr>
              <a:buSzPct val="90000"/>
              <a:buFont typeface="Arial" pitchFamily="34" charset="0"/>
              <a:buChar char="•"/>
            </a:pPr>
            <a:r>
              <a:rPr lang="en-US" sz="1400" dirty="0">
                <a:solidFill>
                  <a:schemeClr val="bg1"/>
                </a:solidFill>
                <a:latin typeface="+mn-lt"/>
              </a:rPr>
              <a:t>Can be included in enterprise license agreements </a:t>
            </a:r>
          </a:p>
          <a:p>
            <a:pPr marL="173038" lvl="1" indent="-173038" eaLnBrk="1" hangingPunct="1">
              <a:lnSpc>
                <a:spcPct val="90000"/>
              </a:lnSpc>
              <a:spcBef>
                <a:spcPct val="20000"/>
              </a:spcBef>
              <a:buClr>
                <a:schemeClr val="bg1"/>
              </a:buClr>
              <a:buSzPct val="90000"/>
              <a:buFont typeface="Arial" pitchFamily="34" charset="0"/>
              <a:buChar char="•"/>
            </a:pPr>
            <a:r>
              <a:rPr lang="en-US" sz="1400" dirty="0" smtClean="0">
                <a:solidFill>
                  <a:schemeClr val="bg1"/>
                </a:solidFill>
                <a:latin typeface="+mn-lt"/>
              </a:rPr>
              <a:t>Forefront </a:t>
            </a:r>
            <a:r>
              <a:rPr lang="en-US" sz="1400" dirty="0">
                <a:solidFill>
                  <a:schemeClr val="bg1"/>
                </a:solidFill>
                <a:latin typeface="+mn-lt"/>
              </a:rPr>
              <a:t>security can be rolled right into Windows 7 images and Exchange/SharePoint migrations </a:t>
            </a:r>
            <a:br>
              <a:rPr lang="en-US" sz="1400" dirty="0">
                <a:solidFill>
                  <a:schemeClr val="bg1"/>
                </a:solidFill>
                <a:latin typeface="+mn-lt"/>
              </a:rPr>
            </a:br>
            <a:r>
              <a:rPr lang="en-US" sz="1400" dirty="0">
                <a:solidFill>
                  <a:schemeClr val="bg1"/>
                </a:solidFill>
                <a:latin typeface="+mn-lt"/>
              </a:rPr>
              <a:t>and implementations</a:t>
            </a:r>
          </a:p>
        </p:txBody>
      </p:sp>
      <p:grpSp>
        <p:nvGrpSpPr>
          <p:cNvPr id="4" name="Group 3"/>
          <p:cNvGrpSpPr/>
          <p:nvPr/>
        </p:nvGrpSpPr>
        <p:grpSpPr>
          <a:xfrm>
            <a:off x="3273622" y="2473796"/>
            <a:ext cx="2437151" cy="2518197"/>
            <a:chOff x="3273622" y="2179638"/>
            <a:chExt cx="2437151" cy="2895701"/>
          </a:xfrm>
        </p:grpSpPr>
        <p:cxnSp>
          <p:nvCxnSpPr>
            <p:cNvPr id="3" name="Straight Connector 2"/>
            <p:cNvCxnSpPr/>
            <p:nvPr/>
          </p:nvCxnSpPr>
          <p:spPr>
            <a:xfrm>
              <a:off x="3273622" y="2179638"/>
              <a:ext cx="0" cy="289570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710773" y="2179638"/>
              <a:ext cx="0" cy="289570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603433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81000" y="5438114"/>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cs typeface="Arial" charset="0"/>
              </a:rPr>
              <a:t>© </a:t>
            </a:r>
            <a:r>
              <a:rPr lang="en-US" sz="700" dirty="0" smtClean="0">
                <a:gradFill>
                  <a:gsLst>
                    <a:gs pos="0">
                      <a:schemeClr val="tx1"/>
                    </a:gs>
                    <a:gs pos="100000">
                      <a:schemeClr val="tx1"/>
                    </a:gs>
                  </a:gsLst>
                  <a:lin ang="5400000" scaled="0"/>
                </a:gradFill>
                <a:cs typeface="Arial" charset="0"/>
              </a:rPr>
              <a:t>2010 Microsoft </a:t>
            </a:r>
            <a:r>
              <a:rPr lang="en-US" sz="700" dirty="0">
                <a:gradFill>
                  <a:gsLst>
                    <a:gs pos="0">
                      <a:schemeClr val="tx1"/>
                    </a:gs>
                    <a:gs pos="100000">
                      <a:schemeClr val="tx1"/>
                    </a:gs>
                  </a:gsLst>
                  <a:lin ang="5400000" scaled="0"/>
                </a:gra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gradFill>
                  <a:gsLst>
                    <a:gs pos="0">
                      <a:schemeClr val="tx1"/>
                    </a:gs>
                    <a:gs pos="100000">
                      <a:schemeClr val="tx1"/>
                    </a:gs>
                  </a:gsLst>
                  <a:lin ang="5400000" scaled="0"/>
                </a:gradFill>
                <a:cs typeface="Arial" charset="0"/>
              </a:rPr>
              <a:t/>
            </a:r>
            <a:br>
              <a:rPr lang="en-US" sz="700" dirty="0" smtClean="0">
                <a:gradFill>
                  <a:gsLst>
                    <a:gs pos="0">
                      <a:schemeClr val="tx1"/>
                    </a:gs>
                    <a:gs pos="100000">
                      <a:schemeClr val="tx1"/>
                    </a:gs>
                  </a:gsLst>
                  <a:lin ang="5400000" scaled="0"/>
                </a:gradFill>
                <a:cs typeface="Arial" charset="0"/>
              </a:rPr>
            </a:br>
            <a:r>
              <a:rPr lang="en-US" sz="700" dirty="0" smtClean="0">
                <a:gradFill>
                  <a:gsLst>
                    <a:gs pos="0">
                      <a:schemeClr val="tx1"/>
                    </a:gs>
                    <a:gs pos="100000">
                      <a:schemeClr val="tx1"/>
                    </a:gs>
                  </a:gsLst>
                  <a:lin ang="5400000" scaled="0"/>
                </a:gradFill>
                <a:cs typeface="Arial" charset="0"/>
              </a:rPr>
              <a:t>MICROSOFT </a:t>
            </a:r>
            <a:r>
              <a:rPr lang="en-US" sz="700" dirty="0">
                <a:gradFill>
                  <a:gsLst>
                    <a:gs pos="0">
                      <a:schemeClr val="tx1"/>
                    </a:gs>
                    <a:gs pos="100000">
                      <a:schemeClr val="tx1"/>
                    </a:gs>
                  </a:gsLst>
                  <a:lin ang="5400000" scaled="0"/>
                </a:gradFill>
                <a:cs typeface="Arial" charset="0"/>
              </a:rPr>
              <a:t>MAKES NO WARRANTIES, EXPRESS, IMPLIED OR STATUTORY, AS TO THE INFORMATION IN THIS PRESENTATION.</a:t>
            </a:r>
          </a:p>
        </p:txBody>
      </p:sp>
      <p:sp>
        <p:nvSpPr>
          <p:cNvPr id="3" name="Title 2"/>
          <p:cNvSpPr>
            <a:spLocks noGrp="1"/>
          </p:cNvSpPr>
          <p:nvPr>
            <p:ph type="title"/>
          </p:nvPr>
        </p:nvSpPr>
        <p:spPr/>
        <p:txBody>
          <a:bodyPr/>
          <a:lstStyle/>
          <a:p>
            <a:r>
              <a:rPr lang="en-US" dirty="0" smtClean="0"/>
              <a:t>Back cover and contact information:</a:t>
            </a:r>
            <a:endParaRPr lang="en-US" dirty="0"/>
          </a:p>
        </p:txBody>
      </p:sp>
      <p:sp>
        <p:nvSpPr>
          <p:cNvPr id="6" name="Text Placeholder 5"/>
          <p:cNvSpPr>
            <a:spLocks noGrp="1"/>
          </p:cNvSpPr>
          <p:nvPr>
            <p:ph type="body" sz="quarter" idx="10"/>
          </p:nvPr>
        </p:nvSpPr>
        <p:spPr/>
        <p:txBody>
          <a:bodyPr/>
          <a:lstStyle/>
          <a:p>
            <a:r>
              <a:rPr lang="en-US" dirty="0" smtClean="0"/>
              <a:t>Name.Lastname@microsoft.com</a:t>
            </a:r>
          </a:p>
          <a:p>
            <a:r>
              <a:rPr lang="en-US" dirty="0" smtClean="0"/>
              <a:t>+1 (234) 567-8900</a:t>
            </a:r>
          </a:p>
          <a:p>
            <a:endParaRPr lang="en-US" dirty="0" smtClean="0"/>
          </a:p>
          <a:p>
            <a:r>
              <a:rPr lang="en-US" dirty="0" smtClean="0"/>
              <a:t>Name.Lastname@microsoft.com</a:t>
            </a:r>
          </a:p>
          <a:p>
            <a:r>
              <a:rPr lang="en-US" dirty="0" smtClean="0"/>
              <a:t>+1 (234) 567-8900 </a:t>
            </a:r>
          </a:p>
          <a:p>
            <a:r>
              <a:rPr lang="en-US" dirty="0" smtClean="0"/>
              <a:t>For multiple entries</a:t>
            </a:r>
            <a:endParaRPr lang="en-US" dirty="0"/>
          </a:p>
        </p:txBody>
      </p:sp>
    </p:spTree>
    <p:extLst>
      <p:ext uri="{BB962C8B-B14F-4D97-AF65-F5344CB8AC3E}">
        <p14:creationId xmlns:p14="http://schemas.microsoft.com/office/powerpoint/2010/main" val="383531489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20114" y="4005064"/>
            <a:ext cx="7960398" cy="2664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www.1ppt.com/jieri/</a:t>
            </a:r>
            <a:r>
              <a:rPr lang="en-US" altLang="zh-CN" sz="1600" dirty="0" smtClean="0">
                <a:solidFill>
                  <a:srgbClr val="EEECE1">
                    <a:lumMod val="25000"/>
                  </a:srgbClr>
                </a:solidFill>
              </a:rPr>
              <a:t> </a:t>
            </a:r>
          </a:p>
          <a:p>
            <a:pPr defTabSz="914400"/>
            <a:r>
              <a:rPr lang="en-US" altLang="zh-CN" sz="1600" dirty="0" smtClean="0">
                <a:solidFill>
                  <a:srgbClr val="EEECE1">
                    <a:lumMod val="25000"/>
                  </a:srgbClr>
                </a:solidFill>
              </a:rPr>
              <a:t>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4"/>
              </a:rPr>
              <a:t>www.1ppt.com/sucai/</a:t>
            </a:r>
            <a:r>
              <a:rPr lang="en-US" altLang="zh-CN" sz="1600" dirty="0" smtClean="0">
                <a:solidFill>
                  <a:srgbClr val="EEECE1">
                    <a:lumMod val="25000"/>
                  </a:srgbClr>
                </a:solidFill>
              </a:rPr>
              <a:t>        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5"/>
              </a:rPr>
              <a:t>www.1ppt.com/beijing/</a:t>
            </a:r>
            <a:r>
              <a:rPr lang="en-US" altLang="zh-CN" sz="1600" dirty="0" smtClean="0">
                <a:solidFill>
                  <a:srgbClr val="EEECE1">
                    <a:lumMod val="25000"/>
                  </a:srgbClr>
                </a:solidFill>
              </a:rPr>
              <a:t> </a:t>
            </a:r>
          </a:p>
          <a:p>
            <a:pPr defTabSz="914400"/>
            <a:r>
              <a:rPr lang="en-US" altLang="zh-CN" sz="1600" dirty="0" smtClean="0">
                <a:solidFill>
                  <a:srgbClr val="EEECE1">
                    <a:lumMod val="25000"/>
                  </a:srgbClr>
                </a:solidFill>
              </a:rPr>
              <a:t>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6"/>
              </a:rPr>
              <a:t>www.1ppt.com/tubiao/</a:t>
            </a:r>
            <a:r>
              <a:rPr lang="en-US" altLang="zh-CN" sz="1600" dirty="0" smtClean="0">
                <a:solidFill>
                  <a:srgbClr val="EEECE1">
                    <a:lumMod val="25000"/>
                  </a:srgbClr>
                </a:solidFill>
              </a:rPr>
              <a:t>      PPT</a:t>
            </a:r>
            <a:r>
              <a:rPr lang="zh-CN" altLang="en-US" sz="1600" dirty="0" smtClean="0">
                <a:solidFill>
                  <a:srgbClr val="EEECE1">
                    <a:lumMod val="25000"/>
                  </a:srgbClr>
                </a:solidFill>
              </a:rPr>
              <a:t>作品下载：</a:t>
            </a:r>
            <a:r>
              <a:rPr lang="en-US" altLang="zh-CN" sz="1600" dirty="0" smtClean="0">
                <a:solidFill>
                  <a:srgbClr val="EEECE1">
                    <a:lumMod val="25000"/>
                  </a:srgbClr>
                </a:solidFill>
                <a:hlinkClick r:id="rId7"/>
              </a:rPr>
              <a:t>www.1ppt.com/xiazai/</a:t>
            </a:r>
            <a:r>
              <a:rPr lang="en-US" altLang="zh-CN" sz="1600" dirty="0" smtClean="0">
                <a:solidFill>
                  <a:srgbClr val="EEECE1">
                    <a:lumMod val="25000"/>
                  </a:srgbClr>
                </a:solidFill>
              </a:rPr>
              <a:t>  </a:t>
            </a:r>
          </a:p>
          <a:p>
            <a:pPr defTabSz="914400"/>
            <a:r>
              <a:rPr lang="en-US" altLang="zh-CN" sz="1600" dirty="0" smtClean="0">
                <a:solidFill>
                  <a:srgbClr val="EEECE1">
                    <a:lumMod val="25000"/>
                  </a:srgbClr>
                </a:solidFill>
              </a:rPr>
              <a:t>PPT</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8"/>
              </a:rPr>
              <a:t>www.1ppt.com/powerpoint/</a:t>
            </a:r>
            <a:r>
              <a:rPr lang="en-US" altLang="zh-CN" sz="1600" dirty="0" smtClean="0">
                <a:solidFill>
                  <a:srgbClr val="EEECE1">
                    <a:lumMod val="25000"/>
                  </a:srgbClr>
                </a:solidFill>
              </a:rPr>
              <a:t>      Word</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9"/>
              </a:rPr>
              <a:t>www.1ppt.com/word/</a:t>
            </a:r>
            <a:r>
              <a:rPr lang="en-US" altLang="zh-CN" sz="1600" dirty="0" smtClean="0">
                <a:solidFill>
                  <a:srgbClr val="EEECE1">
                    <a:lumMod val="25000"/>
                  </a:srgbClr>
                </a:solidFill>
              </a:rPr>
              <a:t>    </a:t>
            </a:r>
          </a:p>
          <a:p>
            <a:pPr defTabSz="914400"/>
            <a:r>
              <a:rPr lang="en-US" altLang="zh-CN" sz="1600" dirty="0" smtClean="0">
                <a:solidFill>
                  <a:srgbClr val="EEECE1">
                    <a:lumMod val="25000"/>
                  </a:srgbClr>
                </a:solidFill>
              </a:rPr>
              <a:t>Excel</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0"/>
              </a:rPr>
              <a:t>www.1ppt.com/excel/</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285992"/>
            <a:ext cx="9144000" cy="2222508"/>
          </a:xfrm>
          <a:prstGeom prst="rect">
            <a:avLst/>
          </a:prstGeom>
          <a:solidFill>
            <a:schemeClr val="tx2">
              <a:lumMod val="75000"/>
            </a:schemeClr>
          </a:solidFill>
          <a:ln w="9525">
            <a:noFill/>
            <a:miter lim="800000"/>
            <a:headEnd/>
            <a:tailEnd/>
          </a:ln>
        </p:spPr>
        <p:txBody>
          <a:bodyPr wrap="none" anchor="ctr"/>
          <a:lstStyle/>
          <a:p>
            <a:pPr defTabSz="914400">
              <a:defRPr/>
            </a:pPr>
            <a:endParaRPr lang="zh-CN" altLang="en-US" kern="0" dirty="0">
              <a:solidFill>
                <a:srgbClr val="005397"/>
              </a:solidFill>
              <a:latin typeface="Arial"/>
              <a:ea typeface="微软雅黑"/>
            </a:endParaRPr>
          </a:p>
        </p:txBody>
      </p:sp>
      <p:pic>
        <p:nvPicPr>
          <p:cNvPr id="4" name="Picture 8" descr="D:\hd-white-132\handdrawn-white131.png"/>
          <p:cNvPicPr>
            <a:picLocks noChangeAspect="1" noChangeArrowheads="1"/>
          </p:cNvPicPr>
          <p:nvPr/>
        </p:nvPicPr>
        <p:blipFill>
          <a:blip r:embed="rId11"/>
          <a:srcRect/>
          <a:stretch>
            <a:fillRect/>
          </a:stretch>
        </p:blipFill>
        <p:spPr bwMode="auto">
          <a:xfrm>
            <a:off x="4750946" y="2856508"/>
            <a:ext cx="892624" cy="1143008"/>
          </a:xfrm>
          <a:prstGeom prst="rect">
            <a:avLst/>
          </a:prstGeom>
          <a:noFill/>
        </p:spPr>
      </p:pic>
      <p:pic>
        <p:nvPicPr>
          <p:cNvPr id="6" name="Picture 113" descr="D:\hd-white-132\handdrawn-white71.png"/>
          <p:cNvPicPr>
            <a:picLocks noChangeAspect="1" noChangeArrowheads="1"/>
          </p:cNvPicPr>
          <p:nvPr/>
        </p:nvPicPr>
        <p:blipFill>
          <a:blip r:embed="rId12" cstate="print"/>
          <a:srcRect/>
          <a:stretch>
            <a:fillRect/>
          </a:stretch>
        </p:blipFill>
        <p:spPr bwMode="auto">
          <a:xfrm>
            <a:off x="3214678" y="2857496"/>
            <a:ext cx="857256" cy="1109938"/>
          </a:xfrm>
          <a:prstGeom prst="rect">
            <a:avLst/>
          </a:prstGeom>
          <a:noFill/>
        </p:spPr>
      </p:pic>
      <p:sp>
        <p:nvSpPr>
          <p:cNvPr id="7" name="矩形 6"/>
          <p:cNvSpPr/>
          <p:nvPr/>
        </p:nvSpPr>
        <p:spPr>
          <a:xfrm>
            <a:off x="428596" y="2571744"/>
            <a:ext cx="2714644" cy="1523494"/>
          </a:xfrm>
          <a:prstGeom prst="rect">
            <a:avLst/>
          </a:prstGeom>
        </p:spPr>
        <p:txBody>
          <a:bodyPr wrap="square">
            <a:spAutoFit/>
          </a:bodyPr>
          <a:lstStyle/>
          <a:p>
            <a:pPr algn="r" defTabSz="914400" fontAlgn="ctr">
              <a:lnSpc>
                <a:spcPct val="150000"/>
              </a:lnSpc>
              <a:buClr>
                <a:srgbClr val="E20000"/>
              </a:buClr>
              <a:buSzPct val="60000"/>
              <a:defRPr/>
            </a:pPr>
            <a:r>
              <a:rPr lang="zh-CN" altLang="en-US" sz="1400" b="1" kern="0" dirty="0" smtClean="0">
                <a:solidFill>
                  <a:srgbClr val="FFFFFF"/>
                </a:solidFill>
                <a:ea typeface="微软雅黑" pitchFamily="34" charset="-122"/>
                <a:cs typeface="宋体" charset="-122"/>
              </a:rPr>
              <a:t>可以在下列情况使用</a:t>
            </a:r>
          </a:p>
          <a:p>
            <a:pPr algn="r" defTabSz="914400" fontAlgn="ctr">
              <a:lnSpc>
                <a:spcPct val="150000"/>
              </a:lnSpc>
              <a:buClr>
                <a:srgbClr val="E20000"/>
              </a:buClr>
              <a:buSzPct val="60000"/>
              <a:defRPr/>
            </a:pPr>
            <a:endParaRPr lang="en-US" altLang="zh-CN" sz="1200" kern="0" dirty="0" smtClean="0">
              <a:solidFill>
                <a:srgbClr val="FFFFFF"/>
              </a:solidFill>
              <a:ea typeface="微软雅黑" pitchFamily="34" charset="-122"/>
              <a:cs typeface="宋体" charset="-122"/>
            </a:endParaRPr>
          </a:p>
          <a:p>
            <a:pPr algn="r" defTabSz="914400" fontAlgn="ctr">
              <a:lnSpc>
                <a:spcPct val="150000"/>
              </a:lnSpc>
              <a:buClr>
                <a:srgbClr val="E20000"/>
              </a:buClr>
              <a:buSzPct val="60000"/>
              <a:defRPr/>
            </a:pPr>
            <a:r>
              <a:rPr lang="zh-CN" altLang="en-US" sz="1200" kern="0" dirty="0" smtClean="0">
                <a:solidFill>
                  <a:srgbClr val="FFFFFF"/>
                </a:solidFill>
                <a:ea typeface="微软雅黑" pitchFamily="34" charset="-122"/>
                <a:cs typeface="宋体" charset="-122"/>
              </a:rPr>
              <a:t>不限次数的用于个人</a:t>
            </a:r>
            <a:r>
              <a:rPr lang="en-US" altLang="zh-CN" sz="1200" kern="0" dirty="0" smtClean="0">
                <a:solidFill>
                  <a:srgbClr val="FFFFFF"/>
                </a:solidFill>
                <a:ea typeface="微软雅黑" pitchFamily="34" charset="-122"/>
                <a:cs typeface="宋体" charset="-122"/>
              </a:rPr>
              <a:t>/</a:t>
            </a:r>
            <a:r>
              <a:rPr lang="zh-CN" altLang="en-US" sz="1200" kern="0" dirty="0" smtClean="0">
                <a:solidFill>
                  <a:srgbClr val="FFFFFF"/>
                </a:solidFill>
                <a:ea typeface="微软雅黑" pitchFamily="34" charset="-122"/>
                <a:cs typeface="宋体" charset="-122"/>
              </a:rPr>
              <a:t>公司、企业</a:t>
            </a:r>
          </a:p>
          <a:p>
            <a:pPr algn="r" defTabSz="914400" fontAlgn="ctr">
              <a:lnSpc>
                <a:spcPct val="150000"/>
              </a:lnSpc>
              <a:buClr>
                <a:srgbClr val="E20000"/>
              </a:buClr>
              <a:buSzPct val="60000"/>
              <a:defRPr/>
            </a:pPr>
            <a:r>
              <a:rPr lang="zh-CN" altLang="en-US" sz="1200" kern="0" dirty="0" smtClean="0">
                <a:solidFill>
                  <a:srgbClr val="FFFFFF"/>
                </a:solidFill>
                <a:ea typeface="微软雅黑" pitchFamily="34" charset="-122"/>
                <a:cs typeface="宋体" charset="-122"/>
              </a:rPr>
              <a:t>修改并编辑其中素材内容</a:t>
            </a:r>
          </a:p>
          <a:p>
            <a:pPr algn="r" defTabSz="914400" fontAlgn="ctr">
              <a:lnSpc>
                <a:spcPct val="150000"/>
              </a:lnSpc>
              <a:buClr>
                <a:srgbClr val="E20000"/>
              </a:buClr>
              <a:buSzPct val="60000"/>
              <a:defRPr/>
            </a:pPr>
            <a:r>
              <a:rPr lang="zh-CN" altLang="en-US" sz="1200" kern="0" dirty="0" smtClean="0">
                <a:solidFill>
                  <a:srgbClr val="FFFFFF"/>
                </a:solidFill>
                <a:ea typeface="微软雅黑" pitchFamily="34" charset="-122"/>
                <a:cs typeface="宋体" charset="-122"/>
              </a:rPr>
              <a:t>拷贝并使用其中内容</a:t>
            </a:r>
            <a:endParaRPr lang="zh-CN" altLang="en-US" sz="1200" kern="0" dirty="0">
              <a:solidFill>
                <a:srgbClr val="FFFFFF"/>
              </a:solidFill>
              <a:ea typeface="微软雅黑" pitchFamily="34" charset="-122"/>
              <a:cs typeface="宋体" charset="-122"/>
            </a:endParaRPr>
          </a:p>
        </p:txBody>
      </p:sp>
      <p:sp>
        <p:nvSpPr>
          <p:cNvPr id="8" name="矩形 7"/>
          <p:cNvSpPr/>
          <p:nvPr/>
        </p:nvSpPr>
        <p:spPr>
          <a:xfrm>
            <a:off x="5715008" y="2571744"/>
            <a:ext cx="2928958" cy="1523494"/>
          </a:xfrm>
          <a:prstGeom prst="rect">
            <a:avLst/>
          </a:prstGeom>
        </p:spPr>
        <p:txBody>
          <a:bodyPr wrap="square">
            <a:spAutoFit/>
          </a:bodyPr>
          <a:lstStyle/>
          <a:p>
            <a:pPr defTabSz="914400" fontAlgn="ctr">
              <a:lnSpc>
                <a:spcPct val="150000"/>
              </a:lnSpc>
              <a:buClr>
                <a:srgbClr val="E20000"/>
              </a:buClr>
              <a:buSzPct val="60000"/>
              <a:defRPr/>
            </a:pPr>
            <a:r>
              <a:rPr lang="zh-CN" altLang="en-US" sz="1400" b="1" kern="0" dirty="0" smtClean="0">
                <a:solidFill>
                  <a:srgbClr val="FFFFFF"/>
                </a:solidFill>
                <a:ea typeface="微软雅黑" pitchFamily="34" charset="-122"/>
                <a:cs typeface="宋体" charset="-122"/>
              </a:rPr>
              <a:t>不可以在以下情况使用</a:t>
            </a:r>
          </a:p>
          <a:p>
            <a:pPr defTabSz="914400" fontAlgn="ctr">
              <a:lnSpc>
                <a:spcPct val="150000"/>
              </a:lnSpc>
              <a:buClr>
                <a:srgbClr val="E20000"/>
              </a:buClr>
              <a:buSzPct val="60000"/>
              <a:defRPr/>
            </a:pPr>
            <a:endParaRPr lang="en-US" altLang="zh-CN" sz="1200" kern="0" dirty="0" smtClean="0">
              <a:solidFill>
                <a:srgbClr val="FFFFFF"/>
              </a:solidFill>
              <a:ea typeface="微软雅黑" pitchFamily="34" charset="-122"/>
              <a:cs typeface="宋体" charset="-122"/>
            </a:endParaRPr>
          </a:p>
          <a:p>
            <a:pPr defTabSz="914400" fontAlgn="ctr">
              <a:lnSpc>
                <a:spcPct val="150000"/>
              </a:lnSpc>
              <a:buClr>
                <a:srgbClr val="E20000"/>
              </a:buClr>
              <a:buSzPct val="60000"/>
              <a:defRPr/>
            </a:pPr>
            <a:r>
              <a:rPr lang="zh-CN" altLang="en-US" sz="1200" kern="0" dirty="0" smtClean="0">
                <a:solidFill>
                  <a:srgbClr val="FFFFFF"/>
                </a:solidFill>
                <a:ea typeface="微软雅黑" pitchFamily="34" charset="-122"/>
                <a:cs typeface="宋体" charset="-122"/>
              </a:rPr>
              <a:t>用于任何形式的在线付费下载</a:t>
            </a:r>
          </a:p>
          <a:p>
            <a:pPr defTabSz="914400" fontAlgn="ctr">
              <a:lnSpc>
                <a:spcPct val="150000"/>
              </a:lnSpc>
              <a:buClr>
                <a:srgbClr val="E20000"/>
              </a:buClr>
              <a:buSzPct val="60000"/>
              <a:defRPr/>
            </a:pPr>
            <a:r>
              <a:rPr lang="zh-CN" altLang="en-US" sz="1200" kern="0" dirty="0" smtClean="0">
                <a:solidFill>
                  <a:srgbClr val="FFFFFF"/>
                </a:solidFill>
                <a:ea typeface="微软雅黑" pitchFamily="34" charset="-122"/>
                <a:cs typeface="宋体" charset="-122"/>
              </a:rPr>
              <a:t>收集整理我们免费资源后，刻录光碟销售</a:t>
            </a:r>
            <a:endParaRPr lang="zh-CN" altLang="en-GB" sz="1200" kern="0" dirty="0" smtClean="0">
              <a:solidFill>
                <a:srgbClr val="FFFFFF"/>
              </a:solidFill>
              <a:ea typeface="微软雅黑" pitchFamily="34" charset="-122"/>
              <a:cs typeface="宋体" charset="-122"/>
            </a:endParaRPr>
          </a:p>
          <a:p>
            <a:pPr defTabSz="914400" fontAlgn="ctr">
              <a:lnSpc>
                <a:spcPct val="150000"/>
              </a:lnSpc>
              <a:buClr>
                <a:srgbClr val="E20000"/>
              </a:buClr>
              <a:buSzPct val="60000"/>
              <a:defRPr/>
            </a:pPr>
            <a:r>
              <a:rPr lang="zh-CN" altLang="en-GB" sz="1200" kern="0" dirty="0" smtClean="0">
                <a:solidFill>
                  <a:srgbClr val="FFFFFF"/>
                </a:solidFill>
                <a:ea typeface="微软雅黑" pitchFamily="34" charset="-122"/>
                <a:cs typeface="宋体" charset="-122"/>
              </a:rPr>
              <a:t>把我们的</a:t>
            </a:r>
            <a:r>
              <a:rPr lang="zh-CN" altLang="en-US" sz="1200" kern="0" dirty="0" smtClean="0">
                <a:solidFill>
                  <a:srgbClr val="FFFFFF"/>
                </a:solidFill>
                <a:ea typeface="微软雅黑" pitchFamily="34" charset="-122"/>
                <a:cs typeface="宋体" charset="-122"/>
              </a:rPr>
              <a:t>素材</a:t>
            </a:r>
            <a:r>
              <a:rPr lang="zh-CN" altLang="en-GB" sz="1200" kern="0" dirty="0" smtClean="0">
                <a:solidFill>
                  <a:srgbClr val="FFFFFF"/>
                </a:solidFill>
                <a:ea typeface="微软雅黑" pitchFamily="34" charset="-122"/>
                <a:cs typeface="宋体" charset="-122"/>
              </a:rPr>
              <a:t>做为您个人作品</a:t>
            </a:r>
            <a:endParaRPr lang="zh-CN" altLang="en-US" sz="1200" kern="0" dirty="0">
              <a:solidFill>
                <a:srgbClr val="FFFFFF"/>
              </a:solidFill>
              <a:ea typeface="微软雅黑" pitchFamily="34" charset="-122"/>
              <a:cs typeface="宋体" charset="-122"/>
            </a:endParaRPr>
          </a:p>
        </p:txBody>
      </p:sp>
      <p:cxnSp>
        <p:nvCxnSpPr>
          <p:cNvPr id="9" name="直接连接符 8"/>
          <p:cNvCxnSpPr/>
          <p:nvPr/>
        </p:nvCxnSpPr>
        <p:spPr bwMode="auto">
          <a:xfrm rot="5400000">
            <a:off x="3642512" y="3429000"/>
            <a:ext cx="1571636" cy="1588"/>
          </a:xfrm>
          <a:prstGeom prst="line">
            <a:avLst/>
          </a:prstGeom>
          <a:solidFill>
            <a:srgbClr val="E20000"/>
          </a:solidFill>
          <a:ln w="3175" cap="flat" cmpd="sng" algn="ctr">
            <a:solidFill>
              <a:srgbClr val="FFFFFF"/>
            </a:solidFill>
            <a:prstDash val="sysDot"/>
            <a:round/>
            <a:headEnd type="none" w="med" len="med"/>
            <a:tailEnd type="none" w="med" len="med"/>
          </a:ln>
          <a:effectLst/>
        </p:spPr>
      </p:cxnSp>
      <p:pic>
        <p:nvPicPr>
          <p:cNvPr id="10" name="图片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123728" y="699805"/>
            <a:ext cx="4762500" cy="1285875"/>
          </a:xfrm>
          <a:prstGeom prst="rect">
            <a:avLst/>
          </a:prstGeom>
          <a:noFill/>
          <a:ln>
            <a:noFill/>
          </a:ln>
        </p:spPr>
      </p:pic>
    </p:spTree>
    <p:extLst>
      <p:ext uri="{BB962C8B-B14F-4D97-AF65-F5344CB8AC3E}">
        <p14:creationId xmlns:p14="http://schemas.microsoft.com/office/powerpoint/2010/main" val="36982376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 Platform Technologies</a:t>
            </a:r>
          </a:p>
        </p:txBody>
      </p:sp>
      <p:sp>
        <p:nvSpPr>
          <p:cNvPr id="3" name="Slide Number Placeholder 2"/>
          <p:cNvSpPr>
            <a:spLocks noGrp="1"/>
          </p:cNvSpPr>
          <p:nvPr>
            <p:ph type="sldNum" sz="quarter" idx="4"/>
          </p:nvPr>
        </p:nvSpPr>
        <p:spPr/>
        <p:txBody>
          <a:bodyPr/>
          <a:lstStyle/>
          <a:p>
            <a:fld id="{02B51FD2-AF65-4559-B5BB-AE7FBFFEA02E}" type="slidenum">
              <a:rPr lang="en-US" smtClean="0">
                <a:latin typeface="Verdana" pitchFamily="34" charset="0"/>
                <a:cs typeface="Verdana" pitchFamily="34" charset="0"/>
              </a:rPr>
              <a:pPr/>
              <a:t>3</a:t>
            </a:fld>
            <a:r>
              <a:rPr lang="en-US" smtClean="0">
                <a:latin typeface="Verdana" pitchFamily="34" charset="0"/>
                <a:cs typeface="Verdana" pitchFamily="34" charset="0"/>
              </a:rPr>
              <a:t> |</a:t>
            </a:r>
            <a:endParaRPr lang="en-US" dirty="0">
              <a:latin typeface="Verdana" pitchFamily="34" charset="0"/>
              <a:cs typeface="Verdana" pitchFamily="34" charset="0"/>
            </a:endParaRPr>
          </a:p>
        </p:txBody>
      </p:sp>
      <p:sp>
        <p:nvSpPr>
          <p:cNvPr id="4" name="Footer Placeholder 3"/>
          <p:cNvSpPr>
            <a:spLocks noGrp="1"/>
          </p:cNvSpPr>
          <p:nvPr>
            <p:ph type="ftr" sz="quarter" idx="3"/>
          </p:nvPr>
        </p:nvSpPr>
        <p:spPr/>
        <p:txBody>
          <a:bodyPr/>
          <a:lstStyle/>
          <a:p>
            <a:r>
              <a:rPr lang="en-US" dirty="0"/>
              <a:t>Selling the Strategic Roadmap</a:t>
            </a:r>
          </a:p>
        </p:txBody>
      </p:sp>
      <p:sp>
        <p:nvSpPr>
          <p:cNvPr id="5" name="Rectangle 4"/>
          <p:cNvSpPr/>
          <p:nvPr/>
        </p:nvSpPr>
        <p:spPr bwMode="auto">
          <a:xfrm>
            <a:off x="455612" y="2762590"/>
            <a:ext cx="8232776" cy="2704141"/>
          </a:xfrm>
          <a:prstGeom prst="rect">
            <a:avLst/>
          </a:prstGeom>
          <a:gradFill>
            <a:gsLst>
              <a:gs pos="0">
                <a:schemeClr val="accent1"/>
              </a:gs>
              <a:gs pos="100000">
                <a:schemeClr val="accent1">
                  <a:alpha val="80000"/>
                </a:schemeClr>
              </a:gs>
            </a:gsLst>
            <a:lin ang="5400000" scaled="0"/>
          </a:gradFill>
        </p:spPr>
        <p:txBody>
          <a:bodyPr lIns="68607" tIns="34304" rIns="68607" bIns="34304">
            <a:noAutofit/>
          </a:bodyPr>
          <a:lstStyle/>
          <a:p>
            <a:pPr marL="256087" indent="-256087" algn="l" defTabSz="686047" eaLnBrk="0" hangingPunct="0">
              <a:lnSpc>
                <a:spcPct val="90000"/>
              </a:lnSpc>
              <a:spcBef>
                <a:spcPct val="20000"/>
              </a:spcBef>
              <a:spcAft>
                <a:spcPts val="0"/>
              </a:spcAft>
              <a:buClr>
                <a:srgbClr val="FF0000"/>
              </a:buClr>
              <a:buSzPct val="80000"/>
              <a:buBlip>
                <a:blip r:embed="rId3"/>
              </a:buBlip>
            </a:pPr>
            <a:endParaRPr lang="en-GB" sz="1500" dirty="0" err="1">
              <a:gradFill>
                <a:gsLst>
                  <a:gs pos="0">
                    <a:schemeClr val="tx1"/>
                  </a:gs>
                  <a:gs pos="86000">
                    <a:schemeClr val="tx1"/>
                  </a:gs>
                </a:gsLst>
                <a:lin ang="5400000" scaled="0"/>
              </a:gradFill>
              <a:latin typeface="Segoe UI" pitchFamily="34" charset="0"/>
            </a:endParaRPr>
          </a:p>
        </p:txBody>
      </p:sp>
      <p:grpSp>
        <p:nvGrpSpPr>
          <p:cNvPr id="6" name="Group 9"/>
          <p:cNvGrpSpPr>
            <a:grpSpLocks/>
          </p:cNvGrpSpPr>
          <p:nvPr/>
        </p:nvGrpSpPr>
        <p:grpSpPr bwMode="auto">
          <a:xfrm>
            <a:off x="2969477" y="2946875"/>
            <a:ext cx="5397099" cy="889771"/>
            <a:chOff x="2969689" y="3030281"/>
            <a:chExt cx="5397418" cy="1183861"/>
          </a:xfrm>
        </p:grpSpPr>
        <p:sp>
          <p:nvSpPr>
            <p:cNvPr id="7" name="TextBox 6"/>
            <p:cNvSpPr txBox="1"/>
            <p:nvPr/>
          </p:nvSpPr>
          <p:spPr>
            <a:xfrm>
              <a:off x="2969689" y="3294538"/>
              <a:ext cx="1297230" cy="712536"/>
            </a:xfrm>
            <a:prstGeom prst="rect">
              <a:avLst/>
            </a:prstGeom>
            <a:noFill/>
          </p:spPr>
          <p:txBody>
            <a:bodyPr wrap="none">
              <a:spAutoFit/>
            </a:bodyPr>
            <a:lstStyle/>
            <a:p>
              <a:pPr algn="ctr">
                <a:lnSpc>
                  <a:spcPct val="90000"/>
                </a:lnSpc>
                <a:defRPr/>
              </a:pPr>
              <a:r>
                <a:rPr lang="en-US" sz="1600" dirty="0">
                  <a:gradFill>
                    <a:gsLst>
                      <a:gs pos="0">
                        <a:schemeClr val="bg1"/>
                      </a:gs>
                      <a:gs pos="100000">
                        <a:schemeClr val="bg1"/>
                      </a:gs>
                    </a:gsLst>
                    <a:lin ang="0" scaled="0"/>
                  </a:gradFill>
                  <a:latin typeface="Segoe UI" pitchFamily="34" charset="0"/>
                  <a:ea typeface="ＭＳ Ｐゴシック"/>
                </a:rPr>
                <a:t>Flexible </a:t>
              </a:r>
              <a:r>
                <a:rPr lang="en-US" sz="1600" dirty="0" smtClean="0">
                  <a:gradFill>
                    <a:gsLst>
                      <a:gs pos="0">
                        <a:schemeClr val="bg1"/>
                      </a:gs>
                      <a:gs pos="100000">
                        <a:schemeClr val="bg1"/>
                      </a:gs>
                    </a:gsLst>
                    <a:lin ang="0" scaled="0"/>
                  </a:gradFill>
                  <a:latin typeface="Segoe UI" pitchFamily="34" charset="0"/>
                  <a:ea typeface="ＭＳ Ｐゴシック"/>
                </a:rPr>
                <a:t/>
              </a:r>
              <a:br>
                <a:rPr lang="en-US" sz="1600" dirty="0" smtClean="0">
                  <a:gradFill>
                    <a:gsLst>
                      <a:gs pos="0">
                        <a:schemeClr val="bg1"/>
                      </a:gs>
                      <a:gs pos="100000">
                        <a:schemeClr val="bg1"/>
                      </a:gs>
                    </a:gsLst>
                    <a:lin ang="0" scaled="0"/>
                  </a:gradFill>
                  <a:latin typeface="Segoe UI" pitchFamily="34" charset="0"/>
                  <a:ea typeface="ＭＳ Ｐゴシック"/>
                </a:rPr>
              </a:br>
              <a:r>
                <a:rPr lang="en-US" sz="1600" dirty="0" smtClean="0">
                  <a:gradFill>
                    <a:gsLst>
                      <a:gs pos="0">
                        <a:schemeClr val="bg1"/>
                      </a:gs>
                      <a:gs pos="100000">
                        <a:schemeClr val="bg1"/>
                      </a:gs>
                    </a:gsLst>
                    <a:lin ang="0" scaled="0"/>
                  </a:gradFill>
                  <a:latin typeface="Segoe UI" pitchFamily="34" charset="0"/>
                  <a:ea typeface="ＭＳ Ｐゴシック"/>
                </a:rPr>
                <a:t>Applications</a:t>
              </a:r>
              <a:endParaRPr lang="en-US" sz="1600" dirty="0">
                <a:gradFill>
                  <a:gsLst>
                    <a:gs pos="0">
                      <a:schemeClr val="bg1"/>
                    </a:gs>
                    <a:gs pos="100000">
                      <a:schemeClr val="bg1"/>
                    </a:gs>
                  </a:gsLst>
                  <a:lin ang="0" scaled="0"/>
                </a:gradFill>
                <a:latin typeface="Segoe UI" pitchFamily="34" charset="0"/>
                <a:ea typeface="ＭＳ Ｐゴシック"/>
              </a:endParaRPr>
            </a:p>
          </p:txBody>
        </p:sp>
        <p:pic>
          <p:nvPicPr>
            <p:cNvPr id="8" name="Picture 11" descr="NET-WPF_rgb_r.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4602191" y="3641872"/>
              <a:ext cx="1311587" cy="480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descr="C:\Users\marklin\Desktop\APP PLAT LOGOS\Sharepoint_White.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470554" y="3030281"/>
              <a:ext cx="1881841" cy="430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eventsql\dvd\Online_ART\DVD_ART35\Logos\BizTalk Server 2009\biztalk server 2009 rev h.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6418736" y="3632093"/>
              <a:ext cx="1948371" cy="582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1" name="Straight Connector 10"/>
          <p:cNvCxnSpPr/>
          <p:nvPr/>
        </p:nvCxnSpPr>
        <p:spPr bwMode="auto">
          <a:xfrm>
            <a:off x="2608729" y="3880707"/>
            <a:ext cx="6070694" cy="0"/>
          </a:xfrm>
          <a:prstGeom prst="line">
            <a:avLst/>
          </a:prstGeom>
          <a:solidFill>
            <a:schemeClr val="accent1"/>
          </a:solidFill>
          <a:ln w="28575" cap="flat" cmpd="sng" algn="ctr">
            <a:gradFill flip="none" rotWithShape="1">
              <a:gsLst>
                <a:gs pos="0">
                  <a:schemeClr val="accent4">
                    <a:alpha val="0"/>
                  </a:schemeClr>
                </a:gs>
                <a:gs pos="39999">
                  <a:schemeClr val="accent4"/>
                </a:gs>
                <a:gs pos="70000">
                  <a:schemeClr val="accent4"/>
                </a:gs>
                <a:gs pos="100000">
                  <a:schemeClr val="accent4">
                    <a:alpha val="0"/>
                  </a:schemeClr>
                </a:gs>
              </a:gsLst>
              <a:lin ang="10800000" scaled="1"/>
              <a:tileRect/>
            </a:gradFill>
            <a:prstDash val="solid"/>
            <a:round/>
            <a:headEnd type="none" w="med" len="med"/>
            <a:tailEnd type="none" w="med" len="med"/>
          </a:ln>
          <a:effectLst/>
        </p:spPr>
      </p:cxnSp>
      <p:cxnSp>
        <p:nvCxnSpPr>
          <p:cNvPr id="12" name="Straight Connector 11"/>
          <p:cNvCxnSpPr/>
          <p:nvPr/>
        </p:nvCxnSpPr>
        <p:spPr bwMode="auto">
          <a:xfrm flipV="1">
            <a:off x="1735635" y="2866502"/>
            <a:ext cx="0" cy="1962092"/>
          </a:xfrm>
          <a:prstGeom prst="line">
            <a:avLst/>
          </a:prstGeom>
          <a:solidFill>
            <a:schemeClr val="accent1"/>
          </a:solidFill>
          <a:ln w="28575" cap="flat" cmpd="sng" algn="ctr">
            <a:gradFill flip="none" rotWithShape="1">
              <a:gsLst>
                <a:gs pos="0">
                  <a:schemeClr val="accent4">
                    <a:alpha val="0"/>
                  </a:schemeClr>
                </a:gs>
                <a:gs pos="39999">
                  <a:schemeClr val="accent4"/>
                </a:gs>
                <a:gs pos="70000">
                  <a:schemeClr val="accent4"/>
                </a:gs>
                <a:gs pos="100000">
                  <a:schemeClr val="accent4">
                    <a:alpha val="0"/>
                  </a:schemeClr>
                </a:gs>
              </a:gsLst>
              <a:lin ang="5400000" scaled="1"/>
              <a:tileRect/>
            </a:gradFill>
            <a:prstDash val="solid"/>
            <a:round/>
            <a:headEnd type="none" w="med" len="med"/>
            <a:tailEnd type="none" w="med" len="med"/>
          </a:ln>
          <a:effectLst/>
        </p:spPr>
      </p:cxnSp>
      <p:grpSp>
        <p:nvGrpSpPr>
          <p:cNvPr id="13" name="Group 19"/>
          <p:cNvGrpSpPr>
            <a:grpSpLocks/>
          </p:cNvGrpSpPr>
          <p:nvPr/>
        </p:nvGrpSpPr>
        <p:grpSpPr bwMode="auto">
          <a:xfrm>
            <a:off x="455612" y="4942608"/>
            <a:ext cx="8232775" cy="514826"/>
            <a:chOff x="461829" y="5811272"/>
            <a:chExt cx="8345123" cy="684915"/>
          </a:xfrm>
        </p:grpSpPr>
        <p:sp>
          <p:nvSpPr>
            <p:cNvPr id="14" name="Left-Right Arrow 13"/>
            <p:cNvSpPr/>
            <p:nvPr/>
          </p:nvSpPr>
          <p:spPr bwMode="auto">
            <a:xfrm>
              <a:off x="461829" y="5918517"/>
              <a:ext cx="8345123" cy="447097"/>
            </a:xfrm>
            <a:prstGeom prst="leftRightArrow">
              <a:avLst>
                <a:gd name="adj1" fmla="val 100000"/>
                <a:gd name="adj2" fmla="val 50000"/>
              </a:avLst>
            </a:prstGeom>
            <a:gradFill>
              <a:gsLst>
                <a:gs pos="0">
                  <a:schemeClr val="bg2"/>
                </a:gs>
                <a:gs pos="100000">
                  <a:schemeClr val="bg2">
                    <a:alpha val="0"/>
                  </a:schemeClr>
                </a:gs>
              </a:gsLst>
              <a:lin ang="10800000" scaled="1"/>
            </a:gradFill>
            <a:ln w="9525" cmpd="sng">
              <a:gradFill flip="none" rotWithShape="1">
                <a:gsLst>
                  <a:gs pos="25000">
                    <a:schemeClr val="bg1"/>
                  </a:gs>
                  <a:gs pos="98000">
                    <a:schemeClr val="bg1">
                      <a:alpha val="0"/>
                    </a:schemeClr>
                  </a:gs>
                </a:gsLst>
                <a:lin ang="10800000" scaled="1"/>
                <a:tileRect/>
              </a:gradFill>
              <a:headEnd type="none" w="med" len="med"/>
              <a:tailEnd type="none" w="med" len="med"/>
            </a:ln>
            <a:effectLst>
              <a:outerShdw blurRad="101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defTabSz="685848">
                <a:lnSpc>
                  <a:spcPct val="90000"/>
                </a:lnSpc>
              </a:pPr>
              <a:endParaRPr lang="en-US" sz="1700" dirty="0">
                <a:gradFill>
                  <a:gsLst>
                    <a:gs pos="0">
                      <a:srgbClr val="FFFFFF"/>
                    </a:gs>
                    <a:gs pos="100000">
                      <a:srgbClr val="FFFFFF"/>
                    </a:gs>
                  </a:gsLst>
                  <a:lin ang="5400000" scaled="0"/>
                </a:gradFill>
                <a:latin typeface="Segoe UI" pitchFamily="34" charset="0"/>
              </a:endParaRPr>
            </a:p>
          </p:txBody>
        </p:sp>
        <p:grpSp>
          <p:nvGrpSpPr>
            <p:cNvPr id="15" name="Group 43"/>
            <p:cNvGrpSpPr>
              <a:grpSpLocks/>
            </p:cNvGrpSpPr>
            <p:nvPr/>
          </p:nvGrpSpPr>
          <p:grpSpPr bwMode="auto">
            <a:xfrm>
              <a:off x="461830" y="5811272"/>
              <a:ext cx="8336036" cy="684915"/>
              <a:chOff x="461830" y="5811272"/>
              <a:chExt cx="8336036" cy="684915"/>
            </a:xfrm>
          </p:grpSpPr>
          <p:sp>
            <p:nvSpPr>
              <p:cNvPr id="16" name="Rectangle 15"/>
              <p:cNvSpPr/>
              <p:nvPr/>
            </p:nvSpPr>
            <p:spPr bwMode="auto">
              <a:xfrm>
                <a:off x="461830" y="5811272"/>
                <a:ext cx="8336036" cy="684915"/>
              </a:xfrm>
              <a:prstGeom prst="rect">
                <a:avLst/>
              </a:prstGeom>
              <a:gradFill rotWithShape="1">
                <a:gsLst>
                  <a:gs pos="0">
                    <a:schemeClr val="bg1">
                      <a:alpha val="0"/>
                    </a:schemeClr>
                  </a:gs>
                  <a:gs pos="30000">
                    <a:schemeClr val="bg1">
                      <a:alpha val="50000"/>
                    </a:schemeClr>
                  </a:gs>
                  <a:gs pos="70000">
                    <a:schemeClr val="accent4">
                      <a:alpha val="50000"/>
                    </a:schemeClr>
                  </a:gs>
                  <a:gs pos="95000">
                    <a:schemeClr val="accent4">
                      <a:alpha val="0"/>
                    </a:schemeClr>
                  </a:gs>
                </a:gsLst>
                <a:lin ang="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tIns="91440" bIns="0"/>
              <a:lstStyle/>
              <a:p>
                <a:pPr defTabSz="686047">
                  <a:lnSpc>
                    <a:spcPct val="90000"/>
                  </a:lnSpc>
                  <a:defRPr/>
                </a:pPr>
                <a:endParaRPr lang="en-US" sz="1200" b="1" dirty="0">
                  <a:solidFill>
                    <a:srgbClr val="000000"/>
                  </a:solidFill>
                  <a:latin typeface="Segoe UI" pitchFamily="34" charset="0"/>
                  <a:ea typeface="ＭＳ Ｐゴシック"/>
                </a:endParaRPr>
              </a:p>
            </p:txBody>
          </p:sp>
          <p:sp>
            <p:nvSpPr>
              <p:cNvPr id="17" name="TextBox 23"/>
              <p:cNvSpPr txBox="1">
                <a:spLocks noChangeArrowheads="1"/>
              </p:cNvSpPr>
              <p:nvPr/>
            </p:nvSpPr>
            <p:spPr bwMode="auto">
              <a:xfrm>
                <a:off x="736996" y="5930328"/>
                <a:ext cx="7788353" cy="454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eaLnBrk="0" hangingPunct="0">
                  <a:defRPr sz="3200">
                    <a:solidFill>
                      <a:schemeClr val="tx2"/>
                    </a:solidFill>
                    <a:latin typeface="Tahoma" pitchFamily="34" charset="0"/>
                  </a:defRPr>
                </a:lvl1pPr>
                <a:lvl2pPr marL="742950" indent="-285750" defTabSz="912813" eaLnBrk="0" hangingPunct="0">
                  <a:defRPr sz="3200">
                    <a:solidFill>
                      <a:schemeClr val="tx2"/>
                    </a:solidFill>
                    <a:latin typeface="Tahoma" pitchFamily="34" charset="0"/>
                  </a:defRPr>
                </a:lvl2pPr>
                <a:lvl3pPr marL="1143000" indent="-228600" defTabSz="912813" eaLnBrk="0" hangingPunct="0">
                  <a:defRPr sz="3200">
                    <a:solidFill>
                      <a:schemeClr val="tx2"/>
                    </a:solidFill>
                    <a:latin typeface="Tahoma" pitchFamily="34" charset="0"/>
                  </a:defRPr>
                </a:lvl3pPr>
                <a:lvl4pPr marL="1600200" indent="-228600" defTabSz="912813" eaLnBrk="0" hangingPunct="0">
                  <a:defRPr sz="3200">
                    <a:solidFill>
                      <a:schemeClr val="tx2"/>
                    </a:solidFill>
                    <a:latin typeface="Tahoma" pitchFamily="34" charset="0"/>
                  </a:defRPr>
                </a:lvl4pPr>
                <a:lvl5pPr marL="2057400" indent="-228600" defTabSz="912813" eaLnBrk="0" hangingPunct="0">
                  <a:defRPr sz="3200">
                    <a:solidFill>
                      <a:schemeClr val="tx2"/>
                    </a:solidFill>
                    <a:latin typeface="Tahoma" pitchFamily="34" charset="0"/>
                  </a:defRPr>
                </a:lvl5pPr>
                <a:lvl6pPr marL="2514600" indent="-228600" algn="ctr" defTabSz="912813"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defTabSz="912813"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defTabSz="912813"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defTabSz="912813" eaLnBrk="0" fontAlgn="base" hangingPunct="0">
                  <a:lnSpc>
                    <a:spcPct val="80000"/>
                  </a:lnSpc>
                  <a:spcBef>
                    <a:spcPct val="0"/>
                  </a:spcBef>
                  <a:spcAft>
                    <a:spcPct val="0"/>
                  </a:spcAft>
                  <a:defRPr sz="3200">
                    <a:solidFill>
                      <a:schemeClr val="tx2"/>
                    </a:solidFill>
                    <a:latin typeface="Tahoma" pitchFamily="34" charset="0"/>
                  </a:defRPr>
                </a:lvl9pPr>
              </a:lstStyle>
              <a:p>
                <a:pPr algn="ctr" defTabSz="686047" eaLnBrk="1" hangingPunct="1">
                  <a:lnSpc>
                    <a:spcPct val="90000"/>
                  </a:lnSpc>
                  <a:defRPr/>
                </a:pPr>
                <a:r>
                  <a:rPr lang="en-US" sz="1800" b="1" dirty="0" smtClean="0">
                    <a:gradFill>
                      <a:gsLst>
                        <a:gs pos="0">
                          <a:schemeClr val="tx1"/>
                        </a:gs>
                        <a:gs pos="100000">
                          <a:schemeClr val="tx1"/>
                        </a:gs>
                      </a:gsLst>
                      <a:lin ang="0" scaled="0"/>
                    </a:gradFill>
                    <a:latin typeface="Segoe UI" pitchFamily="34" charset="0"/>
                    <a:ea typeface="ＭＳ Ｐゴシック"/>
                  </a:rPr>
                  <a:t>Delivered on-premises or as a service</a:t>
                </a:r>
                <a:endParaRPr lang="en-US" sz="1800" b="1" dirty="0">
                  <a:gradFill>
                    <a:gsLst>
                      <a:gs pos="0">
                        <a:schemeClr val="tx1"/>
                      </a:gs>
                      <a:gs pos="100000">
                        <a:schemeClr val="tx1"/>
                      </a:gs>
                    </a:gsLst>
                    <a:lin ang="0" scaled="0"/>
                  </a:gradFill>
                  <a:latin typeface="Segoe UI" pitchFamily="34" charset="0"/>
                  <a:ea typeface="ＭＳ Ｐゴシック"/>
                </a:endParaRPr>
              </a:p>
            </p:txBody>
          </p:sp>
        </p:grpSp>
      </p:grpSp>
      <p:grpSp>
        <p:nvGrpSpPr>
          <p:cNvPr id="18" name="Group 24"/>
          <p:cNvGrpSpPr>
            <a:grpSpLocks/>
          </p:cNvGrpSpPr>
          <p:nvPr/>
        </p:nvGrpSpPr>
        <p:grpSpPr bwMode="auto">
          <a:xfrm>
            <a:off x="455612" y="1495850"/>
            <a:ext cx="8223812" cy="1109561"/>
            <a:chOff x="455612" y="973543"/>
            <a:chExt cx="8223812" cy="1478195"/>
          </a:xfrm>
        </p:grpSpPr>
        <p:sp>
          <p:nvSpPr>
            <p:cNvPr id="19" name="Left-Right Arrow 18"/>
            <p:cNvSpPr/>
            <p:nvPr/>
          </p:nvSpPr>
          <p:spPr bwMode="auto">
            <a:xfrm>
              <a:off x="455612" y="1123705"/>
              <a:ext cx="8223812" cy="1176460"/>
            </a:xfrm>
            <a:prstGeom prst="leftRightArrow">
              <a:avLst>
                <a:gd name="adj1" fmla="val 100000"/>
                <a:gd name="adj2" fmla="val 30712"/>
              </a:avLst>
            </a:pr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216780" indent="-216780" defTabSz="686047" eaLnBrk="0" hangingPunct="0">
                <a:lnSpc>
                  <a:spcPct val="90000"/>
                </a:lnSpc>
                <a:spcBef>
                  <a:spcPct val="20000"/>
                </a:spcBef>
                <a:spcAft>
                  <a:spcPts val="450"/>
                </a:spcAft>
                <a:buBlip>
                  <a:blip r:embed="rId7"/>
                </a:buBlip>
                <a:defRPr/>
              </a:pPr>
              <a:endParaRPr lang="en-US" sz="1500" i="1" dirty="0">
                <a:solidFill>
                  <a:srgbClr val="FFFFFF"/>
                </a:solidFill>
                <a:effectLst>
                  <a:outerShdw blurRad="38100" dist="38100" dir="2700000" algn="tl">
                    <a:srgbClr val="000000"/>
                  </a:outerShdw>
                </a:effectLst>
                <a:latin typeface="Segoe UI" pitchFamily="34" charset="0"/>
                <a:ea typeface="ヒラギノ角ゴ Pro W3"/>
                <a:cs typeface="ヒラギノ角ゴ Pro W3"/>
              </a:endParaRPr>
            </a:p>
          </p:txBody>
        </p:sp>
        <p:grpSp>
          <p:nvGrpSpPr>
            <p:cNvPr id="20" name="Group 59"/>
            <p:cNvGrpSpPr>
              <a:grpSpLocks/>
            </p:cNvGrpSpPr>
            <p:nvPr/>
          </p:nvGrpSpPr>
          <p:grpSpPr bwMode="auto">
            <a:xfrm>
              <a:off x="727075" y="1613452"/>
              <a:ext cx="7683500" cy="838286"/>
              <a:chOff x="-134243" y="2115719"/>
              <a:chExt cx="8579752" cy="882407"/>
            </a:xfrm>
          </p:grpSpPr>
          <p:sp>
            <p:nvSpPr>
              <p:cNvPr id="24" name="Rectangle 23"/>
              <p:cNvSpPr/>
              <p:nvPr/>
            </p:nvSpPr>
            <p:spPr bwMode="auto">
              <a:xfrm>
                <a:off x="-134243" y="2422610"/>
                <a:ext cx="8579752" cy="414660"/>
              </a:xfrm>
              <a:prstGeom prst="rect">
                <a:avLst/>
              </a:prstGeom>
              <a:gradFill rotWithShape="1">
                <a:gsLst>
                  <a:gs pos="0">
                    <a:schemeClr val="bg2">
                      <a:alpha val="0"/>
                    </a:schemeClr>
                  </a:gs>
                  <a:gs pos="18000">
                    <a:schemeClr val="bg2">
                      <a:alpha val="50000"/>
                    </a:schemeClr>
                  </a:gs>
                  <a:gs pos="70000">
                    <a:schemeClr val="bg2">
                      <a:alpha val="50000"/>
                    </a:schemeClr>
                  </a:gs>
                  <a:gs pos="100000">
                    <a:schemeClr val="bg2">
                      <a:alpha val="0"/>
                    </a:schemeClr>
                  </a:gs>
                </a:gsLst>
                <a:lin ang="0" scaled="0"/>
              </a:gradFill>
              <a:ln w="9525" cap="flat" cmpd="sng" algn="ctr">
                <a:gradFill>
                  <a:gsLst>
                    <a:gs pos="5000">
                      <a:schemeClr val="bg1">
                        <a:alpha val="0"/>
                      </a:schemeClr>
                    </a:gs>
                    <a:gs pos="20000">
                      <a:schemeClr val="bg1"/>
                    </a:gs>
                    <a:gs pos="80000">
                      <a:schemeClr val="bg1"/>
                    </a:gs>
                    <a:gs pos="95000">
                      <a:schemeClr val="bg1">
                        <a:alpha val="0"/>
                      </a:schemeClr>
                    </a:gs>
                  </a:gsLst>
                  <a:lin ang="0" scaled="0"/>
                </a:gradFill>
                <a:prstDash val="solid"/>
                <a:headEnd type="none" w="med" len="med"/>
                <a:tailEnd type="none" w="med" len="med"/>
              </a:ln>
              <a:effectLst>
                <a:outerShdw blurRad="40000" dist="23000" dir="5400000" rotWithShape="0">
                  <a:srgbClr val="000000">
                    <a:alpha val="35000"/>
                  </a:srgbClr>
                </a:outerShdw>
              </a:effectLst>
            </p:spPr>
            <p:txBody>
              <a:bodyPr lIns="0" tIns="0" rIns="3474720" bIns="0" anchor="ctr"/>
              <a:lstStyle/>
              <a:p>
                <a:pPr algn="ctr" defTabSz="686047">
                  <a:lnSpc>
                    <a:spcPct val="90000"/>
                  </a:lnSpc>
                  <a:defRPr/>
                </a:pPr>
                <a:r>
                  <a:rPr lang="en-US" sz="1600" b="1" dirty="0" smtClean="0">
                    <a:gradFill>
                      <a:gsLst>
                        <a:gs pos="0">
                          <a:schemeClr val="tx1"/>
                        </a:gs>
                        <a:gs pos="100000">
                          <a:schemeClr val="tx1"/>
                        </a:gs>
                      </a:gsLst>
                      <a:lin ang="0" scaled="0"/>
                    </a:gradFill>
                    <a:latin typeface="Segoe UI" pitchFamily="34" charset="0"/>
                    <a:ea typeface="ＭＳ Ｐゴシック"/>
                  </a:rPr>
                  <a:t>User </a:t>
                </a:r>
                <a:r>
                  <a:rPr lang="en-US" sz="1600" b="1" dirty="0">
                    <a:gradFill>
                      <a:gsLst>
                        <a:gs pos="0">
                          <a:schemeClr val="tx1"/>
                        </a:gs>
                        <a:gs pos="100000">
                          <a:schemeClr val="tx1"/>
                        </a:gs>
                      </a:gsLst>
                      <a:lin ang="0" scaled="0"/>
                    </a:gradFill>
                    <a:latin typeface="Segoe UI" pitchFamily="34" charset="0"/>
                    <a:ea typeface="ＭＳ Ｐゴシック"/>
                  </a:rPr>
                  <a:t>Applications</a:t>
                </a:r>
              </a:p>
            </p:txBody>
          </p:sp>
          <p:grpSp>
            <p:nvGrpSpPr>
              <p:cNvPr id="25" name="Group 37"/>
              <p:cNvGrpSpPr>
                <a:grpSpLocks noChangeAspect="1"/>
              </p:cNvGrpSpPr>
              <p:nvPr/>
            </p:nvGrpSpPr>
            <p:grpSpPr bwMode="auto">
              <a:xfrm>
                <a:off x="4192547" y="2115719"/>
                <a:ext cx="2997825" cy="882407"/>
                <a:chOff x="4872000" y="2118166"/>
                <a:chExt cx="3372550" cy="992707"/>
              </a:xfrm>
            </p:grpSpPr>
            <p:pic>
              <p:nvPicPr>
                <p:cNvPr id="26" name="Picture 33" descr="Desktop.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7562336" y="2196135"/>
                  <a:ext cx="682214" cy="91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34" descr="Internet.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5846289" y="2328126"/>
                  <a:ext cx="583472" cy="778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35" descr="PDA.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719676" y="2373183"/>
                  <a:ext cx="556543" cy="73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6" descr="phone.png"/>
                <p:cNvPicPr>
                  <a:picLocks noChangeAspect="1"/>
                </p:cNvPicPr>
                <p:nvPr/>
              </p:nvPicPr>
              <p:blipFill>
                <a:blip r:embed="rId11" cstate="print">
                  <a:extLst>
                    <a:ext uri="{28A0092B-C50C-407E-A947-70E740481C1C}">
                      <a14:useLocalDpi xmlns:a14="http://schemas.microsoft.com/office/drawing/2010/main"/>
                    </a:ext>
                  </a:extLst>
                </a:blip>
                <a:srcRect/>
                <a:stretch>
                  <a:fillRect/>
                </a:stretch>
              </p:blipFill>
              <p:spPr bwMode="auto">
                <a:xfrm>
                  <a:off x="4872000" y="2118166"/>
                  <a:ext cx="745049" cy="992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1" name="Picture 6" descr="C:\Users\Public\Pictures\DVD_ART35\Artwork_Imagery\Brand Photos\Scenarios\FY08 Brand - Mobility\woman sitting hallway student smiling casual.pn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601398" y="973543"/>
              <a:ext cx="928542" cy="1032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9" descr="C:\Users\Public\Pictures\DVD_ART35\Artwork_Imagery\Brand Photos\Scenarios\FY08 Brand - Business - No_exp\Woman mobile protable server IT Pro Enterprise.png"/>
            <p:cNvPicPr>
              <a:picLocks noChangeAspect="1" noChangeArrowheads="1"/>
            </p:cNvPicPr>
            <p:nvPr/>
          </p:nvPicPr>
          <p:blipFill>
            <a:blip r:embed="rId13" cstate="email"/>
            <a:srcRect/>
            <a:stretch>
              <a:fillRect/>
            </a:stretch>
          </p:blipFill>
          <p:spPr bwMode="auto">
            <a:xfrm>
              <a:off x="2521834" y="1110944"/>
              <a:ext cx="663970" cy="846668"/>
            </a:xfrm>
            <a:prstGeom prst="rect">
              <a:avLst/>
            </a:prstGeom>
            <a:noFill/>
            <a:effectLst>
              <a:softEdge rad="31750"/>
            </a:effectLst>
          </p:spPr>
        </p:pic>
        <p:pic>
          <p:nvPicPr>
            <p:cNvPr id="23" name="Picture 7" descr="C:\Users\Public\Pictures\DVD_ART35\Artwork_Imagery\Brand Photos\Scenarios\FY08 Brand - Business - No_exp\man working business computer sitting developer outlined.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3357707" y="1123800"/>
              <a:ext cx="627885" cy="820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Group 39"/>
          <p:cNvGrpSpPr>
            <a:grpSpLocks/>
          </p:cNvGrpSpPr>
          <p:nvPr/>
        </p:nvGrpSpPr>
        <p:grpSpPr bwMode="auto">
          <a:xfrm>
            <a:off x="2921132" y="4034376"/>
            <a:ext cx="5398762" cy="801673"/>
            <a:chOff x="2884833" y="4625189"/>
            <a:chExt cx="5701335" cy="1128145"/>
          </a:xfrm>
        </p:grpSpPr>
        <p:grpSp>
          <p:nvGrpSpPr>
            <p:cNvPr id="31" name="Group 4"/>
            <p:cNvGrpSpPr>
              <a:grpSpLocks/>
            </p:cNvGrpSpPr>
            <p:nvPr/>
          </p:nvGrpSpPr>
          <p:grpSpPr bwMode="auto">
            <a:xfrm>
              <a:off x="2884833" y="4636171"/>
              <a:ext cx="5701335" cy="1117163"/>
              <a:chOff x="2865783" y="4483771"/>
              <a:chExt cx="5701335" cy="1117163"/>
            </a:xfrm>
          </p:grpSpPr>
          <p:sp>
            <p:nvSpPr>
              <p:cNvPr id="33" name="TextBox 32"/>
              <p:cNvSpPr txBox="1"/>
              <p:nvPr/>
            </p:nvSpPr>
            <p:spPr>
              <a:xfrm>
                <a:off x="2865783" y="4676961"/>
                <a:ext cx="1471961" cy="753620"/>
              </a:xfrm>
              <a:prstGeom prst="rect">
                <a:avLst/>
              </a:prstGeom>
              <a:noFill/>
            </p:spPr>
            <p:txBody>
              <a:bodyPr wrap="none">
                <a:spAutoFit/>
              </a:bodyPr>
              <a:lstStyle>
                <a:defPPr>
                  <a:defRPr lang="en-US"/>
                </a:defPPr>
                <a:lvl1pPr algn="l" defTabSz="914363">
                  <a:lnSpc>
                    <a:spcPct val="90000"/>
                  </a:lnSpc>
                  <a:defRPr sz="2000" b="1">
                    <a:gradFill>
                      <a:gsLst>
                        <a:gs pos="0">
                          <a:schemeClr val="tx1"/>
                        </a:gs>
                        <a:gs pos="100000">
                          <a:schemeClr val="tx1"/>
                        </a:gs>
                      </a:gsLst>
                      <a:lin ang="0" scaled="0"/>
                    </a:gradFill>
                    <a:latin typeface="+mn-lt"/>
                    <a:ea typeface="ＭＳ Ｐゴシック"/>
                  </a:defRPr>
                </a:lvl1pPr>
              </a:lstStyle>
              <a:p>
                <a:pPr algn="ctr"/>
                <a:r>
                  <a:rPr lang="en-US" sz="1600" b="0" dirty="0">
                    <a:gradFill>
                      <a:gsLst>
                        <a:gs pos="0">
                          <a:schemeClr val="bg1"/>
                        </a:gs>
                        <a:gs pos="100000">
                          <a:schemeClr val="bg1"/>
                        </a:gs>
                      </a:gsLst>
                      <a:lin ang="0" scaled="0"/>
                    </a:gradFill>
                    <a:latin typeface="Segoe UI" pitchFamily="34" charset="0"/>
                  </a:rPr>
                  <a:t>Optimized </a:t>
                </a:r>
                <a:r>
                  <a:rPr lang="en-US" sz="1600" b="0" dirty="0" smtClean="0">
                    <a:gradFill>
                      <a:gsLst>
                        <a:gs pos="0">
                          <a:schemeClr val="bg1"/>
                        </a:gs>
                        <a:gs pos="100000">
                          <a:schemeClr val="bg1"/>
                        </a:gs>
                      </a:gsLst>
                      <a:lin ang="0" scaled="0"/>
                    </a:gradFill>
                    <a:latin typeface="Segoe UI" pitchFamily="34" charset="0"/>
                  </a:rPr>
                  <a:t/>
                </a:r>
                <a:br>
                  <a:rPr lang="en-US" sz="1600" b="0" dirty="0" smtClean="0">
                    <a:gradFill>
                      <a:gsLst>
                        <a:gs pos="0">
                          <a:schemeClr val="bg1"/>
                        </a:gs>
                        <a:gs pos="100000">
                          <a:schemeClr val="bg1"/>
                        </a:gs>
                      </a:gsLst>
                      <a:lin ang="0" scaled="0"/>
                    </a:gradFill>
                    <a:latin typeface="Segoe UI" pitchFamily="34" charset="0"/>
                  </a:rPr>
                </a:br>
                <a:r>
                  <a:rPr lang="en-US" sz="1600" b="0" dirty="0" smtClean="0">
                    <a:gradFill>
                      <a:gsLst>
                        <a:gs pos="0">
                          <a:schemeClr val="bg1"/>
                        </a:gs>
                        <a:gs pos="100000">
                          <a:schemeClr val="bg1"/>
                        </a:gs>
                      </a:gsLst>
                      <a:lin ang="0" scaled="0"/>
                    </a:gradFill>
                    <a:latin typeface="Segoe UI" pitchFamily="34" charset="0"/>
                  </a:rPr>
                  <a:t>Infrastructure</a:t>
                </a:r>
                <a:endParaRPr lang="en-US" sz="1600" b="0" dirty="0">
                  <a:gradFill>
                    <a:gsLst>
                      <a:gs pos="0">
                        <a:schemeClr val="bg1"/>
                      </a:gs>
                      <a:gs pos="100000">
                        <a:schemeClr val="bg1"/>
                      </a:gs>
                    </a:gsLst>
                    <a:lin ang="0" scaled="0"/>
                  </a:gradFill>
                  <a:latin typeface="Segoe UI" pitchFamily="34" charset="0"/>
                </a:endParaRPr>
              </a:p>
            </p:txBody>
          </p:sp>
          <p:pic>
            <p:nvPicPr>
              <p:cNvPr id="34" name="Picture 2" descr="C:\Users\sgiard\Desktop\SQL08_h_rgb_r.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4876858" y="4483771"/>
                <a:ext cx="1442450" cy="485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 descr="C:\Users\sgiard\Desktop\ws_rgb_r.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4863276" y="5138247"/>
                <a:ext cx="1933461" cy="457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 descr="C:\Users\sgiard\Desktop\SysCnt_h_rgb_r.png"/>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6924891" y="5135229"/>
                <a:ext cx="1642227" cy="465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2" name="Picture 2" descr="C:\Users\marklin\Documents\Presentation_goodies\APP PLAT LOGOS\Forefront_h_rgb_r.png"/>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6923817" y="4625189"/>
              <a:ext cx="1306337" cy="48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7" name="Group 36"/>
          <p:cNvGrpSpPr>
            <a:grpSpLocks/>
          </p:cNvGrpSpPr>
          <p:nvPr/>
        </p:nvGrpSpPr>
        <p:grpSpPr bwMode="auto">
          <a:xfrm>
            <a:off x="723474" y="2866502"/>
            <a:ext cx="1449645" cy="1967102"/>
            <a:chOff x="213859" y="2838430"/>
            <a:chExt cx="1449344" cy="2621940"/>
          </a:xfrm>
        </p:grpSpPr>
        <p:grpSp>
          <p:nvGrpSpPr>
            <p:cNvPr id="38" name="Group 14"/>
            <p:cNvGrpSpPr>
              <a:grpSpLocks/>
            </p:cNvGrpSpPr>
            <p:nvPr/>
          </p:nvGrpSpPr>
          <p:grpSpPr bwMode="auto">
            <a:xfrm>
              <a:off x="213859" y="2838430"/>
              <a:ext cx="951324" cy="2621940"/>
              <a:chOff x="213859" y="2897877"/>
              <a:chExt cx="951324" cy="2621940"/>
            </a:xfrm>
          </p:grpSpPr>
          <p:pic>
            <p:nvPicPr>
              <p:cNvPr id="40" name="Picture 15" descr="Visual Studios 2008 white.png"/>
              <p:cNvPicPr>
                <a:picLocks noChangeAspect="1"/>
              </p:cNvPicPr>
              <p:nvPr/>
            </p:nvPicPr>
            <p:blipFill>
              <a:blip r:embed="rId19" cstate="print">
                <a:extLst>
                  <a:ext uri="{28A0092B-C50C-407E-A947-70E740481C1C}">
                    <a14:useLocalDpi xmlns:a14="http://schemas.microsoft.com/office/drawing/2010/main"/>
                  </a:ext>
                </a:extLst>
              </a:blip>
              <a:srcRect b="-11784"/>
              <a:stretch>
                <a:fillRect/>
              </a:stretch>
            </p:blipFill>
            <p:spPr bwMode="auto">
              <a:xfrm rot="16200000">
                <a:off x="-307867" y="4036712"/>
                <a:ext cx="2611885" cy="334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40"/>
              <p:cNvSpPr txBox="1"/>
              <p:nvPr/>
            </p:nvSpPr>
            <p:spPr>
              <a:xfrm rot="16200000">
                <a:off x="-824374" y="3946164"/>
                <a:ext cx="2611886" cy="535420"/>
              </a:xfrm>
              <a:prstGeom prst="rect">
                <a:avLst/>
              </a:prstGeom>
              <a:noFill/>
            </p:spPr>
            <p:txBody>
              <a:bodyPr wrap="square">
                <a:spAutoFit/>
              </a:bodyPr>
              <a:lstStyle/>
              <a:p>
                <a:pPr algn="ctr">
                  <a:lnSpc>
                    <a:spcPct val="90000"/>
                  </a:lnSpc>
                  <a:defRPr/>
                </a:pPr>
                <a:r>
                  <a:rPr lang="en-US" sz="1600" dirty="0">
                    <a:gradFill>
                      <a:gsLst>
                        <a:gs pos="0">
                          <a:schemeClr val="bg1"/>
                        </a:gs>
                        <a:gs pos="100000">
                          <a:schemeClr val="bg1"/>
                        </a:gs>
                      </a:gsLst>
                      <a:lin ang="0" scaled="0"/>
                    </a:gradFill>
                    <a:latin typeface="Segoe UI" pitchFamily="34" charset="0"/>
                    <a:ea typeface="ＭＳ Ｐゴシック"/>
                  </a:rPr>
                  <a:t>Design and Development Tools</a:t>
                </a:r>
              </a:p>
            </p:txBody>
          </p:sp>
        </p:grpSp>
        <p:pic>
          <p:nvPicPr>
            <p:cNvPr id="39" name="Picture 40" descr="expression-logo.png"/>
            <p:cNvPicPr>
              <a:picLocks noChangeAspect="1"/>
            </p:cNvPicPr>
            <p:nvPr/>
          </p:nvPicPr>
          <p:blipFill>
            <a:blip r:embed="rId20" cstate="screen">
              <a:extLst>
                <a:ext uri="{28A0092B-C50C-407E-A947-70E740481C1C}">
                  <a14:useLocalDpi xmlns:a14="http://schemas.microsoft.com/office/drawing/2010/main"/>
                </a:ext>
              </a:extLst>
            </a:blip>
            <a:srcRect/>
            <a:stretch>
              <a:fillRect/>
            </a:stretch>
          </p:blipFill>
          <p:spPr bwMode="auto">
            <a:xfrm rot="16200000">
              <a:off x="828813" y="3838230"/>
              <a:ext cx="1316617" cy="35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0813672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childTnLst>
                          </p:cTn>
                        </p:par>
                        <p:par>
                          <p:cTn id="20" fill="hold">
                            <p:stCondLst>
                              <p:cond delay="3000"/>
                            </p:stCondLst>
                            <p:childTnLst>
                              <p:par>
                                <p:cTn id="21" presetID="22" presetClass="entr" presetSubtype="1"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3500"/>
                            </p:stCondLst>
                            <p:childTnLst>
                              <p:par>
                                <p:cTn id="25" presetID="10"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childTnLst>
                                </p:cTn>
                              </p:par>
                            </p:childTnLst>
                          </p:cTn>
                        </p:par>
                        <p:par>
                          <p:cTn id="28" fill="hold">
                            <p:stCondLst>
                              <p:cond delay="4500"/>
                            </p:stCondLst>
                            <p:childTnLst>
                              <p:par>
                                <p:cTn id="29" presetID="10"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childTnLst>
                                </p:cTn>
                              </p:par>
                            </p:childTnLst>
                          </p:cTn>
                        </p:par>
                        <p:par>
                          <p:cTn id="32" fill="hold">
                            <p:stCondLst>
                              <p:cond delay="5500"/>
                            </p:stCondLst>
                            <p:childTnLst>
                              <p:par>
                                <p:cTn id="33" presetID="29"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ppt_x</p:attrName>
                                        </p:attrNameLst>
                                      </p:cBhvr>
                                      <p:tavLst>
                                        <p:tav tm="0">
                                          <p:val>
                                            <p:strVal val="#ppt_x-.2"/>
                                          </p:val>
                                        </p:tav>
                                        <p:tav tm="100000">
                                          <p:val>
                                            <p:strVal val="#ppt_x"/>
                                          </p:val>
                                        </p:tav>
                                      </p:tavLst>
                                    </p:anim>
                                    <p:anim calcmode="lin" valueType="num">
                                      <p:cBhvr>
                                        <p:cTn id="36"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982031" y="1"/>
            <a:ext cx="11015711" cy="6184897"/>
            <a:chOff x="0" y="0"/>
            <a:chExt cx="12222684" cy="6858002"/>
          </a:xfrm>
        </p:grpSpPr>
        <p:sp>
          <p:nvSpPr>
            <p:cNvPr id="30" name="Rectangle 29"/>
            <p:cNvSpPr/>
            <p:nvPr/>
          </p:nvSpPr>
          <p:spPr bwMode="auto">
            <a:xfrm>
              <a:off x="0" y="1426030"/>
              <a:ext cx="12188825" cy="5431972"/>
            </a:xfrm>
            <a:prstGeom prst="rect">
              <a:avLst/>
            </a:prstGeom>
            <a:gradFill flip="none" rotWithShape="1">
              <a:gsLst>
                <a:gs pos="10000">
                  <a:srgbClr val="E5E7FF"/>
                </a:gs>
                <a:gs pos="99000">
                  <a:srgbClr val="FFFFFF">
                    <a:alpha val="0"/>
                  </a:srgbClr>
                </a:gs>
                <a:gs pos="87009">
                  <a:srgbClr val="FFFFFF"/>
                </a:gs>
                <a:gs pos="40000">
                  <a:srgbClr val="FFFFFF"/>
                </a:gs>
              </a:gsLst>
              <a:lin ang="16200000" scaled="1"/>
              <a:tileRect/>
            </a:gra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defTabSz="685820"/>
              <a:endParaRPr lang="en-US" sz="1700" dirty="0">
                <a:solidFill>
                  <a:srgbClr val="FFFFFF"/>
                </a:solidFill>
                <a:effectLst>
                  <a:outerShdw blurRad="38100" dist="38100" dir="2700000" algn="tl">
                    <a:srgbClr val="000000">
                      <a:alpha val="43137"/>
                    </a:srgbClr>
                  </a:outerShdw>
                </a:effectLst>
                <a:latin typeface="Segoe" pitchFamily="34" charset="0"/>
              </a:endParaRPr>
            </a:p>
          </p:txBody>
        </p:sp>
        <p:grpSp>
          <p:nvGrpSpPr>
            <p:cNvPr id="31" name="Group 30"/>
            <p:cNvGrpSpPr/>
            <p:nvPr/>
          </p:nvGrpSpPr>
          <p:grpSpPr>
            <a:xfrm>
              <a:off x="1" y="0"/>
              <a:ext cx="12222683" cy="6858000"/>
              <a:chOff x="1" y="0"/>
              <a:chExt cx="12222683" cy="6858000"/>
            </a:xfrm>
          </p:grpSpPr>
          <p:grpSp>
            <p:nvGrpSpPr>
              <p:cNvPr id="32" name="Group 50"/>
              <p:cNvGrpSpPr/>
              <p:nvPr/>
            </p:nvGrpSpPr>
            <p:grpSpPr>
              <a:xfrm>
                <a:off x="1" y="0"/>
                <a:ext cx="12188824" cy="4329099"/>
                <a:chOff x="-1" y="795807"/>
                <a:chExt cx="9144001" cy="2810370"/>
              </a:xfrm>
            </p:grpSpPr>
            <p:pic>
              <p:nvPicPr>
                <p:cNvPr id="34" name="Picture 33" descr="sky and clouds faded top 2.png"/>
                <p:cNvPicPr>
                  <a:picLocks noChangeAspect="1"/>
                </p:cNvPicPr>
                <p:nvPr/>
              </p:nvPicPr>
              <p:blipFill>
                <a:blip r:embed="rId2">
                  <a:alphaModFix amt="60000"/>
                </a:blip>
                <a:srcRect b="22199"/>
                <a:stretch>
                  <a:fillRect/>
                </a:stretch>
              </p:blipFill>
              <p:spPr>
                <a:xfrm>
                  <a:off x="-1" y="795807"/>
                  <a:ext cx="9144001" cy="2529915"/>
                </a:xfrm>
                <a:prstGeom prst="rect">
                  <a:avLst/>
                </a:prstGeom>
                <a:blipFill dpi="0" rotWithShape="1">
                  <a:blip r:embed="rId3">
                    <a:alphaModFix amt="60000"/>
                  </a:blip>
                  <a:srcRect/>
                  <a:stretch>
                    <a:fillRect/>
                  </a:stretch>
                </a:blipFill>
                <a:ln w="55000" cap="flat" cmpd="thickThin" algn="ctr">
                  <a:noFill/>
                  <a:prstDash val="solid"/>
                  <a:headEnd type="none" w="med" len="med"/>
                  <a:tailEnd type="none" w="med" len="med"/>
                </a:ln>
                <a:effectLst/>
              </p:spPr>
            </p:pic>
            <p:sp>
              <p:nvSpPr>
                <p:cNvPr id="35" name="Freeform 9"/>
                <p:cNvSpPr>
                  <a:spLocks/>
                </p:cNvSpPr>
                <p:nvPr/>
              </p:nvSpPr>
              <p:spPr bwMode="white">
                <a:xfrm rot="10800000">
                  <a:off x="-1" y="1381173"/>
                  <a:ext cx="9144000" cy="1952629"/>
                </a:xfrm>
                <a:prstGeom prst="rect">
                  <a:avLst/>
                </a:prstGeom>
                <a:gradFill flip="none" rotWithShape="1">
                  <a:gsLst>
                    <a:gs pos="19000">
                      <a:srgbClr val="FFFFFF"/>
                    </a:gs>
                    <a:gs pos="100000">
                      <a:srgbClr val="FFFFFF">
                        <a:alpha val="0"/>
                      </a:srgbClr>
                    </a:gs>
                  </a:gsLst>
                  <a:lin ang="5400000" scaled="1"/>
                  <a:tileRect/>
                </a:gradFill>
                <a:extLst/>
              </p:spPr>
              <p:txBody>
                <a:bodyPr vert="horz" wrap="square" lIns="68607" tIns="34304" rIns="68607" bIns="34304" numCol="1" anchor="t" anchorCtr="0" compatLnSpc="1">
                  <a:prstTxWarp prst="textNoShape">
                    <a:avLst/>
                  </a:prstTxWarp>
                </a:bodyPr>
                <a:lstStyle/>
                <a:p>
                  <a:endParaRPr lang="en-US" dirty="0"/>
                </a:p>
              </p:txBody>
            </p:sp>
            <p:pic>
              <p:nvPicPr>
                <p:cNvPr id="36" name="Picture 35" descr="cloud.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19993" y="1648574"/>
                  <a:ext cx="5702330" cy="1817503"/>
                </a:xfrm>
                <a:prstGeom prst="rect">
                  <a:avLst/>
                </a:prstGeom>
              </p:spPr>
            </p:pic>
            <p:pic>
              <p:nvPicPr>
                <p:cNvPr id="37" name="Picture 2" descr="C:\Users\maryfj\Desktop\Online_ART\DVD_ART36\Artwork_Imagery\Icons - Illustrations\Internet Clouds web\cloud 3.png"/>
                <p:cNvPicPr>
                  <a:picLocks noChangeAspect="1" noChangeArrowheads="1"/>
                </p:cNvPicPr>
                <p:nvPr/>
              </p:nvPicPr>
              <p:blipFill rotWithShape="1">
                <a:blip r:embed="rId5">
                  <a:extLst>
                    <a:ext uri="{28A0092B-C50C-407E-A947-70E740481C1C}">
                      <a14:useLocalDpi xmlns:a14="http://schemas.microsoft.com/office/drawing/2010/main"/>
                    </a:ext>
                  </a:extLst>
                </a:blip>
                <a:srcRect l="32787"/>
                <a:stretch/>
              </p:blipFill>
              <p:spPr bwMode="auto">
                <a:xfrm>
                  <a:off x="0" y="2157614"/>
                  <a:ext cx="3657056" cy="1448563"/>
                </a:xfrm>
                <a:prstGeom prst="rect">
                  <a:avLst/>
                </a:prstGeom>
                <a:extLst>
                  <a:ext uri="{909E8E84-426E-40DD-AFC4-6F175D3DCCD1}">
                    <a14:hiddenFill xmlns:a14="http://schemas.microsoft.com/office/drawing/2010/main">
                      <a:solidFill>
                        <a:srgbClr val="FFFFFF"/>
                      </a:solidFill>
                    </a14:hiddenFill>
                  </a:ext>
                </a:extLst>
              </p:spPr>
            </p:pic>
            <p:pic>
              <p:nvPicPr>
                <p:cNvPr id="38" name="Picture 2" descr="C:\Users\maryfj\Desktop\Online_ART\DVD_ART36\Artwork_Imagery\Icons - Illustrations\Internet Clouds web\cloud 3.png"/>
                <p:cNvPicPr>
                  <a:picLocks noChangeAspect="1" noChangeArrowheads="1"/>
                </p:cNvPicPr>
                <p:nvPr/>
              </p:nvPicPr>
              <p:blipFill rotWithShape="1">
                <a:blip r:embed="rId5">
                  <a:extLst>
                    <a:ext uri="{28A0092B-C50C-407E-A947-70E740481C1C}">
                      <a14:useLocalDpi xmlns:a14="http://schemas.microsoft.com/office/drawing/2010/main"/>
                    </a:ext>
                  </a:extLst>
                </a:blip>
                <a:srcRect l="28870"/>
                <a:stretch/>
              </p:blipFill>
              <p:spPr bwMode="auto">
                <a:xfrm flipH="1">
                  <a:off x="6133110" y="1801533"/>
                  <a:ext cx="3010890" cy="1576891"/>
                </a:xfrm>
                <a:prstGeom prst="rect">
                  <a:avLst/>
                </a:prstGeom>
                <a:extLst>
                  <a:ext uri="{909E8E84-426E-40DD-AFC4-6F175D3DCCD1}">
                    <a14:hiddenFill xmlns:a14="http://schemas.microsoft.com/office/drawing/2010/main">
                      <a:solidFill>
                        <a:srgbClr val="FFFFFF"/>
                      </a:solidFill>
                    </a14:hiddenFill>
                  </a:ext>
                </a:extLst>
              </p:spPr>
            </p:pic>
          </p:grpSp>
          <p:pic>
            <p:nvPicPr>
              <p:cNvPr id="33" name="Picture 2" descr="C:\Users\maryfj\Desktop\Online_ART\DVD_ART36\Artwork_Imagery\Icons - Illustrations\Internet Clouds web\cloud 3.png"/>
              <p:cNvPicPr>
                <a:picLocks noChangeAspect="1" noChangeArrowheads="1"/>
              </p:cNvPicPr>
              <p:nvPr/>
            </p:nvPicPr>
            <p:blipFill rotWithShape="1">
              <a:blip r:embed="rId5">
                <a:extLst>
                  <a:ext uri="{28A0092B-C50C-407E-A947-70E740481C1C}">
                    <a14:useLocalDpi xmlns:a14="http://schemas.microsoft.com/office/drawing/2010/main"/>
                  </a:ext>
                </a:extLst>
              </a:blip>
              <a:srcRect l="34725" t="-24078" r="-7293" b="15446"/>
              <a:stretch/>
            </p:blipFill>
            <p:spPr bwMode="auto">
              <a:xfrm>
                <a:off x="1" y="3213804"/>
                <a:ext cx="12222683" cy="3644196"/>
              </a:xfrm>
              <a:prstGeom prst="rect">
                <a:avLst/>
              </a:prstGeom>
              <a:extLst>
                <a:ext uri="{909E8E84-426E-40DD-AFC4-6F175D3DCCD1}">
                  <a14:hiddenFill xmlns:a14="http://schemas.microsoft.com/office/drawing/2010/main">
                    <a:solidFill>
                      <a:srgbClr val="FFFFFF"/>
                    </a:solidFill>
                  </a14:hiddenFill>
                </a:ext>
              </a:extLst>
            </p:spPr>
          </p:pic>
        </p:grpSp>
      </p:grpSp>
      <p:sp>
        <p:nvSpPr>
          <p:cNvPr id="2" name="Title 1"/>
          <p:cNvSpPr>
            <a:spLocks noGrp="1"/>
          </p:cNvSpPr>
          <p:nvPr>
            <p:ph type="title"/>
          </p:nvPr>
        </p:nvSpPr>
        <p:spPr>
          <a:xfrm>
            <a:off x="455613" y="365125"/>
            <a:ext cx="8232775" cy="290849"/>
          </a:xfrm>
        </p:spPr>
        <p:txBody>
          <a:bodyPr/>
          <a:lstStyle/>
          <a:p>
            <a:r>
              <a:rPr lang="nl-NL" dirty="0"/>
              <a:t>Exchange Online</a:t>
            </a:r>
            <a:endParaRPr lang="en-US" dirty="0"/>
          </a:p>
        </p:txBody>
      </p:sp>
      <p:sp>
        <p:nvSpPr>
          <p:cNvPr id="4" name="Slide Number Placeholder 3"/>
          <p:cNvSpPr>
            <a:spLocks noGrp="1"/>
          </p:cNvSpPr>
          <p:nvPr>
            <p:ph type="sldNum" sz="quarter" idx="4"/>
          </p:nvPr>
        </p:nvSpPr>
        <p:spPr/>
        <p:txBody>
          <a:bodyPr/>
          <a:lstStyle/>
          <a:p>
            <a:fld id="{02B51FD2-AF65-4559-B5BB-AE7FBFFEA02E}" type="slidenum">
              <a:rPr lang="en-US" smtClean="0">
                <a:latin typeface="Verdana" pitchFamily="34" charset="0"/>
                <a:cs typeface="Verdana" pitchFamily="34" charset="0"/>
              </a:rPr>
              <a:pPr/>
              <a:t>4</a:t>
            </a:fld>
            <a:r>
              <a:rPr lang="en-US" smtClean="0">
                <a:latin typeface="Verdana" pitchFamily="34" charset="0"/>
                <a:cs typeface="Verdana" pitchFamily="34" charset="0"/>
              </a:rPr>
              <a:t> |</a:t>
            </a:r>
            <a:endParaRPr lang="en-US" dirty="0">
              <a:latin typeface="Verdana" pitchFamily="34" charset="0"/>
              <a:cs typeface="Verdana" pitchFamily="34" charset="0"/>
            </a:endParaRPr>
          </a:p>
        </p:txBody>
      </p:sp>
      <p:sp>
        <p:nvSpPr>
          <p:cNvPr id="5" name="Footer Placeholder 4"/>
          <p:cNvSpPr>
            <a:spLocks noGrp="1"/>
          </p:cNvSpPr>
          <p:nvPr>
            <p:ph type="ftr" sz="quarter" idx="3"/>
          </p:nvPr>
        </p:nvSpPr>
        <p:spPr/>
        <p:txBody>
          <a:bodyPr/>
          <a:lstStyle/>
          <a:p>
            <a:r>
              <a:rPr lang="en-US" smtClean="0"/>
              <a:t>INSERT PRESENTATION TITLE</a:t>
            </a:r>
            <a:endParaRPr lang="en-US" dirty="0" smtClean="0"/>
          </a:p>
        </p:txBody>
      </p:sp>
      <p:sp>
        <p:nvSpPr>
          <p:cNvPr id="6" name="Rectangle 5"/>
          <p:cNvSpPr/>
          <p:nvPr/>
        </p:nvSpPr>
        <p:spPr>
          <a:xfrm>
            <a:off x="-61433" y="1657260"/>
            <a:ext cx="9143999" cy="5111604"/>
          </a:xfrm>
          <a:prstGeom prst="rect">
            <a:avLst/>
          </a:prstGeom>
          <a:gradFill>
            <a:gsLst>
              <a:gs pos="0">
                <a:schemeClr val="bg1">
                  <a:alpha val="0"/>
                </a:schemeClr>
              </a:gs>
              <a:gs pos="48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61" tIns="45730" rIns="91461" bIns="45730" rtlCol="0" anchor="ctr"/>
          <a:lstStyle/>
          <a:p>
            <a:pPr algn="ctr"/>
            <a:endParaRPr lang="en-US"/>
          </a:p>
        </p:txBody>
      </p:sp>
      <p:sp>
        <p:nvSpPr>
          <p:cNvPr id="7" name="Content Placeholder 1"/>
          <p:cNvSpPr txBox="1">
            <a:spLocks/>
          </p:cNvSpPr>
          <p:nvPr/>
        </p:nvSpPr>
        <p:spPr>
          <a:xfrm>
            <a:off x="820900" y="4170707"/>
            <a:ext cx="7873851" cy="1146770"/>
          </a:xfrm>
          <a:prstGeom prst="rect">
            <a:avLst/>
          </a:prstGeom>
        </p:spPr>
        <p:txBody>
          <a:bodyPr numCol="2">
            <a:noAutofit/>
          </a:bodyPr>
          <a:lstStyle>
            <a:lvl1pPr marL="0" indent="0" algn="l" defTabSz="914363" rtl="0" eaLnBrk="1" latinLnBrk="0" hangingPunct="1">
              <a:lnSpc>
                <a:spcPts val="2200"/>
              </a:lnSpc>
              <a:spcBef>
                <a:spcPct val="20000"/>
              </a:spcBef>
              <a:buClr>
                <a:schemeClr val="bg2"/>
              </a:buClr>
              <a:buSzPct val="90000"/>
              <a:buFont typeface="Arial" pitchFamily="34" charset="0"/>
              <a:buNone/>
              <a:defRPr sz="1800" kern="1200">
                <a:gradFill>
                  <a:gsLst>
                    <a:gs pos="0">
                      <a:schemeClr val="tx2"/>
                    </a:gs>
                    <a:gs pos="86000">
                      <a:schemeClr val="tx2"/>
                    </a:gs>
                  </a:gsLst>
                  <a:lin ang="5400000" scaled="0"/>
                </a:gradFill>
                <a:latin typeface="Segoe UI Semibold" pitchFamily="34" charset="0"/>
                <a:ea typeface="+mn-ea"/>
                <a:cs typeface="+mn-cs"/>
              </a:defRPr>
            </a:lvl1pPr>
            <a:lvl2pPr marL="228600" indent="-228600" algn="l" defTabSz="914363" rtl="0" eaLnBrk="1" latinLnBrk="0" hangingPunct="1">
              <a:lnSpc>
                <a:spcPts val="2200"/>
              </a:lnSpc>
              <a:spcBef>
                <a:spcPct val="20000"/>
              </a:spcBef>
              <a:buClr>
                <a:schemeClr val="bg2"/>
              </a:buClr>
              <a:buSzPct val="90000"/>
              <a:buFont typeface="Arial" pitchFamily="34" charset="0"/>
              <a:buChar char="•"/>
              <a:defRPr lang="en-US" sz="1600" kern="1200" dirty="0" smtClean="0">
                <a:gradFill>
                  <a:gsLst>
                    <a:gs pos="0">
                      <a:schemeClr val="tx2"/>
                    </a:gs>
                    <a:gs pos="86000">
                      <a:schemeClr val="tx2"/>
                    </a:gs>
                  </a:gsLst>
                  <a:lin ang="5400000" scaled="0"/>
                </a:gradFill>
                <a:latin typeface="+mn-lt"/>
                <a:ea typeface="+mn-ea"/>
                <a:cs typeface="+mn-cs"/>
              </a:defRPr>
            </a:lvl2pPr>
            <a:lvl3pPr marL="457200" indent="-228600" algn="l" defTabSz="914363" rtl="0" eaLnBrk="1" latinLnBrk="0" hangingPunct="1">
              <a:lnSpc>
                <a:spcPts val="2200"/>
              </a:lnSpc>
              <a:spcBef>
                <a:spcPct val="20000"/>
              </a:spcBef>
              <a:buClr>
                <a:schemeClr val="bg2"/>
              </a:buClr>
              <a:buSzPct val="90000"/>
              <a:buFont typeface="Segoe UI" pitchFamily="34" charset="0"/>
              <a:buChar char="−"/>
              <a:defRPr lang="en-US" sz="1600" kern="1200" dirty="0" smtClean="0">
                <a:gradFill>
                  <a:gsLst>
                    <a:gs pos="0">
                      <a:schemeClr val="tx2"/>
                    </a:gs>
                    <a:gs pos="86000">
                      <a:schemeClr val="tx2"/>
                    </a:gs>
                  </a:gsLst>
                  <a:lin ang="5400000" scaled="0"/>
                </a:gradFill>
                <a:latin typeface="+mn-lt"/>
                <a:ea typeface="+mn-ea"/>
                <a:cs typeface="+mn-cs"/>
              </a:defRPr>
            </a:lvl3pPr>
            <a:lvl4pPr marL="627063" indent="-169863" algn="l" defTabSz="914363" rtl="0" eaLnBrk="1" latinLnBrk="0" hangingPunct="1">
              <a:lnSpc>
                <a:spcPts val="2200"/>
              </a:lnSpc>
              <a:spcBef>
                <a:spcPct val="20000"/>
              </a:spcBef>
              <a:buClr>
                <a:schemeClr val="accent1"/>
              </a:buClr>
              <a:buSzPct val="90000"/>
              <a:buFont typeface="Arial" pitchFamily="34" charset="0"/>
              <a:buChar char="•"/>
              <a:defRPr lang="en-US" sz="1600" kern="1200" dirty="0" smtClean="0">
                <a:gradFill>
                  <a:gsLst>
                    <a:gs pos="0">
                      <a:schemeClr val="tx2"/>
                    </a:gs>
                    <a:gs pos="86000">
                      <a:schemeClr val="tx2"/>
                    </a:gs>
                  </a:gsLst>
                  <a:lin ang="5400000" scaled="0"/>
                </a:gradFill>
                <a:latin typeface="+mn-lt"/>
                <a:ea typeface="+mn-ea"/>
                <a:cs typeface="+mn-cs"/>
              </a:defRPr>
            </a:lvl4pPr>
            <a:lvl5pPr marL="804863" indent="-177800" algn="l" defTabSz="914363" rtl="0" eaLnBrk="1" latinLnBrk="0" hangingPunct="1">
              <a:lnSpc>
                <a:spcPts val="2200"/>
              </a:lnSpc>
              <a:spcBef>
                <a:spcPct val="20000"/>
              </a:spcBef>
              <a:buClr>
                <a:schemeClr val="accent1"/>
              </a:buClr>
              <a:buSzPct val="90000"/>
              <a:buFont typeface="Arial" pitchFamily="34" charset="0"/>
              <a:buChar char="•"/>
              <a:defRPr lang="en-US" sz="1600" kern="1200" dirty="0">
                <a:gradFill>
                  <a:gsLst>
                    <a:gs pos="0">
                      <a:schemeClr val="tx2"/>
                    </a:gs>
                    <a:gs pos="86000">
                      <a:schemeClr val="tx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Business-class Messaging</a:t>
            </a:r>
          </a:p>
          <a:p>
            <a:pPr lvl="1"/>
            <a:r>
              <a:rPr lang="en-US" sz="1800" dirty="0" smtClean="0"/>
              <a:t>Rich client access via Outlook </a:t>
            </a:r>
            <a:br>
              <a:rPr lang="en-US" sz="1800" dirty="0" smtClean="0"/>
            </a:br>
            <a:r>
              <a:rPr lang="en-US" sz="1800" dirty="0" smtClean="0"/>
              <a:t>2003 &amp; later</a:t>
            </a:r>
          </a:p>
          <a:p>
            <a:pPr lvl="1"/>
            <a:r>
              <a:rPr lang="en-US" sz="1800" dirty="0" smtClean="0"/>
              <a:t>Premium Web e-mail experience </a:t>
            </a:r>
            <a:br>
              <a:rPr lang="en-US" sz="1800" dirty="0" smtClean="0"/>
            </a:br>
            <a:r>
              <a:rPr lang="en-US" sz="1800" dirty="0" smtClean="0"/>
              <a:t>via OWA</a:t>
            </a:r>
          </a:p>
          <a:p>
            <a:pPr lvl="1"/>
            <a:endParaRPr lang="en-US" dirty="0" smtClean="0"/>
          </a:p>
          <a:p>
            <a:pPr lvl="1"/>
            <a:r>
              <a:rPr lang="en-US" sz="1800" dirty="0" smtClean="0"/>
              <a:t>Support for a broad range </a:t>
            </a:r>
            <a:br>
              <a:rPr lang="en-US" sz="1800" dirty="0" smtClean="0"/>
            </a:br>
            <a:r>
              <a:rPr lang="en-US" sz="1800" dirty="0" smtClean="0"/>
              <a:t>of mobile devices</a:t>
            </a:r>
          </a:p>
          <a:p>
            <a:endParaRPr lang="en-US" dirty="0"/>
          </a:p>
        </p:txBody>
      </p:sp>
      <p:pic>
        <p:nvPicPr>
          <p:cNvPr id="8" name="Picture 3" descr="C:\Users\Josh\Desktop\My Dropbox\Joshua\Projects\_ArtAssets\_Andri\DVD_ART36\Artwork_Imagery\Shapes\Circular shapes\3d Disc shapes\White Disc.pn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4000"/>
                    </a14:imgEffect>
                  </a14:imgLayer>
                </a14:imgProps>
              </a:ext>
              <a:ext uri="{28A0092B-C50C-407E-A947-70E740481C1C}">
                <a14:useLocalDpi xmlns:a14="http://schemas.microsoft.com/office/drawing/2010/main"/>
              </a:ext>
            </a:extLst>
          </a:blip>
          <a:srcRect/>
          <a:stretch>
            <a:fillRect/>
          </a:stretch>
        </p:blipFill>
        <p:spPr bwMode="auto">
          <a:xfrm>
            <a:off x="678995" y="3064815"/>
            <a:ext cx="2247900" cy="72018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Josh\Desktop\My Dropbox\Joshua\Projects\_ArtAssets\_Andri\DVD_ART36\Artwork_Imagery\Shapes\Circular shapes\3d Disc shapes\White Disc.pn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4000"/>
                    </a14:imgEffect>
                  </a14:imgLayer>
                </a14:imgProps>
              </a:ext>
              <a:ext uri="{28A0092B-C50C-407E-A947-70E740481C1C}">
                <a14:useLocalDpi xmlns:a14="http://schemas.microsoft.com/office/drawing/2010/main"/>
              </a:ext>
            </a:extLst>
          </a:blip>
          <a:srcRect/>
          <a:stretch>
            <a:fillRect/>
          </a:stretch>
        </p:blipFill>
        <p:spPr bwMode="auto">
          <a:xfrm>
            <a:off x="3442338" y="3064815"/>
            <a:ext cx="2247900" cy="72018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Josh\Desktop\My Dropbox\Joshua\Projects\_ArtAssets\_Andri\DVD_ART36\Artwork_Imagery\Shapes\Circular shapes\3d Disc shapes\White Disc.pn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4000"/>
                    </a14:imgEffect>
                  </a14:imgLayer>
                </a14:imgProps>
              </a:ext>
              <a:ext uri="{28A0092B-C50C-407E-A947-70E740481C1C}">
                <a14:useLocalDpi xmlns:a14="http://schemas.microsoft.com/office/drawing/2010/main"/>
              </a:ext>
            </a:extLst>
          </a:blip>
          <a:srcRect/>
          <a:stretch>
            <a:fillRect/>
          </a:stretch>
        </p:blipFill>
        <p:spPr bwMode="auto">
          <a:xfrm>
            <a:off x="6205682" y="3064815"/>
            <a:ext cx="2247900" cy="72018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6776387" y="3726060"/>
            <a:ext cx="1106487" cy="311896"/>
          </a:xfrm>
          <a:prstGeom prst="rect">
            <a:avLst/>
          </a:prstGeom>
        </p:spPr>
        <p:txBody>
          <a:bodyPr lIns="91461" tIns="45730" rIns="91461" bIns="45730">
            <a:spAutoFit/>
          </a:bodyPr>
          <a:lstStyle/>
          <a:p>
            <a:pPr marL="342977" indent="-342977" algn="ctr" fontAlgn="auto">
              <a:lnSpc>
                <a:spcPct val="100000"/>
              </a:lnSpc>
              <a:spcBef>
                <a:spcPct val="20000"/>
              </a:spcBef>
              <a:spcAft>
                <a:spcPts val="1200"/>
              </a:spcAft>
              <a:buClr>
                <a:srgbClr val="FF5B00"/>
              </a:buClr>
              <a:defRPr/>
            </a:pPr>
            <a:r>
              <a:rPr lang="en-US" sz="1400" dirty="0">
                <a:gradFill>
                  <a:gsLst>
                    <a:gs pos="0">
                      <a:srgbClr val="525051"/>
                    </a:gs>
                    <a:gs pos="100000">
                      <a:srgbClr val="525051"/>
                    </a:gs>
                  </a:gsLst>
                  <a:lin ang="5400000" scaled="0"/>
                </a:gradFill>
                <a:latin typeface="Segoe Semibold" pitchFamily="34" charset="0"/>
              </a:rPr>
              <a:t>Phones</a:t>
            </a:r>
          </a:p>
        </p:txBody>
      </p:sp>
      <p:sp>
        <p:nvSpPr>
          <p:cNvPr id="12" name="Rectangle 11"/>
          <p:cNvSpPr/>
          <p:nvPr/>
        </p:nvSpPr>
        <p:spPr>
          <a:xfrm>
            <a:off x="4018758" y="3726060"/>
            <a:ext cx="1106487" cy="311896"/>
          </a:xfrm>
          <a:prstGeom prst="rect">
            <a:avLst/>
          </a:prstGeom>
        </p:spPr>
        <p:txBody>
          <a:bodyPr lIns="91461" tIns="45730" rIns="91461" bIns="45730">
            <a:spAutoFit/>
          </a:bodyPr>
          <a:lstStyle/>
          <a:p>
            <a:pPr marL="342977" indent="-342977" algn="ctr" fontAlgn="auto">
              <a:lnSpc>
                <a:spcPct val="100000"/>
              </a:lnSpc>
              <a:spcBef>
                <a:spcPct val="20000"/>
              </a:spcBef>
              <a:spcAft>
                <a:spcPts val="1200"/>
              </a:spcAft>
              <a:buClr>
                <a:srgbClr val="FF5B00"/>
              </a:buClr>
              <a:defRPr/>
            </a:pPr>
            <a:r>
              <a:rPr lang="en-US" sz="1400" dirty="0">
                <a:gradFill>
                  <a:gsLst>
                    <a:gs pos="0">
                      <a:srgbClr val="525051"/>
                    </a:gs>
                    <a:gs pos="100000">
                      <a:srgbClr val="525051"/>
                    </a:gs>
                  </a:gsLst>
                  <a:lin ang="5400000" scaled="0"/>
                </a:gradFill>
                <a:latin typeface="Segoe Semibold" pitchFamily="34" charset="0"/>
              </a:rPr>
              <a:t>Browsers</a:t>
            </a:r>
          </a:p>
        </p:txBody>
      </p:sp>
      <p:sp>
        <p:nvSpPr>
          <p:cNvPr id="13" name="Rectangle 12"/>
          <p:cNvSpPr/>
          <p:nvPr/>
        </p:nvSpPr>
        <p:spPr>
          <a:xfrm>
            <a:off x="1249702" y="3726060"/>
            <a:ext cx="1106487" cy="311896"/>
          </a:xfrm>
          <a:prstGeom prst="rect">
            <a:avLst/>
          </a:prstGeom>
        </p:spPr>
        <p:txBody>
          <a:bodyPr lIns="91461" tIns="45730" rIns="91461" bIns="45730">
            <a:spAutoFit/>
          </a:bodyPr>
          <a:lstStyle/>
          <a:p>
            <a:pPr marL="342977" indent="-342977" algn="ctr" fontAlgn="auto">
              <a:lnSpc>
                <a:spcPct val="100000"/>
              </a:lnSpc>
              <a:spcBef>
                <a:spcPct val="20000"/>
              </a:spcBef>
              <a:spcAft>
                <a:spcPts val="1200"/>
              </a:spcAft>
              <a:buClr>
                <a:srgbClr val="FF5B00"/>
              </a:buClr>
              <a:defRPr/>
            </a:pPr>
            <a:r>
              <a:rPr lang="en-US" sz="1400" dirty="0">
                <a:gradFill>
                  <a:gsLst>
                    <a:gs pos="0">
                      <a:srgbClr val="525051"/>
                    </a:gs>
                    <a:gs pos="100000">
                      <a:srgbClr val="525051"/>
                    </a:gs>
                  </a:gsLst>
                  <a:lin ang="5400000" scaled="0"/>
                </a:gradFill>
                <a:latin typeface="Segoe Semibold" pitchFamily="34" charset="0"/>
              </a:rPr>
              <a:t>PCs</a:t>
            </a:r>
          </a:p>
        </p:txBody>
      </p:sp>
      <p:pic>
        <p:nvPicPr>
          <p:cNvPr id="14" name="Picture 2" descr="C:\Program Files\Microsoft Resource DVD Artwork\DVD_ART\Artwork_Imagery\HARDWARE_IMAGERY\Photos - OEM Hardware\Computer\Vista Media Center\HP Hewlett Packard Crossfire.png"/>
          <p:cNvPicPr>
            <a:picLocks noChangeAspect="1" noChangeArrowheads="1"/>
          </p:cNvPicPr>
          <p:nvPr/>
        </p:nvPicPr>
        <p:blipFill>
          <a:blip r:embed="rId8" cstate="screen">
            <a:extLst>
              <a:ext uri="{28A0092B-C50C-407E-A947-70E740481C1C}">
                <a14:useLocalDpi xmlns:a14="http://schemas.microsoft.com/office/drawing/2010/main"/>
              </a:ext>
            </a:extLst>
          </a:blip>
          <a:stretch>
            <a:fillRect/>
          </a:stretch>
        </p:blipFill>
        <p:spPr bwMode="auto">
          <a:xfrm>
            <a:off x="1144927" y="2493050"/>
            <a:ext cx="1316036" cy="898303"/>
          </a:xfrm>
          <a:prstGeom prst="rect">
            <a:avLst/>
          </a:prstGeom>
          <a:noFill/>
          <a:ln>
            <a:noFill/>
          </a:ln>
          <a:effectLst>
            <a:outerShdw blurRad="50800" dist="38100" dir="2700000" algn="tl" rotWithShape="0">
              <a:prstClr val="black">
                <a:alpha val="40000"/>
              </a:prstClr>
            </a:outerShdw>
          </a:effectLst>
        </p:spPr>
      </p:pic>
      <p:pic>
        <p:nvPicPr>
          <p:cNvPr id="15" name="Picture 14" descr="Capture.JP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927162" y="2589643"/>
            <a:ext cx="1278252" cy="695047"/>
          </a:xfrm>
          <a:prstGeom prst="rect">
            <a:avLst/>
          </a:prstGeom>
          <a:noFill/>
          <a:ln>
            <a:solidFill>
              <a:schemeClr val="tx1">
                <a:lumMod val="75000"/>
                <a:lumOff val="25000"/>
              </a:schemeClr>
            </a:solidFill>
          </a:ln>
          <a:effectLst>
            <a:outerShdw blurRad="50800" dist="38100" dir="2700000" algn="tl" rotWithShape="0">
              <a:prstClr val="black">
                <a:alpha val="40000"/>
              </a:prstClr>
            </a:outerShdw>
          </a:effectLst>
        </p:spPr>
      </p:pic>
      <p:grpSp>
        <p:nvGrpSpPr>
          <p:cNvPr id="16" name="Group 15"/>
          <p:cNvGrpSpPr/>
          <p:nvPr/>
        </p:nvGrpSpPr>
        <p:grpSpPr>
          <a:xfrm>
            <a:off x="6623247" y="2609901"/>
            <a:ext cx="1412770" cy="860137"/>
            <a:chOff x="6284913" y="7010799"/>
            <a:chExt cx="2166206" cy="1317631"/>
          </a:xfrm>
        </p:grpSpPr>
        <p:pic>
          <p:nvPicPr>
            <p:cNvPr id="17" name="Picture 3" descr="\\eventsql\dvd\Online_ART\DVD_ART34\Artwork_Imagery\Hardware Photos\OEM HW\Windows Mobile devices (cell phone, pda)\Smartphone cell phones\HTC TyTN smartphone angled.png"/>
            <p:cNvPicPr>
              <a:picLocks noChangeAspect="1" noChangeArrowheads="1"/>
            </p:cNvPicPr>
            <p:nvPr/>
          </p:nvPicPr>
          <p:blipFill>
            <a:blip r:embed="rId10" cstate="screen">
              <a:extLst>
                <a:ext uri="{28A0092B-C50C-407E-A947-70E740481C1C}">
                  <a14:useLocalDpi xmlns:a14="http://schemas.microsoft.com/office/drawing/2010/main"/>
                </a:ext>
              </a:extLst>
            </a:blip>
            <a:stretch>
              <a:fillRect/>
            </a:stretch>
          </p:blipFill>
          <p:spPr bwMode="auto">
            <a:xfrm>
              <a:off x="6284913" y="7312424"/>
              <a:ext cx="1080707" cy="939383"/>
            </a:xfrm>
            <a:prstGeom prst="rect">
              <a:avLst/>
            </a:prstGeom>
            <a:noFill/>
            <a:effectLst>
              <a:outerShdw blurRad="50800" dist="38100" dir="2700000" algn="tl" rotWithShape="0">
                <a:prstClr val="black">
                  <a:alpha val="40000"/>
                </a:prstClr>
              </a:outerShdw>
            </a:effectLst>
          </p:spPr>
        </p:pic>
        <p:pic>
          <p:nvPicPr>
            <p:cNvPr id="18" name="Picture 17" descr="iphone_email_jenny copy.png"/>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1800000">
              <a:off x="7466013" y="7010799"/>
              <a:ext cx="985106" cy="1317631"/>
            </a:xfrm>
            <a:prstGeom prst="rect">
              <a:avLst/>
            </a:prstGeom>
            <a:effectLst>
              <a:outerShdw blurRad="50800" dist="38100" dir="2700000" algn="tl" rotWithShape="0">
                <a:prstClr val="black">
                  <a:alpha val="40000"/>
                </a:prstClr>
              </a:outerShdw>
            </a:effectLst>
          </p:spPr>
        </p:pic>
        <p:pic>
          <p:nvPicPr>
            <p:cNvPr id="19" name="Picture 18" descr="nokia-e71.png"/>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127875" y="7240987"/>
              <a:ext cx="768964" cy="947697"/>
            </a:xfrm>
            <a:prstGeom prst="rect">
              <a:avLst/>
            </a:prstGeom>
            <a:effectLst>
              <a:outerShdw blurRad="50800" dist="38100" dir="2700000" algn="tl" rotWithShape="0">
                <a:prstClr val="black">
                  <a:alpha val="40000"/>
                </a:prstClr>
              </a:outerShdw>
            </a:effectLst>
          </p:spPr>
        </p:pic>
      </p:grpSp>
      <p:pic>
        <p:nvPicPr>
          <p:cNvPr id="20" name="Picture 4" descr="C:\Users\Josh\Desktop\My Dropbox\Joshua\Projects\_ArtAssets\_Andri\DVD_ART36\Logos\Exchange Online\exchange online grid bl h.png"/>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3010889" y="1363208"/>
            <a:ext cx="3122222" cy="588104"/>
          </a:xfrm>
          <a:prstGeom prst="rect">
            <a:avLst/>
          </a:prstGeom>
          <a:noFill/>
          <a:extLst>
            <a:ext uri="{909E8E84-426E-40DD-AFC4-6F175D3DCCD1}">
              <a14:hiddenFill xmlns:a14="http://schemas.microsoft.com/office/drawing/2010/main">
                <a:solidFill>
                  <a:srgbClr val="FFFFFF"/>
                </a:solidFill>
              </a14:hiddenFill>
            </a:ext>
          </a:extLst>
        </p:spPr>
      </p:pic>
      <p:sp>
        <p:nvSpPr>
          <p:cNvPr id="21" name="Left-Right Arrow 20"/>
          <p:cNvSpPr>
            <a:spLocks/>
          </p:cNvSpPr>
          <p:nvPr/>
        </p:nvSpPr>
        <p:spPr bwMode="auto">
          <a:xfrm>
            <a:off x="661922" y="2131999"/>
            <a:ext cx="7820156" cy="438900"/>
          </a:xfrm>
          <a:prstGeom prst="leftRightArrow">
            <a:avLst/>
          </a:prstGeom>
          <a:gradFill flip="none" rotWithShape="1">
            <a:gsLst>
              <a:gs pos="20000">
                <a:srgbClr val="1C5E86"/>
              </a:gs>
              <a:gs pos="50000">
                <a:srgbClr val="000000"/>
              </a:gs>
              <a:gs pos="80000">
                <a:srgbClr val="1C5E86"/>
              </a:gs>
            </a:gsLst>
            <a:path path="circle">
              <a:fillToRect l="100000" t="100000"/>
            </a:path>
            <a:tileRect r="-100000" b="-100000"/>
          </a:gradFill>
          <a:ln w="9525">
            <a:solidFill>
              <a:srgbClr val="1C5E86">
                <a:alpha val="67000"/>
              </a:srgbClr>
            </a:solidFill>
            <a:round/>
            <a:headEnd/>
            <a:tailEnd/>
          </a:ln>
          <a:effectLst>
            <a:outerShdw blurRad="114300" dist="139700" dir="5400000" algn="t" rotWithShape="0">
              <a:prstClr val="black">
                <a:alpha val="40000"/>
              </a:prstClr>
            </a:outerShdw>
          </a:effectLst>
        </p:spPr>
        <p:txBody>
          <a:bodyPr vert="horz" wrap="square" lIns="91461" tIns="45730" rIns="91461" bIns="45730" numCol="1" anchor="t" anchorCtr="0" compatLnSpc="1">
            <a:prstTxWarp prst="textNoShape">
              <a:avLst/>
            </a:prstTxWarp>
          </a:bodyPr>
          <a:lstStyle/>
          <a:p>
            <a:endParaRPr lang="en-US" dirty="0"/>
          </a:p>
        </p:txBody>
      </p:sp>
      <p:sp>
        <p:nvSpPr>
          <p:cNvPr id="22" name="TextBox 21"/>
          <p:cNvSpPr txBox="1"/>
          <p:nvPr/>
        </p:nvSpPr>
        <p:spPr>
          <a:xfrm>
            <a:off x="661922" y="2249004"/>
            <a:ext cx="1323596" cy="238571"/>
          </a:xfrm>
          <a:prstGeom prst="rect">
            <a:avLst/>
          </a:prstGeom>
          <a:noFill/>
        </p:spPr>
        <p:txBody>
          <a:bodyPr wrap="square" lIns="68622" tIns="34312" rIns="68622" bIns="34312" rtlCol="0">
            <a:spAutoFit/>
          </a:bodyPr>
          <a:lstStyle/>
          <a:p>
            <a:pPr algn="ctr"/>
            <a:r>
              <a:rPr lang="en-US" sz="1100" dirty="0">
                <a:gradFill>
                  <a:gsLst>
                    <a:gs pos="0">
                      <a:schemeClr val="bg1"/>
                    </a:gs>
                    <a:gs pos="100000">
                      <a:schemeClr val="bg1"/>
                    </a:gs>
                  </a:gsLst>
                  <a:lin ang="0" scaled="1"/>
                </a:gradFill>
                <a:latin typeface="Segoe Condensed" pitchFamily="34" charset="0"/>
              </a:rPr>
              <a:t>Calendaring</a:t>
            </a:r>
          </a:p>
        </p:txBody>
      </p:sp>
      <p:sp>
        <p:nvSpPr>
          <p:cNvPr id="23" name="TextBox 22"/>
          <p:cNvSpPr txBox="1"/>
          <p:nvPr/>
        </p:nvSpPr>
        <p:spPr>
          <a:xfrm>
            <a:off x="1744682" y="2249004"/>
            <a:ext cx="1323596" cy="238571"/>
          </a:xfrm>
          <a:prstGeom prst="rect">
            <a:avLst/>
          </a:prstGeom>
          <a:noFill/>
        </p:spPr>
        <p:txBody>
          <a:bodyPr wrap="square" lIns="68622" tIns="34312" rIns="68622" bIns="34312" rtlCol="0">
            <a:spAutoFit/>
          </a:bodyPr>
          <a:lstStyle/>
          <a:p>
            <a:pPr algn="ctr"/>
            <a:r>
              <a:rPr lang="en-US" sz="1100" dirty="0">
                <a:gradFill>
                  <a:gsLst>
                    <a:gs pos="0">
                      <a:schemeClr val="bg1"/>
                    </a:gs>
                    <a:gs pos="100000">
                      <a:schemeClr val="bg1"/>
                    </a:gs>
                  </a:gsLst>
                  <a:lin ang="0" scaled="1"/>
                </a:gradFill>
                <a:latin typeface="Segoe Condensed" pitchFamily="34" charset="0"/>
              </a:rPr>
              <a:t>E-mail</a:t>
            </a:r>
          </a:p>
        </p:txBody>
      </p:sp>
      <p:sp>
        <p:nvSpPr>
          <p:cNvPr id="24" name="TextBox 23"/>
          <p:cNvSpPr txBox="1"/>
          <p:nvPr/>
        </p:nvSpPr>
        <p:spPr>
          <a:xfrm>
            <a:off x="2827442" y="2249004"/>
            <a:ext cx="1323596" cy="238571"/>
          </a:xfrm>
          <a:prstGeom prst="rect">
            <a:avLst/>
          </a:prstGeom>
          <a:noFill/>
        </p:spPr>
        <p:txBody>
          <a:bodyPr wrap="square" lIns="68622" tIns="34312" rIns="68622" bIns="34312" rtlCol="0">
            <a:spAutoFit/>
          </a:bodyPr>
          <a:lstStyle/>
          <a:p>
            <a:pPr algn="ctr"/>
            <a:r>
              <a:rPr lang="en-US" sz="1100" dirty="0">
                <a:gradFill>
                  <a:gsLst>
                    <a:gs pos="0">
                      <a:schemeClr val="bg1"/>
                    </a:gs>
                    <a:gs pos="100000">
                      <a:schemeClr val="bg1"/>
                    </a:gs>
                  </a:gsLst>
                  <a:lin ang="0" scaled="1"/>
                </a:gradFill>
                <a:latin typeface="Segoe Condensed" pitchFamily="34" charset="0"/>
              </a:rPr>
              <a:t>Contacts</a:t>
            </a:r>
          </a:p>
        </p:txBody>
      </p:sp>
      <p:sp>
        <p:nvSpPr>
          <p:cNvPr id="25" name="TextBox 24"/>
          <p:cNvSpPr txBox="1"/>
          <p:nvPr/>
        </p:nvSpPr>
        <p:spPr>
          <a:xfrm>
            <a:off x="3910202" y="2249004"/>
            <a:ext cx="1323596" cy="238571"/>
          </a:xfrm>
          <a:prstGeom prst="rect">
            <a:avLst/>
          </a:prstGeom>
          <a:noFill/>
        </p:spPr>
        <p:txBody>
          <a:bodyPr wrap="square" lIns="68622" tIns="34312" rIns="68622" bIns="34312" rtlCol="0">
            <a:spAutoFit/>
          </a:bodyPr>
          <a:lstStyle/>
          <a:p>
            <a:pPr algn="ctr"/>
            <a:r>
              <a:rPr lang="en-US" sz="1100" dirty="0">
                <a:gradFill>
                  <a:gsLst>
                    <a:gs pos="0">
                      <a:schemeClr val="bg1"/>
                    </a:gs>
                    <a:gs pos="100000">
                      <a:schemeClr val="bg1"/>
                    </a:gs>
                  </a:gsLst>
                  <a:lin ang="0" scaled="1"/>
                </a:gradFill>
                <a:latin typeface="Segoe Condensed" pitchFamily="34" charset="0"/>
              </a:rPr>
              <a:t>Tasks</a:t>
            </a:r>
          </a:p>
        </p:txBody>
      </p:sp>
      <p:sp>
        <p:nvSpPr>
          <p:cNvPr id="26" name="TextBox 25"/>
          <p:cNvSpPr txBox="1"/>
          <p:nvPr/>
        </p:nvSpPr>
        <p:spPr>
          <a:xfrm>
            <a:off x="4992962" y="2249004"/>
            <a:ext cx="1323596" cy="238571"/>
          </a:xfrm>
          <a:prstGeom prst="rect">
            <a:avLst/>
          </a:prstGeom>
          <a:noFill/>
        </p:spPr>
        <p:txBody>
          <a:bodyPr wrap="square" lIns="68622" tIns="34312" rIns="68622" bIns="34312" rtlCol="0">
            <a:spAutoFit/>
          </a:bodyPr>
          <a:lstStyle/>
          <a:p>
            <a:pPr algn="ctr"/>
            <a:r>
              <a:rPr lang="en-US" sz="1100" dirty="0">
                <a:gradFill>
                  <a:gsLst>
                    <a:gs pos="0">
                      <a:schemeClr val="bg1"/>
                    </a:gs>
                    <a:gs pos="100000">
                      <a:schemeClr val="bg1"/>
                    </a:gs>
                  </a:gsLst>
                  <a:lin ang="0" scaled="1"/>
                </a:gradFill>
                <a:latin typeface="Segoe Condensed" pitchFamily="34" charset="0"/>
              </a:rPr>
              <a:t>Company Directory</a:t>
            </a:r>
          </a:p>
        </p:txBody>
      </p:sp>
      <p:sp>
        <p:nvSpPr>
          <p:cNvPr id="27" name="TextBox 26"/>
          <p:cNvSpPr txBox="1"/>
          <p:nvPr/>
        </p:nvSpPr>
        <p:spPr>
          <a:xfrm>
            <a:off x="6075722" y="2249004"/>
            <a:ext cx="1323596" cy="238571"/>
          </a:xfrm>
          <a:prstGeom prst="rect">
            <a:avLst/>
          </a:prstGeom>
          <a:noFill/>
        </p:spPr>
        <p:txBody>
          <a:bodyPr wrap="square" lIns="68622" tIns="34312" rIns="68622" bIns="34312" rtlCol="0">
            <a:spAutoFit/>
          </a:bodyPr>
          <a:lstStyle/>
          <a:p>
            <a:pPr algn="ctr"/>
            <a:r>
              <a:rPr lang="en-US" sz="1100" dirty="0">
                <a:gradFill>
                  <a:gsLst>
                    <a:gs pos="0">
                      <a:schemeClr val="bg1"/>
                    </a:gs>
                    <a:gs pos="100000">
                      <a:schemeClr val="bg1"/>
                    </a:gs>
                  </a:gsLst>
                  <a:lin ang="0" scaled="1"/>
                </a:gradFill>
                <a:latin typeface="Segoe Condensed" pitchFamily="34" charset="0"/>
              </a:rPr>
              <a:t>Mobility</a:t>
            </a:r>
          </a:p>
        </p:txBody>
      </p:sp>
      <p:sp>
        <p:nvSpPr>
          <p:cNvPr id="28" name="TextBox 27"/>
          <p:cNvSpPr txBox="1"/>
          <p:nvPr/>
        </p:nvSpPr>
        <p:spPr>
          <a:xfrm>
            <a:off x="7158482" y="2249004"/>
            <a:ext cx="1323596" cy="238571"/>
          </a:xfrm>
          <a:prstGeom prst="rect">
            <a:avLst/>
          </a:prstGeom>
          <a:noFill/>
        </p:spPr>
        <p:txBody>
          <a:bodyPr wrap="square" lIns="68622" tIns="34312" rIns="68622" bIns="34312" rtlCol="0">
            <a:spAutoFit/>
          </a:bodyPr>
          <a:lstStyle/>
          <a:p>
            <a:pPr algn="ctr"/>
            <a:r>
              <a:rPr lang="en-US" sz="1100" dirty="0">
                <a:gradFill>
                  <a:gsLst>
                    <a:gs pos="0">
                      <a:schemeClr val="bg1"/>
                    </a:gs>
                    <a:gs pos="100000">
                      <a:schemeClr val="bg1"/>
                    </a:gs>
                  </a:gsLst>
                  <a:lin ang="0" scaled="1"/>
                </a:gradFill>
                <a:latin typeface="Segoe Condensed" pitchFamily="34" charset="0"/>
              </a:rPr>
              <a:t>Offline Access</a:t>
            </a:r>
          </a:p>
        </p:txBody>
      </p:sp>
    </p:spTree>
    <p:extLst>
      <p:ext uri="{BB962C8B-B14F-4D97-AF65-F5344CB8AC3E}">
        <p14:creationId xmlns:p14="http://schemas.microsoft.com/office/powerpoint/2010/main" val="37998398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613" y="365125"/>
            <a:ext cx="8232775" cy="290849"/>
          </a:xfrm>
        </p:spPr>
        <p:txBody>
          <a:bodyPr/>
          <a:lstStyle/>
          <a:p>
            <a:r>
              <a:rPr lang="en-US" dirty="0"/>
              <a:t>Microsoft Business Productivity Infrastructure</a:t>
            </a:r>
          </a:p>
        </p:txBody>
      </p:sp>
      <p:sp>
        <p:nvSpPr>
          <p:cNvPr id="4" name="Slide Number Placeholder 3"/>
          <p:cNvSpPr>
            <a:spLocks noGrp="1"/>
          </p:cNvSpPr>
          <p:nvPr>
            <p:ph type="sldNum" sz="quarter" idx="4"/>
          </p:nvPr>
        </p:nvSpPr>
        <p:spPr/>
        <p:txBody>
          <a:bodyPr/>
          <a:lstStyle/>
          <a:p>
            <a:fld id="{02B51FD2-AF65-4559-B5BB-AE7FBFFEA02E}" type="slidenum">
              <a:rPr lang="en-US" smtClean="0">
                <a:latin typeface="Verdana" pitchFamily="34" charset="0"/>
                <a:cs typeface="Verdana" pitchFamily="34" charset="0"/>
              </a:rPr>
              <a:pPr/>
              <a:t>5</a:t>
            </a:fld>
            <a:r>
              <a:rPr lang="en-US" smtClean="0">
                <a:latin typeface="Verdana" pitchFamily="34" charset="0"/>
                <a:cs typeface="Verdana" pitchFamily="34" charset="0"/>
              </a:rPr>
              <a:t> |</a:t>
            </a:r>
            <a:endParaRPr lang="en-US" dirty="0">
              <a:latin typeface="Verdana" pitchFamily="34" charset="0"/>
              <a:cs typeface="Verdana" pitchFamily="34" charset="0"/>
            </a:endParaRPr>
          </a:p>
        </p:txBody>
      </p:sp>
      <p:sp>
        <p:nvSpPr>
          <p:cNvPr id="5" name="Footer Placeholder 4"/>
          <p:cNvSpPr>
            <a:spLocks noGrp="1"/>
          </p:cNvSpPr>
          <p:nvPr>
            <p:ph type="ftr" sz="quarter" idx="3"/>
          </p:nvPr>
        </p:nvSpPr>
        <p:spPr/>
        <p:txBody>
          <a:bodyPr/>
          <a:lstStyle/>
          <a:p>
            <a:r>
              <a:rPr lang="en-US" dirty="0"/>
              <a:t>Selling the Strategic Roadmap for Microsoft Online Services</a:t>
            </a:r>
          </a:p>
        </p:txBody>
      </p:sp>
      <p:grpSp>
        <p:nvGrpSpPr>
          <p:cNvPr id="6" name="Group 2"/>
          <p:cNvGrpSpPr>
            <a:grpSpLocks/>
          </p:cNvGrpSpPr>
          <p:nvPr/>
        </p:nvGrpSpPr>
        <p:grpSpPr bwMode="auto">
          <a:xfrm>
            <a:off x="695347" y="1607022"/>
            <a:ext cx="7724316" cy="1358140"/>
            <a:chOff x="513612" y="1447800"/>
            <a:chExt cx="7723558" cy="2247527"/>
          </a:xfrm>
        </p:grpSpPr>
        <p:pic>
          <p:nvPicPr>
            <p:cNvPr id="7" name="Picture 3" descr="E:\Clients\Artitudes\z_MS_08-00461_eventsTeam_work\completed_uploaded_ADI\MS_091908_Company_Mtg\Artwork\PNGs\ring-glows-bot.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1312950">
              <a:off x="5496376" y="2779894"/>
              <a:ext cx="1754870" cy="505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6"/>
            <p:cNvSpPr txBox="1"/>
            <p:nvPr/>
          </p:nvSpPr>
          <p:spPr>
            <a:xfrm>
              <a:off x="5105341" y="1447800"/>
              <a:ext cx="3131829" cy="458361"/>
            </a:xfrm>
            <a:prstGeom prst="rect">
              <a:avLst/>
            </a:prstGeom>
            <a:noFill/>
          </p:spPr>
          <p:txBody>
            <a:bodyPr lIns="91422" tIns="45710" rIns="91422" bIns="45710">
              <a:spAutoFit/>
            </a:bodyPr>
            <a:lstStyle/>
            <a:p>
              <a:pPr defTabSz="686018">
                <a:defRPr/>
              </a:pPr>
              <a:r>
                <a:rPr lang="en-US" sz="1500" dirty="0">
                  <a:ln w="12700" cmpd="sng">
                    <a:noFill/>
                    <a:prstDash val="solid"/>
                  </a:ln>
                  <a:gradFill>
                    <a:gsLst>
                      <a:gs pos="0">
                        <a:schemeClr val="tx2"/>
                      </a:gs>
                      <a:gs pos="100000">
                        <a:schemeClr val="tx2"/>
                      </a:gs>
                    </a:gsLst>
                    <a:lin ang="5400000" scaled="0"/>
                  </a:gradFill>
                  <a:latin typeface="Segoe UI" pitchFamily="34" charset="0"/>
                </a:rPr>
                <a:t>IT Choice &amp; Value</a:t>
              </a:r>
            </a:p>
          </p:txBody>
        </p:sp>
        <p:sp>
          <p:nvSpPr>
            <p:cNvPr id="9" name="TextBox 7"/>
            <p:cNvSpPr txBox="1"/>
            <p:nvPr/>
          </p:nvSpPr>
          <p:spPr>
            <a:xfrm>
              <a:off x="513612" y="1451475"/>
              <a:ext cx="3829735" cy="763956"/>
            </a:xfrm>
            <a:prstGeom prst="rect">
              <a:avLst/>
            </a:prstGeom>
            <a:noFill/>
          </p:spPr>
          <p:txBody>
            <a:bodyPr wrap="square" lIns="91422" tIns="45710" rIns="91422" bIns="45710">
              <a:spAutoFit/>
            </a:bodyPr>
            <a:lstStyle/>
            <a:p>
              <a:pPr defTabSz="686018">
                <a:defRPr/>
              </a:pPr>
              <a:r>
                <a:rPr lang="en-US" sz="1500" dirty="0">
                  <a:ln w="12700" cmpd="sng">
                    <a:noFill/>
                    <a:prstDash val="solid"/>
                  </a:ln>
                  <a:gradFill>
                    <a:gsLst>
                      <a:gs pos="0">
                        <a:schemeClr val="tx2"/>
                      </a:gs>
                      <a:gs pos="100000">
                        <a:schemeClr val="tx2"/>
                      </a:gs>
                    </a:gsLst>
                    <a:lin ang="5400000" scaled="0"/>
                  </a:gradFill>
                  <a:latin typeface="Segoe UI" pitchFamily="34" charset="0"/>
                </a:rPr>
                <a:t>Best Productivity Experiences</a:t>
              </a:r>
              <a:br>
                <a:rPr lang="en-US" sz="1500" dirty="0">
                  <a:ln w="12700" cmpd="sng">
                    <a:noFill/>
                    <a:prstDash val="solid"/>
                  </a:ln>
                  <a:gradFill>
                    <a:gsLst>
                      <a:gs pos="0">
                        <a:schemeClr val="tx2"/>
                      </a:gs>
                      <a:gs pos="100000">
                        <a:schemeClr val="tx2"/>
                      </a:gs>
                    </a:gsLst>
                    <a:lin ang="5400000" scaled="0"/>
                  </a:gradFill>
                  <a:latin typeface="Segoe UI" pitchFamily="34" charset="0"/>
                </a:rPr>
              </a:br>
              <a:r>
                <a:rPr lang="en-US" sz="1500" dirty="0">
                  <a:ln w="12700" cmpd="sng">
                    <a:noFill/>
                    <a:prstDash val="solid"/>
                  </a:ln>
                  <a:gradFill>
                    <a:gsLst>
                      <a:gs pos="0">
                        <a:schemeClr val="tx2"/>
                      </a:gs>
                      <a:gs pos="100000">
                        <a:schemeClr val="tx2"/>
                      </a:gs>
                    </a:gsLst>
                    <a:lin ang="5400000" scaled="0"/>
                  </a:gradFill>
                  <a:latin typeface="Segoe UI" pitchFamily="34" charset="0"/>
                </a:rPr>
                <a:t>Across PC, Phone &amp; Browser</a:t>
              </a:r>
            </a:p>
          </p:txBody>
        </p:sp>
        <p:pic>
          <p:nvPicPr>
            <p:cNvPr id="10" name="Picture 3" descr="C:\DVD_ART35\Artwork_Imagery\Hardware Photos\OEM HW\Windows Mobile devices (cell phone, pda)\Smartphone cell phones\Samsung Blackjack II red_front_v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21061497">
              <a:off x="2193012" y="2335225"/>
              <a:ext cx="321446" cy="98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o14 browser.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75118" y="2291872"/>
              <a:ext cx="593767" cy="1061498"/>
            </a:xfrm>
            <a:prstGeom prst="rect">
              <a:avLst/>
            </a:prstGeom>
            <a:ln>
              <a:noFill/>
            </a:ln>
            <a:effectLst>
              <a:outerShdw blurRad="292100" dist="139700" dir="2700000" algn="tl" rotWithShape="0">
                <a:srgbClr val="333333">
                  <a:alpha val="65000"/>
                </a:srgbClr>
              </a:outerShdw>
            </a:effectLst>
          </p:spPr>
        </p:pic>
        <p:grpSp>
          <p:nvGrpSpPr>
            <p:cNvPr id="12" name="Group 3"/>
            <p:cNvGrpSpPr>
              <a:grpSpLocks noChangeAspect="1"/>
            </p:cNvGrpSpPr>
            <p:nvPr/>
          </p:nvGrpSpPr>
          <p:grpSpPr bwMode="auto">
            <a:xfrm>
              <a:off x="1121124" y="2317769"/>
              <a:ext cx="1003974" cy="1166987"/>
              <a:chOff x="740159" y="2336105"/>
              <a:chExt cx="1574449" cy="1372926"/>
            </a:xfrm>
          </p:grpSpPr>
          <p:pic>
            <p:nvPicPr>
              <p:cNvPr id="19" name="Picture 4" descr="C:\Users\sakuu\Desktop\U450p_image_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40159" y="2336105"/>
                <a:ext cx="1574449" cy="1372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53"/>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47164" y="2442515"/>
                <a:ext cx="991486" cy="76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Rectangle 12"/>
            <p:cNvSpPr/>
            <p:nvPr/>
          </p:nvSpPr>
          <p:spPr>
            <a:xfrm>
              <a:off x="4687773" y="2750204"/>
              <a:ext cx="1083260" cy="305877"/>
            </a:xfrm>
            <a:prstGeom prst="rect">
              <a:avLst/>
            </a:prstGeom>
            <a:noFill/>
          </p:spPr>
          <p:txBody>
            <a:bodyPr wrap="none" lIns="0" tIns="0" rIns="0" bIns="0">
              <a:spAutoFit/>
              <a:scene3d>
                <a:camera prst="orthographicFront"/>
                <a:lightRig rig="threePt" dir="t"/>
              </a:scene3d>
              <a:sp3d/>
            </a:bodyPr>
            <a:lstStyle/>
            <a:p>
              <a:pPr defTabSz="686018">
                <a:defRPr/>
              </a:pPr>
              <a:r>
                <a:rPr lang="en-US" sz="1500" dirty="0">
                  <a:ln w="12700" cmpd="sng">
                    <a:noFill/>
                    <a:prstDash val="solid"/>
                  </a:ln>
                  <a:gradFill>
                    <a:gsLst>
                      <a:gs pos="0">
                        <a:schemeClr val="tx2"/>
                      </a:gs>
                      <a:gs pos="100000">
                        <a:schemeClr val="tx2"/>
                      </a:gs>
                    </a:gsLst>
                    <a:lin ang="5400000" scaled="0"/>
                  </a:gradFill>
                  <a:latin typeface="Segoe UI" pitchFamily="34" charset="0"/>
                </a:rPr>
                <a:t>On-Premises</a:t>
              </a:r>
            </a:p>
          </p:txBody>
        </p:sp>
        <p:pic>
          <p:nvPicPr>
            <p:cNvPr id="14" name="Picture 5" descr="I:\SHOW_ART\09_shows\TechReady_8_02-02\Speaker Art\Elop\JPGs &amp; PNGs\Server-onpremise.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173438" y="1883746"/>
              <a:ext cx="763074" cy="895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descr="E:\Clients\Artitudes\z_MS_08-00461_eventsTeam_work\completed_uploaded_ADI\MS_091908_Company_Mtg\Artwork\PNGs\ring-glows-top.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rot="820402">
              <a:off x="5768229" y="1992277"/>
              <a:ext cx="1382089" cy="154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p:nvSpPr>
          <p:spPr>
            <a:xfrm>
              <a:off x="6803591" y="3389449"/>
              <a:ext cx="1219762" cy="305878"/>
            </a:xfrm>
            <a:prstGeom prst="rect">
              <a:avLst/>
            </a:prstGeom>
            <a:noFill/>
          </p:spPr>
          <p:txBody>
            <a:bodyPr wrap="none" lIns="0" tIns="0" rIns="0" bIns="0">
              <a:spAutoFit/>
              <a:scene3d>
                <a:camera prst="orthographicFront"/>
                <a:lightRig rig="threePt" dir="t"/>
              </a:scene3d>
              <a:sp3d/>
            </a:bodyPr>
            <a:lstStyle/>
            <a:p>
              <a:pPr defTabSz="686018">
                <a:defRPr/>
              </a:pPr>
              <a:r>
                <a:rPr lang="en-US" sz="1500" dirty="0">
                  <a:ln w="12700" cmpd="sng">
                    <a:noFill/>
                    <a:prstDash val="solid"/>
                  </a:ln>
                  <a:gradFill>
                    <a:gsLst>
                      <a:gs pos="0">
                        <a:schemeClr val="tx2"/>
                      </a:gs>
                      <a:gs pos="100000">
                        <a:schemeClr val="tx2"/>
                      </a:gs>
                    </a:gsLst>
                    <a:lin ang="5400000" scaled="0"/>
                  </a:gradFill>
                  <a:latin typeface="Segoe UI" pitchFamily="34" charset="0"/>
                </a:rPr>
                <a:t>Online Service</a:t>
              </a:r>
            </a:p>
          </p:txBody>
        </p:sp>
        <p:pic>
          <p:nvPicPr>
            <p:cNvPr id="17" name="Picture 3" descr="C:\Program Files\Microsoft Resource DVD Artwork\DVD_ART\Artwork_Imagery\Shapes and Graphics\Internet Cloud\cloud 2.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751986" y="2159890"/>
              <a:ext cx="1039017" cy="739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small EDC" descr="new-data-center-photo.png"/>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bwMode="auto">
            <a:xfrm flipH="1">
              <a:off x="6730657" y="2293008"/>
              <a:ext cx="768288" cy="1054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Content Placeholder 4"/>
          <p:cNvSpPr txBox="1">
            <a:spLocks/>
          </p:cNvSpPr>
          <p:nvPr/>
        </p:nvSpPr>
        <p:spPr bwMode="auto">
          <a:xfrm>
            <a:off x="455613" y="4756915"/>
            <a:ext cx="8232775" cy="10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607" tIns="34304" rIns="68607" bIns="34304">
            <a:spAutoFit/>
          </a:bodyPr>
          <a:lstStyle>
            <a:lvl1pPr marL="342900" indent="-342900" eaLnBrk="0" hangingPunct="0">
              <a:defRPr sz="3200">
                <a:solidFill>
                  <a:schemeClr val="tx2"/>
                </a:solidFill>
                <a:latin typeface="Tahoma" pitchFamily="34" charset="0"/>
              </a:defRPr>
            </a:lvl1pPr>
            <a:lvl2pPr marL="742950" indent="-285750" eaLnBrk="0" hangingPunct="0">
              <a:defRPr sz="3200">
                <a:solidFill>
                  <a:schemeClr val="tx2"/>
                </a:solidFill>
                <a:latin typeface="Tahoma" pitchFamily="34" charset="0"/>
              </a:defRPr>
            </a:lvl2pPr>
            <a:lvl3pPr marL="1143000" indent="-228600" eaLnBrk="0" hangingPunct="0">
              <a:defRPr sz="3200">
                <a:solidFill>
                  <a:schemeClr val="tx2"/>
                </a:solidFill>
                <a:latin typeface="Tahoma" pitchFamily="34" charset="0"/>
              </a:defRPr>
            </a:lvl3pPr>
            <a:lvl4pPr marL="1600200" indent="-228600" eaLnBrk="0" hangingPunct="0">
              <a:defRPr sz="3200">
                <a:solidFill>
                  <a:schemeClr val="tx2"/>
                </a:solidFill>
                <a:latin typeface="Tahoma" pitchFamily="34" charset="0"/>
              </a:defRPr>
            </a:lvl4pPr>
            <a:lvl5pPr marL="2057400" indent="-228600" eaLnBrk="0" hangingPunct="0">
              <a:defRPr sz="3200">
                <a:solidFill>
                  <a:schemeClr val="tx2"/>
                </a:solidFill>
                <a:latin typeface="Tahoma" pitchFamily="34" charset="0"/>
              </a:defRPr>
            </a:lvl5pPr>
            <a:lvl6pPr marL="2514600" indent="-228600" algn="ctr"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eaLnBrk="0" fontAlgn="base" hangingPunct="0">
              <a:lnSpc>
                <a:spcPct val="80000"/>
              </a:lnSpc>
              <a:spcBef>
                <a:spcPct val="0"/>
              </a:spcBef>
              <a:spcAft>
                <a:spcPct val="0"/>
              </a:spcAft>
              <a:defRPr sz="3200">
                <a:solidFill>
                  <a:schemeClr val="tx2"/>
                </a:solidFill>
                <a:latin typeface="Tahoma" pitchFamily="34" charset="0"/>
              </a:defRPr>
            </a:lvl9pPr>
          </a:lstStyle>
          <a:p>
            <a:pPr marL="233415" lvl="1" indent="-233415" algn="l" defTabSz="914606" eaLnBrk="1" hangingPunct="1">
              <a:lnSpc>
                <a:spcPct val="100000"/>
              </a:lnSpc>
              <a:spcBef>
                <a:spcPts val="0"/>
              </a:spcBef>
              <a:buClr>
                <a:schemeClr val="accent2"/>
              </a:buClr>
              <a:buSzPct val="85000"/>
              <a:buFont typeface="Arial" pitchFamily="34" charset="0"/>
              <a:buChar char="•"/>
            </a:pPr>
            <a:r>
              <a:rPr lang="en-US" sz="1600" dirty="0">
                <a:gradFill>
                  <a:gsLst>
                    <a:gs pos="0">
                      <a:srgbClr val="525051"/>
                    </a:gs>
                    <a:gs pos="100000">
                      <a:srgbClr val="525051"/>
                    </a:gs>
                  </a:gsLst>
                  <a:lin ang="5400000" scaled="0"/>
                </a:gradFill>
                <a:latin typeface="Segoe" pitchFamily="34" charset="0"/>
              </a:rPr>
              <a:t>Microsoft’s Business Productivity products tightly integrate with one another, &amp; leverage the security, identity, &amp; high availability of the Windows &amp; Active Directory environment</a:t>
            </a:r>
          </a:p>
          <a:p>
            <a:pPr marL="233415" lvl="1" indent="-233415" algn="l" defTabSz="914606" eaLnBrk="1" hangingPunct="1">
              <a:lnSpc>
                <a:spcPct val="100000"/>
              </a:lnSpc>
              <a:spcBef>
                <a:spcPts val="0"/>
              </a:spcBef>
              <a:buClr>
                <a:schemeClr val="accent2"/>
              </a:buClr>
              <a:buSzPct val="85000"/>
              <a:buFont typeface="Arial" pitchFamily="34" charset="0"/>
              <a:buChar char="•"/>
            </a:pPr>
            <a:r>
              <a:rPr lang="en-US" sz="1600" dirty="0">
                <a:gradFill>
                  <a:gsLst>
                    <a:gs pos="0">
                      <a:srgbClr val="525051"/>
                    </a:gs>
                    <a:gs pos="100000">
                      <a:srgbClr val="525051"/>
                    </a:gs>
                  </a:gsLst>
                  <a:lin ang="5400000" scaled="0"/>
                </a:gradFill>
                <a:latin typeface="Segoe" pitchFamily="34" charset="0"/>
              </a:rPr>
              <a:t>Solutions like Exchange, SharePoint, &amp; OCS can be implemented in-house on-premise as well as hosted online in the Cloud</a:t>
            </a:r>
          </a:p>
        </p:txBody>
      </p:sp>
      <p:sp>
        <p:nvSpPr>
          <p:cNvPr id="22" name="Freeform 6"/>
          <p:cNvSpPr>
            <a:spLocks noEditPoints="1"/>
          </p:cNvSpPr>
          <p:nvPr/>
        </p:nvSpPr>
        <p:spPr bwMode="auto">
          <a:xfrm>
            <a:off x="383481" y="3054606"/>
            <a:ext cx="8375847" cy="1577847"/>
          </a:xfrm>
          <a:custGeom>
            <a:avLst/>
            <a:gdLst>
              <a:gd name="T0" fmla="*/ 0 w 7033"/>
              <a:gd name="T1" fmla="*/ 958 h 1324"/>
              <a:gd name="T2" fmla="*/ 7033 w 7033"/>
              <a:gd name="T3" fmla="*/ 958 h 1324"/>
              <a:gd name="T4" fmla="*/ 7033 w 7033"/>
              <a:gd name="T5" fmla="*/ 1324 h 1324"/>
              <a:gd name="T6" fmla="*/ 0 w 7033"/>
              <a:gd name="T7" fmla="*/ 1324 h 1324"/>
              <a:gd name="T8" fmla="*/ 0 w 7033"/>
              <a:gd name="T9" fmla="*/ 958 h 1324"/>
              <a:gd name="T10" fmla="*/ 0 w 7033"/>
              <a:gd name="T11" fmla="*/ 958 h 1324"/>
              <a:gd name="T12" fmla="*/ 4273 w 7033"/>
              <a:gd name="T13" fmla="*/ 0 h 1324"/>
              <a:gd name="T14" fmla="*/ 4273 w 7033"/>
              <a:gd name="T15" fmla="*/ 894 h 1324"/>
              <a:gd name="T16" fmla="*/ 5607 w 7033"/>
              <a:gd name="T17" fmla="*/ 894 h 1324"/>
              <a:gd name="T18" fmla="*/ 5607 w 7033"/>
              <a:gd name="T19" fmla="*/ 0 h 1324"/>
              <a:gd name="T20" fmla="*/ 4273 w 7033"/>
              <a:gd name="T21" fmla="*/ 0 h 1324"/>
              <a:gd name="T22" fmla="*/ 4273 w 7033"/>
              <a:gd name="T23" fmla="*/ 0 h 1324"/>
              <a:gd name="T24" fmla="*/ 0 w 7033"/>
              <a:gd name="T25" fmla="*/ 0 h 1324"/>
              <a:gd name="T26" fmla="*/ 0 w 7033"/>
              <a:gd name="T27" fmla="*/ 894 h 1324"/>
              <a:gd name="T28" fmla="*/ 1334 w 7033"/>
              <a:gd name="T29" fmla="*/ 894 h 1324"/>
              <a:gd name="T30" fmla="*/ 1334 w 7033"/>
              <a:gd name="T31" fmla="*/ 0 h 1324"/>
              <a:gd name="T32" fmla="*/ 0 w 7033"/>
              <a:gd name="T33" fmla="*/ 0 h 1324"/>
              <a:gd name="T34" fmla="*/ 0 w 7033"/>
              <a:gd name="T35" fmla="*/ 0 h 1324"/>
              <a:gd name="T36" fmla="*/ 1426 w 7033"/>
              <a:gd name="T37" fmla="*/ 0 h 1324"/>
              <a:gd name="T38" fmla="*/ 1426 w 7033"/>
              <a:gd name="T39" fmla="*/ 894 h 1324"/>
              <a:gd name="T40" fmla="*/ 2758 w 7033"/>
              <a:gd name="T41" fmla="*/ 894 h 1324"/>
              <a:gd name="T42" fmla="*/ 2758 w 7033"/>
              <a:gd name="T43" fmla="*/ 0 h 1324"/>
              <a:gd name="T44" fmla="*/ 1426 w 7033"/>
              <a:gd name="T45" fmla="*/ 0 h 1324"/>
              <a:gd name="T46" fmla="*/ 1426 w 7033"/>
              <a:gd name="T47" fmla="*/ 0 h 1324"/>
              <a:gd name="T48" fmla="*/ 2850 w 7033"/>
              <a:gd name="T49" fmla="*/ 0 h 1324"/>
              <a:gd name="T50" fmla="*/ 2850 w 7033"/>
              <a:gd name="T51" fmla="*/ 894 h 1324"/>
              <a:gd name="T52" fmla="*/ 4183 w 7033"/>
              <a:gd name="T53" fmla="*/ 894 h 1324"/>
              <a:gd name="T54" fmla="*/ 4183 w 7033"/>
              <a:gd name="T55" fmla="*/ 0 h 1324"/>
              <a:gd name="T56" fmla="*/ 2850 w 7033"/>
              <a:gd name="T57" fmla="*/ 0 h 1324"/>
              <a:gd name="T58" fmla="*/ 2850 w 7033"/>
              <a:gd name="T59" fmla="*/ 0 h 1324"/>
              <a:gd name="T60" fmla="*/ 5701 w 7033"/>
              <a:gd name="T61" fmla="*/ 0 h 1324"/>
              <a:gd name="T62" fmla="*/ 5701 w 7033"/>
              <a:gd name="T63" fmla="*/ 894 h 1324"/>
              <a:gd name="T64" fmla="*/ 7033 w 7033"/>
              <a:gd name="T65" fmla="*/ 894 h 1324"/>
              <a:gd name="T66" fmla="*/ 7033 w 7033"/>
              <a:gd name="T67" fmla="*/ 0 h 1324"/>
              <a:gd name="T68" fmla="*/ 5701 w 7033"/>
              <a:gd name="T69" fmla="*/ 0 h 1324"/>
              <a:gd name="T70" fmla="*/ 5701 w 7033"/>
              <a:gd name="T71" fmla="*/ 0 h 1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33" h="1324">
                <a:moveTo>
                  <a:pt x="0" y="958"/>
                </a:moveTo>
                <a:lnTo>
                  <a:pt x="7033" y="958"/>
                </a:lnTo>
                <a:lnTo>
                  <a:pt x="7033" y="1324"/>
                </a:lnTo>
                <a:lnTo>
                  <a:pt x="0" y="1324"/>
                </a:lnTo>
                <a:lnTo>
                  <a:pt x="0" y="958"/>
                </a:lnTo>
                <a:lnTo>
                  <a:pt x="0" y="958"/>
                </a:lnTo>
                <a:close/>
                <a:moveTo>
                  <a:pt x="4273" y="0"/>
                </a:moveTo>
                <a:lnTo>
                  <a:pt x="4273" y="894"/>
                </a:lnTo>
                <a:lnTo>
                  <a:pt x="5607" y="894"/>
                </a:lnTo>
                <a:lnTo>
                  <a:pt x="5607" y="0"/>
                </a:lnTo>
                <a:lnTo>
                  <a:pt x="4273" y="0"/>
                </a:lnTo>
                <a:lnTo>
                  <a:pt x="4273" y="0"/>
                </a:lnTo>
                <a:close/>
                <a:moveTo>
                  <a:pt x="0" y="0"/>
                </a:moveTo>
                <a:lnTo>
                  <a:pt x="0" y="894"/>
                </a:lnTo>
                <a:lnTo>
                  <a:pt x="1334" y="894"/>
                </a:lnTo>
                <a:lnTo>
                  <a:pt x="1334" y="0"/>
                </a:lnTo>
                <a:lnTo>
                  <a:pt x="0" y="0"/>
                </a:lnTo>
                <a:lnTo>
                  <a:pt x="0" y="0"/>
                </a:lnTo>
                <a:close/>
                <a:moveTo>
                  <a:pt x="1426" y="0"/>
                </a:moveTo>
                <a:lnTo>
                  <a:pt x="1426" y="894"/>
                </a:lnTo>
                <a:lnTo>
                  <a:pt x="2758" y="894"/>
                </a:lnTo>
                <a:lnTo>
                  <a:pt x="2758" y="0"/>
                </a:lnTo>
                <a:lnTo>
                  <a:pt x="1426" y="0"/>
                </a:lnTo>
                <a:lnTo>
                  <a:pt x="1426" y="0"/>
                </a:lnTo>
                <a:close/>
                <a:moveTo>
                  <a:pt x="2850" y="0"/>
                </a:moveTo>
                <a:lnTo>
                  <a:pt x="2850" y="894"/>
                </a:lnTo>
                <a:lnTo>
                  <a:pt x="4183" y="894"/>
                </a:lnTo>
                <a:lnTo>
                  <a:pt x="4183" y="0"/>
                </a:lnTo>
                <a:lnTo>
                  <a:pt x="2850" y="0"/>
                </a:lnTo>
                <a:lnTo>
                  <a:pt x="2850" y="0"/>
                </a:lnTo>
                <a:close/>
                <a:moveTo>
                  <a:pt x="5701" y="0"/>
                </a:moveTo>
                <a:lnTo>
                  <a:pt x="5701" y="894"/>
                </a:lnTo>
                <a:lnTo>
                  <a:pt x="7033" y="894"/>
                </a:lnTo>
                <a:lnTo>
                  <a:pt x="7033" y="0"/>
                </a:lnTo>
                <a:lnTo>
                  <a:pt x="5701" y="0"/>
                </a:lnTo>
                <a:lnTo>
                  <a:pt x="5701" y="0"/>
                </a:lnTo>
                <a:close/>
              </a:path>
            </a:pathLst>
          </a:custGeom>
          <a:solidFill>
            <a:schemeClr val="bg2">
              <a:alpha val="90000"/>
            </a:schemeClr>
          </a:solidFill>
          <a:ln>
            <a:noFill/>
          </a:ln>
          <a:scene3d>
            <a:camera prst="perspectiveRelaxedModerately" fov="4500000">
              <a:rot lat="21594000" lon="0" rev="0"/>
            </a:camera>
            <a:lightRig rig="threePt" dir="t"/>
          </a:scene3d>
          <a:sp3d extrusionH="2540000" prstMaterial="metal">
            <a:extrusionClr>
              <a:schemeClr val="bg2"/>
            </a:extrusionClr>
            <a:contourClr>
              <a:schemeClr val="bg1"/>
            </a:contourClr>
          </a:sp3d>
          <a:extLst>
            <a:ext uri="{91240B29-F687-4F45-9708-019B960494DF}">
              <a14:hiddenLine xmlns:a14="http://schemas.microsoft.com/office/drawing/2010/main" w="9525">
                <a:solidFill>
                  <a:srgbClr val="000000"/>
                </a:solidFill>
                <a:round/>
                <a:headEnd/>
                <a:tailEnd/>
              </a14:hiddenLine>
            </a:ext>
          </a:extLst>
        </p:spPr>
        <p:txBody>
          <a:bodyPr vert="horz" wrap="square" lIns="68607" tIns="34304" rIns="68607" bIns="34304" numCol="1" anchor="t" anchorCtr="0" compatLnSpc="1">
            <a:prstTxWarp prst="textNoShape">
              <a:avLst/>
            </a:prstTxWarp>
          </a:bodyPr>
          <a:lstStyle/>
          <a:p>
            <a:endParaRPr lang="en-US" dirty="0">
              <a:latin typeface="Segoe UI" pitchFamily="34" charset="0"/>
            </a:endParaRPr>
          </a:p>
        </p:txBody>
      </p:sp>
      <p:sp>
        <p:nvSpPr>
          <p:cNvPr id="23" name="Rectangle 22"/>
          <p:cNvSpPr/>
          <p:nvPr/>
        </p:nvSpPr>
        <p:spPr bwMode="auto">
          <a:xfrm>
            <a:off x="384673" y="3054605"/>
            <a:ext cx="1596187" cy="1067246"/>
          </a:xfrm>
          <a:prstGeom prst="rect">
            <a:avLst/>
          </a:prstGeom>
          <a:gradFill flip="none" rotWithShape="1">
            <a:gsLst>
              <a:gs pos="0">
                <a:schemeClr val="accent1">
                  <a:alpha val="50000"/>
                </a:schemeClr>
              </a:gs>
              <a:gs pos="100000">
                <a:schemeClr val="accent1">
                  <a:alpha val="0"/>
                </a:schemeClr>
              </a:gs>
            </a:gsLst>
            <a:lin ang="5400000" scaled="1"/>
            <a:tileRect/>
          </a:gra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34302" rIns="0" bIns="34302" numCol="1" rtlCol="0" anchor="ctr" anchorCtr="0" compatLnSpc="1">
            <a:prstTxWarp prst="textNoShape">
              <a:avLst/>
            </a:prstTxWarp>
          </a:bodyPr>
          <a:lstStyle/>
          <a:p>
            <a:pPr algn="ctr" defTabSz="685848">
              <a:lnSpc>
                <a:spcPct val="90000"/>
              </a:lnSpc>
            </a:pPr>
            <a:r>
              <a:rPr lang="en-US" sz="1500" dirty="0">
                <a:gradFill>
                  <a:gsLst>
                    <a:gs pos="0">
                      <a:srgbClr val="FFFFFF"/>
                    </a:gs>
                    <a:gs pos="100000">
                      <a:srgbClr val="FFFFFF"/>
                    </a:gs>
                  </a:gsLst>
                  <a:lin ang="5400000" scaled="0"/>
                </a:gradFill>
                <a:latin typeface="Segoe UI" pitchFamily="34" charset="0"/>
              </a:rPr>
              <a:t>Unified Communications</a:t>
            </a:r>
          </a:p>
        </p:txBody>
      </p:sp>
      <p:sp>
        <p:nvSpPr>
          <p:cNvPr id="24" name="Rectangle 23"/>
          <p:cNvSpPr/>
          <p:nvPr/>
        </p:nvSpPr>
        <p:spPr bwMode="auto">
          <a:xfrm>
            <a:off x="2081529" y="3054605"/>
            <a:ext cx="1596187" cy="1067246"/>
          </a:xfrm>
          <a:prstGeom prst="rect">
            <a:avLst/>
          </a:prstGeom>
          <a:gradFill flip="none" rotWithShape="1">
            <a:gsLst>
              <a:gs pos="0">
                <a:schemeClr val="accent3">
                  <a:alpha val="50000"/>
                </a:schemeClr>
              </a:gs>
              <a:gs pos="100000">
                <a:schemeClr val="accent3">
                  <a:alpha val="0"/>
                </a:schemeClr>
              </a:gs>
            </a:gsLst>
            <a:lin ang="5400000" scaled="1"/>
            <a:tileRect/>
          </a:gra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34302" rIns="0" bIns="34302" numCol="1" rtlCol="0" anchor="ctr" anchorCtr="0" compatLnSpc="1">
            <a:prstTxWarp prst="textNoShape">
              <a:avLst/>
            </a:prstTxWarp>
          </a:bodyPr>
          <a:lstStyle/>
          <a:p>
            <a:pPr algn="ctr" defTabSz="685848">
              <a:lnSpc>
                <a:spcPct val="90000"/>
              </a:lnSpc>
            </a:pPr>
            <a:r>
              <a:rPr lang="en-US" sz="1500" dirty="0">
                <a:gradFill>
                  <a:gsLst>
                    <a:gs pos="0">
                      <a:srgbClr val="FFFFFF"/>
                    </a:gs>
                    <a:gs pos="100000">
                      <a:srgbClr val="FFFFFF"/>
                    </a:gs>
                  </a:gsLst>
                  <a:lin ang="5400000" scaled="0"/>
                </a:gradFill>
                <a:latin typeface="Segoe UI" pitchFamily="34" charset="0"/>
              </a:rPr>
              <a:t>Business Intelligence</a:t>
            </a:r>
          </a:p>
        </p:txBody>
      </p:sp>
      <p:sp>
        <p:nvSpPr>
          <p:cNvPr id="25" name="Rectangle 24"/>
          <p:cNvSpPr/>
          <p:nvPr/>
        </p:nvSpPr>
        <p:spPr bwMode="auto">
          <a:xfrm>
            <a:off x="3782563" y="3054605"/>
            <a:ext cx="1596187" cy="1067246"/>
          </a:xfrm>
          <a:prstGeom prst="rect">
            <a:avLst/>
          </a:prstGeom>
          <a:gradFill flip="none" rotWithShape="1">
            <a:gsLst>
              <a:gs pos="0">
                <a:schemeClr val="accent2">
                  <a:alpha val="50000"/>
                </a:schemeClr>
              </a:gs>
              <a:gs pos="100000">
                <a:schemeClr val="accent2">
                  <a:alpha val="0"/>
                </a:schemeClr>
              </a:gs>
            </a:gsLst>
            <a:lin ang="5400000" scaled="1"/>
            <a:tileRect/>
          </a:gra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34302" rIns="0" bIns="34302" numCol="1" rtlCol="0" anchor="ctr" anchorCtr="0" compatLnSpc="1">
            <a:prstTxWarp prst="textNoShape">
              <a:avLst/>
            </a:prstTxWarp>
          </a:bodyPr>
          <a:lstStyle/>
          <a:p>
            <a:pPr algn="ctr" defTabSz="685848">
              <a:lnSpc>
                <a:spcPct val="90000"/>
              </a:lnSpc>
            </a:pPr>
            <a:r>
              <a:rPr lang="en-US" sz="1500" dirty="0">
                <a:gradFill>
                  <a:gsLst>
                    <a:gs pos="0">
                      <a:srgbClr val="FFFFFF"/>
                    </a:gs>
                    <a:gs pos="100000">
                      <a:srgbClr val="FFFFFF"/>
                    </a:gs>
                  </a:gsLst>
                  <a:lin ang="5400000" scaled="0"/>
                </a:gradFill>
                <a:latin typeface="Segoe UI" pitchFamily="34" charset="0"/>
              </a:rPr>
              <a:t>Enterprise</a:t>
            </a:r>
            <a:br>
              <a:rPr lang="en-US" sz="1500" dirty="0">
                <a:gradFill>
                  <a:gsLst>
                    <a:gs pos="0">
                      <a:srgbClr val="FFFFFF"/>
                    </a:gs>
                    <a:gs pos="100000">
                      <a:srgbClr val="FFFFFF"/>
                    </a:gs>
                  </a:gsLst>
                  <a:lin ang="5400000" scaled="0"/>
                </a:gradFill>
                <a:latin typeface="Segoe UI" pitchFamily="34" charset="0"/>
              </a:rPr>
            </a:br>
            <a:r>
              <a:rPr lang="en-US" sz="1500" dirty="0">
                <a:gradFill>
                  <a:gsLst>
                    <a:gs pos="0">
                      <a:srgbClr val="FFFFFF"/>
                    </a:gs>
                    <a:gs pos="100000">
                      <a:srgbClr val="FFFFFF"/>
                    </a:gs>
                  </a:gsLst>
                  <a:lin ang="5400000" scaled="0"/>
                </a:gradFill>
                <a:latin typeface="Segoe UI" pitchFamily="34" charset="0"/>
              </a:rPr>
              <a:t>Content Management</a:t>
            </a:r>
          </a:p>
        </p:txBody>
      </p:sp>
      <p:sp>
        <p:nvSpPr>
          <p:cNvPr id="26" name="Rectangle 25"/>
          <p:cNvSpPr/>
          <p:nvPr/>
        </p:nvSpPr>
        <p:spPr bwMode="auto">
          <a:xfrm>
            <a:off x="5457844" y="3054605"/>
            <a:ext cx="1596187" cy="1067246"/>
          </a:xfrm>
          <a:prstGeom prst="rect">
            <a:avLst/>
          </a:prstGeom>
          <a:gradFill flip="none" rotWithShape="1">
            <a:gsLst>
              <a:gs pos="0">
                <a:schemeClr val="accent4">
                  <a:alpha val="50000"/>
                </a:schemeClr>
              </a:gs>
              <a:gs pos="100000">
                <a:schemeClr val="accent4">
                  <a:alpha val="0"/>
                </a:schemeClr>
              </a:gs>
            </a:gsLst>
            <a:lin ang="5400000" scaled="1"/>
            <a:tileRect/>
          </a:gra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34302" rIns="0" bIns="34302" numCol="1" rtlCol="0" anchor="ctr" anchorCtr="0" compatLnSpc="1">
            <a:prstTxWarp prst="textNoShape">
              <a:avLst/>
            </a:prstTxWarp>
          </a:bodyPr>
          <a:lstStyle/>
          <a:p>
            <a:pPr algn="ctr" defTabSz="685848">
              <a:lnSpc>
                <a:spcPct val="90000"/>
              </a:lnSpc>
            </a:pPr>
            <a:r>
              <a:rPr lang="en-US" sz="1500" dirty="0">
                <a:gradFill>
                  <a:gsLst>
                    <a:gs pos="0">
                      <a:srgbClr val="FFFFFF"/>
                    </a:gs>
                    <a:gs pos="100000">
                      <a:srgbClr val="FFFFFF"/>
                    </a:gs>
                  </a:gsLst>
                  <a:lin ang="5400000" scaled="0"/>
                </a:gradFill>
                <a:latin typeface="Segoe UI" pitchFamily="34" charset="0"/>
              </a:rPr>
              <a:t>Collaboration</a:t>
            </a:r>
          </a:p>
        </p:txBody>
      </p:sp>
      <p:sp>
        <p:nvSpPr>
          <p:cNvPr id="27" name="Rectangle 26"/>
          <p:cNvSpPr/>
          <p:nvPr/>
        </p:nvSpPr>
        <p:spPr bwMode="auto">
          <a:xfrm>
            <a:off x="7178557" y="3054605"/>
            <a:ext cx="1596187" cy="1067246"/>
          </a:xfrm>
          <a:prstGeom prst="rect">
            <a:avLst/>
          </a:prstGeom>
          <a:gradFill flip="none" rotWithShape="1">
            <a:gsLst>
              <a:gs pos="0">
                <a:srgbClr val="FFC000">
                  <a:alpha val="50000"/>
                </a:srgbClr>
              </a:gs>
              <a:gs pos="100000">
                <a:srgbClr val="FFC000">
                  <a:alpha val="0"/>
                </a:srgbClr>
              </a:gs>
            </a:gsLst>
            <a:lin ang="5400000" scaled="1"/>
            <a:tileRect/>
          </a:gra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34302" rIns="0" bIns="34302" numCol="1" rtlCol="0" anchor="ctr" anchorCtr="0" compatLnSpc="1">
            <a:prstTxWarp prst="textNoShape">
              <a:avLst/>
            </a:prstTxWarp>
          </a:bodyPr>
          <a:lstStyle/>
          <a:p>
            <a:pPr algn="ctr" defTabSz="685848">
              <a:lnSpc>
                <a:spcPct val="90000"/>
              </a:lnSpc>
            </a:pPr>
            <a:r>
              <a:rPr lang="en-US" sz="1500" dirty="0">
                <a:gradFill>
                  <a:gsLst>
                    <a:gs pos="0">
                      <a:srgbClr val="FFFFFF"/>
                    </a:gs>
                    <a:gs pos="100000">
                      <a:srgbClr val="FFFFFF"/>
                    </a:gs>
                  </a:gsLst>
                  <a:lin ang="5400000" scaled="0"/>
                </a:gradFill>
                <a:latin typeface="Segoe UI" pitchFamily="34" charset="0"/>
              </a:rPr>
              <a:t>Enterprise</a:t>
            </a:r>
            <a:br>
              <a:rPr lang="en-US" sz="1500" dirty="0">
                <a:gradFill>
                  <a:gsLst>
                    <a:gs pos="0">
                      <a:srgbClr val="FFFFFF"/>
                    </a:gs>
                    <a:gs pos="100000">
                      <a:srgbClr val="FFFFFF"/>
                    </a:gs>
                  </a:gsLst>
                  <a:lin ang="5400000" scaled="0"/>
                </a:gradFill>
                <a:latin typeface="Segoe UI" pitchFamily="34" charset="0"/>
              </a:rPr>
            </a:br>
            <a:r>
              <a:rPr lang="en-US" sz="1500" dirty="0">
                <a:gradFill>
                  <a:gsLst>
                    <a:gs pos="0">
                      <a:srgbClr val="FFFFFF"/>
                    </a:gs>
                    <a:gs pos="100000">
                      <a:srgbClr val="FFFFFF"/>
                    </a:gs>
                  </a:gsLst>
                  <a:lin ang="5400000" scaled="0"/>
                </a:gradFill>
                <a:latin typeface="Segoe UI" pitchFamily="34" charset="0"/>
              </a:rPr>
              <a:t>Search</a:t>
            </a:r>
          </a:p>
        </p:txBody>
      </p:sp>
      <p:sp>
        <p:nvSpPr>
          <p:cNvPr id="28" name="Rectangle 27"/>
          <p:cNvSpPr/>
          <p:nvPr/>
        </p:nvSpPr>
        <p:spPr bwMode="auto">
          <a:xfrm>
            <a:off x="2779564" y="4201075"/>
            <a:ext cx="3568863" cy="431378"/>
          </a:xfrm>
          <a:prstGeom prst="rect">
            <a:avLst/>
          </a:prstGeom>
          <a:no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34302" rIns="0" bIns="34302" numCol="1" rtlCol="0" anchor="ctr" anchorCtr="0" compatLnSpc="1">
            <a:prstTxWarp prst="textNoShape">
              <a:avLst/>
            </a:prstTxWarp>
          </a:bodyPr>
          <a:lstStyle/>
          <a:p>
            <a:pPr algn="ctr" defTabSz="685848">
              <a:lnSpc>
                <a:spcPct val="90000"/>
              </a:lnSpc>
            </a:pPr>
            <a:r>
              <a:rPr lang="en-US" sz="1500" b="1" dirty="0">
                <a:gradFill>
                  <a:gsLst>
                    <a:gs pos="0">
                      <a:srgbClr val="FFFFFF"/>
                    </a:gs>
                    <a:gs pos="100000">
                      <a:srgbClr val="FFFFFF"/>
                    </a:gs>
                  </a:gsLst>
                  <a:lin ang="5400000" scaled="0"/>
                </a:gradFill>
                <a:latin typeface="Segoe UI" pitchFamily="34" charset="0"/>
              </a:rPr>
              <a:t>Unified Business Platform</a:t>
            </a:r>
          </a:p>
        </p:txBody>
      </p:sp>
    </p:spTree>
    <p:extLst>
      <p:ext uri="{BB962C8B-B14F-4D97-AF65-F5344CB8AC3E}">
        <p14:creationId xmlns:p14="http://schemas.microsoft.com/office/powerpoint/2010/main" val="85270973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Optimizing the Datacenter</a:t>
            </a:r>
            <a:endParaRPr lang="en-US" dirty="0"/>
          </a:p>
        </p:txBody>
      </p:sp>
      <p:sp>
        <p:nvSpPr>
          <p:cNvPr id="21" name="Rectangle 20"/>
          <p:cNvSpPr/>
          <p:nvPr/>
        </p:nvSpPr>
        <p:spPr bwMode="auto">
          <a:xfrm>
            <a:off x="1" y="1601788"/>
            <a:ext cx="9144000" cy="2776057"/>
          </a:xfrm>
          <a:prstGeom prst="rect">
            <a:avLst/>
          </a:prstGeom>
          <a:solidFill>
            <a:schemeClr val="accent2">
              <a:alpha val="95000"/>
            </a:schemeClr>
          </a:solidFill>
        </p:spPr>
        <p:txBody>
          <a:bodyPr wrap="square" lIns="137215" tIns="68607" rIns="68607" bIns="68607" anchor="ctr" anchorCtr="0">
            <a:noAutofit/>
          </a:bodyPr>
          <a:lstStyle/>
          <a:p>
            <a:pPr>
              <a:lnSpc>
                <a:spcPct val="90000"/>
              </a:lnSpc>
              <a:spcBef>
                <a:spcPct val="20000"/>
              </a:spcBef>
            </a:pPr>
            <a:endParaRPr lang="en-US" sz="1600" b="1" dirty="0">
              <a:solidFill>
                <a:schemeClr val="bg1"/>
              </a:solidFill>
              <a:ea typeface="ＭＳ Ｐゴシック" pitchFamily="-65" charset="-128"/>
            </a:endParaRPr>
          </a:p>
        </p:txBody>
      </p:sp>
      <p:grpSp>
        <p:nvGrpSpPr>
          <p:cNvPr id="22" name="Group 21"/>
          <p:cNvGrpSpPr/>
          <p:nvPr/>
        </p:nvGrpSpPr>
        <p:grpSpPr>
          <a:xfrm>
            <a:off x="3489268" y="1875945"/>
            <a:ext cx="2208129" cy="1799771"/>
            <a:chOff x="3273129" y="603149"/>
            <a:chExt cx="5107916" cy="4160520"/>
          </a:xfrm>
        </p:grpSpPr>
        <p:sp>
          <p:nvSpPr>
            <p:cNvPr id="23" name="Oval 22"/>
            <p:cNvSpPr/>
            <p:nvPr/>
          </p:nvSpPr>
          <p:spPr bwMode="auto">
            <a:xfrm>
              <a:off x="4662829" y="1584960"/>
              <a:ext cx="2303145" cy="1987391"/>
            </a:xfrm>
            <a:prstGeom prst="ellipse">
              <a:avLst/>
            </a:prstGeom>
            <a:solidFill>
              <a:schemeClr val="accent1"/>
            </a:solidFill>
            <a:ln>
              <a:noFill/>
            </a:ln>
            <a:effectLst>
              <a:outerShdw blurRad="40000" dist="23000" dir="5400000" rotWithShape="0">
                <a:srgbClr val="000000">
                  <a:alpha val="35000"/>
                </a:srgbClr>
              </a:outerShdw>
            </a:effectLst>
            <a:scene3d>
              <a:camera prst="isometricTopUp">
                <a:rot lat="19476224" lon="18883146" rev="3309746"/>
              </a:camera>
              <a:lightRig rig="threePt" dir="t">
                <a:rot lat="0" lon="0" rev="1200000"/>
              </a:lightRig>
            </a:scene3d>
            <a:sp3d extrusionH="165100" prstMaterial="matte">
              <a:bevelT w="0" h="0"/>
              <a:extrusionClr>
                <a:schemeClr val="accent1"/>
              </a:extrusionClr>
            </a:sp3d>
          </p:spPr>
          <p:txBody>
            <a:bodyPr anchor="ctr"/>
            <a:lstStyle/>
            <a:p>
              <a:pPr>
                <a:defRPr/>
              </a:pPr>
              <a:endParaRPr lang="en-US" sz="900" kern="0" dirty="0">
                <a:solidFill>
                  <a:sysClr val="window" lastClr="FFFFFF"/>
                </a:solidFill>
              </a:endParaRPr>
            </a:p>
          </p:txBody>
        </p:sp>
        <p:grpSp>
          <p:nvGrpSpPr>
            <p:cNvPr id="30" name="Group 19"/>
            <p:cNvGrpSpPr/>
            <p:nvPr/>
          </p:nvGrpSpPr>
          <p:grpSpPr>
            <a:xfrm>
              <a:off x="3273129" y="603149"/>
              <a:ext cx="5107916" cy="4160520"/>
              <a:chOff x="6707245" y="-1348105"/>
              <a:chExt cx="1582738" cy="1335088"/>
            </a:xfrm>
            <a:solidFill>
              <a:srgbClr val="77933C"/>
            </a:solidFill>
            <a:scene3d>
              <a:camera prst="isometricTopUp"/>
              <a:lightRig rig="contrasting" dir="t">
                <a:rot lat="0" lon="0" rev="1500000"/>
              </a:lightRig>
            </a:scene3d>
          </p:grpSpPr>
          <p:sp>
            <p:nvSpPr>
              <p:cNvPr id="32" name="Freeform 15"/>
              <p:cNvSpPr>
                <a:spLocks/>
              </p:cNvSpPr>
              <p:nvPr/>
            </p:nvSpPr>
            <p:spPr bwMode="auto">
              <a:xfrm>
                <a:off x="6772333" y="-1348105"/>
                <a:ext cx="1517650" cy="781050"/>
              </a:xfrm>
              <a:custGeom>
                <a:avLst/>
                <a:gdLst/>
                <a:ahLst/>
                <a:cxnLst>
                  <a:cxn ang="0">
                    <a:pos x="245" y="839"/>
                  </a:cxn>
                  <a:cxn ang="0">
                    <a:pos x="1075" y="175"/>
                  </a:cxn>
                  <a:cxn ang="0">
                    <a:pos x="1898" y="856"/>
                  </a:cxn>
                  <a:cxn ang="0">
                    <a:pos x="1790" y="834"/>
                  </a:cxn>
                  <a:cxn ang="0">
                    <a:pos x="2020" y="1156"/>
                  </a:cxn>
                  <a:cxn ang="0">
                    <a:pos x="2248" y="835"/>
                  </a:cxn>
                  <a:cxn ang="0">
                    <a:pos x="2143" y="857"/>
                  </a:cxn>
                  <a:cxn ang="0">
                    <a:pos x="1074" y="3"/>
                  </a:cxn>
                  <a:cxn ang="0">
                    <a:pos x="0" y="859"/>
                  </a:cxn>
                  <a:cxn ang="0">
                    <a:pos x="139" y="708"/>
                  </a:cxn>
                  <a:cxn ang="0">
                    <a:pos x="245" y="839"/>
                  </a:cxn>
                </a:cxnLst>
                <a:rect l="0" t="0" r="r" b="b"/>
                <a:pathLst>
                  <a:path w="2248" h="1156">
                    <a:moveTo>
                      <a:pt x="245" y="839"/>
                    </a:moveTo>
                    <a:cubicBezTo>
                      <a:pt x="245" y="839"/>
                      <a:pt x="269" y="175"/>
                      <a:pt x="1075" y="175"/>
                    </a:cubicBezTo>
                    <a:cubicBezTo>
                      <a:pt x="1833" y="175"/>
                      <a:pt x="1898" y="856"/>
                      <a:pt x="1898" y="856"/>
                    </a:cubicBezTo>
                    <a:cubicBezTo>
                      <a:pt x="1790" y="834"/>
                      <a:pt x="1790" y="834"/>
                      <a:pt x="1790" y="834"/>
                    </a:cubicBezTo>
                    <a:cubicBezTo>
                      <a:pt x="2020" y="1156"/>
                      <a:pt x="2020" y="1156"/>
                      <a:pt x="2020" y="1156"/>
                    </a:cubicBezTo>
                    <a:cubicBezTo>
                      <a:pt x="2248" y="835"/>
                      <a:pt x="2248" y="835"/>
                      <a:pt x="2248" y="835"/>
                    </a:cubicBezTo>
                    <a:cubicBezTo>
                      <a:pt x="2143" y="857"/>
                      <a:pt x="2143" y="857"/>
                      <a:pt x="2143" y="857"/>
                    </a:cubicBezTo>
                    <a:cubicBezTo>
                      <a:pt x="2143" y="857"/>
                      <a:pt x="2026" y="7"/>
                      <a:pt x="1074" y="3"/>
                    </a:cubicBezTo>
                    <a:cubicBezTo>
                      <a:pt x="124" y="0"/>
                      <a:pt x="0" y="859"/>
                      <a:pt x="0" y="859"/>
                    </a:cubicBezTo>
                    <a:cubicBezTo>
                      <a:pt x="139" y="708"/>
                      <a:pt x="139" y="708"/>
                      <a:pt x="139" y="708"/>
                    </a:cubicBezTo>
                    <a:lnTo>
                      <a:pt x="245" y="839"/>
                    </a:lnTo>
                    <a:close/>
                  </a:path>
                </a:pathLst>
              </a:custGeom>
              <a:solidFill>
                <a:schemeClr val="bg1"/>
              </a:solidFill>
              <a:ln>
                <a:headEnd type="none" w="med" len="med"/>
                <a:tailEnd type="none" w="med" len="med"/>
              </a:ln>
              <a:effectLst/>
              <a:scene3d>
                <a:camera prst="orthographicFront" fov="0">
                  <a:rot lat="0" lon="0" rev="0"/>
                </a:camera>
                <a:lightRig rig="contrasting" dir="t">
                  <a:rot lat="0" lon="0" rev="12000000"/>
                </a:lightRig>
              </a:scene3d>
              <a:sp3d prstMaterial="powder"/>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848">
                  <a:tabLst>
                    <a:tab pos="212016" algn="l"/>
                  </a:tabLst>
                </a:pPr>
                <a:endParaRPr lang="en-US">
                  <a:solidFill>
                    <a:schemeClr val="bg1"/>
                  </a:solidFill>
                </a:endParaRPr>
              </a:p>
            </p:txBody>
          </p:sp>
          <p:sp>
            <p:nvSpPr>
              <p:cNvPr id="33" name="Freeform 16"/>
              <p:cNvSpPr>
                <a:spLocks/>
              </p:cNvSpPr>
              <p:nvPr/>
            </p:nvSpPr>
            <p:spPr bwMode="auto">
              <a:xfrm>
                <a:off x="6707245" y="-795655"/>
                <a:ext cx="1517650" cy="782638"/>
              </a:xfrm>
              <a:custGeom>
                <a:avLst/>
                <a:gdLst/>
                <a:ahLst/>
                <a:cxnLst>
                  <a:cxn ang="0">
                    <a:pos x="2248" y="302"/>
                  </a:cxn>
                  <a:cxn ang="0">
                    <a:pos x="1179" y="1156"/>
                  </a:cxn>
                  <a:cxn ang="0">
                    <a:pos x="104" y="300"/>
                  </a:cxn>
                  <a:cxn ang="0">
                    <a:pos x="0" y="322"/>
                  </a:cxn>
                  <a:cxn ang="0">
                    <a:pos x="227" y="0"/>
                  </a:cxn>
                  <a:cxn ang="0">
                    <a:pos x="454" y="322"/>
                  </a:cxn>
                  <a:cxn ang="0">
                    <a:pos x="349" y="300"/>
                  </a:cxn>
                  <a:cxn ang="0">
                    <a:pos x="1179" y="975"/>
                  </a:cxn>
                  <a:cxn ang="0">
                    <a:pos x="2003" y="320"/>
                  </a:cxn>
                  <a:cxn ang="0">
                    <a:pos x="2114" y="450"/>
                  </a:cxn>
                  <a:cxn ang="0">
                    <a:pos x="2248" y="302"/>
                  </a:cxn>
                </a:cxnLst>
                <a:rect l="0" t="0" r="r" b="b"/>
                <a:pathLst>
                  <a:path w="2248" h="1159">
                    <a:moveTo>
                      <a:pt x="2248" y="302"/>
                    </a:moveTo>
                    <a:cubicBezTo>
                      <a:pt x="2248" y="302"/>
                      <a:pt x="2131" y="1152"/>
                      <a:pt x="1179" y="1156"/>
                    </a:cubicBezTo>
                    <a:cubicBezTo>
                      <a:pt x="228" y="1159"/>
                      <a:pt x="104" y="300"/>
                      <a:pt x="104" y="300"/>
                    </a:cubicBezTo>
                    <a:cubicBezTo>
                      <a:pt x="0" y="322"/>
                      <a:pt x="0" y="322"/>
                      <a:pt x="0" y="322"/>
                    </a:cubicBezTo>
                    <a:cubicBezTo>
                      <a:pt x="227" y="0"/>
                      <a:pt x="227" y="0"/>
                      <a:pt x="227" y="0"/>
                    </a:cubicBezTo>
                    <a:cubicBezTo>
                      <a:pt x="454" y="322"/>
                      <a:pt x="454" y="322"/>
                      <a:pt x="454" y="322"/>
                    </a:cubicBezTo>
                    <a:cubicBezTo>
                      <a:pt x="349" y="300"/>
                      <a:pt x="349" y="300"/>
                      <a:pt x="349" y="300"/>
                    </a:cubicBezTo>
                    <a:cubicBezTo>
                      <a:pt x="349" y="300"/>
                      <a:pt x="374" y="975"/>
                      <a:pt x="1179" y="975"/>
                    </a:cubicBezTo>
                    <a:cubicBezTo>
                      <a:pt x="1938" y="975"/>
                      <a:pt x="2003" y="320"/>
                      <a:pt x="2003" y="320"/>
                    </a:cubicBezTo>
                    <a:cubicBezTo>
                      <a:pt x="2114" y="450"/>
                      <a:pt x="2114" y="450"/>
                      <a:pt x="2114" y="450"/>
                    </a:cubicBezTo>
                    <a:lnTo>
                      <a:pt x="2248" y="302"/>
                    </a:lnTo>
                    <a:close/>
                  </a:path>
                </a:pathLst>
              </a:custGeom>
              <a:solidFill>
                <a:schemeClr val="bg1"/>
              </a:solidFill>
              <a:ln>
                <a:headEnd type="none" w="med" len="med"/>
                <a:tailEnd type="none" w="med" len="med"/>
              </a:ln>
              <a:effectLst/>
              <a:scene3d>
                <a:camera prst="orthographicFront" fov="0">
                  <a:rot lat="0" lon="0" rev="0"/>
                </a:camera>
                <a:lightRig rig="contrasting" dir="t">
                  <a:rot lat="0" lon="0" rev="12000000"/>
                </a:lightRig>
              </a:scene3d>
              <a:sp3d prstMaterial="powder"/>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848">
                  <a:tabLst>
                    <a:tab pos="212016" algn="l"/>
                  </a:tabLst>
                </a:pPr>
                <a:endParaRPr lang="en-US">
                  <a:solidFill>
                    <a:schemeClr val="bg1"/>
                  </a:solidFill>
                </a:endParaRPr>
              </a:p>
            </p:txBody>
          </p:sp>
        </p:grpSp>
      </p:grpSp>
      <p:grpSp>
        <p:nvGrpSpPr>
          <p:cNvPr id="36" name="Group 22"/>
          <p:cNvGrpSpPr>
            <a:grpSpLocks/>
          </p:cNvGrpSpPr>
          <p:nvPr/>
        </p:nvGrpSpPr>
        <p:grpSpPr bwMode="auto">
          <a:xfrm>
            <a:off x="4284498" y="2302424"/>
            <a:ext cx="606699" cy="654856"/>
            <a:chOff x="3722364" y="3501621"/>
            <a:chExt cx="982835" cy="1071948"/>
          </a:xfrm>
        </p:grpSpPr>
        <p:pic>
          <p:nvPicPr>
            <p:cNvPr id="37" name="Picture 39" descr="Serve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22364" y="3613269"/>
              <a:ext cx="457038" cy="774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39" descr="Serve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070199" y="3501621"/>
              <a:ext cx="457038" cy="774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39" descr="Serve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48861" y="3799350"/>
              <a:ext cx="457038" cy="774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39" descr="Serve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48161" y="3752830"/>
              <a:ext cx="457038" cy="774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6" name="Rectangle 45"/>
          <p:cNvSpPr/>
          <p:nvPr/>
        </p:nvSpPr>
        <p:spPr>
          <a:xfrm>
            <a:off x="3261159" y="3506001"/>
            <a:ext cx="4246988" cy="736392"/>
          </a:xfrm>
          <a:prstGeom prst="rect">
            <a:avLst/>
          </a:prstGeom>
        </p:spPr>
        <p:txBody>
          <a:bodyPr wrap="square" lIns="89190" tIns="44595" rIns="89190" bIns="44595">
            <a:spAutoFit/>
          </a:bodyPr>
          <a:lstStyle/>
          <a:p>
            <a:pPr marL="0" lvl="1">
              <a:buClr>
                <a:schemeClr val="bg2"/>
              </a:buClr>
              <a:buSzPct val="90000"/>
              <a:defRPr/>
            </a:pPr>
            <a:r>
              <a:rPr lang="en-US" sz="1400" b="1" dirty="0">
                <a:solidFill>
                  <a:schemeClr val="bg1"/>
                </a:solidFill>
              </a:rPr>
              <a:t>Improve Agility</a:t>
            </a:r>
          </a:p>
          <a:p>
            <a:pPr marL="0" lvl="1">
              <a:buClr>
                <a:schemeClr val="bg2"/>
              </a:buClr>
              <a:buSzPct val="90000"/>
              <a:defRPr/>
            </a:pPr>
            <a:r>
              <a:rPr lang="en-US" sz="1400" dirty="0">
                <a:solidFill>
                  <a:schemeClr val="bg1"/>
                </a:solidFill>
              </a:rPr>
              <a:t>Adapt IT infrastructure rapidly </a:t>
            </a:r>
            <a:r>
              <a:rPr lang="en-US" sz="1400" dirty="0" smtClean="0">
                <a:solidFill>
                  <a:schemeClr val="bg1"/>
                </a:solidFill>
              </a:rPr>
              <a:t/>
            </a:r>
            <a:br>
              <a:rPr lang="en-US" sz="1400" dirty="0" smtClean="0">
                <a:solidFill>
                  <a:schemeClr val="bg1"/>
                </a:solidFill>
              </a:rPr>
            </a:br>
            <a:r>
              <a:rPr lang="en-US" sz="1400" dirty="0" smtClean="0">
                <a:solidFill>
                  <a:schemeClr val="bg1"/>
                </a:solidFill>
              </a:rPr>
              <a:t>according </a:t>
            </a:r>
            <a:r>
              <a:rPr lang="en-US" sz="1400" dirty="0">
                <a:solidFill>
                  <a:schemeClr val="bg1"/>
                </a:solidFill>
              </a:rPr>
              <a:t>to changing business needs</a:t>
            </a:r>
          </a:p>
        </p:txBody>
      </p:sp>
      <p:sp>
        <p:nvSpPr>
          <p:cNvPr id="47" name="Text Box 22"/>
          <p:cNvSpPr txBox="1">
            <a:spLocks noChangeArrowheads="1"/>
          </p:cNvSpPr>
          <p:nvPr/>
        </p:nvSpPr>
        <p:spPr bwMode="auto">
          <a:xfrm>
            <a:off x="5747675" y="2459288"/>
            <a:ext cx="2756245" cy="95183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lIns="89190" tIns="44595" rIns="89190" bIns="44595">
            <a:spAutoFit/>
          </a:bodyPr>
          <a:lstStyle/>
          <a:p>
            <a:pPr marL="0" lvl="1">
              <a:buClr>
                <a:schemeClr val="bg2"/>
              </a:buClr>
              <a:buSzPct val="90000"/>
              <a:defRPr/>
            </a:pPr>
            <a:r>
              <a:rPr lang="en-US" sz="1400" b="1" dirty="0">
                <a:solidFill>
                  <a:schemeClr val="bg1"/>
                </a:solidFill>
              </a:rPr>
              <a:t>Increase Accountability</a:t>
            </a:r>
          </a:p>
          <a:p>
            <a:pPr marL="0" lvl="1">
              <a:buClr>
                <a:schemeClr val="bg2"/>
              </a:buClr>
              <a:buSzPct val="90000"/>
              <a:defRPr/>
            </a:pPr>
            <a:r>
              <a:rPr lang="en-US" sz="1400" dirty="0">
                <a:solidFill>
                  <a:schemeClr val="bg1"/>
                </a:solidFill>
              </a:rPr>
              <a:t>Ensure business continuity, maintain compliance and measure and meet SLAs</a:t>
            </a:r>
          </a:p>
        </p:txBody>
      </p:sp>
      <p:sp>
        <p:nvSpPr>
          <p:cNvPr id="48" name="AutoShape 23"/>
          <p:cNvSpPr>
            <a:spLocks noChangeArrowheads="1"/>
          </p:cNvSpPr>
          <p:nvPr/>
        </p:nvSpPr>
        <p:spPr bwMode="auto">
          <a:xfrm>
            <a:off x="4370442" y="4377845"/>
            <a:ext cx="442104" cy="384592"/>
          </a:xfrm>
          <a:prstGeom prst="downArrow">
            <a:avLst>
              <a:gd name="adj1" fmla="val 61384"/>
              <a:gd name="adj2" fmla="val 62640"/>
            </a:avLst>
          </a:prstGeom>
          <a:solidFill>
            <a:schemeClr val="accent2">
              <a:alpha val="95000"/>
            </a:schemeClr>
          </a:solidFill>
        </p:spPr>
        <p:txBody>
          <a:bodyPr wrap="square" lIns="137215" tIns="68607" rIns="68607" bIns="68607" anchor="ctr" anchorCtr="0">
            <a:noAutofit/>
          </a:bodyPr>
          <a:lstStyle/>
          <a:p>
            <a:pPr>
              <a:lnSpc>
                <a:spcPct val="90000"/>
              </a:lnSpc>
              <a:spcBef>
                <a:spcPct val="20000"/>
              </a:spcBef>
            </a:pPr>
            <a:endParaRPr lang="en-US" sz="1600" b="1">
              <a:solidFill>
                <a:schemeClr val="bg1"/>
              </a:solidFill>
              <a:ea typeface="ＭＳ Ｐゴシック" pitchFamily="-65" charset="-128"/>
            </a:endParaRPr>
          </a:p>
        </p:txBody>
      </p:sp>
      <p:sp>
        <p:nvSpPr>
          <p:cNvPr id="49" name="Text Box 20"/>
          <p:cNvSpPr txBox="1">
            <a:spLocks noChangeArrowheads="1"/>
          </p:cNvSpPr>
          <p:nvPr/>
        </p:nvSpPr>
        <p:spPr bwMode="auto">
          <a:xfrm>
            <a:off x="2834672" y="1737280"/>
            <a:ext cx="3462581" cy="355811"/>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lIns="89190" tIns="44595" rIns="89190" bIns="44595">
            <a:spAutoFit/>
          </a:bodyPr>
          <a:lstStyle/>
          <a:p>
            <a:pPr algn="ctr">
              <a:spcBef>
                <a:spcPct val="50000"/>
              </a:spcBef>
              <a:defRPr/>
            </a:pPr>
            <a:r>
              <a:rPr lang="en-US" sz="1700" b="1" dirty="0">
                <a:solidFill>
                  <a:schemeClr val="bg1"/>
                </a:solidFill>
              </a:rPr>
              <a:t>Optimized Server Infrastructure</a:t>
            </a:r>
          </a:p>
        </p:txBody>
      </p:sp>
      <p:sp>
        <p:nvSpPr>
          <p:cNvPr id="50" name="Text Placeholder 3"/>
          <p:cNvSpPr txBox="1">
            <a:spLocks/>
          </p:cNvSpPr>
          <p:nvPr/>
        </p:nvSpPr>
        <p:spPr>
          <a:xfrm>
            <a:off x="1819722" y="4807012"/>
            <a:ext cx="6531892" cy="1065085"/>
          </a:xfrm>
          <a:prstGeom prst="rect">
            <a:avLst/>
          </a:prstGeom>
        </p:spPr>
        <p:txBody>
          <a:bodyPr lIns="68607" tIns="34304" rIns="68607" bIns="34304"/>
          <a:lstStyle>
            <a:lvl1pPr marL="460375" indent="-460375" algn="l" defTabSz="914363" rtl="0" eaLnBrk="1" latinLnBrk="0" hangingPunct="1">
              <a:lnSpc>
                <a:spcPct val="90000"/>
              </a:lnSpc>
              <a:spcBef>
                <a:spcPct val="20000"/>
              </a:spcBef>
              <a:buSzPct val="8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3038" lvl="1" indent="-173038">
              <a:lnSpc>
                <a:spcPct val="100000"/>
              </a:lnSpc>
              <a:spcBef>
                <a:spcPts val="0"/>
              </a:spcBef>
              <a:spcAft>
                <a:spcPts val="200"/>
              </a:spcAft>
              <a:buClr>
                <a:schemeClr val="bg2"/>
              </a:buClr>
              <a:buSzPct val="90000"/>
              <a:buFont typeface="Arial" pitchFamily="34" charset="0"/>
              <a:buChar char="•"/>
            </a:pPr>
            <a:r>
              <a:rPr lang="en-US" sz="1400" dirty="0">
                <a:gradFill>
                  <a:gsLst>
                    <a:gs pos="0">
                      <a:schemeClr val="tx2"/>
                    </a:gs>
                    <a:gs pos="86000">
                      <a:schemeClr val="tx2"/>
                    </a:gs>
                  </a:gsLst>
                  <a:lin ang="5400000" scaled="0"/>
                </a:gradFill>
              </a:rPr>
              <a:t>Automatically deploy servers and keep them up to date</a:t>
            </a:r>
          </a:p>
          <a:p>
            <a:pPr marL="173038" lvl="1" indent="-173038">
              <a:lnSpc>
                <a:spcPct val="100000"/>
              </a:lnSpc>
              <a:spcBef>
                <a:spcPts val="0"/>
              </a:spcBef>
              <a:spcAft>
                <a:spcPts val="200"/>
              </a:spcAft>
              <a:buClr>
                <a:schemeClr val="bg2"/>
              </a:buClr>
              <a:buSzPct val="90000"/>
              <a:buFont typeface="Arial" pitchFamily="34" charset="0"/>
              <a:buChar char="•"/>
            </a:pPr>
            <a:r>
              <a:rPr lang="en-US" sz="1400" dirty="0">
                <a:gradFill>
                  <a:gsLst>
                    <a:gs pos="0">
                      <a:schemeClr val="tx2"/>
                    </a:gs>
                    <a:gs pos="86000">
                      <a:schemeClr val="tx2"/>
                    </a:gs>
                  </a:gsLst>
                  <a:lin ang="5400000" scaled="0"/>
                </a:gradFill>
              </a:rPr>
              <a:t>Proactively monitor the health of mission critical LOB Applications</a:t>
            </a:r>
          </a:p>
          <a:p>
            <a:pPr marL="173038" lvl="1" indent="-173038">
              <a:lnSpc>
                <a:spcPct val="100000"/>
              </a:lnSpc>
              <a:spcBef>
                <a:spcPts val="0"/>
              </a:spcBef>
              <a:spcAft>
                <a:spcPts val="200"/>
              </a:spcAft>
              <a:buClr>
                <a:schemeClr val="bg2"/>
              </a:buClr>
              <a:buSzPct val="90000"/>
              <a:buFont typeface="Arial" pitchFamily="34" charset="0"/>
              <a:buChar char="•"/>
            </a:pPr>
            <a:r>
              <a:rPr lang="en-US" sz="1400" dirty="0">
                <a:gradFill>
                  <a:gsLst>
                    <a:gs pos="0">
                      <a:schemeClr val="tx2"/>
                    </a:gs>
                    <a:gs pos="86000">
                      <a:schemeClr val="tx2"/>
                    </a:gs>
                  </a:gsLst>
                  <a:lin ang="5400000" scaled="0"/>
                </a:gradFill>
              </a:rPr>
              <a:t>Gather and report on the security data necessary to improve compliance</a:t>
            </a:r>
          </a:p>
          <a:p>
            <a:pPr marL="173038" lvl="1" indent="-173038">
              <a:lnSpc>
                <a:spcPct val="100000"/>
              </a:lnSpc>
              <a:spcBef>
                <a:spcPts val="0"/>
              </a:spcBef>
              <a:spcAft>
                <a:spcPts val="200"/>
              </a:spcAft>
              <a:buClr>
                <a:schemeClr val="bg2"/>
              </a:buClr>
              <a:buSzPct val="90000"/>
              <a:buFont typeface="Arial" pitchFamily="34" charset="0"/>
              <a:buChar char="•"/>
            </a:pPr>
            <a:r>
              <a:rPr lang="en-US" sz="1400" dirty="0">
                <a:gradFill>
                  <a:gsLst>
                    <a:gs pos="0">
                      <a:schemeClr val="tx2"/>
                    </a:gs>
                    <a:gs pos="86000">
                      <a:schemeClr val="tx2"/>
                    </a:gs>
                  </a:gsLst>
                  <a:lin ang="5400000" scaled="0"/>
                </a:gradFill>
              </a:rPr>
              <a:t>Backup, restore and recover your business critical Microsoft workloads</a:t>
            </a:r>
          </a:p>
          <a:p>
            <a:pPr marL="173038" lvl="1" indent="-173038">
              <a:lnSpc>
                <a:spcPct val="100000"/>
              </a:lnSpc>
              <a:spcBef>
                <a:spcPts val="0"/>
              </a:spcBef>
              <a:spcAft>
                <a:spcPts val="200"/>
              </a:spcAft>
              <a:buClr>
                <a:schemeClr val="bg2"/>
              </a:buClr>
              <a:buSzPct val="90000"/>
              <a:buFont typeface="Arial" pitchFamily="34" charset="0"/>
              <a:buChar char="•"/>
            </a:pPr>
            <a:r>
              <a:rPr lang="en-US" sz="1400" dirty="0">
                <a:gradFill>
                  <a:gsLst>
                    <a:gs pos="0">
                      <a:schemeClr val="tx2"/>
                    </a:gs>
                    <a:gs pos="86000">
                      <a:schemeClr val="tx2"/>
                    </a:gs>
                  </a:gsLst>
                  <a:lin ang="5400000" scaled="0"/>
                </a:gradFill>
              </a:rPr>
              <a:t>Integrated management of your physical and virtual </a:t>
            </a:r>
            <a:r>
              <a:rPr lang="en-US" sz="1400" dirty="0" smtClean="0">
                <a:gradFill>
                  <a:gsLst>
                    <a:gs pos="0">
                      <a:schemeClr val="tx2"/>
                    </a:gs>
                    <a:gs pos="86000">
                      <a:schemeClr val="tx2"/>
                    </a:gs>
                  </a:gsLst>
                  <a:lin ang="5400000" scaled="0"/>
                </a:gradFill>
              </a:rPr>
              <a:t>environment</a:t>
            </a:r>
            <a:endParaRPr lang="en-US" sz="1400" dirty="0">
              <a:gradFill>
                <a:gsLst>
                  <a:gs pos="0">
                    <a:schemeClr val="tx2"/>
                  </a:gs>
                  <a:gs pos="86000">
                    <a:schemeClr val="tx2"/>
                  </a:gs>
                </a:gsLst>
                <a:lin ang="5400000" scaled="0"/>
              </a:gradFill>
            </a:endParaRPr>
          </a:p>
        </p:txBody>
      </p:sp>
      <p:sp>
        <p:nvSpPr>
          <p:cNvPr id="51" name="TextBox 20490"/>
          <p:cNvSpPr txBox="1">
            <a:spLocks noChangeArrowheads="1"/>
          </p:cNvSpPr>
          <p:nvPr/>
        </p:nvSpPr>
        <p:spPr bwMode="auto">
          <a:xfrm>
            <a:off x="398463" y="2459288"/>
            <a:ext cx="2862696" cy="951835"/>
          </a:xfrm>
          <a:prstGeom prst="rect">
            <a:avLst/>
          </a:prstGeom>
          <a:noFill/>
          <a:ln w="9525">
            <a:noFill/>
            <a:miter lim="800000"/>
            <a:headEnd/>
            <a:tailEnd/>
          </a:ln>
        </p:spPr>
        <p:txBody>
          <a:bodyPr wrap="square" lIns="89190" tIns="44595" rIns="89190" bIns="44595">
            <a:spAutoFit/>
          </a:bodyPr>
          <a:lstStyle/>
          <a:p>
            <a:pPr marL="0" lvl="1">
              <a:buClr>
                <a:schemeClr val="bg2"/>
              </a:buClr>
              <a:buSzPct val="90000"/>
              <a:defRPr/>
            </a:pPr>
            <a:r>
              <a:rPr lang="en-US" sz="1400" b="1" dirty="0">
                <a:solidFill>
                  <a:schemeClr val="bg1"/>
                </a:solidFill>
              </a:rPr>
              <a:t>Control Costs</a:t>
            </a:r>
          </a:p>
          <a:p>
            <a:pPr marL="0" lvl="1">
              <a:buClr>
                <a:schemeClr val="bg2"/>
              </a:buClr>
              <a:buSzPct val="90000"/>
              <a:defRPr/>
            </a:pPr>
            <a:r>
              <a:rPr lang="en-US" sz="1400" dirty="0">
                <a:solidFill>
                  <a:schemeClr val="bg1"/>
                </a:solidFill>
              </a:rPr>
              <a:t>Simplify, automate and centralize IT operations to optimize resource utilization</a:t>
            </a:r>
          </a:p>
        </p:txBody>
      </p:sp>
      <p:sp>
        <p:nvSpPr>
          <p:cNvPr id="20" name="Slide Number Placeholder 3"/>
          <p:cNvSpPr>
            <a:spLocks noGrp="1"/>
          </p:cNvSpPr>
          <p:nvPr>
            <p:ph type="sldNum" sz="quarter" idx="4"/>
          </p:nvPr>
        </p:nvSpPr>
        <p:spPr>
          <a:xfrm>
            <a:off x="449909" y="6365985"/>
            <a:ext cx="242070" cy="199571"/>
          </a:xfrm>
        </p:spPr>
        <p:txBody>
          <a:bodyPr/>
          <a:lstStyle/>
          <a:p>
            <a:fld id="{02B51FD2-AF65-4559-B5BB-AE7FBFFEA02E}" type="slidenum">
              <a:rPr lang="en-US" smtClean="0">
                <a:latin typeface="Verdana" pitchFamily="34" charset="0"/>
                <a:cs typeface="Verdana" pitchFamily="34" charset="0"/>
              </a:rPr>
              <a:pPr/>
              <a:t>6</a:t>
            </a:fld>
            <a:r>
              <a:rPr lang="en-US" dirty="0" smtClean="0">
                <a:latin typeface="Verdana" pitchFamily="34" charset="0"/>
                <a:cs typeface="Verdana" pitchFamily="34" charset="0"/>
              </a:rPr>
              <a:t> |</a:t>
            </a:r>
            <a:endParaRPr lang="en-US" dirty="0">
              <a:latin typeface="Verdana" pitchFamily="34" charset="0"/>
              <a:cs typeface="Verdana" pitchFamily="34" charset="0"/>
            </a:endParaRPr>
          </a:p>
        </p:txBody>
      </p:sp>
      <p:sp>
        <p:nvSpPr>
          <p:cNvPr id="24" name="Footer Placeholder 4"/>
          <p:cNvSpPr>
            <a:spLocks noGrp="1"/>
          </p:cNvSpPr>
          <p:nvPr>
            <p:ph type="ftr" sz="quarter" idx="3"/>
          </p:nvPr>
        </p:nvSpPr>
        <p:spPr>
          <a:xfrm>
            <a:off x="694038" y="6364388"/>
            <a:ext cx="2895600" cy="201168"/>
          </a:xfrm>
        </p:spPr>
        <p:txBody>
          <a:bodyPr/>
          <a:lstStyle/>
          <a:p>
            <a:r>
              <a:rPr lang="en-US" dirty="0"/>
              <a:t>Selling the Strategic Roadmap for Dynamic Datacenter Services</a:t>
            </a:r>
          </a:p>
        </p:txBody>
      </p:sp>
    </p:spTree>
    <p:extLst>
      <p:ext uri="{BB962C8B-B14F-4D97-AF65-F5344CB8AC3E}">
        <p14:creationId xmlns:p14="http://schemas.microsoft.com/office/powerpoint/2010/main" val="1309609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0" y="1"/>
            <a:ext cx="9144000" cy="715963"/>
          </a:xfrm>
          <a:prstGeom prst="rect">
            <a:avLst/>
          </a:prstGeom>
        </p:spPr>
        <p:txBody>
          <a:bodyPr lIns="118872" tIns="59436" rIns="118872" bIns="59436"/>
          <a:lstStyle/>
          <a:p>
            <a:pPr fontAlgn="auto">
              <a:lnSpc>
                <a:spcPct val="100000"/>
              </a:lnSpc>
              <a:spcAft>
                <a:spcPts val="0"/>
              </a:spcAft>
              <a:defRPr/>
            </a:pPr>
            <a:endParaRPr lang="en-US" sz="3600" dirty="0">
              <a:solidFill>
                <a:schemeClr val="tx1"/>
              </a:solidFill>
              <a:latin typeface="+mj-lt"/>
              <a:ea typeface="+mj-ea"/>
              <a:cs typeface="+mj-cs"/>
            </a:endParaRPr>
          </a:p>
        </p:txBody>
      </p:sp>
      <p:sp>
        <p:nvSpPr>
          <p:cNvPr id="21507" name="Title 22"/>
          <p:cNvSpPr>
            <a:spLocks noGrp="1"/>
          </p:cNvSpPr>
          <p:nvPr>
            <p:ph type="title"/>
          </p:nvPr>
        </p:nvSpPr>
        <p:spPr/>
        <p:txBody>
          <a:bodyPr/>
          <a:lstStyle/>
          <a:p>
            <a:r>
              <a:rPr lang="en-US" smtClean="0"/>
              <a:t>Improved Win2008/2008R2 Server to Server Compression/Communications</a:t>
            </a:r>
            <a:endParaRPr lang="en-US" dirty="0"/>
          </a:p>
        </p:txBody>
      </p:sp>
      <p:pic>
        <p:nvPicPr>
          <p:cNvPr id="27" name="Picture 2" descr="D:\Aeshen\Templates\Sample Documents\New Graphics\Shapes and Graphics\Map Globe\map north america purple faded.png"/>
          <p:cNvPicPr>
            <a:picLocks noChangeAspect="1" noChangeArrowheads="1"/>
          </p:cNvPicPr>
          <p:nvPr/>
        </p:nvPicPr>
        <p:blipFill>
          <a:blip r:embed="rId3">
            <a:duotone>
              <a:schemeClr val="accent1">
                <a:shade val="45000"/>
                <a:satMod val="135000"/>
              </a:schemeClr>
              <a:prstClr val="white"/>
            </a:duotone>
          </a:blip>
          <a:srcRect/>
          <a:stretch>
            <a:fillRect/>
          </a:stretch>
        </p:blipFill>
        <p:spPr bwMode="auto">
          <a:xfrm>
            <a:off x="1903294" y="2929882"/>
            <a:ext cx="5852556" cy="2512128"/>
          </a:xfrm>
          <a:prstGeom prst="rect">
            <a:avLst/>
          </a:prstGeom>
          <a:noFill/>
          <a:ln>
            <a:noFill/>
          </a:ln>
          <a:effectLst>
            <a:outerShdw blurRad="50800" dist="38100" dir="2700000" algn="tl" rotWithShape="0">
              <a:srgbClr val="000000">
                <a:alpha val="39999"/>
              </a:srgbClr>
            </a:outerShdw>
          </a:effectLst>
          <a:extLst/>
        </p:spPr>
      </p:pic>
      <p:sp>
        <p:nvSpPr>
          <p:cNvPr id="28" name="Oval 27"/>
          <p:cNvSpPr/>
          <p:nvPr/>
        </p:nvSpPr>
        <p:spPr bwMode="auto">
          <a:xfrm>
            <a:off x="2409427" y="3561415"/>
            <a:ext cx="1381504" cy="1310795"/>
          </a:xfrm>
          <a:prstGeom prst="ellipse">
            <a:avLst/>
          </a:prstGeom>
          <a:solidFill>
            <a:schemeClr val="accent2">
              <a:alpha val="74000"/>
            </a:schemeClr>
          </a:solidFill>
          <a:ln w="12700" cap="flat" cmpd="sng" algn="ctr">
            <a:noFill/>
            <a:prstDash val="solid"/>
            <a:round/>
            <a:headEnd type="none" w="med" len="med"/>
            <a:tailEnd type="none" w="med" len="med"/>
          </a:ln>
          <a:effectLst/>
        </p:spPr>
        <p:txBody>
          <a:bodyPr vert="horz" wrap="square" lIns="68607" tIns="34304" rIns="68607" bIns="34304" numCol="1" rtlCol="0" anchor="ctr" anchorCtr="0" compatLnSpc="1">
            <a:prstTxWarp prst="textNoShape">
              <a:avLst/>
            </a:prstTxWarp>
          </a:bodyPr>
          <a:lstStyle/>
          <a:p>
            <a:pPr defTabSz="823051" fontAlgn="base">
              <a:spcBef>
                <a:spcPct val="0"/>
              </a:spcBef>
              <a:spcAft>
                <a:spcPct val="0"/>
              </a:spcAft>
            </a:pPr>
            <a:endParaRPr lang="en-US" kern="0" dirty="0">
              <a:solidFill>
                <a:schemeClr val="tx2"/>
              </a:solidFill>
              <a:cs typeface="Segoe UI" pitchFamily="34" charset="0"/>
            </a:endParaRPr>
          </a:p>
        </p:txBody>
      </p:sp>
      <p:sp>
        <p:nvSpPr>
          <p:cNvPr id="29" name="Oval 28"/>
          <p:cNvSpPr/>
          <p:nvPr/>
        </p:nvSpPr>
        <p:spPr bwMode="auto">
          <a:xfrm>
            <a:off x="5268174" y="3561415"/>
            <a:ext cx="1381504" cy="1310795"/>
          </a:xfrm>
          <a:prstGeom prst="ellipse">
            <a:avLst/>
          </a:prstGeom>
          <a:solidFill>
            <a:schemeClr val="accent2">
              <a:alpha val="74000"/>
            </a:schemeClr>
          </a:solidFill>
          <a:ln w="12700" cap="flat" cmpd="sng" algn="ctr">
            <a:noFill/>
            <a:prstDash val="solid"/>
            <a:round/>
            <a:headEnd type="none" w="med" len="med"/>
            <a:tailEnd type="none" w="med" len="med"/>
          </a:ln>
          <a:effectLst/>
        </p:spPr>
        <p:txBody>
          <a:bodyPr vert="horz" wrap="square" lIns="68607" tIns="34304" rIns="68607" bIns="34304" numCol="1" rtlCol="0" anchor="ctr" anchorCtr="0" compatLnSpc="1">
            <a:prstTxWarp prst="textNoShape">
              <a:avLst/>
            </a:prstTxWarp>
          </a:bodyPr>
          <a:lstStyle/>
          <a:p>
            <a:pPr defTabSz="823051" fontAlgn="base">
              <a:spcBef>
                <a:spcPct val="0"/>
              </a:spcBef>
              <a:spcAft>
                <a:spcPct val="0"/>
              </a:spcAft>
            </a:pPr>
            <a:endParaRPr lang="en-US" kern="0" dirty="0">
              <a:solidFill>
                <a:schemeClr val="tx2"/>
              </a:solidFill>
              <a:cs typeface="Segoe UI" pitchFamily="34" charset="0"/>
            </a:endParaRPr>
          </a:p>
        </p:txBody>
      </p:sp>
      <p:sp>
        <p:nvSpPr>
          <p:cNvPr id="30" name="Arc 29"/>
          <p:cNvSpPr/>
          <p:nvPr/>
        </p:nvSpPr>
        <p:spPr bwMode="auto">
          <a:xfrm rot="10800000">
            <a:off x="5465325" y="3462695"/>
            <a:ext cx="775037" cy="1609344"/>
          </a:xfrm>
          <a:prstGeom prst="arc">
            <a:avLst>
              <a:gd name="adj1" fmla="val 16813851"/>
              <a:gd name="adj2" fmla="val 4862915"/>
            </a:avLst>
          </a:prstGeom>
          <a:noFill/>
          <a:ln w="28575" cap="flat" cmpd="sng" algn="ctr">
            <a:solidFill>
              <a:schemeClr val="accent5">
                <a:lumMod val="50000"/>
                <a:alpha val="50000"/>
              </a:schemeClr>
            </a:solidFill>
            <a:prstDash val="solid"/>
            <a:round/>
            <a:headEnd type="none" w="med" len="med"/>
            <a:tailEnd type="none" w="med" len="med"/>
          </a:ln>
          <a:effectLst>
            <a:glow rad="63500">
              <a:schemeClr val="accent5">
                <a:lumMod val="20000"/>
                <a:lumOff val="80000"/>
                <a:alpha val="40000"/>
              </a:schemeClr>
            </a:glow>
            <a:outerShdw blurRad="63500" sx="102000" sy="102000" algn="ctr" rotWithShape="0">
              <a:prstClr val="black">
                <a:alpha val="40000"/>
              </a:prstClr>
            </a:outerShdw>
          </a:effectLst>
        </p:spPr>
        <p:txBody>
          <a:bodyPr lIns="68604" tIns="34302" rIns="68604" bIns="34302" anchor="ctr">
            <a:scene3d>
              <a:camera prst="orthographicFront"/>
              <a:lightRig rig="balanced" dir="t"/>
            </a:scene3d>
            <a:flatTx/>
          </a:bodyPr>
          <a:lstStyle/>
          <a:p>
            <a:pPr eaLnBrk="0" hangingPunct="0">
              <a:lnSpc>
                <a:spcPct val="85000"/>
              </a:lnSpc>
              <a:spcBef>
                <a:spcPct val="20000"/>
              </a:spcBef>
            </a:pPr>
            <a:endParaRPr lang="en-US" dirty="0">
              <a:solidFill>
                <a:schemeClr val="tx2"/>
              </a:solidFill>
            </a:endParaRPr>
          </a:p>
        </p:txBody>
      </p:sp>
      <p:sp>
        <p:nvSpPr>
          <p:cNvPr id="33" name="Straight Connector 32"/>
          <p:cNvSpPr>
            <a:spLocks noChangeShapeType="1"/>
          </p:cNvSpPr>
          <p:nvPr/>
        </p:nvSpPr>
        <p:spPr bwMode="auto">
          <a:xfrm flipH="1" flipV="1">
            <a:off x="3564759" y="4193103"/>
            <a:ext cx="1712327" cy="0"/>
          </a:xfrm>
          <a:prstGeom prst="line">
            <a:avLst/>
          </a:prstGeom>
          <a:noFill/>
          <a:ln w="38100" cap="rnd" algn="ctr">
            <a:solidFill>
              <a:schemeClr val="tx2">
                <a:lumMod val="75000"/>
              </a:schemeClr>
            </a:solidFill>
            <a:prstDash val="sysDot"/>
            <a:round/>
            <a:headEnd/>
            <a:tailEnd type="triangle" w="med" len="med"/>
          </a:ln>
          <a:effectLst>
            <a:outerShdw blurRad="50800" dist="38100" dir="2700000" algn="tl" rotWithShape="0">
              <a:srgbClr val="000000">
                <a:alpha val="39999"/>
              </a:srgbClr>
            </a:outerShdw>
          </a:effectLst>
          <a:extLst/>
        </p:spPr>
        <p:txBody>
          <a:bodyPr lIns="68604" tIns="34302" rIns="68604" bIns="34302"/>
          <a:lstStyle/>
          <a:p>
            <a:pPr>
              <a:defRPr/>
            </a:pPr>
            <a:endParaRPr lang="en-US">
              <a:solidFill>
                <a:schemeClr val="tx2"/>
              </a:solidFill>
            </a:endParaRPr>
          </a:p>
        </p:txBody>
      </p:sp>
      <p:sp>
        <p:nvSpPr>
          <p:cNvPr id="34" name="Straight Connector 33"/>
          <p:cNvSpPr>
            <a:spLocks noChangeShapeType="1"/>
          </p:cNvSpPr>
          <p:nvPr/>
        </p:nvSpPr>
        <p:spPr bwMode="auto">
          <a:xfrm flipV="1">
            <a:off x="3450459" y="4355774"/>
            <a:ext cx="1712327" cy="0"/>
          </a:xfrm>
          <a:prstGeom prst="line">
            <a:avLst/>
          </a:prstGeom>
          <a:noFill/>
          <a:ln w="38100" cap="rnd" algn="ctr">
            <a:solidFill>
              <a:schemeClr val="tx2">
                <a:lumMod val="75000"/>
              </a:schemeClr>
            </a:solidFill>
            <a:prstDash val="sysDot"/>
            <a:round/>
            <a:headEnd/>
            <a:tailEnd type="triangle" w="med" len="med"/>
          </a:ln>
          <a:effectLst>
            <a:outerShdw blurRad="50800" dist="38100" dir="2700000" algn="tl" rotWithShape="0">
              <a:srgbClr val="000000">
                <a:alpha val="39999"/>
              </a:srgbClr>
            </a:outerShdw>
          </a:effectLst>
          <a:extLst/>
        </p:spPr>
        <p:txBody>
          <a:bodyPr lIns="68604" tIns="34302" rIns="68604" bIns="34302"/>
          <a:lstStyle/>
          <a:p>
            <a:pPr>
              <a:defRPr/>
            </a:pPr>
            <a:endParaRPr lang="en-US">
              <a:solidFill>
                <a:schemeClr val="tx2"/>
              </a:solidFill>
            </a:endParaRPr>
          </a:p>
        </p:txBody>
      </p:sp>
      <p:sp>
        <p:nvSpPr>
          <p:cNvPr id="35" name="Arc 34"/>
          <p:cNvSpPr/>
          <p:nvPr/>
        </p:nvSpPr>
        <p:spPr bwMode="auto">
          <a:xfrm>
            <a:off x="2562092" y="3462695"/>
            <a:ext cx="775037" cy="1605832"/>
          </a:xfrm>
          <a:prstGeom prst="arc">
            <a:avLst>
              <a:gd name="adj1" fmla="val 16813851"/>
              <a:gd name="adj2" fmla="val 4862915"/>
            </a:avLst>
          </a:prstGeom>
          <a:noFill/>
          <a:ln w="28575" cap="flat" cmpd="sng" algn="ctr">
            <a:solidFill>
              <a:schemeClr val="accent5">
                <a:lumMod val="50000"/>
                <a:alpha val="50000"/>
              </a:schemeClr>
            </a:solidFill>
            <a:prstDash val="solid"/>
            <a:round/>
            <a:headEnd type="none" w="med" len="med"/>
            <a:tailEnd type="none" w="med" len="med"/>
          </a:ln>
          <a:effectLst>
            <a:glow rad="63500">
              <a:schemeClr val="accent5">
                <a:lumMod val="20000"/>
                <a:lumOff val="80000"/>
                <a:alpha val="40000"/>
              </a:schemeClr>
            </a:glow>
            <a:outerShdw blurRad="63500" sx="102000" sy="102000" algn="ctr" rotWithShape="0">
              <a:prstClr val="black">
                <a:alpha val="40000"/>
              </a:prstClr>
            </a:outerShdw>
          </a:effectLst>
        </p:spPr>
        <p:txBody>
          <a:bodyPr lIns="68604" tIns="34302" rIns="68604" bIns="34302" anchor="ctr">
            <a:scene3d>
              <a:camera prst="orthographicFront"/>
              <a:lightRig rig="balanced" dir="t"/>
            </a:scene3d>
            <a:flatTx/>
          </a:bodyPr>
          <a:lstStyle/>
          <a:p>
            <a:pPr eaLnBrk="0" hangingPunct="0">
              <a:lnSpc>
                <a:spcPct val="85000"/>
              </a:lnSpc>
              <a:spcBef>
                <a:spcPct val="20000"/>
              </a:spcBef>
              <a:defRPr/>
            </a:pPr>
            <a:endParaRPr lang="en-US" dirty="0">
              <a:solidFill>
                <a:schemeClr val="tx2"/>
              </a:solidFill>
              <a:latin typeface="+mn-lt"/>
            </a:endParaRPr>
          </a:p>
        </p:txBody>
      </p:sp>
      <p:pic>
        <p:nvPicPr>
          <p:cNvPr id="36" name="Picture 2" descr="D:\Aeshen\TechNet 2006\12-December\Msft-longhorn-papers\TDM Deck\Windows Illustration Icons\Server.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634548" y="3850719"/>
            <a:ext cx="500074" cy="536039"/>
          </a:xfrm>
          <a:prstGeom prst="rect">
            <a:avLst/>
          </a:prstGeom>
          <a:noFill/>
          <a:ln>
            <a:noFill/>
          </a:ln>
          <a:effectLst>
            <a:outerShdw blurRad="50800" dist="38100" dir="2700000" algn="tl" rotWithShape="0">
              <a:srgbClr val="000000">
                <a:alpha val="39999"/>
              </a:srgbClr>
            </a:outerShdw>
          </a:effectLst>
          <a:extLst/>
        </p:spPr>
      </p:pic>
      <p:pic>
        <p:nvPicPr>
          <p:cNvPr id="37" name="Picture 1" descr="D:\Aeshen\TechNet 2006\12-December\Msft-longhorn-papers\TDM Deck\Windows Illustration Icons\Computer.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535905" y="3918886"/>
            <a:ext cx="538779" cy="480267"/>
          </a:xfrm>
          <a:prstGeom prst="rect">
            <a:avLst/>
          </a:prstGeom>
          <a:noFill/>
          <a:ln>
            <a:noFill/>
          </a:ln>
          <a:effectLst>
            <a:outerShdw blurRad="50800" dist="38100" dir="2700000" algn="tl" rotWithShape="0">
              <a:srgbClr val="000000">
                <a:alpha val="39999"/>
              </a:srgbClr>
            </a:outerShdw>
          </a:effectLst>
          <a:extLst/>
        </p:spPr>
      </p:pic>
      <p:sp>
        <p:nvSpPr>
          <p:cNvPr id="38" name="Arc 37"/>
          <p:cNvSpPr/>
          <p:nvPr/>
        </p:nvSpPr>
        <p:spPr bwMode="auto">
          <a:xfrm rot="16200000">
            <a:off x="4227886" y="3103297"/>
            <a:ext cx="683539" cy="2146580"/>
          </a:xfrm>
          <a:prstGeom prst="arc">
            <a:avLst>
              <a:gd name="adj1" fmla="val 17062574"/>
              <a:gd name="adj2" fmla="val 4402144"/>
            </a:avLst>
          </a:prstGeom>
          <a:noFill/>
          <a:ln w="28575" cap="flat" cmpd="sng" algn="ctr">
            <a:solidFill>
              <a:schemeClr val="accent5">
                <a:lumMod val="50000"/>
                <a:alpha val="50000"/>
              </a:schemeClr>
            </a:solidFill>
            <a:prstDash val="solid"/>
            <a:round/>
            <a:headEnd type="none" w="med" len="med"/>
            <a:tailEnd type="none" w="med" len="med"/>
          </a:ln>
          <a:effectLst>
            <a:glow rad="63500">
              <a:schemeClr val="accent5">
                <a:lumMod val="20000"/>
                <a:lumOff val="80000"/>
                <a:alpha val="40000"/>
              </a:schemeClr>
            </a:glow>
            <a:outerShdw blurRad="63500" sx="102000" sy="102000" algn="ctr" rotWithShape="0">
              <a:prstClr val="black">
                <a:alpha val="40000"/>
              </a:prstClr>
            </a:outerShdw>
          </a:effectLst>
        </p:spPr>
        <p:txBody>
          <a:bodyPr lIns="68604" tIns="34302" rIns="68604" bIns="34302" anchor="ctr">
            <a:scene3d>
              <a:camera prst="orthographicFront"/>
              <a:lightRig rig="balanced" dir="t"/>
            </a:scene3d>
            <a:flatTx/>
          </a:bodyPr>
          <a:lstStyle/>
          <a:p>
            <a:pPr eaLnBrk="0" hangingPunct="0">
              <a:lnSpc>
                <a:spcPct val="85000"/>
              </a:lnSpc>
              <a:spcBef>
                <a:spcPct val="20000"/>
              </a:spcBef>
            </a:pPr>
            <a:endParaRPr lang="en-US" dirty="0">
              <a:solidFill>
                <a:schemeClr val="tx2"/>
              </a:solidFill>
            </a:endParaRPr>
          </a:p>
        </p:txBody>
      </p:sp>
      <p:pic>
        <p:nvPicPr>
          <p:cNvPr id="39" name="Picture 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986744" y="3960225"/>
            <a:ext cx="632454" cy="64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72864" y="4024029"/>
            <a:ext cx="632454" cy="64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AutoShape 33"/>
          <p:cNvSpPr>
            <a:spLocks noChangeArrowheads="1"/>
          </p:cNvSpPr>
          <p:nvPr/>
        </p:nvSpPr>
        <p:spPr bwMode="invGray">
          <a:xfrm>
            <a:off x="5171280" y="5068527"/>
            <a:ext cx="1575292" cy="485266"/>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wrap="square" lIns="68604" tIns="34302" rIns="68604" bIns="34302" anchor="ctr">
            <a:spAutoFit/>
          </a:bodyPr>
          <a:lstStyle/>
          <a:p>
            <a:pPr algn="ctr"/>
            <a:r>
              <a:rPr lang="en-US" sz="1200" dirty="0">
                <a:solidFill>
                  <a:schemeClr val="tx2"/>
                </a:solidFill>
              </a:rPr>
              <a:t>Windows Server </a:t>
            </a:r>
            <a:r>
              <a:rPr lang="en-US" sz="1200" dirty="0" smtClean="0">
                <a:solidFill>
                  <a:schemeClr val="tx2"/>
                </a:solidFill>
              </a:rPr>
              <a:t>2008/2008R2</a:t>
            </a:r>
            <a:endParaRPr lang="en-US" sz="1200" dirty="0">
              <a:solidFill>
                <a:schemeClr val="tx2"/>
              </a:solidFill>
            </a:endParaRPr>
          </a:p>
        </p:txBody>
      </p:sp>
      <p:sp>
        <p:nvSpPr>
          <p:cNvPr id="42" name="AutoShape 33"/>
          <p:cNvSpPr>
            <a:spLocks noChangeArrowheads="1"/>
          </p:cNvSpPr>
          <p:nvPr/>
        </p:nvSpPr>
        <p:spPr bwMode="invGray">
          <a:xfrm>
            <a:off x="2362132" y="5068528"/>
            <a:ext cx="1476094" cy="485266"/>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round/>
                <a:headEnd/>
                <a:tailEnd/>
              </a14:hiddenLine>
            </a:ext>
          </a:extLst>
        </p:spPr>
        <p:txBody>
          <a:bodyPr wrap="square" lIns="68604" tIns="34302" rIns="68604" bIns="34302" anchor="ctr">
            <a:spAutoFit/>
          </a:bodyPr>
          <a:lstStyle/>
          <a:p>
            <a:pPr algn="ctr"/>
            <a:r>
              <a:rPr lang="en-US" sz="1200" dirty="0">
                <a:solidFill>
                  <a:schemeClr val="tx2"/>
                </a:solidFill>
              </a:rPr>
              <a:t>Windows Server </a:t>
            </a:r>
            <a:r>
              <a:rPr lang="en-US" sz="1200" dirty="0" smtClean="0">
                <a:solidFill>
                  <a:schemeClr val="tx2"/>
                </a:solidFill>
              </a:rPr>
              <a:t>2008/2008R2</a:t>
            </a:r>
            <a:endParaRPr lang="en-US" sz="1200" dirty="0">
              <a:solidFill>
                <a:schemeClr val="tx2"/>
              </a:solidFill>
            </a:endParaRPr>
          </a:p>
        </p:txBody>
      </p:sp>
      <p:grpSp>
        <p:nvGrpSpPr>
          <p:cNvPr id="3" name="Group 2"/>
          <p:cNvGrpSpPr/>
          <p:nvPr/>
        </p:nvGrpSpPr>
        <p:grpSpPr>
          <a:xfrm>
            <a:off x="0" y="5895974"/>
            <a:ext cx="9144000" cy="962025"/>
            <a:chOff x="0" y="5781040"/>
            <a:chExt cx="9144000" cy="1076960"/>
          </a:xfrm>
        </p:grpSpPr>
        <p:sp>
          <p:nvSpPr>
            <p:cNvPr id="25" name="Rectangle 24"/>
            <p:cNvSpPr/>
            <p:nvPr/>
          </p:nvSpPr>
          <p:spPr bwMode="auto">
            <a:xfrm>
              <a:off x="0" y="5781040"/>
              <a:ext cx="9144000" cy="1076960"/>
            </a:xfrm>
            <a:prstGeom prst="rect">
              <a:avLst/>
            </a:prstGeom>
            <a:solidFill>
              <a:schemeClr val="bg1"/>
            </a:solidFill>
          </p:spPr>
          <p:txBody>
            <a:bodyPr wrap="square" lIns="137215" tIns="68607" rIns="68607" bIns="68607" anchor="ctr" anchorCtr="0">
              <a:noAutofit/>
            </a:bodyPr>
            <a:lstStyle/>
            <a:p>
              <a:pPr>
                <a:lnSpc>
                  <a:spcPct val="90000"/>
                </a:lnSpc>
                <a:spcBef>
                  <a:spcPct val="20000"/>
                </a:spcBef>
              </a:pPr>
              <a:endParaRPr lang="en-US" sz="1600" b="1" dirty="0">
                <a:solidFill>
                  <a:schemeClr val="bg1"/>
                </a:solidFill>
                <a:ea typeface="ＭＳ Ｐゴシック" pitchFamily="-65" charset="-128"/>
              </a:endParaRPr>
            </a:p>
          </p:txBody>
        </p:sp>
        <p:sp>
          <p:nvSpPr>
            <p:cNvPr id="24" name="Rectangle 23"/>
            <p:cNvSpPr/>
            <p:nvPr/>
          </p:nvSpPr>
          <p:spPr bwMode="auto">
            <a:xfrm>
              <a:off x="0" y="5781040"/>
              <a:ext cx="9144000" cy="1076960"/>
            </a:xfrm>
            <a:prstGeom prst="rect">
              <a:avLst/>
            </a:prstGeom>
            <a:gradFill>
              <a:gsLst>
                <a:gs pos="0">
                  <a:schemeClr val="accent2">
                    <a:alpha val="95000"/>
                  </a:schemeClr>
                </a:gs>
                <a:gs pos="100000">
                  <a:schemeClr val="accent1">
                    <a:alpha val="85000"/>
                  </a:schemeClr>
                </a:gs>
              </a:gsLst>
              <a:lin ang="0" scaled="1"/>
            </a:gradFill>
          </p:spPr>
          <p:txBody>
            <a:bodyPr wrap="square" lIns="137215" tIns="68607" rIns="68607" bIns="68607" anchor="ctr" anchorCtr="0">
              <a:noAutofit/>
            </a:bodyPr>
            <a:lstStyle/>
            <a:p>
              <a:pPr>
                <a:lnSpc>
                  <a:spcPct val="90000"/>
                </a:lnSpc>
                <a:spcBef>
                  <a:spcPct val="20000"/>
                </a:spcBef>
              </a:pPr>
              <a:endParaRPr lang="en-US" sz="1600" b="1" dirty="0">
                <a:solidFill>
                  <a:schemeClr val="bg1"/>
                </a:solidFill>
                <a:ea typeface="ＭＳ Ｐゴシック" pitchFamily="-65" charset="-128"/>
              </a:endParaRPr>
            </a:p>
          </p:txBody>
        </p:sp>
      </p:grpSp>
      <p:sp>
        <p:nvSpPr>
          <p:cNvPr id="63" name="Content Placeholder 4"/>
          <p:cNvSpPr txBox="1">
            <a:spLocks/>
          </p:cNvSpPr>
          <p:nvPr/>
        </p:nvSpPr>
        <p:spPr bwMode="auto">
          <a:xfrm>
            <a:off x="457839" y="6008688"/>
            <a:ext cx="7343414" cy="8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eaLnBrk="0" hangingPunct="0">
              <a:defRPr sz="3200">
                <a:solidFill>
                  <a:schemeClr val="tx2"/>
                </a:solidFill>
                <a:latin typeface="Tahoma" pitchFamily="34" charset="0"/>
              </a:defRPr>
            </a:lvl1pPr>
            <a:lvl2pPr marL="742950" indent="-285750" eaLnBrk="0" hangingPunct="0">
              <a:defRPr sz="3200">
                <a:solidFill>
                  <a:schemeClr val="tx2"/>
                </a:solidFill>
                <a:latin typeface="Tahoma" pitchFamily="34" charset="0"/>
              </a:defRPr>
            </a:lvl2pPr>
            <a:lvl3pPr marL="1143000" indent="-228600" eaLnBrk="0" hangingPunct="0">
              <a:defRPr sz="3200">
                <a:solidFill>
                  <a:schemeClr val="tx2"/>
                </a:solidFill>
                <a:latin typeface="Tahoma" pitchFamily="34" charset="0"/>
              </a:defRPr>
            </a:lvl3pPr>
            <a:lvl4pPr marL="1600200" indent="-228600" eaLnBrk="0" hangingPunct="0">
              <a:defRPr sz="3200">
                <a:solidFill>
                  <a:schemeClr val="tx2"/>
                </a:solidFill>
                <a:latin typeface="Tahoma" pitchFamily="34" charset="0"/>
              </a:defRPr>
            </a:lvl4pPr>
            <a:lvl5pPr marL="2057400" indent="-228600" eaLnBrk="0" hangingPunct="0">
              <a:defRPr sz="3200">
                <a:solidFill>
                  <a:schemeClr val="tx2"/>
                </a:solidFill>
                <a:latin typeface="Tahoma" pitchFamily="34" charset="0"/>
              </a:defRPr>
            </a:lvl5pPr>
            <a:lvl6pPr marL="2514600" indent="-228600" algn="ctr"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eaLnBrk="0" fontAlgn="base" hangingPunct="0">
              <a:lnSpc>
                <a:spcPct val="80000"/>
              </a:lnSpc>
              <a:spcBef>
                <a:spcPct val="0"/>
              </a:spcBef>
              <a:spcAft>
                <a:spcPct val="0"/>
              </a:spcAft>
              <a:defRPr sz="3200">
                <a:solidFill>
                  <a:schemeClr val="tx2"/>
                </a:solidFill>
                <a:latin typeface="Tahoma" pitchFamily="34" charset="0"/>
              </a:defRPr>
            </a:lvl9pPr>
          </a:lstStyle>
          <a:p>
            <a:pPr marL="173038" lvl="1" indent="-173038" eaLnBrk="1" hangingPunct="1">
              <a:buClr>
                <a:schemeClr val="bg1"/>
              </a:buClr>
              <a:buSzPct val="90000"/>
              <a:buFont typeface="Arial" pitchFamily="34" charset="0"/>
              <a:buChar char="•"/>
            </a:pPr>
            <a:r>
              <a:rPr lang="en-US" sz="1400" dirty="0">
                <a:solidFill>
                  <a:schemeClr val="bg1"/>
                </a:solidFill>
                <a:latin typeface="+mn-lt"/>
              </a:rPr>
              <a:t>Fundamental changes to optimize </a:t>
            </a:r>
            <a:r>
              <a:rPr lang="en-US" sz="1400" dirty="0" smtClean="0">
                <a:solidFill>
                  <a:schemeClr val="bg1"/>
                </a:solidFill>
                <a:latin typeface="+mn-lt"/>
              </a:rPr>
              <a:t>end-to-end </a:t>
            </a:r>
            <a:r>
              <a:rPr lang="en-US" sz="1400" dirty="0">
                <a:solidFill>
                  <a:schemeClr val="bg1"/>
                </a:solidFill>
                <a:latin typeface="+mn-lt"/>
              </a:rPr>
              <a:t>communications</a:t>
            </a:r>
          </a:p>
          <a:p>
            <a:pPr marL="173038" lvl="1" indent="-173038" eaLnBrk="1" hangingPunct="1">
              <a:buClr>
                <a:schemeClr val="bg1"/>
              </a:buClr>
              <a:buSzPct val="90000"/>
              <a:buFont typeface="Arial" pitchFamily="34" charset="0"/>
              <a:buChar char="•"/>
            </a:pPr>
            <a:r>
              <a:rPr lang="en-US" sz="1400" dirty="0">
                <a:solidFill>
                  <a:schemeClr val="bg1"/>
                </a:solidFill>
                <a:latin typeface="+mn-lt"/>
              </a:rPr>
              <a:t>20-40 times faster communication</a:t>
            </a:r>
          </a:p>
          <a:p>
            <a:pPr marL="173038" lvl="1" indent="-173038" eaLnBrk="1" hangingPunct="1">
              <a:buClr>
                <a:schemeClr val="bg1"/>
              </a:buClr>
              <a:buSzPct val="90000"/>
              <a:buFont typeface="Arial" pitchFamily="34" charset="0"/>
              <a:buChar char="•"/>
            </a:pPr>
            <a:r>
              <a:rPr lang="en-US" sz="1400" dirty="0">
                <a:solidFill>
                  <a:schemeClr val="bg1"/>
                </a:solidFill>
                <a:latin typeface="+mn-lt"/>
              </a:rPr>
              <a:t>Elimination of third-party WAN accelerator appliances </a:t>
            </a:r>
          </a:p>
        </p:txBody>
      </p:sp>
      <p:sp>
        <p:nvSpPr>
          <p:cNvPr id="4" name="Rectangle 3"/>
          <p:cNvSpPr/>
          <p:nvPr/>
        </p:nvSpPr>
        <p:spPr>
          <a:xfrm>
            <a:off x="6694488" y="4096365"/>
            <a:ext cx="881973" cy="369332"/>
          </a:xfrm>
          <a:prstGeom prst="rect">
            <a:avLst/>
          </a:prstGeom>
        </p:spPr>
        <p:txBody>
          <a:bodyPr wrap="none">
            <a:spAutoFit/>
          </a:bodyPr>
          <a:lstStyle/>
          <a:p>
            <a:pPr algn="ctr" defTabSz="685848" fontAlgn="base">
              <a:spcBef>
                <a:spcPct val="0"/>
              </a:spcBef>
              <a:spcAft>
                <a:spcPct val="0"/>
              </a:spcAft>
            </a:pPr>
            <a:r>
              <a:rPr lang="en-US" dirty="0">
                <a:solidFill>
                  <a:schemeClr val="tx2"/>
                </a:solidFill>
              </a:rPr>
              <a:t>Branch</a:t>
            </a:r>
          </a:p>
        </p:txBody>
      </p:sp>
      <p:sp>
        <p:nvSpPr>
          <p:cNvPr id="5" name="Rectangle 4"/>
          <p:cNvSpPr/>
          <p:nvPr/>
        </p:nvSpPr>
        <p:spPr>
          <a:xfrm>
            <a:off x="1795156" y="4096365"/>
            <a:ext cx="614271" cy="369332"/>
          </a:xfrm>
          <a:prstGeom prst="rect">
            <a:avLst/>
          </a:prstGeom>
        </p:spPr>
        <p:txBody>
          <a:bodyPr wrap="none">
            <a:spAutoFit/>
          </a:bodyPr>
          <a:lstStyle/>
          <a:p>
            <a:pPr algn="ctr" defTabSz="685848" fontAlgn="base">
              <a:spcBef>
                <a:spcPct val="0"/>
              </a:spcBef>
              <a:spcAft>
                <a:spcPct val="0"/>
              </a:spcAft>
            </a:pPr>
            <a:r>
              <a:rPr lang="en-US" dirty="0">
                <a:solidFill>
                  <a:schemeClr val="tx2"/>
                </a:solidFill>
              </a:rPr>
              <a:t>Hub</a:t>
            </a:r>
          </a:p>
        </p:txBody>
      </p:sp>
      <p:sp>
        <p:nvSpPr>
          <p:cNvPr id="7" name="AutoShape 316"/>
          <p:cNvSpPr>
            <a:spLocks noChangeAspect="1" noChangeArrowheads="1" noTextEdit="1"/>
          </p:cNvSpPr>
          <p:nvPr/>
        </p:nvSpPr>
        <p:spPr bwMode="auto">
          <a:xfrm>
            <a:off x="2610827" y="1536701"/>
            <a:ext cx="4291013" cy="127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
        <p:nvSpPr>
          <p:cNvPr id="8" name="Rectangle 318"/>
          <p:cNvSpPr>
            <a:spLocks noChangeArrowheads="1"/>
          </p:cNvSpPr>
          <p:nvPr/>
        </p:nvSpPr>
        <p:spPr bwMode="auto">
          <a:xfrm>
            <a:off x="2634640" y="1524001"/>
            <a:ext cx="4243388" cy="1371599"/>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
        <p:nvSpPr>
          <p:cNvPr id="9" name="Rectangle 319"/>
          <p:cNvSpPr>
            <a:spLocks noChangeArrowheads="1"/>
          </p:cNvSpPr>
          <p:nvPr/>
        </p:nvSpPr>
        <p:spPr bwMode="auto">
          <a:xfrm>
            <a:off x="4538052" y="1582738"/>
            <a:ext cx="2193925" cy="925512"/>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
        <p:nvSpPr>
          <p:cNvPr id="10" name="Freeform 320"/>
          <p:cNvSpPr>
            <a:spLocks noEditPoints="1"/>
          </p:cNvSpPr>
          <p:nvPr/>
        </p:nvSpPr>
        <p:spPr bwMode="auto">
          <a:xfrm>
            <a:off x="4974615" y="1579563"/>
            <a:ext cx="1762125" cy="931862"/>
          </a:xfrm>
          <a:custGeom>
            <a:avLst/>
            <a:gdLst>
              <a:gd name="T0" fmla="*/ 3 w 1110"/>
              <a:gd name="T1" fmla="*/ 0 h 587"/>
              <a:gd name="T2" fmla="*/ 3 w 1110"/>
              <a:gd name="T3" fmla="*/ 587 h 587"/>
              <a:gd name="T4" fmla="*/ 0 w 1110"/>
              <a:gd name="T5" fmla="*/ 587 h 587"/>
              <a:gd name="T6" fmla="*/ 0 w 1110"/>
              <a:gd name="T7" fmla="*/ 0 h 587"/>
              <a:gd name="T8" fmla="*/ 3 w 1110"/>
              <a:gd name="T9" fmla="*/ 0 h 587"/>
              <a:gd name="T10" fmla="*/ 278 w 1110"/>
              <a:gd name="T11" fmla="*/ 0 h 587"/>
              <a:gd name="T12" fmla="*/ 278 w 1110"/>
              <a:gd name="T13" fmla="*/ 587 h 587"/>
              <a:gd name="T14" fmla="*/ 275 w 1110"/>
              <a:gd name="T15" fmla="*/ 587 h 587"/>
              <a:gd name="T16" fmla="*/ 275 w 1110"/>
              <a:gd name="T17" fmla="*/ 0 h 587"/>
              <a:gd name="T18" fmla="*/ 278 w 1110"/>
              <a:gd name="T19" fmla="*/ 0 h 587"/>
              <a:gd name="T20" fmla="*/ 557 w 1110"/>
              <a:gd name="T21" fmla="*/ 0 h 587"/>
              <a:gd name="T22" fmla="*/ 557 w 1110"/>
              <a:gd name="T23" fmla="*/ 587 h 587"/>
              <a:gd name="T24" fmla="*/ 554 w 1110"/>
              <a:gd name="T25" fmla="*/ 587 h 587"/>
              <a:gd name="T26" fmla="*/ 554 w 1110"/>
              <a:gd name="T27" fmla="*/ 0 h 587"/>
              <a:gd name="T28" fmla="*/ 557 w 1110"/>
              <a:gd name="T29" fmla="*/ 0 h 587"/>
              <a:gd name="T30" fmla="*/ 832 w 1110"/>
              <a:gd name="T31" fmla="*/ 0 h 587"/>
              <a:gd name="T32" fmla="*/ 832 w 1110"/>
              <a:gd name="T33" fmla="*/ 587 h 587"/>
              <a:gd name="T34" fmla="*/ 829 w 1110"/>
              <a:gd name="T35" fmla="*/ 587 h 587"/>
              <a:gd name="T36" fmla="*/ 829 w 1110"/>
              <a:gd name="T37" fmla="*/ 0 h 587"/>
              <a:gd name="T38" fmla="*/ 832 w 1110"/>
              <a:gd name="T39" fmla="*/ 0 h 587"/>
              <a:gd name="T40" fmla="*/ 1110 w 1110"/>
              <a:gd name="T41" fmla="*/ 0 h 587"/>
              <a:gd name="T42" fmla="*/ 1110 w 1110"/>
              <a:gd name="T43" fmla="*/ 587 h 587"/>
              <a:gd name="T44" fmla="*/ 1107 w 1110"/>
              <a:gd name="T45" fmla="*/ 587 h 587"/>
              <a:gd name="T46" fmla="*/ 1107 w 1110"/>
              <a:gd name="T47" fmla="*/ 0 h 587"/>
              <a:gd name="T48" fmla="*/ 1110 w 1110"/>
              <a:gd name="T49"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10" h="587">
                <a:moveTo>
                  <a:pt x="3" y="0"/>
                </a:moveTo>
                <a:lnTo>
                  <a:pt x="3" y="587"/>
                </a:lnTo>
                <a:lnTo>
                  <a:pt x="0" y="587"/>
                </a:lnTo>
                <a:lnTo>
                  <a:pt x="0" y="0"/>
                </a:lnTo>
                <a:lnTo>
                  <a:pt x="3" y="0"/>
                </a:lnTo>
                <a:close/>
                <a:moveTo>
                  <a:pt x="278" y="0"/>
                </a:moveTo>
                <a:lnTo>
                  <a:pt x="278" y="587"/>
                </a:lnTo>
                <a:lnTo>
                  <a:pt x="275" y="587"/>
                </a:lnTo>
                <a:lnTo>
                  <a:pt x="275" y="0"/>
                </a:lnTo>
                <a:lnTo>
                  <a:pt x="278" y="0"/>
                </a:lnTo>
                <a:close/>
                <a:moveTo>
                  <a:pt x="557" y="0"/>
                </a:moveTo>
                <a:lnTo>
                  <a:pt x="557" y="587"/>
                </a:lnTo>
                <a:lnTo>
                  <a:pt x="554" y="587"/>
                </a:lnTo>
                <a:lnTo>
                  <a:pt x="554" y="0"/>
                </a:lnTo>
                <a:lnTo>
                  <a:pt x="557" y="0"/>
                </a:lnTo>
                <a:close/>
                <a:moveTo>
                  <a:pt x="832" y="0"/>
                </a:moveTo>
                <a:lnTo>
                  <a:pt x="832" y="587"/>
                </a:lnTo>
                <a:lnTo>
                  <a:pt x="829" y="587"/>
                </a:lnTo>
                <a:lnTo>
                  <a:pt x="829" y="0"/>
                </a:lnTo>
                <a:lnTo>
                  <a:pt x="832" y="0"/>
                </a:lnTo>
                <a:close/>
                <a:moveTo>
                  <a:pt x="1110" y="0"/>
                </a:moveTo>
                <a:lnTo>
                  <a:pt x="1110" y="587"/>
                </a:lnTo>
                <a:lnTo>
                  <a:pt x="1107" y="587"/>
                </a:lnTo>
                <a:lnTo>
                  <a:pt x="1107" y="0"/>
                </a:lnTo>
                <a:lnTo>
                  <a:pt x="1110" y="0"/>
                </a:lnTo>
                <a:close/>
              </a:path>
            </a:pathLst>
          </a:custGeom>
          <a:solidFill>
            <a:srgbClr val="868686"/>
          </a:solidFill>
          <a:ln w="3"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
        <p:nvSpPr>
          <p:cNvPr id="11" name="Rectangle 353"/>
          <p:cNvSpPr>
            <a:spLocks noChangeArrowheads="1"/>
          </p:cNvSpPr>
          <p:nvPr/>
        </p:nvSpPr>
        <p:spPr bwMode="auto">
          <a:xfrm>
            <a:off x="4534877" y="2508251"/>
            <a:ext cx="2200275" cy="6350"/>
          </a:xfrm>
          <a:prstGeom prst="rect">
            <a:avLst/>
          </a:prstGeom>
          <a:solidFill>
            <a:srgbClr val="868686"/>
          </a:solidFill>
          <a:ln w="3"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354"/>
          <p:cNvSpPr>
            <a:spLocks noEditPoints="1"/>
          </p:cNvSpPr>
          <p:nvPr/>
        </p:nvSpPr>
        <p:spPr bwMode="auto">
          <a:xfrm>
            <a:off x="4533290" y="2511426"/>
            <a:ext cx="2203450" cy="26987"/>
          </a:xfrm>
          <a:custGeom>
            <a:avLst/>
            <a:gdLst>
              <a:gd name="T0" fmla="*/ 3 w 1388"/>
              <a:gd name="T1" fmla="*/ 0 h 17"/>
              <a:gd name="T2" fmla="*/ 3 w 1388"/>
              <a:gd name="T3" fmla="*/ 17 h 17"/>
              <a:gd name="T4" fmla="*/ 0 w 1388"/>
              <a:gd name="T5" fmla="*/ 17 h 17"/>
              <a:gd name="T6" fmla="*/ 0 w 1388"/>
              <a:gd name="T7" fmla="*/ 0 h 17"/>
              <a:gd name="T8" fmla="*/ 3 w 1388"/>
              <a:gd name="T9" fmla="*/ 0 h 17"/>
              <a:gd name="T10" fmla="*/ 281 w 1388"/>
              <a:gd name="T11" fmla="*/ 0 h 17"/>
              <a:gd name="T12" fmla="*/ 281 w 1388"/>
              <a:gd name="T13" fmla="*/ 17 h 17"/>
              <a:gd name="T14" fmla="*/ 278 w 1388"/>
              <a:gd name="T15" fmla="*/ 17 h 17"/>
              <a:gd name="T16" fmla="*/ 278 w 1388"/>
              <a:gd name="T17" fmla="*/ 0 h 17"/>
              <a:gd name="T18" fmla="*/ 281 w 1388"/>
              <a:gd name="T19" fmla="*/ 0 h 17"/>
              <a:gd name="T20" fmla="*/ 556 w 1388"/>
              <a:gd name="T21" fmla="*/ 0 h 17"/>
              <a:gd name="T22" fmla="*/ 556 w 1388"/>
              <a:gd name="T23" fmla="*/ 17 h 17"/>
              <a:gd name="T24" fmla="*/ 553 w 1388"/>
              <a:gd name="T25" fmla="*/ 17 h 17"/>
              <a:gd name="T26" fmla="*/ 553 w 1388"/>
              <a:gd name="T27" fmla="*/ 0 h 17"/>
              <a:gd name="T28" fmla="*/ 556 w 1388"/>
              <a:gd name="T29" fmla="*/ 0 h 17"/>
              <a:gd name="T30" fmla="*/ 835 w 1388"/>
              <a:gd name="T31" fmla="*/ 0 h 17"/>
              <a:gd name="T32" fmla="*/ 835 w 1388"/>
              <a:gd name="T33" fmla="*/ 17 h 17"/>
              <a:gd name="T34" fmla="*/ 832 w 1388"/>
              <a:gd name="T35" fmla="*/ 17 h 17"/>
              <a:gd name="T36" fmla="*/ 832 w 1388"/>
              <a:gd name="T37" fmla="*/ 0 h 17"/>
              <a:gd name="T38" fmla="*/ 835 w 1388"/>
              <a:gd name="T39" fmla="*/ 0 h 17"/>
              <a:gd name="T40" fmla="*/ 1110 w 1388"/>
              <a:gd name="T41" fmla="*/ 0 h 17"/>
              <a:gd name="T42" fmla="*/ 1110 w 1388"/>
              <a:gd name="T43" fmla="*/ 17 h 17"/>
              <a:gd name="T44" fmla="*/ 1107 w 1388"/>
              <a:gd name="T45" fmla="*/ 17 h 17"/>
              <a:gd name="T46" fmla="*/ 1107 w 1388"/>
              <a:gd name="T47" fmla="*/ 0 h 17"/>
              <a:gd name="T48" fmla="*/ 1110 w 1388"/>
              <a:gd name="T49" fmla="*/ 0 h 17"/>
              <a:gd name="T50" fmla="*/ 1388 w 1388"/>
              <a:gd name="T51" fmla="*/ 0 h 17"/>
              <a:gd name="T52" fmla="*/ 1388 w 1388"/>
              <a:gd name="T53" fmla="*/ 17 h 17"/>
              <a:gd name="T54" fmla="*/ 1385 w 1388"/>
              <a:gd name="T55" fmla="*/ 17 h 17"/>
              <a:gd name="T56" fmla="*/ 1385 w 1388"/>
              <a:gd name="T57" fmla="*/ 0 h 17"/>
              <a:gd name="T58" fmla="*/ 1388 w 1388"/>
              <a:gd name="T5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88" h="17">
                <a:moveTo>
                  <a:pt x="3" y="0"/>
                </a:moveTo>
                <a:lnTo>
                  <a:pt x="3" y="17"/>
                </a:lnTo>
                <a:lnTo>
                  <a:pt x="0" y="17"/>
                </a:lnTo>
                <a:lnTo>
                  <a:pt x="0" y="0"/>
                </a:lnTo>
                <a:lnTo>
                  <a:pt x="3" y="0"/>
                </a:lnTo>
                <a:close/>
                <a:moveTo>
                  <a:pt x="281" y="0"/>
                </a:moveTo>
                <a:lnTo>
                  <a:pt x="281" y="17"/>
                </a:lnTo>
                <a:lnTo>
                  <a:pt x="278" y="17"/>
                </a:lnTo>
                <a:lnTo>
                  <a:pt x="278" y="0"/>
                </a:lnTo>
                <a:lnTo>
                  <a:pt x="281" y="0"/>
                </a:lnTo>
                <a:close/>
                <a:moveTo>
                  <a:pt x="556" y="0"/>
                </a:moveTo>
                <a:lnTo>
                  <a:pt x="556" y="17"/>
                </a:lnTo>
                <a:lnTo>
                  <a:pt x="553" y="17"/>
                </a:lnTo>
                <a:lnTo>
                  <a:pt x="553" y="0"/>
                </a:lnTo>
                <a:lnTo>
                  <a:pt x="556" y="0"/>
                </a:lnTo>
                <a:close/>
                <a:moveTo>
                  <a:pt x="835" y="0"/>
                </a:moveTo>
                <a:lnTo>
                  <a:pt x="835" y="17"/>
                </a:lnTo>
                <a:lnTo>
                  <a:pt x="832" y="17"/>
                </a:lnTo>
                <a:lnTo>
                  <a:pt x="832" y="0"/>
                </a:lnTo>
                <a:lnTo>
                  <a:pt x="835" y="0"/>
                </a:lnTo>
                <a:close/>
                <a:moveTo>
                  <a:pt x="1110" y="0"/>
                </a:moveTo>
                <a:lnTo>
                  <a:pt x="1110" y="17"/>
                </a:lnTo>
                <a:lnTo>
                  <a:pt x="1107" y="17"/>
                </a:lnTo>
                <a:lnTo>
                  <a:pt x="1107" y="0"/>
                </a:lnTo>
                <a:lnTo>
                  <a:pt x="1110" y="0"/>
                </a:lnTo>
                <a:close/>
                <a:moveTo>
                  <a:pt x="1388" y="0"/>
                </a:moveTo>
                <a:lnTo>
                  <a:pt x="1388" y="17"/>
                </a:lnTo>
                <a:lnTo>
                  <a:pt x="1385" y="17"/>
                </a:lnTo>
                <a:lnTo>
                  <a:pt x="1385" y="0"/>
                </a:lnTo>
                <a:lnTo>
                  <a:pt x="1388" y="0"/>
                </a:lnTo>
                <a:close/>
              </a:path>
            </a:pathLst>
          </a:custGeom>
          <a:solidFill>
            <a:srgbClr val="868686"/>
          </a:solidFill>
          <a:ln w="3"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Rectangle 355"/>
          <p:cNvSpPr>
            <a:spLocks noChangeArrowheads="1"/>
          </p:cNvSpPr>
          <p:nvPr/>
        </p:nvSpPr>
        <p:spPr bwMode="auto">
          <a:xfrm>
            <a:off x="4533290" y="1579563"/>
            <a:ext cx="4763" cy="931862"/>
          </a:xfrm>
          <a:prstGeom prst="rect">
            <a:avLst/>
          </a:prstGeom>
          <a:solidFill>
            <a:srgbClr val="868686"/>
          </a:solidFill>
          <a:ln w="3"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
        <p:nvSpPr>
          <p:cNvPr id="15" name="Rectangle 357"/>
          <p:cNvSpPr>
            <a:spLocks noChangeArrowheads="1"/>
          </p:cNvSpPr>
          <p:nvPr/>
        </p:nvSpPr>
        <p:spPr bwMode="auto">
          <a:xfrm>
            <a:off x="4520590" y="2584451"/>
            <a:ext cx="4167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dirty="0" smtClean="0">
                <a:ln>
                  <a:noFill/>
                </a:ln>
                <a:solidFill>
                  <a:schemeClr val="bg1"/>
                </a:solidFill>
                <a:effectLst/>
                <a:cs typeface="Arial" pitchFamily="34" charset="0"/>
              </a:rPr>
              <a:t>0</a:t>
            </a:r>
            <a:endParaRPr kumimoji="0" lang="en-US" sz="1800" b="0" i="0" u="none" strike="noStrike" cap="none" normalizeH="0" baseline="0" dirty="0" smtClean="0">
              <a:ln>
                <a:noFill/>
              </a:ln>
              <a:solidFill>
                <a:schemeClr val="bg1"/>
              </a:solidFill>
              <a:effectLst/>
              <a:cs typeface="Arial" pitchFamily="34" charset="0"/>
            </a:endParaRPr>
          </a:p>
        </p:txBody>
      </p:sp>
      <p:sp>
        <p:nvSpPr>
          <p:cNvPr id="16" name="Rectangle 358"/>
          <p:cNvSpPr>
            <a:spLocks noChangeArrowheads="1"/>
          </p:cNvSpPr>
          <p:nvPr/>
        </p:nvSpPr>
        <p:spPr bwMode="auto">
          <a:xfrm>
            <a:off x="4925402" y="2584451"/>
            <a:ext cx="125034"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smtClean="0">
                <a:ln>
                  <a:noFill/>
                </a:ln>
                <a:solidFill>
                  <a:schemeClr val="bg1"/>
                </a:solidFill>
                <a:effectLst/>
                <a:cs typeface="Arial" pitchFamily="34" charset="0"/>
              </a:rPr>
              <a:t>200</a:t>
            </a:r>
            <a:endParaRPr kumimoji="0" lang="en-US" sz="1800" b="0" i="0" u="none" strike="noStrike" cap="none" normalizeH="0" baseline="0" smtClean="0">
              <a:ln>
                <a:noFill/>
              </a:ln>
              <a:solidFill>
                <a:schemeClr val="bg1"/>
              </a:solidFill>
              <a:effectLst/>
              <a:cs typeface="Arial" pitchFamily="34" charset="0"/>
            </a:endParaRPr>
          </a:p>
        </p:txBody>
      </p:sp>
      <p:sp>
        <p:nvSpPr>
          <p:cNvPr id="17" name="Rectangle 359"/>
          <p:cNvSpPr>
            <a:spLocks noChangeArrowheads="1"/>
          </p:cNvSpPr>
          <p:nvPr/>
        </p:nvSpPr>
        <p:spPr bwMode="auto">
          <a:xfrm>
            <a:off x="5365140" y="2584451"/>
            <a:ext cx="125034"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smtClean="0">
                <a:ln>
                  <a:noFill/>
                </a:ln>
                <a:solidFill>
                  <a:schemeClr val="bg1"/>
                </a:solidFill>
                <a:effectLst/>
                <a:cs typeface="Arial" pitchFamily="34" charset="0"/>
              </a:rPr>
              <a:t>400</a:t>
            </a:r>
            <a:endParaRPr kumimoji="0" lang="en-US" sz="1800" b="0" i="0" u="none" strike="noStrike" cap="none" normalizeH="0" baseline="0" smtClean="0">
              <a:ln>
                <a:noFill/>
              </a:ln>
              <a:solidFill>
                <a:schemeClr val="bg1"/>
              </a:solidFill>
              <a:effectLst/>
              <a:cs typeface="Arial" pitchFamily="34" charset="0"/>
            </a:endParaRPr>
          </a:p>
        </p:txBody>
      </p:sp>
      <p:sp>
        <p:nvSpPr>
          <p:cNvPr id="18" name="Rectangle 360"/>
          <p:cNvSpPr>
            <a:spLocks noChangeArrowheads="1"/>
          </p:cNvSpPr>
          <p:nvPr/>
        </p:nvSpPr>
        <p:spPr bwMode="auto">
          <a:xfrm>
            <a:off x="5803290" y="2584451"/>
            <a:ext cx="125034"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smtClean="0">
                <a:ln>
                  <a:noFill/>
                </a:ln>
                <a:solidFill>
                  <a:schemeClr val="bg1"/>
                </a:solidFill>
                <a:effectLst/>
                <a:cs typeface="Arial" pitchFamily="34" charset="0"/>
              </a:rPr>
              <a:t>600</a:t>
            </a:r>
            <a:endParaRPr kumimoji="0" lang="en-US" sz="1800" b="0" i="0" u="none" strike="noStrike" cap="none" normalizeH="0" baseline="0" smtClean="0">
              <a:ln>
                <a:noFill/>
              </a:ln>
              <a:solidFill>
                <a:schemeClr val="bg1"/>
              </a:solidFill>
              <a:effectLst/>
              <a:cs typeface="Arial" pitchFamily="34" charset="0"/>
            </a:endParaRPr>
          </a:p>
        </p:txBody>
      </p:sp>
      <p:sp>
        <p:nvSpPr>
          <p:cNvPr id="19" name="Rectangle 361"/>
          <p:cNvSpPr>
            <a:spLocks noChangeArrowheads="1"/>
          </p:cNvSpPr>
          <p:nvPr/>
        </p:nvSpPr>
        <p:spPr bwMode="auto">
          <a:xfrm>
            <a:off x="6243027" y="2584451"/>
            <a:ext cx="125034"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dirty="0" smtClean="0">
                <a:ln>
                  <a:noFill/>
                </a:ln>
                <a:solidFill>
                  <a:schemeClr val="bg1"/>
                </a:solidFill>
                <a:effectLst/>
                <a:cs typeface="Arial" pitchFamily="34" charset="0"/>
              </a:rPr>
              <a:t>800</a:t>
            </a:r>
            <a:endParaRPr kumimoji="0" lang="en-US" sz="1800" b="0" i="0" u="none" strike="noStrike" cap="none" normalizeH="0" baseline="0" dirty="0" smtClean="0">
              <a:ln>
                <a:noFill/>
              </a:ln>
              <a:solidFill>
                <a:schemeClr val="bg1"/>
              </a:solidFill>
              <a:effectLst/>
              <a:cs typeface="Arial" pitchFamily="34" charset="0"/>
            </a:endParaRPr>
          </a:p>
        </p:txBody>
      </p:sp>
      <p:sp>
        <p:nvSpPr>
          <p:cNvPr id="20" name="Rectangle 362"/>
          <p:cNvSpPr>
            <a:spLocks noChangeArrowheads="1"/>
          </p:cNvSpPr>
          <p:nvPr/>
        </p:nvSpPr>
        <p:spPr bwMode="auto">
          <a:xfrm>
            <a:off x="6662127" y="2584451"/>
            <a:ext cx="16671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smtClean="0">
                <a:ln>
                  <a:noFill/>
                </a:ln>
                <a:solidFill>
                  <a:schemeClr val="bg1"/>
                </a:solidFill>
                <a:effectLst/>
                <a:cs typeface="Arial" pitchFamily="34" charset="0"/>
              </a:rPr>
              <a:t>1000</a:t>
            </a:r>
            <a:endParaRPr kumimoji="0" lang="en-US" sz="1800" b="0" i="0" u="none" strike="noStrike" cap="none" normalizeH="0" baseline="0" smtClean="0">
              <a:ln>
                <a:noFill/>
              </a:ln>
              <a:solidFill>
                <a:schemeClr val="bg1"/>
              </a:solidFill>
              <a:effectLst/>
              <a:cs typeface="Arial" pitchFamily="34" charset="0"/>
            </a:endParaRPr>
          </a:p>
        </p:txBody>
      </p:sp>
      <p:sp>
        <p:nvSpPr>
          <p:cNvPr id="21" name="Rectangle 363"/>
          <p:cNvSpPr>
            <a:spLocks noChangeArrowheads="1"/>
          </p:cNvSpPr>
          <p:nvPr/>
        </p:nvSpPr>
        <p:spPr bwMode="auto">
          <a:xfrm>
            <a:off x="3017227" y="2362201"/>
            <a:ext cx="1479572"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bg1"/>
                </a:solidFill>
                <a:effectLst/>
                <a:cs typeface="Arial" pitchFamily="34" charset="0"/>
              </a:rPr>
              <a:t>268MB file (268MB total) upload</a:t>
            </a:r>
            <a:endParaRPr kumimoji="0" lang="en-US" sz="1600" b="0" i="0" u="none" strike="noStrike" cap="none" normalizeH="0" baseline="0" smtClean="0">
              <a:ln>
                <a:noFill/>
              </a:ln>
              <a:solidFill>
                <a:schemeClr val="bg1"/>
              </a:solidFill>
              <a:effectLst/>
              <a:cs typeface="Arial" pitchFamily="34" charset="0"/>
            </a:endParaRPr>
          </a:p>
        </p:txBody>
      </p:sp>
      <p:sp>
        <p:nvSpPr>
          <p:cNvPr id="22" name="Rectangle 364"/>
          <p:cNvSpPr>
            <a:spLocks noChangeArrowheads="1"/>
          </p:cNvSpPr>
          <p:nvPr/>
        </p:nvSpPr>
        <p:spPr bwMode="auto">
          <a:xfrm>
            <a:off x="2885465" y="2208213"/>
            <a:ext cx="161422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bg1"/>
                </a:solidFill>
                <a:effectLst/>
                <a:cs typeface="Arial" pitchFamily="34" charset="0"/>
              </a:rPr>
              <a:t>268MB file (268MB total) download</a:t>
            </a:r>
            <a:endParaRPr kumimoji="0" lang="en-US" sz="1600" b="0" i="0" u="none" strike="noStrike" cap="none" normalizeH="0" baseline="0" smtClean="0">
              <a:ln>
                <a:noFill/>
              </a:ln>
              <a:solidFill>
                <a:schemeClr val="bg1"/>
              </a:solidFill>
              <a:effectLst/>
              <a:cs typeface="Arial" pitchFamily="34" charset="0"/>
            </a:endParaRPr>
          </a:p>
        </p:txBody>
      </p:sp>
      <p:sp>
        <p:nvSpPr>
          <p:cNvPr id="23" name="Rectangle 365"/>
          <p:cNvSpPr>
            <a:spLocks noChangeArrowheads="1"/>
          </p:cNvSpPr>
          <p:nvPr/>
        </p:nvSpPr>
        <p:spPr bwMode="auto">
          <a:xfrm>
            <a:off x="3085490" y="1898651"/>
            <a:ext cx="141064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bg1"/>
                </a:solidFill>
                <a:effectLst/>
                <a:cs typeface="Arial" pitchFamily="34" charset="0"/>
              </a:rPr>
              <a:t>1MB files (100MB total) upload</a:t>
            </a:r>
            <a:endParaRPr kumimoji="0" lang="en-US" sz="1600" b="0" i="0" u="none" strike="noStrike" cap="none" normalizeH="0" baseline="0" dirty="0" smtClean="0">
              <a:ln>
                <a:noFill/>
              </a:ln>
              <a:solidFill>
                <a:schemeClr val="bg1"/>
              </a:solidFill>
              <a:effectLst/>
              <a:cs typeface="Arial" pitchFamily="34" charset="0"/>
            </a:endParaRPr>
          </a:p>
        </p:txBody>
      </p:sp>
      <p:sp>
        <p:nvSpPr>
          <p:cNvPr id="26" name="Rectangle 366"/>
          <p:cNvSpPr>
            <a:spLocks noChangeArrowheads="1"/>
          </p:cNvSpPr>
          <p:nvPr/>
        </p:nvSpPr>
        <p:spPr bwMode="auto">
          <a:xfrm>
            <a:off x="2953727" y="1743076"/>
            <a:ext cx="1545295"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bg1"/>
                </a:solidFill>
                <a:effectLst/>
                <a:cs typeface="Arial" pitchFamily="34" charset="0"/>
              </a:rPr>
              <a:t>1MB files (100MB total) download</a:t>
            </a:r>
            <a:endParaRPr kumimoji="0" lang="en-US" sz="1600" b="0" i="0" u="none" strike="noStrike" cap="none" normalizeH="0" baseline="0" dirty="0" smtClean="0">
              <a:ln>
                <a:noFill/>
              </a:ln>
              <a:solidFill>
                <a:schemeClr val="bg1"/>
              </a:solidFill>
              <a:effectLst/>
              <a:cs typeface="Arial" pitchFamily="34" charset="0"/>
            </a:endParaRPr>
          </a:p>
        </p:txBody>
      </p:sp>
      <p:sp>
        <p:nvSpPr>
          <p:cNvPr id="31" name="Rectangle 367"/>
          <p:cNvSpPr>
            <a:spLocks noChangeArrowheads="1"/>
          </p:cNvSpPr>
          <p:nvPr/>
        </p:nvSpPr>
        <p:spPr bwMode="auto">
          <a:xfrm>
            <a:off x="3718902" y="2685924"/>
            <a:ext cx="199894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cs typeface="Arial" pitchFamily="34" charset="0"/>
              </a:rPr>
              <a:t>Duration in Seconds (lower is better)</a:t>
            </a:r>
            <a:endParaRPr kumimoji="0" lang="en-US" sz="1800" b="0" i="0" u="none" strike="noStrike" cap="none" normalizeH="0" baseline="0" dirty="0" smtClean="0">
              <a:ln>
                <a:noFill/>
              </a:ln>
              <a:solidFill>
                <a:schemeClr val="bg1"/>
              </a:solidFill>
              <a:effectLst/>
              <a:cs typeface="Arial" pitchFamily="34" charset="0"/>
            </a:endParaRPr>
          </a:p>
        </p:txBody>
      </p:sp>
      <p:sp>
        <p:nvSpPr>
          <p:cNvPr id="21504" name="Rectangle 368"/>
          <p:cNvSpPr>
            <a:spLocks noChangeArrowheads="1"/>
          </p:cNvSpPr>
          <p:nvPr/>
        </p:nvSpPr>
        <p:spPr bwMode="auto">
          <a:xfrm>
            <a:off x="5958865" y="1685926"/>
            <a:ext cx="698500" cy="276225"/>
          </a:xfrm>
          <a:prstGeom prst="rect">
            <a:avLst/>
          </a:pr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
        <p:nvSpPr>
          <p:cNvPr id="21505" name="Rectangle 371"/>
          <p:cNvSpPr>
            <a:spLocks noChangeArrowheads="1"/>
          </p:cNvSpPr>
          <p:nvPr/>
        </p:nvSpPr>
        <p:spPr bwMode="auto">
          <a:xfrm>
            <a:off x="6084277" y="1762126"/>
            <a:ext cx="197170"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dirty="0" smtClean="0">
                <a:ln>
                  <a:noFill/>
                </a:ln>
                <a:solidFill>
                  <a:schemeClr val="tx2"/>
                </a:solidFill>
                <a:effectLst/>
                <a:cs typeface="Arial" pitchFamily="34" charset="0"/>
              </a:rPr>
              <a:t>WS03</a:t>
            </a:r>
            <a:endParaRPr kumimoji="0" lang="en-US" sz="1400" b="0" i="0" u="none" strike="noStrike" cap="none" normalizeH="0" baseline="0" dirty="0" smtClean="0">
              <a:ln>
                <a:noFill/>
              </a:ln>
              <a:solidFill>
                <a:schemeClr val="tx2"/>
              </a:solidFill>
              <a:effectLst/>
              <a:cs typeface="Arial" pitchFamily="34" charset="0"/>
            </a:endParaRPr>
          </a:p>
        </p:txBody>
      </p:sp>
      <p:sp>
        <p:nvSpPr>
          <p:cNvPr id="21506" name="Rectangle 374"/>
          <p:cNvSpPr>
            <a:spLocks noChangeArrowheads="1"/>
          </p:cNvSpPr>
          <p:nvPr/>
        </p:nvSpPr>
        <p:spPr bwMode="auto">
          <a:xfrm>
            <a:off x="6424002" y="1762126"/>
            <a:ext cx="197170"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smtClean="0">
                <a:ln>
                  <a:noFill/>
                </a:ln>
                <a:solidFill>
                  <a:schemeClr val="tx2"/>
                </a:solidFill>
                <a:effectLst/>
                <a:cs typeface="Arial" pitchFamily="34" charset="0"/>
              </a:rPr>
              <a:t>WS08</a:t>
            </a:r>
            <a:endParaRPr kumimoji="0" lang="en-US" sz="1400" b="0" i="0" u="none" strike="noStrike" cap="none" normalizeH="0" baseline="0" smtClean="0">
              <a:ln>
                <a:noFill/>
              </a:ln>
              <a:solidFill>
                <a:schemeClr val="tx2"/>
              </a:solidFill>
              <a:effectLst/>
              <a:cs typeface="Arial" pitchFamily="34" charset="0"/>
            </a:endParaRPr>
          </a:p>
        </p:txBody>
      </p:sp>
      <p:sp>
        <p:nvSpPr>
          <p:cNvPr id="21508" name="Rectangle 21507"/>
          <p:cNvSpPr/>
          <p:nvPr/>
        </p:nvSpPr>
        <p:spPr bwMode="auto">
          <a:xfrm>
            <a:off x="4538052" y="1824038"/>
            <a:ext cx="171450" cy="5715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86" name="Rectangle 85"/>
          <p:cNvSpPr/>
          <p:nvPr/>
        </p:nvSpPr>
        <p:spPr bwMode="auto">
          <a:xfrm>
            <a:off x="4538052" y="1766888"/>
            <a:ext cx="763588" cy="5715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87" name="Rectangle 86"/>
          <p:cNvSpPr/>
          <p:nvPr/>
        </p:nvSpPr>
        <p:spPr bwMode="auto">
          <a:xfrm>
            <a:off x="6006326" y="1779717"/>
            <a:ext cx="60812" cy="5715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88" name="Rectangle 87"/>
          <p:cNvSpPr/>
          <p:nvPr/>
        </p:nvSpPr>
        <p:spPr bwMode="auto">
          <a:xfrm>
            <a:off x="6352078" y="1779717"/>
            <a:ext cx="60812" cy="5715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89" name="Rectangle 88"/>
          <p:cNvSpPr/>
          <p:nvPr/>
        </p:nvSpPr>
        <p:spPr bwMode="auto">
          <a:xfrm>
            <a:off x="4538052" y="1968423"/>
            <a:ext cx="271463" cy="5715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90" name="Rectangle 89"/>
          <p:cNvSpPr/>
          <p:nvPr/>
        </p:nvSpPr>
        <p:spPr bwMode="auto">
          <a:xfrm>
            <a:off x="4538052" y="1911273"/>
            <a:ext cx="612775" cy="5715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93" name="Rectangle 92"/>
          <p:cNvSpPr/>
          <p:nvPr/>
        </p:nvSpPr>
        <p:spPr bwMode="auto">
          <a:xfrm>
            <a:off x="4538052" y="2269768"/>
            <a:ext cx="90489" cy="5715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chemeClr val="bg1"/>
              </a:solidFill>
            </a:endParaRPr>
          </a:p>
        </p:txBody>
      </p:sp>
      <p:sp>
        <p:nvSpPr>
          <p:cNvPr id="94" name="Rectangle 93"/>
          <p:cNvSpPr/>
          <p:nvPr/>
        </p:nvSpPr>
        <p:spPr bwMode="auto">
          <a:xfrm>
            <a:off x="4538052" y="2212618"/>
            <a:ext cx="1847850" cy="5715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95" name="Rectangle 94"/>
          <p:cNvSpPr/>
          <p:nvPr/>
        </p:nvSpPr>
        <p:spPr bwMode="auto">
          <a:xfrm>
            <a:off x="4538052" y="2419351"/>
            <a:ext cx="105570" cy="5715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chemeClr val="bg1"/>
              </a:solidFill>
            </a:endParaRPr>
          </a:p>
        </p:txBody>
      </p:sp>
      <p:sp>
        <p:nvSpPr>
          <p:cNvPr id="96" name="Rectangle 95"/>
          <p:cNvSpPr/>
          <p:nvPr/>
        </p:nvSpPr>
        <p:spPr bwMode="auto">
          <a:xfrm>
            <a:off x="4538052" y="2362201"/>
            <a:ext cx="1000125" cy="5715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solidFill>
                <a:schemeClr val="bg1"/>
              </a:solidFill>
            </a:endParaRPr>
          </a:p>
        </p:txBody>
      </p:sp>
    </p:spTree>
    <p:extLst>
      <p:ext uri="{BB962C8B-B14F-4D97-AF65-F5344CB8AC3E}">
        <p14:creationId xmlns:p14="http://schemas.microsoft.com/office/powerpoint/2010/main" val="3262157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p:cNvSpPr txBox="1">
            <a:spLocks/>
          </p:cNvSpPr>
          <p:nvPr/>
        </p:nvSpPr>
        <p:spPr>
          <a:xfrm>
            <a:off x="838200" y="152400"/>
            <a:ext cx="7772400" cy="685800"/>
          </a:xfrm>
          <a:prstGeom prst="rect">
            <a:avLst/>
          </a:prstGeom>
        </p:spPr>
        <p:txBody>
          <a:bodyPr lIns="118872" tIns="59436" rIns="118872" bIns="59436"/>
          <a:lstStyle/>
          <a:p>
            <a:pPr fontAlgn="auto">
              <a:lnSpc>
                <a:spcPct val="100000"/>
              </a:lnSpc>
              <a:spcAft>
                <a:spcPts val="0"/>
              </a:spcAft>
              <a:defRPr/>
            </a:pPr>
            <a:endParaRPr lang="en-US" sz="5200" dirty="0">
              <a:solidFill>
                <a:schemeClr val="tx1"/>
              </a:solidFill>
              <a:latin typeface="+mj-lt"/>
              <a:ea typeface="+mj-ea"/>
              <a:cs typeface="+mj-cs"/>
            </a:endParaRPr>
          </a:p>
        </p:txBody>
      </p:sp>
      <p:sp>
        <p:nvSpPr>
          <p:cNvPr id="25" name="Text Placeholder 5"/>
          <p:cNvSpPr txBox="1">
            <a:spLocks/>
          </p:cNvSpPr>
          <p:nvPr/>
        </p:nvSpPr>
        <p:spPr>
          <a:xfrm>
            <a:off x="381000" y="838200"/>
            <a:ext cx="8382000" cy="776288"/>
          </a:xfrm>
          <a:prstGeom prst="rect">
            <a:avLst/>
          </a:prstGeom>
        </p:spPr>
        <p:txBody>
          <a:bodyPr lIns="118872" tIns="59436" rIns="118872" bIns="59436" anchor="ctr"/>
          <a:lstStyle/>
          <a:p>
            <a:pPr fontAlgn="auto">
              <a:lnSpc>
                <a:spcPct val="100000"/>
              </a:lnSpc>
              <a:spcBef>
                <a:spcPts val="0"/>
              </a:spcBef>
              <a:spcAft>
                <a:spcPts val="0"/>
              </a:spcAft>
              <a:defRPr/>
            </a:pPr>
            <a:endParaRPr lang="en-US" sz="3100" dirty="0">
              <a:solidFill>
                <a:schemeClr val="tx1">
                  <a:tint val="75000"/>
                </a:schemeClr>
              </a:solidFill>
              <a:latin typeface="+mn-lt"/>
            </a:endParaRPr>
          </a:p>
        </p:txBody>
      </p:sp>
      <p:sp>
        <p:nvSpPr>
          <p:cNvPr id="2" name="Title 1"/>
          <p:cNvSpPr>
            <a:spLocks noGrp="1"/>
          </p:cNvSpPr>
          <p:nvPr>
            <p:ph type="title"/>
          </p:nvPr>
        </p:nvSpPr>
        <p:spPr/>
        <p:txBody>
          <a:bodyPr/>
          <a:lstStyle/>
          <a:p>
            <a:r>
              <a:rPr lang="en-US" dirty="0" smtClean="0"/>
              <a:t>Remote File Applications</a:t>
            </a:r>
            <a:br>
              <a:rPr lang="en-US" dirty="0" smtClean="0"/>
            </a:br>
            <a:r>
              <a:rPr lang="en-US" sz="1600" dirty="0" smtClean="0"/>
              <a:t>File transfer improvements</a:t>
            </a:r>
            <a:endParaRPr lang="en-US" sz="1600" dirty="0"/>
          </a:p>
        </p:txBody>
      </p:sp>
      <p:grpSp>
        <p:nvGrpSpPr>
          <p:cNvPr id="3" name="Group 2"/>
          <p:cNvGrpSpPr/>
          <p:nvPr/>
        </p:nvGrpSpPr>
        <p:grpSpPr>
          <a:xfrm>
            <a:off x="1004911" y="1601788"/>
            <a:ext cx="7134178" cy="3167723"/>
            <a:chOff x="966792" y="1495717"/>
            <a:chExt cx="7134178" cy="2677097"/>
          </a:xfrm>
        </p:grpSpPr>
        <p:graphicFrame>
          <p:nvGraphicFramePr>
            <p:cNvPr id="34" name="Content Placeholder 5"/>
            <p:cNvGraphicFramePr>
              <a:graphicFrameLocks/>
            </p:cNvGraphicFramePr>
            <p:nvPr>
              <p:extLst>
                <p:ext uri="{D42A27DB-BD31-4B8C-83A1-F6EECF244321}">
                  <p14:modId xmlns:p14="http://schemas.microsoft.com/office/powerpoint/2010/main" val="4211672261"/>
                </p:ext>
              </p:extLst>
            </p:nvPr>
          </p:nvGraphicFramePr>
          <p:xfrm>
            <a:off x="966792" y="1495717"/>
            <a:ext cx="7134178" cy="2677097"/>
          </p:xfrm>
          <a:graphic>
            <a:graphicData uri="http://schemas.openxmlformats.org/presentationml/2006/ole">
              <mc:AlternateContent xmlns:mc="http://schemas.openxmlformats.org/markup-compatibility/2006">
                <mc:Choice xmlns:v="urn:schemas-microsoft-com:vml" Requires="v">
                  <p:oleObj spid="_x0000_s1039" r:id="rId4" imgW="8230313" imgH="3615241" progId="">
                    <p:embed/>
                  </p:oleObj>
                </mc:Choice>
                <mc:Fallback>
                  <p:oleObj r:id="rId4" imgW="8230313" imgH="3615241" progId="">
                    <p:embed/>
                    <p:pic>
                      <p:nvPicPr>
                        <p:cNvPr id="0" name="Picture 1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6792" y="1495717"/>
                          <a:ext cx="7134178" cy="2677097"/>
                        </a:xfrm>
                        <a:prstGeom prst="rect">
                          <a:avLst/>
                        </a:prstGeom>
                        <a:solidFill>
                          <a:srgbClr val="808080"/>
                        </a:solidFill>
                      </p:spPr>
                    </p:pic>
                  </p:oleObj>
                </mc:Fallback>
              </mc:AlternateContent>
            </a:graphicData>
          </a:graphic>
        </p:graphicFrame>
        <p:pic>
          <p:nvPicPr>
            <p:cNvPr id="35" name="Picture 4"/>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643395" y="2482728"/>
              <a:ext cx="1235226" cy="254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Rectangle 1"/>
            <p:cNvSpPr>
              <a:spLocks noChangeArrowheads="1"/>
            </p:cNvSpPr>
            <p:nvPr/>
          </p:nvSpPr>
          <p:spPr bwMode="auto">
            <a:xfrm>
              <a:off x="6613306" y="2482728"/>
              <a:ext cx="139333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100" dirty="0">
                  <a:solidFill>
                    <a:srgbClr val="FFFFFF"/>
                  </a:solidFill>
                  <a:latin typeface="Segoe UI" pitchFamily="34" charset="0"/>
                  <a:ea typeface="Segoe UI" pitchFamily="34" charset="0"/>
                  <a:cs typeface="Segoe UI" pitchFamily="34" charset="0"/>
                </a:rPr>
                <a:t>Windows 7 (SMB 2)</a:t>
              </a:r>
            </a:p>
          </p:txBody>
        </p:sp>
        <p:pic>
          <p:nvPicPr>
            <p:cNvPr id="37" name="Picture 5"/>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922745" y="1539659"/>
              <a:ext cx="5573577" cy="221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8"/>
            <p:cNvSpPr>
              <a:spLocks noChangeArrowheads="1"/>
            </p:cNvSpPr>
            <p:nvPr/>
          </p:nvSpPr>
          <p:spPr bwMode="auto">
            <a:xfrm>
              <a:off x="1105287" y="1510834"/>
              <a:ext cx="683692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b="1">
                  <a:solidFill>
                    <a:srgbClr val="FFFFFF"/>
                  </a:solidFill>
                </a:rPr>
                <a:t>Office 2010 and Shell Operations WAN (100ms latency)</a:t>
              </a:r>
            </a:p>
          </p:txBody>
        </p:sp>
        <p:pic>
          <p:nvPicPr>
            <p:cNvPr id="32" name="Picture 4"/>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645564" y="2102067"/>
              <a:ext cx="1235227" cy="254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Rectangle 1"/>
            <p:cNvSpPr>
              <a:spLocks noChangeArrowheads="1"/>
            </p:cNvSpPr>
            <p:nvPr/>
          </p:nvSpPr>
          <p:spPr bwMode="auto">
            <a:xfrm>
              <a:off x="6650881" y="2102067"/>
              <a:ext cx="113524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100" dirty="0">
                  <a:solidFill>
                    <a:srgbClr val="FFFFFF"/>
                  </a:solidFill>
                  <a:latin typeface="Segoe UI" pitchFamily="34" charset="0"/>
                  <a:ea typeface="Segoe UI" pitchFamily="34" charset="0"/>
                  <a:cs typeface="Segoe UI" pitchFamily="34" charset="0"/>
                </a:rPr>
                <a:t>XP SP2 (SMB 1)</a:t>
              </a:r>
            </a:p>
          </p:txBody>
        </p:sp>
      </p:grpSp>
      <p:grpSp>
        <p:nvGrpSpPr>
          <p:cNvPr id="16" name="Group 15"/>
          <p:cNvGrpSpPr/>
          <p:nvPr/>
        </p:nvGrpSpPr>
        <p:grpSpPr>
          <a:xfrm>
            <a:off x="0" y="5895974"/>
            <a:ext cx="9144000" cy="962025"/>
            <a:chOff x="0" y="5781040"/>
            <a:chExt cx="9144000" cy="1076960"/>
          </a:xfrm>
        </p:grpSpPr>
        <p:sp>
          <p:nvSpPr>
            <p:cNvPr id="17" name="Rectangle 16"/>
            <p:cNvSpPr/>
            <p:nvPr/>
          </p:nvSpPr>
          <p:spPr bwMode="auto">
            <a:xfrm>
              <a:off x="0" y="5781040"/>
              <a:ext cx="9144000" cy="1076960"/>
            </a:xfrm>
            <a:prstGeom prst="rect">
              <a:avLst/>
            </a:prstGeom>
            <a:solidFill>
              <a:schemeClr val="bg1"/>
            </a:solidFill>
          </p:spPr>
          <p:txBody>
            <a:bodyPr wrap="square" lIns="137215" tIns="68607" rIns="68607" bIns="68607" anchor="ctr" anchorCtr="0">
              <a:noAutofit/>
            </a:bodyPr>
            <a:lstStyle/>
            <a:p>
              <a:pPr>
                <a:lnSpc>
                  <a:spcPct val="90000"/>
                </a:lnSpc>
                <a:spcBef>
                  <a:spcPct val="20000"/>
                </a:spcBef>
              </a:pPr>
              <a:endParaRPr lang="en-US" sz="1600" b="1" dirty="0">
                <a:solidFill>
                  <a:schemeClr val="bg1"/>
                </a:solidFill>
                <a:ea typeface="ＭＳ Ｐゴシック" pitchFamily="-65" charset="-128"/>
              </a:endParaRPr>
            </a:p>
          </p:txBody>
        </p:sp>
        <p:sp>
          <p:nvSpPr>
            <p:cNvPr id="18" name="Rectangle 17"/>
            <p:cNvSpPr/>
            <p:nvPr/>
          </p:nvSpPr>
          <p:spPr bwMode="auto">
            <a:xfrm>
              <a:off x="0" y="5781040"/>
              <a:ext cx="9144000" cy="1076960"/>
            </a:xfrm>
            <a:prstGeom prst="rect">
              <a:avLst/>
            </a:prstGeom>
            <a:gradFill>
              <a:gsLst>
                <a:gs pos="0">
                  <a:schemeClr val="accent2">
                    <a:alpha val="95000"/>
                  </a:schemeClr>
                </a:gs>
                <a:gs pos="100000">
                  <a:schemeClr val="accent1">
                    <a:alpha val="85000"/>
                  </a:schemeClr>
                </a:gs>
              </a:gsLst>
              <a:lin ang="0" scaled="1"/>
            </a:gradFill>
          </p:spPr>
          <p:txBody>
            <a:bodyPr wrap="square" lIns="137215" tIns="68607" rIns="68607" bIns="68607" anchor="ctr" anchorCtr="0">
              <a:noAutofit/>
            </a:bodyPr>
            <a:lstStyle/>
            <a:p>
              <a:pPr>
                <a:lnSpc>
                  <a:spcPct val="90000"/>
                </a:lnSpc>
                <a:spcBef>
                  <a:spcPct val="20000"/>
                </a:spcBef>
              </a:pPr>
              <a:endParaRPr lang="en-US" sz="1600" b="1" dirty="0">
                <a:solidFill>
                  <a:schemeClr val="bg1"/>
                </a:solidFill>
                <a:ea typeface="ＭＳ Ｐゴシック" pitchFamily="-65" charset="-128"/>
              </a:endParaRPr>
            </a:p>
          </p:txBody>
        </p:sp>
      </p:grpSp>
      <p:sp>
        <p:nvSpPr>
          <p:cNvPr id="42" name="Content Placeholder 4"/>
          <p:cNvSpPr txBox="1">
            <a:spLocks/>
          </p:cNvSpPr>
          <p:nvPr/>
        </p:nvSpPr>
        <p:spPr bwMode="auto">
          <a:xfrm>
            <a:off x="452874" y="6018848"/>
            <a:ext cx="7343414" cy="504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eaLnBrk="0" hangingPunct="0">
              <a:defRPr sz="3200">
                <a:solidFill>
                  <a:schemeClr val="tx2"/>
                </a:solidFill>
                <a:latin typeface="Tahoma" pitchFamily="34" charset="0"/>
              </a:defRPr>
            </a:lvl1pPr>
            <a:lvl2pPr marL="742950" indent="-285750" eaLnBrk="0" hangingPunct="0">
              <a:defRPr sz="3200">
                <a:solidFill>
                  <a:schemeClr val="tx2"/>
                </a:solidFill>
                <a:latin typeface="Tahoma" pitchFamily="34" charset="0"/>
              </a:defRPr>
            </a:lvl2pPr>
            <a:lvl3pPr marL="1143000" indent="-228600" eaLnBrk="0" hangingPunct="0">
              <a:defRPr sz="3200">
                <a:solidFill>
                  <a:schemeClr val="tx2"/>
                </a:solidFill>
                <a:latin typeface="Tahoma" pitchFamily="34" charset="0"/>
              </a:defRPr>
            </a:lvl3pPr>
            <a:lvl4pPr marL="1600200" indent="-228600" eaLnBrk="0" hangingPunct="0">
              <a:defRPr sz="3200">
                <a:solidFill>
                  <a:schemeClr val="tx2"/>
                </a:solidFill>
                <a:latin typeface="Tahoma" pitchFamily="34" charset="0"/>
              </a:defRPr>
            </a:lvl4pPr>
            <a:lvl5pPr marL="2057400" indent="-228600" eaLnBrk="0" hangingPunct="0">
              <a:defRPr sz="3200">
                <a:solidFill>
                  <a:schemeClr val="tx2"/>
                </a:solidFill>
                <a:latin typeface="Tahoma" pitchFamily="34" charset="0"/>
              </a:defRPr>
            </a:lvl5pPr>
            <a:lvl6pPr marL="2514600" indent="-228600" algn="ctr"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eaLnBrk="0" fontAlgn="base" hangingPunct="0">
              <a:lnSpc>
                <a:spcPct val="80000"/>
              </a:lnSpc>
              <a:spcBef>
                <a:spcPct val="0"/>
              </a:spcBef>
              <a:spcAft>
                <a:spcPct val="0"/>
              </a:spcAft>
              <a:defRPr sz="3200">
                <a:solidFill>
                  <a:schemeClr val="tx2"/>
                </a:solidFill>
                <a:latin typeface="Tahoma" pitchFamily="34" charset="0"/>
              </a:defRPr>
            </a:lvl9pPr>
          </a:lstStyle>
          <a:p>
            <a:pPr marL="173038" lvl="1" indent="-173038" eaLnBrk="1" hangingPunct="1">
              <a:lnSpc>
                <a:spcPct val="90000"/>
              </a:lnSpc>
              <a:spcBef>
                <a:spcPct val="20000"/>
              </a:spcBef>
              <a:buClr>
                <a:schemeClr val="bg1"/>
              </a:buClr>
              <a:buSzPct val="90000"/>
              <a:buFont typeface="Arial" pitchFamily="34" charset="0"/>
              <a:buChar char="•"/>
            </a:pPr>
            <a:r>
              <a:rPr lang="en-US" sz="1400" dirty="0">
                <a:solidFill>
                  <a:schemeClr val="bg1"/>
                </a:solidFill>
                <a:latin typeface="+mn-lt"/>
              </a:rPr>
              <a:t>Communications 20-40 times faster</a:t>
            </a:r>
          </a:p>
          <a:p>
            <a:pPr marL="173038" lvl="1" indent="-173038" eaLnBrk="1" hangingPunct="1">
              <a:lnSpc>
                <a:spcPct val="90000"/>
              </a:lnSpc>
              <a:spcBef>
                <a:spcPct val="20000"/>
              </a:spcBef>
              <a:buClr>
                <a:schemeClr val="bg1"/>
              </a:buClr>
              <a:buSzPct val="90000"/>
              <a:buFont typeface="Arial" pitchFamily="34" charset="0"/>
              <a:buChar char="•"/>
            </a:pPr>
            <a:r>
              <a:rPr lang="en-US" sz="1400" dirty="0">
                <a:solidFill>
                  <a:schemeClr val="bg1"/>
                </a:solidFill>
                <a:latin typeface="+mn-lt"/>
              </a:rPr>
              <a:t>Better end user experience</a:t>
            </a:r>
          </a:p>
        </p:txBody>
      </p:sp>
    </p:spTree>
    <p:extLst>
      <p:ext uri="{BB962C8B-B14F-4D97-AF65-F5344CB8AC3E}">
        <p14:creationId xmlns:p14="http://schemas.microsoft.com/office/powerpoint/2010/main" val="4055094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dirty="0" smtClean="0"/>
              <a:t>Faster Client to Server Across a LAN and WAN </a:t>
            </a:r>
            <a:br>
              <a:rPr lang="en-US" dirty="0" smtClean="0"/>
            </a:br>
            <a:r>
              <a:rPr lang="en-US" sz="1600" dirty="0" smtClean="0"/>
              <a:t>Better ability to centralize servers</a:t>
            </a:r>
            <a:endParaRPr lang="en-US" sz="1600" dirty="0"/>
          </a:p>
        </p:txBody>
      </p:sp>
      <p:pic>
        <p:nvPicPr>
          <p:cNvPr id="16" name="Picture 4" descr="Geo_SupportedSolution_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4196" y="2015183"/>
            <a:ext cx="4098734" cy="2484610"/>
          </a:xfrm>
          <a:prstGeom prst="roundRect">
            <a:avLst>
              <a:gd name="adj" fmla="val 7342"/>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pic>
        <p:nvPicPr>
          <p:cNvPr id="17" name="Picture 5" descr="Geo_SupportedSolution_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05688" y="2015182"/>
            <a:ext cx="4095030" cy="2482758"/>
          </a:xfrm>
          <a:prstGeom prst="roundRect">
            <a:avLst>
              <a:gd name="adj" fmla="val 7342"/>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itle 883715"/>
          <p:cNvSpPr txBox="1">
            <a:spLocks noChangeArrowheads="1"/>
          </p:cNvSpPr>
          <p:nvPr/>
        </p:nvSpPr>
        <p:spPr bwMode="auto">
          <a:xfrm>
            <a:off x="426822" y="1594637"/>
            <a:ext cx="3855042" cy="339360"/>
          </a:xfrm>
          <a:prstGeom prst="rect">
            <a:avLst/>
          </a:prstGeom>
          <a:noFill/>
          <a:ln w="9525" cap="flat" cmpd="sng" algn="ctr">
            <a:noFill/>
            <a:prstDash val="solid"/>
            <a:miter lim="800000"/>
            <a:headEnd type="none" w="med" len="med"/>
            <a:tailEnd type="none" w="med" len="med"/>
          </a:ln>
          <a:effectLst/>
        </p:spPr>
        <p:txBody>
          <a:bodyPr wrap="square" lIns="89190" tIns="44595" rIns="89190" bIns="44595">
            <a:spAutoFit/>
          </a:bodyPr>
          <a:lstStyle/>
          <a:p>
            <a:pPr algn="ctr">
              <a:lnSpc>
                <a:spcPct val="90000"/>
              </a:lnSpc>
              <a:defRPr/>
            </a:pPr>
            <a:r>
              <a:rPr lang="en-US" kern="0" dirty="0">
                <a:solidFill>
                  <a:schemeClr val="tx2"/>
                </a:solidFill>
                <a:ea typeface="+mj-ea"/>
                <a:cs typeface="+mj-cs"/>
                <a:sym typeface="Wingdings" pitchFamily="2" charset="2"/>
              </a:rPr>
              <a:t>Regionalized</a:t>
            </a:r>
            <a:endParaRPr lang="en-US" kern="0" dirty="0">
              <a:solidFill>
                <a:schemeClr val="tx2"/>
              </a:solidFill>
              <a:ea typeface="+mj-ea"/>
              <a:cs typeface="+mj-cs"/>
            </a:endParaRPr>
          </a:p>
        </p:txBody>
      </p:sp>
      <p:sp>
        <p:nvSpPr>
          <p:cNvPr id="19" name="Title 883715"/>
          <p:cNvSpPr txBox="1">
            <a:spLocks noChangeArrowheads="1"/>
          </p:cNvSpPr>
          <p:nvPr/>
        </p:nvSpPr>
        <p:spPr bwMode="auto">
          <a:xfrm>
            <a:off x="4709947" y="1601788"/>
            <a:ext cx="3853141" cy="339360"/>
          </a:xfrm>
          <a:prstGeom prst="rect">
            <a:avLst/>
          </a:prstGeom>
          <a:noFill/>
          <a:ln w="9525" cap="flat" cmpd="sng" algn="ctr">
            <a:noFill/>
            <a:prstDash val="solid"/>
            <a:miter lim="800000"/>
            <a:headEnd type="none" w="med" len="med"/>
            <a:tailEnd type="none" w="med" len="med"/>
          </a:ln>
          <a:effectLst/>
        </p:spPr>
        <p:txBody>
          <a:bodyPr wrap="square" lIns="89190" tIns="44595" rIns="89190" bIns="44595">
            <a:spAutoFit/>
          </a:bodyPr>
          <a:lstStyle/>
          <a:p>
            <a:pPr algn="ctr">
              <a:lnSpc>
                <a:spcPct val="90000"/>
              </a:lnSpc>
              <a:defRPr/>
            </a:pPr>
            <a:r>
              <a:rPr lang="en-US" kern="0" dirty="0">
                <a:solidFill>
                  <a:schemeClr val="tx2"/>
                </a:solidFill>
                <a:ea typeface="+mj-ea"/>
                <a:cs typeface="+mj-cs"/>
                <a:sym typeface="Wingdings" pitchFamily="2" charset="2"/>
              </a:rPr>
              <a:t>Centralized</a:t>
            </a:r>
            <a:endParaRPr lang="en-US" kern="0" dirty="0">
              <a:solidFill>
                <a:schemeClr val="tx2"/>
              </a:solidFill>
              <a:ea typeface="+mj-ea"/>
              <a:cs typeface="+mj-cs"/>
            </a:endParaRPr>
          </a:p>
        </p:txBody>
      </p:sp>
      <p:grpSp>
        <p:nvGrpSpPr>
          <p:cNvPr id="9" name="Group 8"/>
          <p:cNvGrpSpPr/>
          <p:nvPr/>
        </p:nvGrpSpPr>
        <p:grpSpPr>
          <a:xfrm>
            <a:off x="0" y="5652134"/>
            <a:ext cx="9144000" cy="1205866"/>
            <a:chOff x="0" y="5781040"/>
            <a:chExt cx="9144000" cy="1076960"/>
          </a:xfrm>
        </p:grpSpPr>
        <p:sp>
          <p:nvSpPr>
            <p:cNvPr id="10" name="Rectangle 9"/>
            <p:cNvSpPr/>
            <p:nvPr/>
          </p:nvSpPr>
          <p:spPr bwMode="auto">
            <a:xfrm>
              <a:off x="0" y="5781040"/>
              <a:ext cx="9144000" cy="1076960"/>
            </a:xfrm>
            <a:prstGeom prst="rect">
              <a:avLst/>
            </a:prstGeom>
            <a:solidFill>
              <a:schemeClr val="bg1"/>
            </a:solidFill>
          </p:spPr>
          <p:txBody>
            <a:bodyPr wrap="square" lIns="137215" tIns="68607" rIns="68607" bIns="68607" anchor="ctr" anchorCtr="0">
              <a:noAutofit/>
            </a:bodyPr>
            <a:lstStyle/>
            <a:p>
              <a:pPr>
                <a:lnSpc>
                  <a:spcPct val="90000"/>
                </a:lnSpc>
                <a:spcBef>
                  <a:spcPct val="20000"/>
                </a:spcBef>
              </a:pPr>
              <a:endParaRPr lang="en-US" sz="1600" b="1" dirty="0">
                <a:solidFill>
                  <a:schemeClr val="bg1"/>
                </a:solidFill>
                <a:ea typeface="ＭＳ Ｐゴシック" pitchFamily="-65" charset="-128"/>
              </a:endParaRPr>
            </a:p>
          </p:txBody>
        </p:sp>
        <p:sp>
          <p:nvSpPr>
            <p:cNvPr id="11" name="Rectangle 10"/>
            <p:cNvSpPr/>
            <p:nvPr/>
          </p:nvSpPr>
          <p:spPr bwMode="auto">
            <a:xfrm>
              <a:off x="0" y="5781040"/>
              <a:ext cx="9144000" cy="1076960"/>
            </a:xfrm>
            <a:prstGeom prst="rect">
              <a:avLst/>
            </a:prstGeom>
            <a:gradFill>
              <a:gsLst>
                <a:gs pos="0">
                  <a:schemeClr val="accent2">
                    <a:alpha val="95000"/>
                  </a:schemeClr>
                </a:gs>
                <a:gs pos="100000">
                  <a:schemeClr val="accent1">
                    <a:alpha val="85000"/>
                  </a:schemeClr>
                </a:gs>
              </a:gsLst>
              <a:lin ang="0" scaled="1"/>
            </a:gradFill>
          </p:spPr>
          <p:txBody>
            <a:bodyPr wrap="square" lIns="137215" tIns="68607" rIns="68607" bIns="68607" anchor="ctr" anchorCtr="0">
              <a:noAutofit/>
            </a:bodyPr>
            <a:lstStyle/>
            <a:p>
              <a:pPr>
                <a:lnSpc>
                  <a:spcPct val="90000"/>
                </a:lnSpc>
                <a:spcBef>
                  <a:spcPct val="20000"/>
                </a:spcBef>
              </a:pPr>
              <a:endParaRPr lang="en-US" sz="1600" b="1" dirty="0">
                <a:solidFill>
                  <a:schemeClr val="bg1"/>
                </a:solidFill>
                <a:ea typeface="ＭＳ Ｐゴシック" pitchFamily="-65" charset="-128"/>
              </a:endParaRPr>
            </a:p>
          </p:txBody>
        </p:sp>
      </p:grpSp>
      <p:sp>
        <p:nvSpPr>
          <p:cNvPr id="23" name="Content Placeholder 4"/>
          <p:cNvSpPr txBox="1">
            <a:spLocks/>
          </p:cNvSpPr>
          <p:nvPr/>
        </p:nvSpPr>
        <p:spPr bwMode="auto">
          <a:xfrm>
            <a:off x="455613" y="5751445"/>
            <a:ext cx="7343414" cy="8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eaLnBrk="0" hangingPunct="0">
              <a:defRPr sz="3200">
                <a:solidFill>
                  <a:schemeClr val="tx2"/>
                </a:solidFill>
                <a:latin typeface="Tahoma" pitchFamily="34" charset="0"/>
              </a:defRPr>
            </a:lvl1pPr>
            <a:lvl2pPr marL="742950" indent="-285750" eaLnBrk="0" hangingPunct="0">
              <a:defRPr sz="3200">
                <a:solidFill>
                  <a:schemeClr val="tx2"/>
                </a:solidFill>
                <a:latin typeface="Tahoma" pitchFamily="34" charset="0"/>
              </a:defRPr>
            </a:lvl2pPr>
            <a:lvl3pPr marL="1143000" indent="-228600" eaLnBrk="0" hangingPunct="0">
              <a:defRPr sz="3200">
                <a:solidFill>
                  <a:schemeClr val="tx2"/>
                </a:solidFill>
                <a:latin typeface="Tahoma" pitchFamily="34" charset="0"/>
              </a:defRPr>
            </a:lvl3pPr>
            <a:lvl4pPr marL="1600200" indent="-228600" eaLnBrk="0" hangingPunct="0">
              <a:defRPr sz="3200">
                <a:solidFill>
                  <a:schemeClr val="tx2"/>
                </a:solidFill>
                <a:latin typeface="Tahoma" pitchFamily="34" charset="0"/>
              </a:defRPr>
            </a:lvl4pPr>
            <a:lvl5pPr marL="2057400" indent="-228600" eaLnBrk="0" hangingPunct="0">
              <a:defRPr sz="3200">
                <a:solidFill>
                  <a:schemeClr val="tx2"/>
                </a:solidFill>
                <a:latin typeface="Tahoma" pitchFamily="34" charset="0"/>
              </a:defRPr>
            </a:lvl5pPr>
            <a:lvl6pPr marL="2514600" indent="-228600" algn="ctr" eaLnBrk="0" fontAlgn="base" hangingPunct="0">
              <a:lnSpc>
                <a:spcPct val="80000"/>
              </a:lnSpc>
              <a:spcBef>
                <a:spcPct val="0"/>
              </a:spcBef>
              <a:spcAft>
                <a:spcPct val="0"/>
              </a:spcAft>
              <a:defRPr sz="3200">
                <a:solidFill>
                  <a:schemeClr val="tx2"/>
                </a:solidFill>
                <a:latin typeface="Tahoma" pitchFamily="34" charset="0"/>
              </a:defRPr>
            </a:lvl6pPr>
            <a:lvl7pPr marL="2971800" indent="-228600" algn="ctr" eaLnBrk="0" fontAlgn="base" hangingPunct="0">
              <a:lnSpc>
                <a:spcPct val="80000"/>
              </a:lnSpc>
              <a:spcBef>
                <a:spcPct val="0"/>
              </a:spcBef>
              <a:spcAft>
                <a:spcPct val="0"/>
              </a:spcAft>
              <a:defRPr sz="3200">
                <a:solidFill>
                  <a:schemeClr val="tx2"/>
                </a:solidFill>
                <a:latin typeface="Tahoma" pitchFamily="34" charset="0"/>
              </a:defRPr>
            </a:lvl7pPr>
            <a:lvl8pPr marL="3429000" indent="-228600" algn="ctr" eaLnBrk="0" fontAlgn="base" hangingPunct="0">
              <a:lnSpc>
                <a:spcPct val="80000"/>
              </a:lnSpc>
              <a:spcBef>
                <a:spcPct val="0"/>
              </a:spcBef>
              <a:spcAft>
                <a:spcPct val="0"/>
              </a:spcAft>
              <a:defRPr sz="3200">
                <a:solidFill>
                  <a:schemeClr val="tx2"/>
                </a:solidFill>
                <a:latin typeface="Tahoma" pitchFamily="34" charset="0"/>
              </a:defRPr>
            </a:lvl8pPr>
            <a:lvl9pPr marL="3886200" indent="-228600" algn="ctr" eaLnBrk="0" fontAlgn="base" hangingPunct="0">
              <a:lnSpc>
                <a:spcPct val="80000"/>
              </a:lnSpc>
              <a:spcBef>
                <a:spcPct val="0"/>
              </a:spcBef>
              <a:spcAft>
                <a:spcPct val="0"/>
              </a:spcAft>
              <a:defRPr sz="3200">
                <a:solidFill>
                  <a:schemeClr val="tx2"/>
                </a:solidFill>
                <a:latin typeface="Tahoma" pitchFamily="34" charset="0"/>
              </a:defRPr>
            </a:lvl9pPr>
          </a:lstStyle>
          <a:p>
            <a:pPr marL="173038" lvl="1" indent="-173038" eaLnBrk="1" hangingPunct="1">
              <a:lnSpc>
                <a:spcPct val="90000"/>
              </a:lnSpc>
              <a:spcBef>
                <a:spcPct val="20000"/>
              </a:spcBef>
              <a:buClr>
                <a:schemeClr val="bg1"/>
              </a:buClr>
              <a:buSzPct val="90000"/>
              <a:buFont typeface="Arial" pitchFamily="34" charset="0"/>
              <a:buChar char="•"/>
            </a:pPr>
            <a:r>
              <a:rPr lang="en-US" sz="1400" dirty="0">
                <a:solidFill>
                  <a:schemeClr val="bg1"/>
                </a:solidFill>
                <a:latin typeface="+mn-lt"/>
              </a:rPr>
              <a:t>Geo-spatial</a:t>
            </a:r>
          </a:p>
          <a:p>
            <a:pPr marL="173038" lvl="1" indent="-173038" eaLnBrk="1" hangingPunct="1">
              <a:lnSpc>
                <a:spcPct val="90000"/>
              </a:lnSpc>
              <a:spcBef>
                <a:spcPct val="20000"/>
              </a:spcBef>
              <a:buClr>
                <a:schemeClr val="bg1"/>
              </a:buClr>
              <a:buSzPct val="90000"/>
              <a:buFont typeface="Arial" pitchFamily="34" charset="0"/>
              <a:buChar char="•"/>
            </a:pPr>
            <a:r>
              <a:rPr lang="en-US" sz="1400" dirty="0">
                <a:solidFill>
                  <a:schemeClr val="bg1"/>
                </a:solidFill>
                <a:latin typeface="+mn-lt"/>
              </a:rPr>
              <a:t>Basis for better cloud computing strategies</a:t>
            </a:r>
          </a:p>
          <a:p>
            <a:pPr marL="173038" lvl="1" indent="-173038" eaLnBrk="1" hangingPunct="1">
              <a:lnSpc>
                <a:spcPct val="90000"/>
              </a:lnSpc>
              <a:spcBef>
                <a:spcPct val="20000"/>
              </a:spcBef>
              <a:buClr>
                <a:schemeClr val="bg1"/>
              </a:buClr>
              <a:buSzPct val="90000"/>
              <a:buFont typeface="Arial" pitchFamily="34" charset="0"/>
              <a:buChar char="•"/>
            </a:pPr>
            <a:r>
              <a:rPr lang="en-US" sz="1400" dirty="0">
                <a:solidFill>
                  <a:schemeClr val="bg1"/>
                </a:solidFill>
                <a:latin typeface="+mn-lt"/>
              </a:rPr>
              <a:t>Reduces need to replicate from site to site</a:t>
            </a:r>
          </a:p>
          <a:p>
            <a:pPr marL="173038" lvl="1" indent="-173038" eaLnBrk="1" hangingPunct="1">
              <a:lnSpc>
                <a:spcPct val="90000"/>
              </a:lnSpc>
              <a:spcBef>
                <a:spcPct val="20000"/>
              </a:spcBef>
              <a:buClr>
                <a:schemeClr val="bg1"/>
              </a:buClr>
              <a:buSzPct val="90000"/>
              <a:buFont typeface="Arial" pitchFamily="34" charset="0"/>
              <a:buChar char="•"/>
            </a:pPr>
            <a:r>
              <a:rPr lang="en-US" sz="1400" dirty="0">
                <a:solidFill>
                  <a:schemeClr val="bg1"/>
                </a:solidFill>
                <a:latin typeface="+mn-lt"/>
              </a:rPr>
              <a:t>Decreases overhead IT costs</a:t>
            </a:r>
          </a:p>
        </p:txBody>
      </p:sp>
    </p:spTree>
    <p:extLst>
      <p:ext uri="{BB962C8B-B14F-4D97-AF65-F5344CB8AC3E}">
        <p14:creationId xmlns:p14="http://schemas.microsoft.com/office/powerpoint/2010/main" val="3140575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5|.6|.8"/>
</p:tagLst>
</file>

<file path=ppt/theme/theme1.xml><?xml version="1.0" encoding="utf-8"?>
<a:theme xmlns:a="http://schemas.openxmlformats.org/drawingml/2006/main" name="7-20662 MPN 2010 Template">
  <a:themeElements>
    <a:clrScheme name="MPN">
      <a:dk1>
        <a:srgbClr val="000000"/>
      </a:dk1>
      <a:lt1>
        <a:srgbClr val="FFFFFF"/>
      </a:lt1>
      <a:dk2>
        <a:srgbClr val="525051"/>
      </a:dk2>
      <a:lt2>
        <a:srgbClr val="6BBD46"/>
      </a:lt2>
      <a:accent1>
        <a:srgbClr val="017660"/>
      </a:accent1>
      <a:accent2>
        <a:srgbClr val="6BBD46"/>
      </a:accent2>
      <a:accent3>
        <a:srgbClr val="CDD804"/>
      </a:accent3>
      <a:accent4>
        <a:srgbClr val="FFFF11"/>
      </a:accent4>
      <a:accent5>
        <a:srgbClr val="525051"/>
      </a:accent5>
      <a:accent6>
        <a:srgbClr val="000000"/>
      </a:accent6>
      <a:hlink>
        <a:srgbClr val="979697"/>
      </a:hlink>
      <a:folHlink>
        <a:srgbClr val="E1E868"/>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gradFill>
              <a:gsLst>
                <a:gs pos="0">
                  <a:srgbClr val="FFFFFF"/>
                </a:gs>
                <a:gs pos="100000">
                  <a:srgbClr val="FFFFFF"/>
                </a:gs>
              </a:gsLst>
              <a:lin ang="5400000" scaled="0"/>
            </a:gradFill>
          </a:defRPr>
        </a:defPPr>
      </a:lstStyle>
      <a:style>
        <a:lnRef idx="2">
          <a:schemeClr val="accent2">
            <a:shade val="50000"/>
          </a:schemeClr>
        </a:lnRef>
        <a:fillRef idx="1">
          <a:schemeClr val="accent2"/>
        </a:fillRef>
        <a:effectRef idx="0">
          <a:schemeClr val="accent2"/>
        </a:effectRef>
        <a:fontRef idx="minor">
          <a:schemeClr val="lt1"/>
        </a:fontRef>
      </a:style>
    </a:spDef>
    <a:txDef>
      <a:spPr>
        <a:noFill/>
      </a:spPr>
      <a:bodyPr wrap="square" lIns="0" tIns="0" rIns="0" bIns="0" rtlCol="0">
        <a:spAutoFit/>
      </a:bodyPr>
      <a:lstStyle>
        <a:defPPr>
          <a:defRPr sz="2000" dirty="0" err="1" smtClean="0">
            <a:gradFill>
              <a:gsLst>
                <a:gs pos="0">
                  <a:schemeClr val="tx2"/>
                </a:gs>
                <a:gs pos="86000">
                  <a:schemeClr val="tx2"/>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TT-White-Light">
      <a:dk1>
        <a:srgbClr val="292929"/>
      </a:dk1>
      <a:lt1>
        <a:srgbClr val="FFFFFF"/>
      </a:lt1>
      <a:dk2>
        <a:srgbClr val="535965"/>
      </a:dk2>
      <a:lt2>
        <a:srgbClr val="C5E9FF"/>
      </a:lt2>
      <a:accent1>
        <a:srgbClr val="FFC000"/>
      </a:accent1>
      <a:accent2>
        <a:srgbClr val="699F37"/>
      </a:accent2>
      <a:accent3>
        <a:srgbClr val="DF8045"/>
      </a:accent3>
      <a:accent4>
        <a:srgbClr val="3C8EE8"/>
      </a:accent4>
      <a:accent5>
        <a:srgbClr val="777777"/>
      </a:accent5>
      <a:accent6>
        <a:srgbClr val="8993F3"/>
      </a:accent6>
      <a:hlink>
        <a:srgbClr val="3F3F9B"/>
      </a:hlink>
      <a:folHlink>
        <a:srgbClr val="3F3F9B"/>
      </a:folHlink>
    </a:clrScheme>
    <a:fontScheme name="Segoe">
      <a:majorFont>
        <a:latin typeface="Segoe"/>
        <a:ea typeface=""/>
        <a:cs typeface=""/>
      </a:majorFont>
      <a:minorFont>
        <a:latin typeface="Segoe"/>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2">
          <a:schemeClr val="accent2">
            <a:shade val="50000"/>
          </a:schemeClr>
        </a:lnRef>
        <a:fillRef idx="1">
          <a:schemeClr val="accent2"/>
        </a:fillRef>
        <a:effectRef idx="0">
          <a:schemeClr val="accent2"/>
        </a:effectRef>
        <a:fontRef idx="minor">
          <a:schemeClr val="lt1"/>
        </a:fontRef>
      </a:style>
    </a:spDef>
    <a:txDef>
      <a:spPr>
        <a:noFill/>
      </a:spPr>
      <a:bodyPr wrap="square" lIns="0" tIns="0" rIns="0" bIns="0" rtlCol="0">
        <a:spAutoFit/>
      </a:bodyPr>
      <a:lstStyle>
        <a:defPPr>
          <a:defRPr sz="2000" dirty="0" err="1" smtClean="0">
            <a:gradFill>
              <a:gsLst>
                <a:gs pos="417">
                  <a:schemeClr val="tx2"/>
                </a:gs>
                <a:gs pos="100000">
                  <a:schemeClr val="tx2"/>
                </a:gs>
              </a:gsLst>
              <a:lin ang="5400000" scaled="0"/>
            </a:gradFill>
          </a:defRPr>
        </a:defPPr>
      </a:lst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0799D0020A57F43A03318CA0262FC9C" ma:contentTypeVersion="1" ma:contentTypeDescription="Create a new document." ma:contentTypeScope="" ma:versionID="18e70f1d4461d132aa8be306c8834f4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D1F0A9D9-159D-4905-9EB1-3FD734ABFDC9}">
  <ds:schemaRefs>
    <ds:schemaRef ds:uri="http://purl.org/dc/elements/1.1/"/>
    <ds:schemaRef ds:uri="http://purl.org/dc/terms/"/>
    <ds:schemaRef ds:uri="http://purl.org/dc/dcmitype/"/>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BC90D7F1-76BE-4A4F-981A-3B869C0F87C9}">
  <ds:schemaRefs>
    <ds:schemaRef ds:uri="http://schemas.microsoft.com/sharepoint/v3/contenttype/forms"/>
  </ds:schemaRefs>
</ds:datastoreItem>
</file>

<file path=customXml/itemProps3.xml><?xml version="1.0" encoding="utf-8"?>
<ds:datastoreItem xmlns:ds="http://schemas.openxmlformats.org/officeDocument/2006/customXml" ds:itemID="{68F6AA17-46B0-4C94-A8A2-BF970972F5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2400</TotalTime>
  <Words>3051</Words>
  <Application>Microsoft Office PowerPoint</Application>
  <PresentationFormat>全屏显示(4:3)</PresentationFormat>
  <Paragraphs>462</Paragraphs>
  <Slides>24</Slides>
  <Notes>17</Notes>
  <HiddenSlides>0</HiddenSlides>
  <MMClips>0</MMClips>
  <ScaleCrop>false</ScaleCrop>
  <HeadingPairs>
    <vt:vector size="6" baseType="variant">
      <vt:variant>
        <vt:lpstr>主题</vt:lpstr>
      </vt:variant>
      <vt:variant>
        <vt:i4>3</vt:i4>
      </vt:variant>
      <vt:variant>
        <vt:lpstr>嵌入 OLE 服务器</vt:lpstr>
      </vt:variant>
      <vt:variant>
        <vt:i4>0</vt:i4>
      </vt:variant>
      <vt:variant>
        <vt:lpstr>幻灯片标题</vt:lpstr>
      </vt:variant>
      <vt:variant>
        <vt:i4>24</vt:i4>
      </vt:variant>
    </vt:vector>
  </HeadingPairs>
  <TitlesOfParts>
    <vt:vector size="27" baseType="lpstr">
      <vt:lpstr>7-20662 MPN 2010 Template</vt:lpstr>
      <vt:lpstr>White with Consolas font for code slides</vt:lpstr>
      <vt:lpstr>Office 主题</vt:lpstr>
      <vt:lpstr>微软商务PPT模板下载</vt:lpstr>
      <vt:lpstr>Platform and Integration</vt:lpstr>
      <vt:lpstr>Application Platform Technologies</vt:lpstr>
      <vt:lpstr>Exchange Online</vt:lpstr>
      <vt:lpstr>Microsoft Business Productivity Infrastructure</vt:lpstr>
      <vt:lpstr>Optimizing the Datacenter</vt:lpstr>
      <vt:lpstr>Improved Win2008/2008R2 Server to Server Compression/Communications</vt:lpstr>
      <vt:lpstr>Remote File Applications File transfer improvements</vt:lpstr>
      <vt:lpstr>Faster Client to Server Across a LAN and WAN  Better ability to centralize servers</vt:lpstr>
      <vt:lpstr>Server Virtualization: Dynamic Foundation</vt:lpstr>
      <vt:lpstr>Continued Innovation Windows Server 2008 R2 Hyper-V with Virtual Machine Manager 2008 R2\SMSD</vt:lpstr>
      <vt:lpstr>Windows Server 2008 R2 SP1</vt:lpstr>
      <vt:lpstr>Windows Server 2008 R2 Remote Desktop Services</vt:lpstr>
      <vt:lpstr>Remote Desktop Web Access</vt:lpstr>
      <vt:lpstr>VDI in Windows 2008 R2 What is Virtual Desktop Infrastructure (VDI)?</vt:lpstr>
      <vt:lpstr>RDS and VDI: An Integrated Solution</vt:lpstr>
      <vt:lpstr>Research Points to Opportunity to Lower Costs Through Datacenter Automation</vt:lpstr>
      <vt:lpstr>Evolution to Service Centric Datacenters</vt:lpstr>
      <vt:lpstr>Today Datacenter Management is an Expensive Disconnected Set of Processes</vt:lpstr>
      <vt:lpstr>Automating and Managing People Processes With Service Manager</vt:lpstr>
      <vt:lpstr>Addition of Opalis to System Center Enables Process Automation</vt:lpstr>
      <vt:lpstr>End-to-End Protection with Microsoft Forefront Security</vt:lpstr>
      <vt:lpstr>Back cover and contact information:</vt:lpstr>
      <vt:lpstr>PowerPoint 演示文稿</vt:lpstr>
    </vt:vector>
  </TitlesOfParts>
  <Manager>&lt;Content Manager Name Here&gt;</Manager>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Microsoft's Point of View</dc:title>
  <dc:subject>MPN 2010</dc:subject>
  <dc:creator>&lt;Speaker Name Here&gt;</dc:creator>
  <cp:keywords>MPN 2010</cp:keywords>
  <dc:description>Template: Andrew Larson, Silver Fox Productions, Inc. 
Formatting: Sylvia Tedjo, Silver Fox Productions
Event Date:
Event Location:
Audience Type:</dc:description>
  <cp:lastModifiedBy>jccook</cp:lastModifiedBy>
  <cp:revision>312</cp:revision>
  <cp:lastPrinted>2010-05-11T05:02:34Z</cp:lastPrinted>
  <dcterms:created xsi:type="dcterms:W3CDTF">2007-08-15T21:15:21Z</dcterms:created>
  <dcterms:modified xsi:type="dcterms:W3CDTF">2012-12-24T12:16:27Z</dcterms:modified>
</cp:coreProperties>
</file>